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1" r:id="rId8"/>
    <p:sldId id="262" r:id="rId9"/>
    <p:sldId id="264" r:id="rId10"/>
    <p:sldId id="265" r:id="rId11"/>
    <p:sldId id="263"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E92C71-AC86-40B8-89B5-5615EE3EF2DE}"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ru-RU"/>
        </a:p>
      </dgm:t>
    </dgm:pt>
    <dgm:pt modelId="{44DF2986-F0A9-486F-82D9-3C3C4BF1B580}">
      <dgm:prSet custT="1"/>
      <dgm:spPr/>
      <dgm:t>
        <a:bodyPr/>
        <a:lstStyle/>
        <a:p>
          <a:pPr algn="ctr" rtl="0"/>
          <a:r>
            <a:rPr lang="en-US" sz="3600" dirty="0" smtClean="0"/>
            <a:t>Mediation</a:t>
          </a:r>
          <a:r>
            <a:rPr lang="en-US" sz="3600" i="1" dirty="0" smtClean="0"/>
            <a:t> </a:t>
          </a:r>
          <a:r>
            <a:rPr lang="en-US" sz="3600" dirty="0" smtClean="0"/>
            <a:t>effects of self-regulation in the relationship of school engagement and academic success of students in different ages</a:t>
          </a:r>
          <a:r>
            <a:rPr lang="ru-RU" sz="3600" dirty="0" smtClean="0"/>
            <a:t/>
          </a:r>
          <a:br>
            <a:rPr lang="ru-RU" sz="3600" dirty="0" smtClean="0"/>
          </a:br>
          <a:endParaRPr lang="ru-RU" sz="3600" dirty="0"/>
        </a:p>
      </dgm:t>
    </dgm:pt>
    <dgm:pt modelId="{FB70F999-BDBD-4431-80DF-82C42003ACEA}" type="parTrans" cxnId="{BD72D014-3F52-47AA-AB4E-06A70BB3AFA1}">
      <dgm:prSet/>
      <dgm:spPr/>
      <dgm:t>
        <a:bodyPr/>
        <a:lstStyle/>
        <a:p>
          <a:endParaRPr lang="ru-RU"/>
        </a:p>
      </dgm:t>
    </dgm:pt>
    <dgm:pt modelId="{DE61B4F6-2644-477F-BC86-CD2D0FBD3DC1}" type="sibTrans" cxnId="{BD72D014-3F52-47AA-AB4E-06A70BB3AFA1}">
      <dgm:prSet/>
      <dgm:spPr/>
      <dgm:t>
        <a:bodyPr/>
        <a:lstStyle/>
        <a:p>
          <a:endParaRPr lang="ru-RU"/>
        </a:p>
      </dgm:t>
    </dgm:pt>
    <dgm:pt modelId="{786B7636-40B8-41C5-BD24-516A45A5A861}" type="pres">
      <dgm:prSet presAssocID="{4EE92C71-AC86-40B8-89B5-5615EE3EF2DE}" presName="linear" presStyleCnt="0">
        <dgm:presLayoutVars>
          <dgm:animLvl val="lvl"/>
          <dgm:resizeHandles val="exact"/>
        </dgm:presLayoutVars>
      </dgm:prSet>
      <dgm:spPr/>
      <dgm:t>
        <a:bodyPr/>
        <a:lstStyle/>
        <a:p>
          <a:endParaRPr lang="ru-RU"/>
        </a:p>
      </dgm:t>
    </dgm:pt>
    <dgm:pt modelId="{09FFD2E3-C0E3-475B-B885-CC46EEC1F3EB}" type="pres">
      <dgm:prSet presAssocID="{44DF2986-F0A9-486F-82D9-3C3C4BF1B580}" presName="parentText" presStyleLbl="node1" presStyleIdx="0" presStyleCnt="1">
        <dgm:presLayoutVars>
          <dgm:chMax val="0"/>
          <dgm:bulletEnabled val="1"/>
        </dgm:presLayoutVars>
      </dgm:prSet>
      <dgm:spPr/>
      <dgm:t>
        <a:bodyPr/>
        <a:lstStyle/>
        <a:p>
          <a:endParaRPr lang="ru-RU"/>
        </a:p>
      </dgm:t>
    </dgm:pt>
  </dgm:ptLst>
  <dgm:cxnLst>
    <dgm:cxn modelId="{29A9DD98-24B2-4002-9573-721FEC11E32E}" type="presOf" srcId="{44DF2986-F0A9-486F-82D9-3C3C4BF1B580}" destId="{09FFD2E3-C0E3-475B-B885-CC46EEC1F3EB}" srcOrd="0" destOrd="0" presId="urn:microsoft.com/office/officeart/2005/8/layout/vList2"/>
    <dgm:cxn modelId="{BD72D014-3F52-47AA-AB4E-06A70BB3AFA1}" srcId="{4EE92C71-AC86-40B8-89B5-5615EE3EF2DE}" destId="{44DF2986-F0A9-486F-82D9-3C3C4BF1B580}" srcOrd="0" destOrd="0" parTransId="{FB70F999-BDBD-4431-80DF-82C42003ACEA}" sibTransId="{DE61B4F6-2644-477F-BC86-CD2D0FBD3DC1}"/>
    <dgm:cxn modelId="{5E5B9546-8071-4DDC-BE0F-90C0AF97A1C3}" type="presOf" srcId="{4EE92C71-AC86-40B8-89B5-5615EE3EF2DE}" destId="{786B7636-40B8-41C5-BD24-516A45A5A861}" srcOrd="0" destOrd="0" presId="urn:microsoft.com/office/officeart/2005/8/layout/vList2"/>
    <dgm:cxn modelId="{1C9822CD-439D-4323-B5B6-CF192BBC9760}" type="presParOf" srcId="{786B7636-40B8-41C5-BD24-516A45A5A861}" destId="{09FFD2E3-C0E3-475B-B885-CC46EEC1F3E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EA26951-2304-41BE-B40E-214153AA60F0}" type="doc">
      <dgm:prSet loTypeId="urn:microsoft.com/office/officeart/2005/8/layout/vList2" loCatId="list" qsTypeId="urn:microsoft.com/office/officeart/2005/8/quickstyle/simple1" qsCatId="simple" csTypeId="urn:microsoft.com/office/officeart/2005/8/colors/accent3_5" csCatId="accent3"/>
      <dgm:spPr/>
      <dgm:t>
        <a:bodyPr/>
        <a:lstStyle/>
        <a:p>
          <a:endParaRPr lang="ru-RU"/>
        </a:p>
      </dgm:t>
    </dgm:pt>
    <dgm:pt modelId="{3C29106F-0BD9-44AE-A1A2-05DA21A848BE}">
      <dgm:prSet/>
      <dgm:spPr/>
      <dgm:t>
        <a:bodyPr/>
        <a:lstStyle/>
        <a:p>
          <a:pPr rtl="0"/>
          <a:r>
            <a:rPr lang="en-US" dirty="0" smtClean="0"/>
            <a:t>The mediating role of self-regulation is more significant during periods of decline in school engagement and academic motivation of students, as well as at the end of school education - due to the need for successful graduation from an educational institution.</a:t>
          </a:r>
          <a:endParaRPr lang="ru-RU" dirty="0"/>
        </a:p>
      </dgm:t>
    </dgm:pt>
    <dgm:pt modelId="{6413CEF6-9736-4049-A44B-AD1CD06E41A4}" type="parTrans" cxnId="{B2489D4F-81BD-498A-95A6-866C939338EE}">
      <dgm:prSet/>
      <dgm:spPr/>
      <dgm:t>
        <a:bodyPr/>
        <a:lstStyle/>
        <a:p>
          <a:endParaRPr lang="ru-RU"/>
        </a:p>
      </dgm:t>
    </dgm:pt>
    <dgm:pt modelId="{D5D3633B-906D-45D3-B351-E91EADE05E9C}" type="sibTrans" cxnId="{B2489D4F-81BD-498A-95A6-866C939338EE}">
      <dgm:prSet/>
      <dgm:spPr/>
      <dgm:t>
        <a:bodyPr/>
        <a:lstStyle/>
        <a:p>
          <a:endParaRPr lang="ru-RU"/>
        </a:p>
      </dgm:t>
    </dgm:pt>
    <dgm:pt modelId="{4A791D09-E37D-48CD-9D92-1514A23C20AF}" type="pres">
      <dgm:prSet presAssocID="{FEA26951-2304-41BE-B40E-214153AA60F0}" presName="linear" presStyleCnt="0">
        <dgm:presLayoutVars>
          <dgm:animLvl val="lvl"/>
          <dgm:resizeHandles val="exact"/>
        </dgm:presLayoutVars>
      </dgm:prSet>
      <dgm:spPr/>
      <dgm:t>
        <a:bodyPr/>
        <a:lstStyle/>
        <a:p>
          <a:endParaRPr lang="ru-RU"/>
        </a:p>
      </dgm:t>
    </dgm:pt>
    <dgm:pt modelId="{4790BA5F-8DCB-41C8-83D6-9859CD1BD4E5}" type="pres">
      <dgm:prSet presAssocID="{3C29106F-0BD9-44AE-A1A2-05DA21A848BE}" presName="parentText" presStyleLbl="node1" presStyleIdx="0" presStyleCnt="1">
        <dgm:presLayoutVars>
          <dgm:chMax val="0"/>
          <dgm:bulletEnabled val="1"/>
        </dgm:presLayoutVars>
      </dgm:prSet>
      <dgm:spPr/>
      <dgm:t>
        <a:bodyPr/>
        <a:lstStyle/>
        <a:p>
          <a:endParaRPr lang="ru-RU"/>
        </a:p>
      </dgm:t>
    </dgm:pt>
  </dgm:ptLst>
  <dgm:cxnLst>
    <dgm:cxn modelId="{B2489D4F-81BD-498A-95A6-866C939338EE}" srcId="{FEA26951-2304-41BE-B40E-214153AA60F0}" destId="{3C29106F-0BD9-44AE-A1A2-05DA21A848BE}" srcOrd="0" destOrd="0" parTransId="{6413CEF6-9736-4049-A44B-AD1CD06E41A4}" sibTransId="{D5D3633B-906D-45D3-B351-E91EADE05E9C}"/>
    <dgm:cxn modelId="{831F558C-8B99-4BB8-A38B-2BD02B16CD08}" type="presOf" srcId="{3C29106F-0BD9-44AE-A1A2-05DA21A848BE}" destId="{4790BA5F-8DCB-41C8-83D6-9859CD1BD4E5}" srcOrd="0" destOrd="0" presId="urn:microsoft.com/office/officeart/2005/8/layout/vList2"/>
    <dgm:cxn modelId="{2C04B439-52D5-4CCF-A3CC-733154C4C362}" type="presOf" srcId="{FEA26951-2304-41BE-B40E-214153AA60F0}" destId="{4A791D09-E37D-48CD-9D92-1514A23C20AF}" srcOrd="0" destOrd="0" presId="urn:microsoft.com/office/officeart/2005/8/layout/vList2"/>
    <dgm:cxn modelId="{2EB19B1A-9280-48DC-B9A2-8DD50262CC3C}" type="presParOf" srcId="{4A791D09-E37D-48CD-9D92-1514A23C20AF}" destId="{4790BA5F-8DCB-41C8-83D6-9859CD1BD4E5}" srcOrd="0" destOrd="0" presId="urn:microsoft.com/office/officeart/2005/8/layout/vList2"/>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F0D7F86-1F4A-4B76-A0BD-986F3CA57E53}"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ru-RU"/>
        </a:p>
      </dgm:t>
    </dgm:pt>
    <dgm:pt modelId="{494EEF66-70E6-4080-8613-288B501CC812}">
      <dgm:prSet/>
      <dgm:spPr/>
      <dgm:t>
        <a:bodyPr/>
        <a:lstStyle/>
        <a:p>
          <a:pPr algn="ctr" rtl="0"/>
          <a:r>
            <a:rPr lang="en-US" dirty="0" smtClean="0"/>
            <a:t>Age - 10-18 years (N=1127; 57% - boys</a:t>
          </a:r>
        </a:p>
        <a:p>
          <a:pPr algn="ctr" rtl="0"/>
          <a:r>
            <a:rPr lang="en-US" dirty="0" smtClean="0"/>
            <a:t>M </a:t>
          </a:r>
          <a:r>
            <a:rPr lang="en-US" baseline="-25000" dirty="0" smtClean="0"/>
            <a:t>age</a:t>
          </a:r>
          <a:r>
            <a:rPr lang="en-US" dirty="0" smtClean="0"/>
            <a:t>=13.78)</a:t>
          </a:r>
          <a:endParaRPr lang="ru-RU" dirty="0"/>
        </a:p>
      </dgm:t>
    </dgm:pt>
    <dgm:pt modelId="{307092C6-5039-480D-94EA-BC5555FAF943}" type="parTrans" cxnId="{C6D1FA97-B4B6-4DF6-905B-10BA8CA44A5C}">
      <dgm:prSet/>
      <dgm:spPr/>
      <dgm:t>
        <a:bodyPr/>
        <a:lstStyle/>
        <a:p>
          <a:endParaRPr lang="ru-RU"/>
        </a:p>
      </dgm:t>
    </dgm:pt>
    <dgm:pt modelId="{A22CD027-D63E-4423-B51F-916580A41CE6}" type="sibTrans" cxnId="{C6D1FA97-B4B6-4DF6-905B-10BA8CA44A5C}">
      <dgm:prSet/>
      <dgm:spPr/>
      <dgm:t>
        <a:bodyPr/>
        <a:lstStyle/>
        <a:p>
          <a:endParaRPr lang="ru-RU"/>
        </a:p>
      </dgm:t>
    </dgm:pt>
    <dgm:pt modelId="{602176E2-7C36-4CA9-9678-6691CFE23AE0}" type="pres">
      <dgm:prSet presAssocID="{CF0D7F86-1F4A-4B76-A0BD-986F3CA57E53}" presName="linear" presStyleCnt="0">
        <dgm:presLayoutVars>
          <dgm:animLvl val="lvl"/>
          <dgm:resizeHandles val="exact"/>
        </dgm:presLayoutVars>
      </dgm:prSet>
      <dgm:spPr/>
      <dgm:t>
        <a:bodyPr/>
        <a:lstStyle/>
        <a:p>
          <a:endParaRPr lang="ru-RU"/>
        </a:p>
      </dgm:t>
    </dgm:pt>
    <dgm:pt modelId="{7DD50D46-AA47-41E4-8AEB-39D7F9E63A72}" type="pres">
      <dgm:prSet presAssocID="{494EEF66-70E6-4080-8613-288B501CC812}" presName="parentText" presStyleLbl="node1" presStyleIdx="0" presStyleCnt="1">
        <dgm:presLayoutVars>
          <dgm:chMax val="0"/>
          <dgm:bulletEnabled val="1"/>
        </dgm:presLayoutVars>
      </dgm:prSet>
      <dgm:spPr/>
      <dgm:t>
        <a:bodyPr/>
        <a:lstStyle/>
        <a:p>
          <a:endParaRPr lang="ru-RU"/>
        </a:p>
      </dgm:t>
    </dgm:pt>
  </dgm:ptLst>
  <dgm:cxnLst>
    <dgm:cxn modelId="{B874CFF1-A0B6-43B2-A62C-61922E941B94}" type="presOf" srcId="{CF0D7F86-1F4A-4B76-A0BD-986F3CA57E53}" destId="{602176E2-7C36-4CA9-9678-6691CFE23AE0}" srcOrd="0" destOrd="0" presId="urn:microsoft.com/office/officeart/2005/8/layout/vList2"/>
    <dgm:cxn modelId="{C6D1FA97-B4B6-4DF6-905B-10BA8CA44A5C}" srcId="{CF0D7F86-1F4A-4B76-A0BD-986F3CA57E53}" destId="{494EEF66-70E6-4080-8613-288B501CC812}" srcOrd="0" destOrd="0" parTransId="{307092C6-5039-480D-94EA-BC5555FAF943}" sibTransId="{A22CD027-D63E-4423-B51F-916580A41CE6}"/>
    <dgm:cxn modelId="{852C307B-BF2C-46B8-8D9C-E04ED36D505D}" type="presOf" srcId="{494EEF66-70E6-4080-8613-288B501CC812}" destId="{7DD50D46-AA47-41E4-8AEB-39D7F9E63A72}" srcOrd="0" destOrd="0" presId="urn:microsoft.com/office/officeart/2005/8/layout/vList2"/>
    <dgm:cxn modelId="{48D3A534-52C5-4DA5-916B-B20C8AF9DFA0}" type="presParOf" srcId="{602176E2-7C36-4CA9-9678-6691CFE23AE0}" destId="{7DD50D46-AA47-41E4-8AEB-39D7F9E63A7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99D36D7-916E-4559-9A5C-956FF46CD3E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6A9C60CF-634E-4050-B824-2E1E931688AF}">
      <dgm:prSet/>
      <dgm:spPr/>
      <dgm:t>
        <a:bodyPr/>
        <a:lstStyle/>
        <a:p>
          <a:pPr rtl="0"/>
          <a:r>
            <a:rPr lang="en-US" smtClean="0"/>
            <a:t>Conscious self-regulation acts not only as a resource for academic success but also as a factor mediating the impact of school engagement (its general level and individual components) on academic success. </a:t>
          </a:r>
          <a:endParaRPr lang="ru-RU"/>
        </a:p>
      </dgm:t>
    </dgm:pt>
    <dgm:pt modelId="{4413D9B3-7EF0-4D9B-B65E-81A41EF72D3A}" type="parTrans" cxnId="{E139EF61-8122-45BC-9302-0FAE2C5AE436}">
      <dgm:prSet/>
      <dgm:spPr/>
      <dgm:t>
        <a:bodyPr/>
        <a:lstStyle/>
        <a:p>
          <a:endParaRPr lang="ru-RU"/>
        </a:p>
      </dgm:t>
    </dgm:pt>
    <dgm:pt modelId="{1DEA1CFA-375E-4608-841C-4E0ED83C4AB2}" type="sibTrans" cxnId="{E139EF61-8122-45BC-9302-0FAE2C5AE436}">
      <dgm:prSet/>
      <dgm:spPr/>
      <dgm:t>
        <a:bodyPr/>
        <a:lstStyle/>
        <a:p>
          <a:endParaRPr lang="ru-RU"/>
        </a:p>
      </dgm:t>
    </dgm:pt>
    <dgm:pt modelId="{8F1E75B6-450B-41E8-B479-14CE5DDABE53}">
      <dgm:prSet/>
      <dgm:spPr/>
      <dgm:t>
        <a:bodyPr/>
        <a:lstStyle/>
        <a:p>
          <a:pPr rtl="0"/>
          <a:r>
            <a:rPr lang="en-US" smtClean="0"/>
            <a:t>An analysis of moderated mediation revealed significant moderation effects of the age factor (school grade) on the relationship between self-regulation, school engagement and academic performance. </a:t>
          </a:r>
          <a:endParaRPr lang="ru-RU"/>
        </a:p>
      </dgm:t>
    </dgm:pt>
    <dgm:pt modelId="{48E51852-9336-49FD-9B56-153AED748261}" type="parTrans" cxnId="{36748D96-BDC6-4005-8F7F-EC4CC6427BF5}">
      <dgm:prSet/>
      <dgm:spPr/>
      <dgm:t>
        <a:bodyPr/>
        <a:lstStyle/>
        <a:p>
          <a:endParaRPr lang="ru-RU"/>
        </a:p>
      </dgm:t>
    </dgm:pt>
    <dgm:pt modelId="{506F0775-C10B-4984-9242-B406D16B67C1}" type="sibTrans" cxnId="{36748D96-BDC6-4005-8F7F-EC4CC6427BF5}">
      <dgm:prSet/>
      <dgm:spPr/>
      <dgm:t>
        <a:bodyPr/>
        <a:lstStyle/>
        <a:p>
          <a:endParaRPr lang="ru-RU"/>
        </a:p>
      </dgm:t>
    </dgm:pt>
    <dgm:pt modelId="{7E8D10B3-766B-4CAD-804B-D4F29FCA3474}">
      <dgm:prSet/>
      <dgm:spPr/>
      <dgm:t>
        <a:bodyPr/>
        <a:lstStyle/>
        <a:p>
          <a:pPr rtl="0"/>
          <a:r>
            <a:rPr lang="en-US" smtClean="0"/>
            <a:t>The most distinct mediation effects were found in grades 7, 10-11.</a:t>
          </a:r>
          <a:endParaRPr lang="ru-RU"/>
        </a:p>
      </dgm:t>
    </dgm:pt>
    <dgm:pt modelId="{D8D8A150-AB90-4A7B-A63A-B09C47E5DF60}" type="parTrans" cxnId="{243F5022-02DD-45BC-8EB7-2C61FB5EB16E}">
      <dgm:prSet/>
      <dgm:spPr/>
      <dgm:t>
        <a:bodyPr/>
        <a:lstStyle/>
        <a:p>
          <a:endParaRPr lang="ru-RU"/>
        </a:p>
      </dgm:t>
    </dgm:pt>
    <dgm:pt modelId="{B4568C40-9513-4C30-BCB2-29F5417B4CF5}" type="sibTrans" cxnId="{243F5022-02DD-45BC-8EB7-2C61FB5EB16E}">
      <dgm:prSet/>
      <dgm:spPr/>
      <dgm:t>
        <a:bodyPr/>
        <a:lstStyle/>
        <a:p>
          <a:endParaRPr lang="ru-RU"/>
        </a:p>
      </dgm:t>
    </dgm:pt>
    <dgm:pt modelId="{7472B711-012C-4EF4-A04A-FEAE14E76F5F}" type="pres">
      <dgm:prSet presAssocID="{F99D36D7-916E-4559-9A5C-956FF46CD3E8}" presName="linear" presStyleCnt="0">
        <dgm:presLayoutVars>
          <dgm:animLvl val="lvl"/>
          <dgm:resizeHandles val="exact"/>
        </dgm:presLayoutVars>
      </dgm:prSet>
      <dgm:spPr/>
      <dgm:t>
        <a:bodyPr/>
        <a:lstStyle/>
        <a:p>
          <a:endParaRPr lang="ru-RU"/>
        </a:p>
      </dgm:t>
    </dgm:pt>
    <dgm:pt modelId="{F3C92B3C-6E7A-48D7-8AAB-BEFBADBE2FDB}" type="pres">
      <dgm:prSet presAssocID="{6A9C60CF-634E-4050-B824-2E1E931688AF}" presName="parentText" presStyleLbl="node1" presStyleIdx="0" presStyleCnt="3">
        <dgm:presLayoutVars>
          <dgm:chMax val="0"/>
          <dgm:bulletEnabled val="1"/>
        </dgm:presLayoutVars>
      </dgm:prSet>
      <dgm:spPr/>
      <dgm:t>
        <a:bodyPr/>
        <a:lstStyle/>
        <a:p>
          <a:endParaRPr lang="ru-RU"/>
        </a:p>
      </dgm:t>
    </dgm:pt>
    <dgm:pt modelId="{56F8FAF4-DF5F-4EA0-A0BF-6C10F7F22348}" type="pres">
      <dgm:prSet presAssocID="{1DEA1CFA-375E-4608-841C-4E0ED83C4AB2}" presName="spacer" presStyleCnt="0"/>
      <dgm:spPr/>
    </dgm:pt>
    <dgm:pt modelId="{F853BF86-23D5-44E8-8209-ED6D965D7ED6}" type="pres">
      <dgm:prSet presAssocID="{8F1E75B6-450B-41E8-B479-14CE5DDABE53}" presName="parentText" presStyleLbl="node1" presStyleIdx="1" presStyleCnt="3">
        <dgm:presLayoutVars>
          <dgm:chMax val="0"/>
          <dgm:bulletEnabled val="1"/>
        </dgm:presLayoutVars>
      </dgm:prSet>
      <dgm:spPr/>
      <dgm:t>
        <a:bodyPr/>
        <a:lstStyle/>
        <a:p>
          <a:endParaRPr lang="ru-RU"/>
        </a:p>
      </dgm:t>
    </dgm:pt>
    <dgm:pt modelId="{C93DB0B2-0DC9-432D-AA69-5F47B433C719}" type="pres">
      <dgm:prSet presAssocID="{506F0775-C10B-4984-9242-B406D16B67C1}" presName="spacer" presStyleCnt="0"/>
      <dgm:spPr/>
    </dgm:pt>
    <dgm:pt modelId="{38EA8989-3EB3-4810-A582-0993F6926340}" type="pres">
      <dgm:prSet presAssocID="{7E8D10B3-766B-4CAD-804B-D4F29FCA3474}" presName="parentText" presStyleLbl="node1" presStyleIdx="2" presStyleCnt="3">
        <dgm:presLayoutVars>
          <dgm:chMax val="0"/>
          <dgm:bulletEnabled val="1"/>
        </dgm:presLayoutVars>
      </dgm:prSet>
      <dgm:spPr/>
      <dgm:t>
        <a:bodyPr/>
        <a:lstStyle/>
        <a:p>
          <a:endParaRPr lang="ru-RU"/>
        </a:p>
      </dgm:t>
    </dgm:pt>
  </dgm:ptLst>
  <dgm:cxnLst>
    <dgm:cxn modelId="{36748D96-BDC6-4005-8F7F-EC4CC6427BF5}" srcId="{F99D36D7-916E-4559-9A5C-956FF46CD3E8}" destId="{8F1E75B6-450B-41E8-B479-14CE5DDABE53}" srcOrd="1" destOrd="0" parTransId="{48E51852-9336-49FD-9B56-153AED748261}" sibTransId="{506F0775-C10B-4984-9242-B406D16B67C1}"/>
    <dgm:cxn modelId="{091C41E9-935B-498F-9377-70B1A4946FCA}" type="presOf" srcId="{F99D36D7-916E-4559-9A5C-956FF46CD3E8}" destId="{7472B711-012C-4EF4-A04A-FEAE14E76F5F}" srcOrd="0" destOrd="0" presId="urn:microsoft.com/office/officeart/2005/8/layout/vList2"/>
    <dgm:cxn modelId="{581BF3F0-54A2-4141-AB68-AC188A86B856}" type="presOf" srcId="{8F1E75B6-450B-41E8-B479-14CE5DDABE53}" destId="{F853BF86-23D5-44E8-8209-ED6D965D7ED6}" srcOrd="0" destOrd="0" presId="urn:microsoft.com/office/officeart/2005/8/layout/vList2"/>
    <dgm:cxn modelId="{DB3E5EEB-F42A-4126-80A5-E6CA86F72627}" type="presOf" srcId="{6A9C60CF-634E-4050-B824-2E1E931688AF}" destId="{F3C92B3C-6E7A-48D7-8AAB-BEFBADBE2FDB}" srcOrd="0" destOrd="0" presId="urn:microsoft.com/office/officeart/2005/8/layout/vList2"/>
    <dgm:cxn modelId="{913B4F3F-23C6-487E-B59C-8038EF332A9D}" type="presOf" srcId="{7E8D10B3-766B-4CAD-804B-D4F29FCA3474}" destId="{38EA8989-3EB3-4810-A582-0993F6926340}" srcOrd="0" destOrd="0" presId="urn:microsoft.com/office/officeart/2005/8/layout/vList2"/>
    <dgm:cxn modelId="{E139EF61-8122-45BC-9302-0FAE2C5AE436}" srcId="{F99D36D7-916E-4559-9A5C-956FF46CD3E8}" destId="{6A9C60CF-634E-4050-B824-2E1E931688AF}" srcOrd="0" destOrd="0" parTransId="{4413D9B3-7EF0-4D9B-B65E-81A41EF72D3A}" sibTransId="{1DEA1CFA-375E-4608-841C-4E0ED83C4AB2}"/>
    <dgm:cxn modelId="{243F5022-02DD-45BC-8EB7-2C61FB5EB16E}" srcId="{F99D36D7-916E-4559-9A5C-956FF46CD3E8}" destId="{7E8D10B3-766B-4CAD-804B-D4F29FCA3474}" srcOrd="2" destOrd="0" parTransId="{D8D8A150-AB90-4A7B-A63A-B09C47E5DF60}" sibTransId="{B4568C40-9513-4C30-BCB2-29F5417B4CF5}"/>
    <dgm:cxn modelId="{8AEFAA05-30F7-4BEB-B695-4165404C1BEB}" type="presParOf" srcId="{7472B711-012C-4EF4-A04A-FEAE14E76F5F}" destId="{F3C92B3C-6E7A-48D7-8AAB-BEFBADBE2FDB}" srcOrd="0" destOrd="0" presId="urn:microsoft.com/office/officeart/2005/8/layout/vList2"/>
    <dgm:cxn modelId="{1680FFDE-5854-49A7-9108-3FEA610A52B0}" type="presParOf" srcId="{7472B711-012C-4EF4-A04A-FEAE14E76F5F}" destId="{56F8FAF4-DF5F-4EA0-A0BF-6C10F7F22348}" srcOrd="1" destOrd="0" presId="urn:microsoft.com/office/officeart/2005/8/layout/vList2"/>
    <dgm:cxn modelId="{1113F3B5-EF06-46CA-B4D1-BE3315BC17C9}" type="presParOf" srcId="{7472B711-012C-4EF4-A04A-FEAE14E76F5F}" destId="{F853BF86-23D5-44E8-8209-ED6D965D7ED6}" srcOrd="2" destOrd="0" presId="urn:microsoft.com/office/officeart/2005/8/layout/vList2"/>
    <dgm:cxn modelId="{8EA1EA79-D38D-4B4E-99A2-C0C091FBE45E}" type="presParOf" srcId="{7472B711-012C-4EF4-A04A-FEAE14E76F5F}" destId="{C93DB0B2-0DC9-432D-AA69-5F47B433C719}" srcOrd="3" destOrd="0" presId="urn:microsoft.com/office/officeart/2005/8/layout/vList2"/>
    <dgm:cxn modelId="{8008514A-680A-4A59-8BEA-FBA9801BCB4D}" type="presParOf" srcId="{7472B711-012C-4EF4-A04A-FEAE14E76F5F}" destId="{38EA8989-3EB3-4810-A582-0993F692634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06F0FD-641D-443D-8E68-1D225E13F45F}" type="doc">
      <dgm:prSet loTypeId="urn:microsoft.com/office/officeart/2008/layout/VerticalCurvedList" loCatId="list" qsTypeId="urn:microsoft.com/office/officeart/2005/8/quickstyle/simple1" qsCatId="simple" csTypeId="urn:microsoft.com/office/officeart/2005/8/colors/colorful4" csCatId="colorful"/>
      <dgm:spPr/>
      <dgm:t>
        <a:bodyPr/>
        <a:lstStyle/>
        <a:p>
          <a:endParaRPr lang="ru-RU"/>
        </a:p>
      </dgm:t>
    </dgm:pt>
    <dgm:pt modelId="{2D6F1949-439B-4C0D-BD99-8B4B2D428FA0}">
      <dgm:prSet/>
      <dgm:spPr/>
      <dgm:t>
        <a:bodyPr/>
        <a:lstStyle/>
        <a:p>
          <a:pPr rtl="0"/>
          <a:r>
            <a:rPr lang="en-US" dirty="0" smtClean="0"/>
            <a:t>Self-regulation and school engagement are significant predictors of students' academic performance (Lei et al</a:t>
          </a:r>
          <a:r>
            <a:rPr lang="ru-RU" dirty="0" smtClean="0"/>
            <a:t>., 2018; </a:t>
          </a:r>
          <a:r>
            <a:rPr lang="en-US" dirty="0" smtClean="0"/>
            <a:t>Zimmerman</a:t>
          </a:r>
          <a:r>
            <a:rPr lang="ru-RU" dirty="0" smtClean="0"/>
            <a:t>, 2011; </a:t>
          </a:r>
          <a:r>
            <a:rPr lang="en-US" dirty="0" smtClean="0"/>
            <a:t>Morosanova</a:t>
          </a:r>
          <a:r>
            <a:rPr lang="ru-RU" dirty="0" smtClean="0"/>
            <a:t>, 2021; </a:t>
          </a:r>
          <a:r>
            <a:rPr lang="en-US" dirty="0" smtClean="0"/>
            <a:t>Fomina</a:t>
          </a:r>
          <a:r>
            <a:rPr lang="ru-RU" dirty="0" smtClean="0"/>
            <a:t>,</a:t>
          </a:r>
          <a:r>
            <a:rPr lang="en-US" dirty="0" smtClean="0"/>
            <a:t> </a:t>
          </a:r>
          <a:r>
            <a:rPr lang="en-US" dirty="0" err="1" smtClean="0"/>
            <a:t>Filippova</a:t>
          </a:r>
          <a:r>
            <a:rPr lang="en-US" dirty="0" smtClean="0"/>
            <a:t>, Morosanova,</a:t>
          </a:r>
          <a:r>
            <a:rPr lang="ru-RU" dirty="0" smtClean="0"/>
            <a:t> 2021</a:t>
          </a:r>
          <a:r>
            <a:rPr lang="en-US" dirty="0" smtClean="0"/>
            <a:t>).</a:t>
          </a:r>
          <a:endParaRPr lang="ru-RU" dirty="0"/>
        </a:p>
      </dgm:t>
    </dgm:pt>
    <dgm:pt modelId="{5C460B39-FB7F-447A-AB99-4D5701E5485E}" type="parTrans" cxnId="{6B4EAFE5-17F0-4152-B6D3-B71AB2C23394}">
      <dgm:prSet/>
      <dgm:spPr/>
      <dgm:t>
        <a:bodyPr/>
        <a:lstStyle/>
        <a:p>
          <a:endParaRPr lang="ru-RU"/>
        </a:p>
      </dgm:t>
    </dgm:pt>
    <dgm:pt modelId="{2F53FE20-C374-4279-B02C-2A866B5952EF}" type="sibTrans" cxnId="{6B4EAFE5-17F0-4152-B6D3-B71AB2C23394}">
      <dgm:prSet/>
      <dgm:spPr/>
      <dgm:t>
        <a:bodyPr/>
        <a:lstStyle/>
        <a:p>
          <a:endParaRPr lang="ru-RU"/>
        </a:p>
      </dgm:t>
    </dgm:pt>
    <dgm:pt modelId="{E555D8B3-084B-4AE4-BFB4-1B0A2D477A49}">
      <dgm:prSet/>
      <dgm:spPr/>
      <dgm:t>
        <a:bodyPr/>
        <a:lstStyle/>
        <a:p>
          <a:pPr rtl="0"/>
          <a:r>
            <a:rPr lang="en-US" dirty="0" smtClean="0"/>
            <a:t>School engagement is an active participation of students in educational activities and in school life in general, including manifestations of behavioral, cognitive and emotional engagement, as well as features of social interaction in the school academic environment (Wang</a:t>
          </a:r>
          <a:r>
            <a:rPr lang="ru-RU" dirty="0" smtClean="0"/>
            <a:t>, </a:t>
          </a:r>
          <a:r>
            <a:rPr lang="en-US" dirty="0" err="1" smtClean="0"/>
            <a:t>Degol</a:t>
          </a:r>
          <a:r>
            <a:rPr lang="ru-RU" dirty="0" smtClean="0"/>
            <a:t>, </a:t>
          </a:r>
          <a:r>
            <a:rPr lang="en-US" dirty="0" smtClean="0"/>
            <a:t>Henry</a:t>
          </a:r>
          <a:r>
            <a:rPr lang="ru-RU" dirty="0" smtClean="0"/>
            <a:t>, 2019</a:t>
          </a:r>
          <a:r>
            <a:rPr lang="en-US" dirty="0" smtClean="0"/>
            <a:t>).</a:t>
          </a:r>
          <a:endParaRPr lang="ru-RU" dirty="0"/>
        </a:p>
      </dgm:t>
    </dgm:pt>
    <dgm:pt modelId="{95DB2AC2-76D3-4625-BEDE-D4A7AC87F677}" type="parTrans" cxnId="{65ECFF33-141D-4C7F-8355-089083382E4C}">
      <dgm:prSet/>
      <dgm:spPr/>
      <dgm:t>
        <a:bodyPr/>
        <a:lstStyle/>
        <a:p>
          <a:endParaRPr lang="ru-RU"/>
        </a:p>
      </dgm:t>
    </dgm:pt>
    <dgm:pt modelId="{E06E4BA4-EEFA-4829-ABA7-0ED64FC0331A}" type="sibTrans" cxnId="{65ECFF33-141D-4C7F-8355-089083382E4C}">
      <dgm:prSet/>
      <dgm:spPr/>
      <dgm:t>
        <a:bodyPr/>
        <a:lstStyle/>
        <a:p>
          <a:endParaRPr lang="ru-RU"/>
        </a:p>
      </dgm:t>
    </dgm:pt>
    <dgm:pt modelId="{DD09EE99-9B7D-4835-99A3-FB4DE83129FA}">
      <dgm:prSet/>
      <dgm:spPr/>
      <dgm:t>
        <a:bodyPr/>
        <a:lstStyle/>
        <a:p>
          <a:pPr rtl="0"/>
          <a:r>
            <a:rPr lang="en-US" dirty="0" smtClean="0"/>
            <a:t>Conscious self-regulation is a key psychological resource that contributes directly to the results of achieving goals (including learning ones), and also mediates the influence of other resources on these results (Morosanova, 2014, 2021).</a:t>
          </a:r>
          <a:endParaRPr lang="ru-RU" dirty="0"/>
        </a:p>
      </dgm:t>
    </dgm:pt>
    <dgm:pt modelId="{F1766C21-91C6-48E0-BE6F-6BAE0CB32D83}" type="parTrans" cxnId="{B8C7E942-DBC6-488B-BD27-F7876A784F9B}">
      <dgm:prSet/>
      <dgm:spPr/>
      <dgm:t>
        <a:bodyPr/>
        <a:lstStyle/>
        <a:p>
          <a:endParaRPr lang="ru-RU"/>
        </a:p>
      </dgm:t>
    </dgm:pt>
    <dgm:pt modelId="{773FFBA0-21D1-4B1D-83DD-0C74B51071C9}" type="sibTrans" cxnId="{B8C7E942-DBC6-488B-BD27-F7876A784F9B}">
      <dgm:prSet/>
      <dgm:spPr/>
      <dgm:t>
        <a:bodyPr/>
        <a:lstStyle/>
        <a:p>
          <a:endParaRPr lang="ru-RU"/>
        </a:p>
      </dgm:t>
    </dgm:pt>
    <dgm:pt modelId="{D4220F69-D6CE-466B-A9F6-4F7F1D14EA70}">
      <dgm:prSet/>
      <dgm:spPr/>
      <dgm:t>
        <a:bodyPr/>
        <a:lstStyle/>
        <a:p>
          <a:pPr rtl="0"/>
          <a:r>
            <a:rPr lang="en-US" smtClean="0"/>
            <a:t>In recent studies, self-regulation is often considered as a resource for maintaining student engagement, gaining particular importance at the stages of decreasing academic motivation and engagement in adolescence (Wang, Deng, Du, 2018; Stefansson et al., 2018).</a:t>
          </a:r>
          <a:endParaRPr lang="ru-RU"/>
        </a:p>
      </dgm:t>
    </dgm:pt>
    <dgm:pt modelId="{3993B6F5-E91B-4BE3-8C61-24B6BBA6287A}" type="parTrans" cxnId="{118A5B1E-F6FD-47AD-9D26-BA89975CCA81}">
      <dgm:prSet/>
      <dgm:spPr/>
      <dgm:t>
        <a:bodyPr/>
        <a:lstStyle/>
        <a:p>
          <a:endParaRPr lang="ru-RU"/>
        </a:p>
      </dgm:t>
    </dgm:pt>
    <dgm:pt modelId="{25FFC77C-0652-40A4-90DE-2F2CC50BA960}" type="sibTrans" cxnId="{118A5B1E-F6FD-47AD-9D26-BA89975CCA81}">
      <dgm:prSet/>
      <dgm:spPr/>
      <dgm:t>
        <a:bodyPr/>
        <a:lstStyle/>
        <a:p>
          <a:endParaRPr lang="ru-RU"/>
        </a:p>
      </dgm:t>
    </dgm:pt>
    <dgm:pt modelId="{D65FADC0-4451-4FE9-BC3F-B7B58387BDBE}" type="pres">
      <dgm:prSet presAssocID="{3006F0FD-641D-443D-8E68-1D225E13F45F}" presName="Name0" presStyleCnt="0">
        <dgm:presLayoutVars>
          <dgm:chMax val="7"/>
          <dgm:chPref val="7"/>
          <dgm:dir/>
        </dgm:presLayoutVars>
      </dgm:prSet>
      <dgm:spPr/>
      <dgm:t>
        <a:bodyPr/>
        <a:lstStyle/>
        <a:p>
          <a:endParaRPr lang="ru-RU"/>
        </a:p>
      </dgm:t>
    </dgm:pt>
    <dgm:pt modelId="{5D885B31-AC8C-4394-9DD8-74CFE34D0B3F}" type="pres">
      <dgm:prSet presAssocID="{3006F0FD-641D-443D-8E68-1D225E13F45F}" presName="Name1" presStyleCnt="0"/>
      <dgm:spPr/>
    </dgm:pt>
    <dgm:pt modelId="{67E9D8BD-5868-4272-847E-8716EC1489B2}" type="pres">
      <dgm:prSet presAssocID="{3006F0FD-641D-443D-8E68-1D225E13F45F}" presName="cycle" presStyleCnt="0"/>
      <dgm:spPr/>
    </dgm:pt>
    <dgm:pt modelId="{BB444087-2D0B-4FDA-8EE7-20C0269218A8}" type="pres">
      <dgm:prSet presAssocID="{3006F0FD-641D-443D-8E68-1D225E13F45F}" presName="srcNode" presStyleLbl="node1" presStyleIdx="0" presStyleCnt="4"/>
      <dgm:spPr/>
    </dgm:pt>
    <dgm:pt modelId="{87E31E49-08F2-4BCA-9A95-A723F53FF3E4}" type="pres">
      <dgm:prSet presAssocID="{3006F0FD-641D-443D-8E68-1D225E13F45F}" presName="conn" presStyleLbl="parChTrans1D2" presStyleIdx="0" presStyleCnt="1"/>
      <dgm:spPr/>
      <dgm:t>
        <a:bodyPr/>
        <a:lstStyle/>
        <a:p>
          <a:endParaRPr lang="ru-RU"/>
        </a:p>
      </dgm:t>
    </dgm:pt>
    <dgm:pt modelId="{2AED7ECA-8D63-43B4-8396-9FE116BDD1D1}" type="pres">
      <dgm:prSet presAssocID="{3006F0FD-641D-443D-8E68-1D225E13F45F}" presName="extraNode" presStyleLbl="node1" presStyleIdx="0" presStyleCnt="4"/>
      <dgm:spPr/>
    </dgm:pt>
    <dgm:pt modelId="{E2A943A9-16D9-4F4E-AA37-B76A9AF552B3}" type="pres">
      <dgm:prSet presAssocID="{3006F0FD-641D-443D-8E68-1D225E13F45F}" presName="dstNode" presStyleLbl="node1" presStyleIdx="0" presStyleCnt="4"/>
      <dgm:spPr/>
    </dgm:pt>
    <dgm:pt modelId="{82DDE305-318F-4A13-B638-D2F5B3DED45B}" type="pres">
      <dgm:prSet presAssocID="{2D6F1949-439B-4C0D-BD99-8B4B2D428FA0}" presName="text_1" presStyleLbl="node1" presStyleIdx="0" presStyleCnt="4">
        <dgm:presLayoutVars>
          <dgm:bulletEnabled val="1"/>
        </dgm:presLayoutVars>
      </dgm:prSet>
      <dgm:spPr/>
      <dgm:t>
        <a:bodyPr/>
        <a:lstStyle/>
        <a:p>
          <a:endParaRPr lang="ru-RU"/>
        </a:p>
      </dgm:t>
    </dgm:pt>
    <dgm:pt modelId="{65054814-BA40-4FF1-AC2C-6AE8590B200A}" type="pres">
      <dgm:prSet presAssocID="{2D6F1949-439B-4C0D-BD99-8B4B2D428FA0}" presName="accent_1" presStyleCnt="0"/>
      <dgm:spPr/>
    </dgm:pt>
    <dgm:pt modelId="{63ECF908-7698-47EA-9FA8-2FAC9DA434D3}" type="pres">
      <dgm:prSet presAssocID="{2D6F1949-439B-4C0D-BD99-8B4B2D428FA0}" presName="accentRepeatNode" presStyleLbl="solidFgAcc1" presStyleIdx="0" presStyleCnt="4"/>
      <dgm:spPr/>
    </dgm:pt>
    <dgm:pt modelId="{436B2190-201C-4C91-A968-05930F6DEB4F}" type="pres">
      <dgm:prSet presAssocID="{E555D8B3-084B-4AE4-BFB4-1B0A2D477A49}" presName="text_2" presStyleLbl="node1" presStyleIdx="1" presStyleCnt="4">
        <dgm:presLayoutVars>
          <dgm:bulletEnabled val="1"/>
        </dgm:presLayoutVars>
      </dgm:prSet>
      <dgm:spPr/>
      <dgm:t>
        <a:bodyPr/>
        <a:lstStyle/>
        <a:p>
          <a:endParaRPr lang="ru-RU"/>
        </a:p>
      </dgm:t>
    </dgm:pt>
    <dgm:pt modelId="{AD14DB68-3DE8-447F-9DC2-6534A314CE3F}" type="pres">
      <dgm:prSet presAssocID="{E555D8B3-084B-4AE4-BFB4-1B0A2D477A49}" presName="accent_2" presStyleCnt="0"/>
      <dgm:spPr/>
    </dgm:pt>
    <dgm:pt modelId="{7E6E03F2-BE6D-4E45-8890-B2CB0B2D8C96}" type="pres">
      <dgm:prSet presAssocID="{E555D8B3-084B-4AE4-BFB4-1B0A2D477A49}" presName="accentRepeatNode" presStyleLbl="solidFgAcc1" presStyleIdx="1" presStyleCnt="4"/>
      <dgm:spPr/>
    </dgm:pt>
    <dgm:pt modelId="{D83336D3-9019-400F-AAAA-627E6402069D}" type="pres">
      <dgm:prSet presAssocID="{DD09EE99-9B7D-4835-99A3-FB4DE83129FA}" presName="text_3" presStyleLbl="node1" presStyleIdx="2" presStyleCnt="4">
        <dgm:presLayoutVars>
          <dgm:bulletEnabled val="1"/>
        </dgm:presLayoutVars>
      </dgm:prSet>
      <dgm:spPr/>
      <dgm:t>
        <a:bodyPr/>
        <a:lstStyle/>
        <a:p>
          <a:endParaRPr lang="ru-RU"/>
        </a:p>
      </dgm:t>
    </dgm:pt>
    <dgm:pt modelId="{D33F4153-5A74-443A-A99D-32C4E26AF4EF}" type="pres">
      <dgm:prSet presAssocID="{DD09EE99-9B7D-4835-99A3-FB4DE83129FA}" presName="accent_3" presStyleCnt="0"/>
      <dgm:spPr/>
    </dgm:pt>
    <dgm:pt modelId="{827FFBBD-1EFC-4062-8099-F0C2115FC270}" type="pres">
      <dgm:prSet presAssocID="{DD09EE99-9B7D-4835-99A3-FB4DE83129FA}" presName="accentRepeatNode" presStyleLbl="solidFgAcc1" presStyleIdx="2" presStyleCnt="4"/>
      <dgm:spPr/>
    </dgm:pt>
    <dgm:pt modelId="{3429A3BF-2395-43B2-B82A-C48C92554BD7}" type="pres">
      <dgm:prSet presAssocID="{D4220F69-D6CE-466B-A9F6-4F7F1D14EA70}" presName="text_4" presStyleLbl="node1" presStyleIdx="3" presStyleCnt="4">
        <dgm:presLayoutVars>
          <dgm:bulletEnabled val="1"/>
        </dgm:presLayoutVars>
      </dgm:prSet>
      <dgm:spPr/>
      <dgm:t>
        <a:bodyPr/>
        <a:lstStyle/>
        <a:p>
          <a:endParaRPr lang="ru-RU"/>
        </a:p>
      </dgm:t>
    </dgm:pt>
    <dgm:pt modelId="{B6326BDB-FC0E-48F3-85E2-5F6C780190ED}" type="pres">
      <dgm:prSet presAssocID="{D4220F69-D6CE-466B-A9F6-4F7F1D14EA70}" presName="accent_4" presStyleCnt="0"/>
      <dgm:spPr/>
    </dgm:pt>
    <dgm:pt modelId="{E5D7C39F-23B6-41CA-9474-D89F30142B3E}" type="pres">
      <dgm:prSet presAssocID="{D4220F69-D6CE-466B-A9F6-4F7F1D14EA70}" presName="accentRepeatNode" presStyleLbl="solidFgAcc1" presStyleIdx="3" presStyleCnt="4"/>
      <dgm:spPr/>
    </dgm:pt>
  </dgm:ptLst>
  <dgm:cxnLst>
    <dgm:cxn modelId="{A623F98A-0412-4525-AC96-B2BF66B4D29E}" type="presOf" srcId="{3006F0FD-641D-443D-8E68-1D225E13F45F}" destId="{D65FADC0-4451-4FE9-BC3F-B7B58387BDBE}" srcOrd="0" destOrd="0" presId="urn:microsoft.com/office/officeart/2008/layout/VerticalCurvedList"/>
    <dgm:cxn modelId="{4DE38597-7643-4CF8-A8BF-118EC4DA8BE0}" type="presOf" srcId="{E555D8B3-084B-4AE4-BFB4-1B0A2D477A49}" destId="{436B2190-201C-4C91-A968-05930F6DEB4F}" srcOrd="0" destOrd="0" presId="urn:microsoft.com/office/officeart/2008/layout/VerticalCurvedList"/>
    <dgm:cxn modelId="{118A5B1E-F6FD-47AD-9D26-BA89975CCA81}" srcId="{3006F0FD-641D-443D-8E68-1D225E13F45F}" destId="{D4220F69-D6CE-466B-A9F6-4F7F1D14EA70}" srcOrd="3" destOrd="0" parTransId="{3993B6F5-E91B-4BE3-8C61-24B6BBA6287A}" sibTransId="{25FFC77C-0652-40A4-90DE-2F2CC50BA960}"/>
    <dgm:cxn modelId="{6D23A5B2-233A-44EF-8474-C4E16CC21343}" type="presOf" srcId="{D4220F69-D6CE-466B-A9F6-4F7F1D14EA70}" destId="{3429A3BF-2395-43B2-B82A-C48C92554BD7}" srcOrd="0" destOrd="0" presId="urn:microsoft.com/office/officeart/2008/layout/VerticalCurvedList"/>
    <dgm:cxn modelId="{65ECFF33-141D-4C7F-8355-089083382E4C}" srcId="{3006F0FD-641D-443D-8E68-1D225E13F45F}" destId="{E555D8B3-084B-4AE4-BFB4-1B0A2D477A49}" srcOrd="1" destOrd="0" parTransId="{95DB2AC2-76D3-4625-BEDE-D4A7AC87F677}" sibTransId="{E06E4BA4-EEFA-4829-ABA7-0ED64FC0331A}"/>
    <dgm:cxn modelId="{6B4EAFE5-17F0-4152-B6D3-B71AB2C23394}" srcId="{3006F0FD-641D-443D-8E68-1D225E13F45F}" destId="{2D6F1949-439B-4C0D-BD99-8B4B2D428FA0}" srcOrd="0" destOrd="0" parTransId="{5C460B39-FB7F-447A-AB99-4D5701E5485E}" sibTransId="{2F53FE20-C374-4279-B02C-2A866B5952EF}"/>
    <dgm:cxn modelId="{D794868C-BBCF-46F3-8DB4-86E000B70A34}" type="presOf" srcId="{DD09EE99-9B7D-4835-99A3-FB4DE83129FA}" destId="{D83336D3-9019-400F-AAAA-627E6402069D}" srcOrd="0" destOrd="0" presId="urn:microsoft.com/office/officeart/2008/layout/VerticalCurvedList"/>
    <dgm:cxn modelId="{01A9CC4C-9E10-4B49-827B-66ED1D5D9E75}" type="presOf" srcId="{2D6F1949-439B-4C0D-BD99-8B4B2D428FA0}" destId="{82DDE305-318F-4A13-B638-D2F5B3DED45B}" srcOrd="0" destOrd="0" presId="urn:microsoft.com/office/officeart/2008/layout/VerticalCurvedList"/>
    <dgm:cxn modelId="{AF132EA4-E6A1-471D-9B75-89932DCFD715}" type="presOf" srcId="{2F53FE20-C374-4279-B02C-2A866B5952EF}" destId="{87E31E49-08F2-4BCA-9A95-A723F53FF3E4}" srcOrd="0" destOrd="0" presId="urn:microsoft.com/office/officeart/2008/layout/VerticalCurvedList"/>
    <dgm:cxn modelId="{B8C7E942-DBC6-488B-BD27-F7876A784F9B}" srcId="{3006F0FD-641D-443D-8E68-1D225E13F45F}" destId="{DD09EE99-9B7D-4835-99A3-FB4DE83129FA}" srcOrd="2" destOrd="0" parTransId="{F1766C21-91C6-48E0-BE6F-6BAE0CB32D83}" sibTransId="{773FFBA0-21D1-4B1D-83DD-0C74B51071C9}"/>
    <dgm:cxn modelId="{47ED0988-E064-4CD3-9714-95515CAC8CDA}" type="presParOf" srcId="{D65FADC0-4451-4FE9-BC3F-B7B58387BDBE}" destId="{5D885B31-AC8C-4394-9DD8-74CFE34D0B3F}" srcOrd="0" destOrd="0" presId="urn:microsoft.com/office/officeart/2008/layout/VerticalCurvedList"/>
    <dgm:cxn modelId="{087641FF-674E-4487-B55C-5EA7AC233C52}" type="presParOf" srcId="{5D885B31-AC8C-4394-9DD8-74CFE34D0B3F}" destId="{67E9D8BD-5868-4272-847E-8716EC1489B2}" srcOrd="0" destOrd="0" presId="urn:microsoft.com/office/officeart/2008/layout/VerticalCurvedList"/>
    <dgm:cxn modelId="{B50AE09F-90AB-49FD-BC36-2DFE99DB176F}" type="presParOf" srcId="{67E9D8BD-5868-4272-847E-8716EC1489B2}" destId="{BB444087-2D0B-4FDA-8EE7-20C0269218A8}" srcOrd="0" destOrd="0" presId="urn:microsoft.com/office/officeart/2008/layout/VerticalCurvedList"/>
    <dgm:cxn modelId="{055EC7CA-E9A8-4ED9-947D-6041FCFEACB9}" type="presParOf" srcId="{67E9D8BD-5868-4272-847E-8716EC1489B2}" destId="{87E31E49-08F2-4BCA-9A95-A723F53FF3E4}" srcOrd="1" destOrd="0" presId="urn:microsoft.com/office/officeart/2008/layout/VerticalCurvedList"/>
    <dgm:cxn modelId="{8A485128-381C-47A7-B494-0A078FEDE316}" type="presParOf" srcId="{67E9D8BD-5868-4272-847E-8716EC1489B2}" destId="{2AED7ECA-8D63-43B4-8396-9FE116BDD1D1}" srcOrd="2" destOrd="0" presId="urn:microsoft.com/office/officeart/2008/layout/VerticalCurvedList"/>
    <dgm:cxn modelId="{EF6558E2-CFDA-4826-9139-D5E3ED6B2331}" type="presParOf" srcId="{67E9D8BD-5868-4272-847E-8716EC1489B2}" destId="{E2A943A9-16D9-4F4E-AA37-B76A9AF552B3}" srcOrd="3" destOrd="0" presId="urn:microsoft.com/office/officeart/2008/layout/VerticalCurvedList"/>
    <dgm:cxn modelId="{1AD70AD0-8504-4383-B0ED-11AC1DFA808C}" type="presParOf" srcId="{5D885B31-AC8C-4394-9DD8-74CFE34D0B3F}" destId="{82DDE305-318F-4A13-B638-D2F5B3DED45B}" srcOrd="1" destOrd="0" presId="urn:microsoft.com/office/officeart/2008/layout/VerticalCurvedList"/>
    <dgm:cxn modelId="{CF780CB5-18D1-4F82-9433-CD33F2540BFD}" type="presParOf" srcId="{5D885B31-AC8C-4394-9DD8-74CFE34D0B3F}" destId="{65054814-BA40-4FF1-AC2C-6AE8590B200A}" srcOrd="2" destOrd="0" presId="urn:microsoft.com/office/officeart/2008/layout/VerticalCurvedList"/>
    <dgm:cxn modelId="{2A61CC11-6494-45BA-A832-A8A2F97D5372}" type="presParOf" srcId="{65054814-BA40-4FF1-AC2C-6AE8590B200A}" destId="{63ECF908-7698-47EA-9FA8-2FAC9DA434D3}" srcOrd="0" destOrd="0" presId="urn:microsoft.com/office/officeart/2008/layout/VerticalCurvedList"/>
    <dgm:cxn modelId="{383CC312-8BAD-4BFB-83E3-14EE7211775F}" type="presParOf" srcId="{5D885B31-AC8C-4394-9DD8-74CFE34D0B3F}" destId="{436B2190-201C-4C91-A968-05930F6DEB4F}" srcOrd="3" destOrd="0" presId="urn:microsoft.com/office/officeart/2008/layout/VerticalCurvedList"/>
    <dgm:cxn modelId="{E87741A3-1805-44BD-94F6-26D289EA5D96}" type="presParOf" srcId="{5D885B31-AC8C-4394-9DD8-74CFE34D0B3F}" destId="{AD14DB68-3DE8-447F-9DC2-6534A314CE3F}" srcOrd="4" destOrd="0" presId="urn:microsoft.com/office/officeart/2008/layout/VerticalCurvedList"/>
    <dgm:cxn modelId="{29C05990-ECC6-42CB-9789-A442B567F9E9}" type="presParOf" srcId="{AD14DB68-3DE8-447F-9DC2-6534A314CE3F}" destId="{7E6E03F2-BE6D-4E45-8890-B2CB0B2D8C96}" srcOrd="0" destOrd="0" presId="urn:microsoft.com/office/officeart/2008/layout/VerticalCurvedList"/>
    <dgm:cxn modelId="{687A1F1E-20EA-495B-B163-14D3ACF6A3BC}" type="presParOf" srcId="{5D885B31-AC8C-4394-9DD8-74CFE34D0B3F}" destId="{D83336D3-9019-400F-AAAA-627E6402069D}" srcOrd="5" destOrd="0" presId="urn:microsoft.com/office/officeart/2008/layout/VerticalCurvedList"/>
    <dgm:cxn modelId="{5BEFEA63-4A2E-4953-9B68-67AF4B209390}" type="presParOf" srcId="{5D885B31-AC8C-4394-9DD8-74CFE34D0B3F}" destId="{D33F4153-5A74-443A-A99D-32C4E26AF4EF}" srcOrd="6" destOrd="0" presId="urn:microsoft.com/office/officeart/2008/layout/VerticalCurvedList"/>
    <dgm:cxn modelId="{45EE1724-B25F-460D-89B0-4F75C2EE02CD}" type="presParOf" srcId="{D33F4153-5A74-443A-A99D-32C4E26AF4EF}" destId="{827FFBBD-1EFC-4062-8099-F0C2115FC270}" srcOrd="0" destOrd="0" presId="urn:microsoft.com/office/officeart/2008/layout/VerticalCurvedList"/>
    <dgm:cxn modelId="{4632DF6F-4DC0-47E8-901A-7690AE809F3D}" type="presParOf" srcId="{5D885B31-AC8C-4394-9DD8-74CFE34D0B3F}" destId="{3429A3BF-2395-43B2-B82A-C48C92554BD7}" srcOrd="7" destOrd="0" presId="urn:microsoft.com/office/officeart/2008/layout/VerticalCurvedList"/>
    <dgm:cxn modelId="{A9997808-0586-4379-9E2B-D4C82766225B}" type="presParOf" srcId="{5D885B31-AC8C-4394-9DD8-74CFE34D0B3F}" destId="{B6326BDB-FC0E-48F3-85E2-5F6C780190ED}" srcOrd="8" destOrd="0" presId="urn:microsoft.com/office/officeart/2008/layout/VerticalCurvedList"/>
    <dgm:cxn modelId="{562B33ED-3C8D-4A66-9867-2E54771908D6}" type="presParOf" srcId="{B6326BDB-FC0E-48F3-85E2-5F6C780190ED}" destId="{E5D7C39F-23B6-41CA-9474-D89F30142B3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BE03E2-BAFA-4F68-B304-BC77D9EC8E17}" type="doc">
      <dgm:prSet loTypeId="urn:microsoft.com/office/officeart/2005/8/layout/matrix1" loCatId="matrix" qsTypeId="urn:microsoft.com/office/officeart/2005/8/quickstyle/simple1" qsCatId="simple" csTypeId="urn:microsoft.com/office/officeart/2005/8/colors/colorful2" csCatId="colorful" phldr="1"/>
      <dgm:spPr/>
      <dgm:t>
        <a:bodyPr/>
        <a:lstStyle/>
        <a:p>
          <a:endParaRPr lang="ru-RU"/>
        </a:p>
      </dgm:t>
    </dgm:pt>
    <dgm:pt modelId="{F5AB88DA-8AA2-48D0-937B-2517BC53C1B2}">
      <dgm:prSet phldrT="[Текст]"/>
      <dgm:spPr/>
      <dgm:t>
        <a:bodyPr/>
        <a:lstStyle/>
        <a:p>
          <a:r>
            <a:rPr lang="en-US" dirty="0" smtClean="0"/>
            <a:t>School engagement</a:t>
          </a:r>
          <a:endParaRPr lang="ru-RU" dirty="0"/>
        </a:p>
      </dgm:t>
    </dgm:pt>
    <dgm:pt modelId="{8296E55F-74F9-4DB1-B3CF-CA0C29766BE9}" type="parTrans" cxnId="{FAC9B758-8469-4A59-9669-0E919B90D0C9}">
      <dgm:prSet/>
      <dgm:spPr/>
      <dgm:t>
        <a:bodyPr/>
        <a:lstStyle/>
        <a:p>
          <a:endParaRPr lang="ru-RU"/>
        </a:p>
      </dgm:t>
    </dgm:pt>
    <dgm:pt modelId="{7FE842DE-802F-4451-A82E-3DA749876DAA}" type="sibTrans" cxnId="{FAC9B758-8469-4A59-9669-0E919B90D0C9}">
      <dgm:prSet/>
      <dgm:spPr/>
      <dgm:t>
        <a:bodyPr/>
        <a:lstStyle/>
        <a:p>
          <a:endParaRPr lang="ru-RU"/>
        </a:p>
      </dgm:t>
    </dgm:pt>
    <dgm:pt modelId="{EF60713F-DF8A-4C15-910E-55BB55F18BB0}">
      <dgm:prSet phldrT="[Текст]"/>
      <dgm:spPr/>
      <dgm:t>
        <a:bodyPr/>
        <a:lstStyle/>
        <a:p>
          <a:r>
            <a:rPr lang="en-US" dirty="0" smtClean="0"/>
            <a:t>Cognitive engagement </a:t>
          </a:r>
          <a:endParaRPr lang="ru-RU" dirty="0"/>
        </a:p>
      </dgm:t>
    </dgm:pt>
    <dgm:pt modelId="{851BF504-26E8-4680-8C0B-71105D0CFA52}" type="parTrans" cxnId="{70938EF0-F194-41F5-B08D-F0BACE4BF6A0}">
      <dgm:prSet/>
      <dgm:spPr/>
      <dgm:t>
        <a:bodyPr/>
        <a:lstStyle/>
        <a:p>
          <a:endParaRPr lang="ru-RU"/>
        </a:p>
      </dgm:t>
    </dgm:pt>
    <dgm:pt modelId="{065B2769-451F-4806-8298-EAB596FDFEA9}" type="sibTrans" cxnId="{70938EF0-F194-41F5-B08D-F0BACE4BF6A0}">
      <dgm:prSet/>
      <dgm:spPr/>
      <dgm:t>
        <a:bodyPr/>
        <a:lstStyle/>
        <a:p>
          <a:endParaRPr lang="ru-RU"/>
        </a:p>
      </dgm:t>
    </dgm:pt>
    <dgm:pt modelId="{32AD4A73-0DAC-4E91-B2A1-9B71E1614D28}">
      <dgm:prSet phldrT="[Текст]"/>
      <dgm:spPr/>
      <dgm:t>
        <a:bodyPr/>
        <a:lstStyle/>
        <a:p>
          <a:r>
            <a:rPr lang="en-US" dirty="0" smtClean="0"/>
            <a:t>Behavioral engagement </a:t>
          </a:r>
          <a:endParaRPr lang="ru-RU" dirty="0"/>
        </a:p>
      </dgm:t>
    </dgm:pt>
    <dgm:pt modelId="{B549ADAF-2ABF-4D61-84DF-5265905C734A}" type="parTrans" cxnId="{39679AAF-FC49-4D9A-9648-2CC94E4C65EF}">
      <dgm:prSet/>
      <dgm:spPr/>
      <dgm:t>
        <a:bodyPr/>
        <a:lstStyle/>
        <a:p>
          <a:endParaRPr lang="ru-RU"/>
        </a:p>
      </dgm:t>
    </dgm:pt>
    <dgm:pt modelId="{7B41DC56-3C7B-4739-9184-3C34B9EDDC24}" type="sibTrans" cxnId="{39679AAF-FC49-4D9A-9648-2CC94E4C65EF}">
      <dgm:prSet/>
      <dgm:spPr/>
      <dgm:t>
        <a:bodyPr/>
        <a:lstStyle/>
        <a:p>
          <a:endParaRPr lang="ru-RU"/>
        </a:p>
      </dgm:t>
    </dgm:pt>
    <dgm:pt modelId="{617B30C4-C0CA-4CBA-A9FF-157EA1980BDD}">
      <dgm:prSet phldrT="[Текст]"/>
      <dgm:spPr/>
      <dgm:t>
        <a:bodyPr/>
        <a:lstStyle/>
        <a:p>
          <a:r>
            <a:rPr lang="en-US" dirty="0" smtClean="0"/>
            <a:t>Emotional engagement </a:t>
          </a:r>
          <a:endParaRPr lang="ru-RU" dirty="0"/>
        </a:p>
      </dgm:t>
    </dgm:pt>
    <dgm:pt modelId="{4CD436BE-0777-49DE-8616-CB60B6B17036}" type="parTrans" cxnId="{A5E9DBE1-156D-49CE-B104-B215E02C36CE}">
      <dgm:prSet/>
      <dgm:spPr/>
      <dgm:t>
        <a:bodyPr/>
        <a:lstStyle/>
        <a:p>
          <a:endParaRPr lang="ru-RU"/>
        </a:p>
      </dgm:t>
    </dgm:pt>
    <dgm:pt modelId="{050F6913-E14C-490B-A9EF-0791DE38CD00}" type="sibTrans" cxnId="{A5E9DBE1-156D-49CE-B104-B215E02C36CE}">
      <dgm:prSet/>
      <dgm:spPr/>
      <dgm:t>
        <a:bodyPr/>
        <a:lstStyle/>
        <a:p>
          <a:endParaRPr lang="ru-RU"/>
        </a:p>
      </dgm:t>
    </dgm:pt>
    <dgm:pt modelId="{29834CAE-354A-4764-A645-3707097E4EEF}">
      <dgm:prSet phldrT="[Текст]"/>
      <dgm:spPr/>
      <dgm:t>
        <a:bodyPr/>
        <a:lstStyle/>
        <a:p>
          <a:r>
            <a:rPr lang="en-US" dirty="0" smtClean="0"/>
            <a:t>Social engagement </a:t>
          </a:r>
          <a:endParaRPr lang="ru-RU" dirty="0"/>
        </a:p>
      </dgm:t>
    </dgm:pt>
    <dgm:pt modelId="{E330FD3C-A506-4724-87AE-7033B39A31CA}" type="parTrans" cxnId="{470C0B3C-BF00-4C82-9917-6961D6D97A7C}">
      <dgm:prSet/>
      <dgm:spPr/>
      <dgm:t>
        <a:bodyPr/>
        <a:lstStyle/>
        <a:p>
          <a:endParaRPr lang="ru-RU"/>
        </a:p>
      </dgm:t>
    </dgm:pt>
    <dgm:pt modelId="{CE421A33-4090-451F-B2AF-7A9D7E2FC594}" type="sibTrans" cxnId="{470C0B3C-BF00-4C82-9917-6961D6D97A7C}">
      <dgm:prSet/>
      <dgm:spPr/>
      <dgm:t>
        <a:bodyPr/>
        <a:lstStyle/>
        <a:p>
          <a:endParaRPr lang="ru-RU"/>
        </a:p>
      </dgm:t>
    </dgm:pt>
    <dgm:pt modelId="{7B00866E-5008-43DE-9420-29E670809222}" type="pres">
      <dgm:prSet presAssocID="{8ABE03E2-BAFA-4F68-B304-BC77D9EC8E17}" presName="diagram" presStyleCnt="0">
        <dgm:presLayoutVars>
          <dgm:chMax val="1"/>
          <dgm:dir/>
          <dgm:animLvl val="ctr"/>
          <dgm:resizeHandles val="exact"/>
        </dgm:presLayoutVars>
      </dgm:prSet>
      <dgm:spPr/>
      <dgm:t>
        <a:bodyPr/>
        <a:lstStyle/>
        <a:p>
          <a:endParaRPr lang="ru-RU"/>
        </a:p>
      </dgm:t>
    </dgm:pt>
    <dgm:pt modelId="{45665903-B1F5-479E-B730-92AA843B593A}" type="pres">
      <dgm:prSet presAssocID="{8ABE03E2-BAFA-4F68-B304-BC77D9EC8E17}" presName="matrix" presStyleCnt="0"/>
      <dgm:spPr/>
    </dgm:pt>
    <dgm:pt modelId="{2F1B8DEE-F783-4D57-8636-F240C6114F35}" type="pres">
      <dgm:prSet presAssocID="{8ABE03E2-BAFA-4F68-B304-BC77D9EC8E17}" presName="tile1" presStyleLbl="node1" presStyleIdx="0" presStyleCnt="4"/>
      <dgm:spPr/>
      <dgm:t>
        <a:bodyPr/>
        <a:lstStyle/>
        <a:p>
          <a:endParaRPr lang="ru-RU"/>
        </a:p>
      </dgm:t>
    </dgm:pt>
    <dgm:pt modelId="{BD5DBBC8-2DB9-4800-9F89-5D819577B4ED}" type="pres">
      <dgm:prSet presAssocID="{8ABE03E2-BAFA-4F68-B304-BC77D9EC8E17}" presName="tile1text" presStyleLbl="node1" presStyleIdx="0" presStyleCnt="4">
        <dgm:presLayoutVars>
          <dgm:chMax val="0"/>
          <dgm:chPref val="0"/>
          <dgm:bulletEnabled val="1"/>
        </dgm:presLayoutVars>
      </dgm:prSet>
      <dgm:spPr/>
      <dgm:t>
        <a:bodyPr/>
        <a:lstStyle/>
        <a:p>
          <a:endParaRPr lang="ru-RU"/>
        </a:p>
      </dgm:t>
    </dgm:pt>
    <dgm:pt modelId="{ED0A36DD-E3BB-4697-A725-57E5FB0C5518}" type="pres">
      <dgm:prSet presAssocID="{8ABE03E2-BAFA-4F68-B304-BC77D9EC8E17}" presName="tile2" presStyleLbl="node1" presStyleIdx="1" presStyleCnt="4"/>
      <dgm:spPr/>
      <dgm:t>
        <a:bodyPr/>
        <a:lstStyle/>
        <a:p>
          <a:endParaRPr lang="ru-RU"/>
        </a:p>
      </dgm:t>
    </dgm:pt>
    <dgm:pt modelId="{26B44324-47D1-4EF3-8F41-046C8FF771C8}" type="pres">
      <dgm:prSet presAssocID="{8ABE03E2-BAFA-4F68-B304-BC77D9EC8E17}" presName="tile2text" presStyleLbl="node1" presStyleIdx="1" presStyleCnt="4">
        <dgm:presLayoutVars>
          <dgm:chMax val="0"/>
          <dgm:chPref val="0"/>
          <dgm:bulletEnabled val="1"/>
        </dgm:presLayoutVars>
      </dgm:prSet>
      <dgm:spPr/>
      <dgm:t>
        <a:bodyPr/>
        <a:lstStyle/>
        <a:p>
          <a:endParaRPr lang="ru-RU"/>
        </a:p>
      </dgm:t>
    </dgm:pt>
    <dgm:pt modelId="{647FA427-0C73-4D17-BED4-2B2E26622502}" type="pres">
      <dgm:prSet presAssocID="{8ABE03E2-BAFA-4F68-B304-BC77D9EC8E17}" presName="tile3" presStyleLbl="node1" presStyleIdx="2" presStyleCnt="4"/>
      <dgm:spPr/>
      <dgm:t>
        <a:bodyPr/>
        <a:lstStyle/>
        <a:p>
          <a:endParaRPr lang="ru-RU"/>
        </a:p>
      </dgm:t>
    </dgm:pt>
    <dgm:pt modelId="{A573E378-E9BA-451A-937C-1C0710685696}" type="pres">
      <dgm:prSet presAssocID="{8ABE03E2-BAFA-4F68-B304-BC77D9EC8E17}" presName="tile3text" presStyleLbl="node1" presStyleIdx="2" presStyleCnt="4">
        <dgm:presLayoutVars>
          <dgm:chMax val="0"/>
          <dgm:chPref val="0"/>
          <dgm:bulletEnabled val="1"/>
        </dgm:presLayoutVars>
      </dgm:prSet>
      <dgm:spPr/>
      <dgm:t>
        <a:bodyPr/>
        <a:lstStyle/>
        <a:p>
          <a:endParaRPr lang="ru-RU"/>
        </a:p>
      </dgm:t>
    </dgm:pt>
    <dgm:pt modelId="{94A63A5C-88A9-4423-9A33-B424E3A1EBE9}" type="pres">
      <dgm:prSet presAssocID="{8ABE03E2-BAFA-4F68-B304-BC77D9EC8E17}" presName="tile4" presStyleLbl="node1" presStyleIdx="3" presStyleCnt="4"/>
      <dgm:spPr/>
      <dgm:t>
        <a:bodyPr/>
        <a:lstStyle/>
        <a:p>
          <a:endParaRPr lang="ru-RU"/>
        </a:p>
      </dgm:t>
    </dgm:pt>
    <dgm:pt modelId="{E2926AD6-960C-443F-861E-4BE1054B310C}" type="pres">
      <dgm:prSet presAssocID="{8ABE03E2-BAFA-4F68-B304-BC77D9EC8E17}" presName="tile4text" presStyleLbl="node1" presStyleIdx="3" presStyleCnt="4">
        <dgm:presLayoutVars>
          <dgm:chMax val="0"/>
          <dgm:chPref val="0"/>
          <dgm:bulletEnabled val="1"/>
        </dgm:presLayoutVars>
      </dgm:prSet>
      <dgm:spPr/>
      <dgm:t>
        <a:bodyPr/>
        <a:lstStyle/>
        <a:p>
          <a:endParaRPr lang="ru-RU"/>
        </a:p>
      </dgm:t>
    </dgm:pt>
    <dgm:pt modelId="{F8E7811C-AA93-47DD-8925-37378118070C}" type="pres">
      <dgm:prSet presAssocID="{8ABE03E2-BAFA-4F68-B304-BC77D9EC8E17}" presName="centerTile" presStyleLbl="fgShp" presStyleIdx="0" presStyleCnt="1">
        <dgm:presLayoutVars>
          <dgm:chMax val="0"/>
          <dgm:chPref val="0"/>
        </dgm:presLayoutVars>
      </dgm:prSet>
      <dgm:spPr/>
      <dgm:t>
        <a:bodyPr/>
        <a:lstStyle/>
        <a:p>
          <a:endParaRPr lang="ru-RU"/>
        </a:p>
      </dgm:t>
    </dgm:pt>
  </dgm:ptLst>
  <dgm:cxnLst>
    <dgm:cxn modelId="{A5E9DBE1-156D-49CE-B104-B215E02C36CE}" srcId="{F5AB88DA-8AA2-48D0-937B-2517BC53C1B2}" destId="{617B30C4-C0CA-4CBA-A9FF-157EA1980BDD}" srcOrd="2" destOrd="0" parTransId="{4CD436BE-0777-49DE-8616-CB60B6B17036}" sibTransId="{050F6913-E14C-490B-A9EF-0791DE38CD00}"/>
    <dgm:cxn modelId="{F8A51829-74E8-4EC4-A234-B5312E2FF9D8}" type="presOf" srcId="{617B30C4-C0CA-4CBA-A9FF-157EA1980BDD}" destId="{647FA427-0C73-4D17-BED4-2B2E26622502}" srcOrd="0" destOrd="0" presId="urn:microsoft.com/office/officeart/2005/8/layout/matrix1"/>
    <dgm:cxn modelId="{3F6518EE-6625-4E29-BFC8-70864F140B42}" type="presOf" srcId="{32AD4A73-0DAC-4E91-B2A1-9B71E1614D28}" destId="{ED0A36DD-E3BB-4697-A725-57E5FB0C5518}" srcOrd="0" destOrd="0" presId="urn:microsoft.com/office/officeart/2005/8/layout/matrix1"/>
    <dgm:cxn modelId="{1045A18B-E742-445D-A2A6-3A4425DA6DDF}" type="presOf" srcId="{EF60713F-DF8A-4C15-910E-55BB55F18BB0}" destId="{BD5DBBC8-2DB9-4800-9F89-5D819577B4ED}" srcOrd="1" destOrd="0" presId="urn:microsoft.com/office/officeart/2005/8/layout/matrix1"/>
    <dgm:cxn modelId="{8068C23B-4699-4917-9803-B89A9BFAF312}" type="presOf" srcId="{EF60713F-DF8A-4C15-910E-55BB55F18BB0}" destId="{2F1B8DEE-F783-4D57-8636-F240C6114F35}" srcOrd="0" destOrd="0" presId="urn:microsoft.com/office/officeart/2005/8/layout/matrix1"/>
    <dgm:cxn modelId="{8AAF0F67-A2EE-49B0-9B65-31FCD1A86851}" type="presOf" srcId="{8ABE03E2-BAFA-4F68-B304-BC77D9EC8E17}" destId="{7B00866E-5008-43DE-9420-29E670809222}" srcOrd="0" destOrd="0" presId="urn:microsoft.com/office/officeart/2005/8/layout/matrix1"/>
    <dgm:cxn modelId="{9F5A0045-CB6E-445F-9172-2C75F7AE52C6}" type="presOf" srcId="{29834CAE-354A-4764-A645-3707097E4EEF}" destId="{94A63A5C-88A9-4423-9A33-B424E3A1EBE9}" srcOrd="0" destOrd="0" presId="urn:microsoft.com/office/officeart/2005/8/layout/matrix1"/>
    <dgm:cxn modelId="{727B1539-B1FD-4727-A777-C973A782843F}" type="presOf" srcId="{F5AB88DA-8AA2-48D0-937B-2517BC53C1B2}" destId="{F8E7811C-AA93-47DD-8925-37378118070C}" srcOrd="0" destOrd="0" presId="urn:microsoft.com/office/officeart/2005/8/layout/matrix1"/>
    <dgm:cxn modelId="{029A6999-DC09-4BD3-9295-D20D52F422A5}" type="presOf" srcId="{617B30C4-C0CA-4CBA-A9FF-157EA1980BDD}" destId="{A573E378-E9BA-451A-937C-1C0710685696}" srcOrd="1" destOrd="0" presId="urn:microsoft.com/office/officeart/2005/8/layout/matrix1"/>
    <dgm:cxn modelId="{7D0F3C0E-D622-41D9-BB45-AB11E3B1DE31}" type="presOf" srcId="{29834CAE-354A-4764-A645-3707097E4EEF}" destId="{E2926AD6-960C-443F-861E-4BE1054B310C}" srcOrd="1" destOrd="0" presId="urn:microsoft.com/office/officeart/2005/8/layout/matrix1"/>
    <dgm:cxn modelId="{FAC9B758-8469-4A59-9669-0E919B90D0C9}" srcId="{8ABE03E2-BAFA-4F68-B304-BC77D9EC8E17}" destId="{F5AB88DA-8AA2-48D0-937B-2517BC53C1B2}" srcOrd="0" destOrd="0" parTransId="{8296E55F-74F9-4DB1-B3CF-CA0C29766BE9}" sibTransId="{7FE842DE-802F-4451-A82E-3DA749876DAA}"/>
    <dgm:cxn modelId="{470C0B3C-BF00-4C82-9917-6961D6D97A7C}" srcId="{F5AB88DA-8AA2-48D0-937B-2517BC53C1B2}" destId="{29834CAE-354A-4764-A645-3707097E4EEF}" srcOrd="3" destOrd="0" parTransId="{E330FD3C-A506-4724-87AE-7033B39A31CA}" sibTransId="{CE421A33-4090-451F-B2AF-7A9D7E2FC594}"/>
    <dgm:cxn modelId="{70938EF0-F194-41F5-B08D-F0BACE4BF6A0}" srcId="{F5AB88DA-8AA2-48D0-937B-2517BC53C1B2}" destId="{EF60713F-DF8A-4C15-910E-55BB55F18BB0}" srcOrd="0" destOrd="0" parTransId="{851BF504-26E8-4680-8C0B-71105D0CFA52}" sibTransId="{065B2769-451F-4806-8298-EAB596FDFEA9}"/>
    <dgm:cxn modelId="{10FC95E5-7B23-4120-8F10-5DA61D2D160D}" type="presOf" srcId="{32AD4A73-0DAC-4E91-B2A1-9B71E1614D28}" destId="{26B44324-47D1-4EF3-8F41-046C8FF771C8}" srcOrd="1" destOrd="0" presId="urn:microsoft.com/office/officeart/2005/8/layout/matrix1"/>
    <dgm:cxn modelId="{39679AAF-FC49-4D9A-9648-2CC94E4C65EF}" srcId="{F5AB88DA-8AA2-48D0-937B-2517BC53C1B2}" destId="{32AD4A73-0DAC-4E91-B2A1-9B71E1614D28}" srcOrd="1" destOrd="0" parTransId="{B549ADAF-2ABF-4D61-84DF-5265905C734A}" sibTransId="{7B41DC56-3C7B-4739-9184-3C34B9EDDC24}"/>
    <dgm:cxn modelId="{630C4297-1B68-4549-B2B1-04A4EA7A0F83}" type="presParOf" srcId="{7B00866E-5008-43DE-9420-29E670809222}" destId="{45665903-B1F5-479E-B730-92AA843B593A}" srcOrd="0" destOrd="0" presId="urn:microsoft.com/office/officeart/2005/8/layout/matrix1"/>
    <dgm:cxn modelId="{D14C29DA-D73E-401B-9DF1-DF16C7987BE2}" type="presParOf" srcId="{45665903-B1F5-479E-B730-92AA843B593A}" destId="{2F1B8DEE-F783-4D57-8636-F240C6114F35}" srcOrd="0" destOrd="0" presId="urn:microsoft.com/office/officeart/2005/8/layout/matrix1"/>
    <dgm:cxn modelId="{3328444A-4B31-4122-86C0-A72A34CB1F35}" type="presParOf" srcId="{45665903-B1F5-479E-B730-92AA843B593A}" destId="{BD5DBBC8-2DB9-4800-9F89-5D819577B4ED}" srcOrd="1" destOrd="0" presId="urn:microsoft.com/office/officeart/2005/8/layout/matrix1"/>
    <dgm:cxn modelId="{93494B03-A810-4CD5-B747-606C58D2D79C}" type="presParOf" srcId="{45665903-B1F5-479E-B730-92AA843B593A}" destId="{ED0A36DD-E3BB-4697-A725-57E5FB0C5518}" srcOrd="2" destOrd="0" presId="urn:microsoft.com/office/officeart/2005/8/layout/matrix1"/>
    <dgm:cxn modelId="{EBB832BF-BB9C-480A-8E02-6F7CC547B474}" type="presParOf" srcId="{45665903-B1F5-479E-B730-92AA843B593A}" destId="{26B44324-47D1-4EF3-8F41-046C8FF771C8}" srcOrd="3" destOrd="0" presId="urn:microsoft.com/office/officeart/2005/8/layout/matrix1"/>
    <dgm:cxn modelId="{27C3708F-24F7-43D8-B3C3-A57E2FAC245A}" type="presParOf" srcId="{45665903-B1F5-479E-B730-92AA843B593A}" destId="{647FA427-0C73-4D17-BED4-2B2E26622502}" srcOrd="4" destOrd="0" presId="urn:microsoft.com/office/officeart/2005/8/layout/matrix1"/>
    <dgm:cxn modelId="{E3AF49A5-D04B-4D06-B6A3-FB2BCA69C5C5}" type="presParOf" srcId="{45665903-B1F5-479E-B730-92AA843B593A}" destId="{A573E378-E9BA-451A-937C-1C0710685696}" srcOrd="5" destOrd="0" presId="urn:microsoft.com/office/officeart/2005/8/layout/matrix1"/>
    <dgm:cxn modelId="{DCB7FEBC-8D17-4977-AEC2-7B2B4832B021}" type="presParOf" srcId="{45665903-B1F5-479E-B730-92AA843B593A}" destId="{94A63A5C-88A9-4423-9A33-B424E3A1EBE9}" srcOrd="6" destOrd="0" presId="urn:microsoft.com/office/officeart/2005/8/layout/matrix1"/>
    <dgm:cxn modelId="{9C5F4D77-33D5-4BD7-B055-9E8D4D3DD20B}" type="presParOf" srcId="{45665903-B1F5-479E-B730-92AA843B593A}" destId="{E2926AD6-960C-443F-861E-4BE1054B310C}" srcOrd="7" destOrd="0" presId="urn:microsoft.com/office/officeart/2005/8/layout/matrix1"/>
    <dgm:cxn modelId="{4B31B138-FB79-48BC-A556-6BDF30D2B96B}" type="presParOf" srcId="{7B00866E-5008-43DE-9420-29E670809222}" destId="{F8E7811C-AA93-47DD-8925-37378118070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A29D50-4C7D-4BBE-91D0-D41B0670399A}" type="doc">
      <dgm:prSet loTypeId="urn:microsoft.com/office/officeart/2005/8/layout/vList2" loCatId="list" qsTypeId="urn:microsoft.com/office/officeart/2005/8/quickstyle/simple1" qsCatId="simple" csTypeId="urn:microsoft.com/office/officeart/2005/8/colors/accent2_3" csCatId="accent2"/>
      <dgm:spPr/>
      <dgm:t>
        <a:bodyPr/>
        <a:lstStyle/>
        <a:p>
          <a:endParaRPr lang="ru-RU"/>
        </a:p>
      </dgm:t>
    </dgm:pt>
    <dgm:pt modelId="{3B3B8FAB-829A-4C36-B637-495442AC7AEB}">
      <dgm:prSet custT="1"/>
      <dgm:spPr/>
      <dgm:t>
        <a:bodyPr/>
        <a:lstStyle/>
        <a:p>
          <a:pPr algn="ctr" rtl="0"/>
          <a:r>
            <a:rPr lang="en-US" sz="2800" dirty="0" smtClean="0"/>
            <a:t>SELF-REGULATION</a:t>
          </a:r>
          <a:endParaRPr lang="ru-RU" sz="2800" dirty="0"/>
        </a:p>
      </dgm:t>
    </dgm:pt>
    <dgm:pt modelId="{9D22703B-1932-4457-BED4-5763EF718FFC}" type="parTrans" cxnId="{EF570929-C489-4AC5-919C-8EB9DBED9B04}">
      <dgm:prSet/>
      <dgm:spPr/>
      <dgm:t>
        <a:bodyPr/>
        <a:lstStyle/>
        <a:p>
          <a:endParaRPr lang="ru-RU"/>
        </a:p>
      </dgm:t>
    </dgm:pt>
    <dgm:pt modelId="{EB5B455C-C73B-4E8F-AE6B-A38E081B2F49}" type="sibTrans" cxnId="{EF570929-C489-4AC5-919C-8EB9DBED9B04}">
      <dgm:prSet/>
      <dgm:spPr/>
      <dgm:t>
        <a:bodyPr/>
        <a:lstStyle/>
        <a:p>
          <a:endParaRPr lang="ru-RU"/>
        </a:p>
      </dgm:t>
    </dgm:pt>
    <dgm:pt modelId="{9A8CC688-55E6-499D-86CA-E6578EADFBC7}" type="pres">
      <dgm:prSet presAssocID="{2FA29D50-4C7D-4BBE-91D0-D41B0670399A}" presName="linear" presStyleCnt="0">
        <dgm:presLayoutVars>
          <dgm:animLvl val="lvl"/>
          <dgm:resizeHandles val="exact"/>
        </dgm:presLayoutVars>
      </dgm:prSet>
      <dgm:spPr/>
      <dgm:t>
        <a:bodyPr/>
        <a:lstStyle/>
        <a:p>
          <a:endParaRPr lang="ru-RU"/>
        </a:p>
      </dgm:t>
    </dgm:pt>
    <dgm:pt modelId="{87C70A26-95F5-4B73-A734-F8CE7738BA22}" type="pres">
      <dgm:prSet presAssocID="{3B3B8FAB-829A-4C36-B637-495442AC7AEB}" presName="parentText" presStyleLbl="node1" presStyleIdx="0" presStyleCnt="1">
        <dgm:presLayoutVars>
          <dgm:chMax val="0"/>
          <dgm:bulletEnabled val="1"/>
        </dgm:presLayoutVars>
      </dgm:prSet>
      <dgm:spPr/>
      <dgm:t>
        <a:bodyPr/>
        <a:lstStyle/>
        <a:p>
          <a:endParaRPr lang="ru-RU"/>
        </a:p>
      </dgm:t>
    </dgm:pt>
  </dgm:ptLst>
  <dgm:cxnLst>
    <dgm:cxn modelId="{EF570929-C489-4AC5-919C-8EB9DBED9B04}" srcId="{2FA29D50-4C7D-4BBE-91D0-D41B0670399A}" destId="{3B3B8FAB-829A-4C36-B637-495442AC7AEB}" srcOrd="0" destOrd="0" parTransId="{9D22703B-1932-4457-BED4-5763EF718FFC}" sibTransId="{EB5B455C-C73B-4E8F-AE6B-A38E081B2F49}"/>
    <dgm:cxn modelId="{63B6E24C-A363-4706-9D58-BE8613EA5B3A}" type="presOf" srcId="{2FA29D50-4C7D-4BBE-91D0-D41B0670399A}" destId="{9A8CC688-55E6-499D-86CA-E6578EADFBC7}" srcOrd="0" destOrd="0" presId="urn:microsoft.com/office/officeart/2005/8/layout/vList2"/>
    <dgm:cxn modelId="{97F742D8-732A-443D-BEB9-2DEB448ED327}" type="presOf" srcId="{3B3B8FAB-829A-4C36-B637-495442AC7AEB}" destId="{87C70A26-95F5-4B73-A734-F8CE7738BA22}" srcOrd="0" destOrd="0" presId="urn:microsoft.com/office/officeart/2005/8/layout/vList2"/>
    <dgm:cxn modelId="{A9476004-5063-4380-B4C1-E5CD6682B063}" type="presParOf" srcId="{9A8CC688-55E6-499D-86CA-E6578EADFBC7}" destId="{87C70A26-95F5-4B73-A734-F8CE7738BA22}"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5D87CF-9723-4D97-AE5C-02EAB35D7F11}" type="doc">
      <dgm:prSet loTypeId="urn:microsoft.com/office/officeart/2005/8/layout/vList2" loCatId="list" qsTypeId="urn:microsoft.com/office/officeart/2005/8/quickstyle/simple3" qsCatId="simple" csTypeId="urn:microsoft.com/office/officeart/2005/8/colors/accent0_1" csCatId="mainScheme" phldr="1"/>
      <dgm:spPr/>
      <dgm:t>
        <a:bodyPr/>
        <a:lstStyle/>
        <a:p>
          <a:endParaRPr lang="ru-RU"/>
        </a:p>
      </dgm:t>
    </dgm:pt>
    <dgm:pt modelId="{D49DEC50-0494-429E-8549-5C47A677DE9C}">
      <dgm:prSet/>
      <dgm:spPr/>
      <dgm:t>
        <a:bodyPr/>
        <a:lstStyle/>
        <a:p>
          <a:pPr rtl="0"/>
          <a:r>
            <a:rPr lang="en-US" dirty="0" smtClean="0"/>
            <a:t>Morosanova, V. I. (2013). Self-regulation and personality. </a:t>
          </a:r>
          <a:r>
            <a:rPr lang="en-US" i="1" dirty="0" smtClean="0"/>
            <a:t>Procedia-Social and Behavioral Sciences</a:t>
          </a:r>
          <a:r>
            <a:rPr lang="en-US" dirty="0" smtClean="0"/>
            <a:t>, 86, 452-457. </a:t>
          </a:r>
          <a:endParaRPr lang="ru-RU" dirty="0"/>
        </a:p>
      </dgm:t>
    </dgm:pt>
    <dgm:pt modelId="{ADEC68AB-3BBA-4433-9DFC-EE64C407A385}" type="parTrans" cxnId="{5CB7B7E3-C386-42E6-B5A1-66C0000ED42A}">
      <dgm:prSet/>
      <dgm:spPr/>
      <dgm:t>
        <a:bodyPr/>
        <a:lstStyle/>
        <a:p>
          <a:endParaRPr lang="ru-RU"/>
        </a:p>
      </dgm:t>
    </dgm:pt>
    <dgm:pt modelId="{6635A382-1724-4AE3-878E-688CED1BCF82}" type="sibTrans" cxnId="{5CB7B7E3-C386-42E6-B5A1-66C0000ED42A}">
      <dgm:prSet/>
      <dgm:spPr/>
      <dgm:t>
        <a:bodyPr/>
        <a:lstStyle/>
        <a:p>
          <a:endParaRPr lang="ru-RU"/>
        </a:p>
      </dgm:t>
    </dgm:pt>
    <dgm:pt modelId="{4C07515D-244E-43E3-B7E8-90C00896A79D}">
      <dgm:prSet/>
      <dgm:spPr/>
      <dgm:t>
        <a:bodyPr/>
        <a:lstStyle/>
        <a:p>
          <a:pPr rtl="0"/>
          <a:r>
            <a:rPr lang="en-US" dirty="0" smtClean="0"/>
            <a:t>Wang, M.-T., </a:t>
          </a:r>
          <a:r>
            <a:rPr lang="en-US" dirty="0" err="1" smtClean="0"/>
            <a:t>Fredricks</a:t>
          </a:r>
          <a:r>
            <a:rPr lang="en-US" dirty="0" smtClean="0"/>
            <a:t>, J., Ye, F., </a:t>
          </a:r>
          <a:r>
            <a:rPr lang="en-US" dirty="0" err="1" smtClean="0"/>
            <a:t>Hofkens</a:t>
          </a:r>
          <a:r>
            <a:rPr lang="en-US" dirty="0" smtClean="0"/>
            <a:t>, T., &amp; Linn, J. S. (2019). Conceptualization and assessment of adolescents’ engagement and disengagement in school: A Multidimensional School Engagement Scale. </a:t>
          </a:r>
          <a:r>
            <a:rPr lang="ru-RU" i="1" dirty="0" err="1" smtClean="0"/>
            <a:t>European</a:t>
          </a:r>
          <a:r>
            <a:rPr lang="ru-RU" i="1" dirty="0" smtClean="0"/>
            <a:t> </a:t>
          </a:r>
          <a:r>
            <a:rPr lang="ru-RU" i="1" dirty="0" err="1" smtClean="0"/>
            <a:t>Journal</a:t>
          </a:r>
          <a:r>
            <a:rPr lang="ru-RU" i="1" dirty="0" smtClean="0"/>
            <a:t> </a:t>
          </a:r>
          <a:r>
            <a:rPr lang="ru-RU" i="1" dirty="0" err="1" smtClean="0"/>
            <a:t>of</a:t>
          </a:r>
          <a:r>
            <a:rPr lang="ru-RU" i="1" dirty="0" smtClean="0"/>
            <a:t> </a:t>
          </a:r>
          <a:r>
            <a:rPr lang="ru-RU" i="1" dirty="0" err="1" smtClean="0"/>
            <a:t>Psychological</a:t>
          </a:r>
          <a:r>
            <a:rPr lang="ru-RU" i="1" dirty="0" smtClean="0"/>
            <a:t> </a:t>
          </a:r>
          <a:r>
            <a:rPr lang="ru-RU" i="1" dirty="0" err="1" smtClean="0"/>
            <a:t>Assessment</a:t>
          </a:r>
          <a:r>
            <a:rPr lang="ru-RU" i="1" dirty="0" smtClean="0"/>
            <a:t>, 35</a:t>
          </a:r>
          <a:r>
            <a:rPr lang="ru-RU" dirty="0" smtClean="0"/>
            <a:t>(4), 592–606. </a:t>
          </a:r>
          <a:endParaRPr lang="ru-RU" dirty="0"/>
        </a:p>
      </dgm:t>
    </dgm:pt>
    <dgm:pt modelId="{8EABDED6-F303-4E72-9148-9D8A5B1DD12E}" type="parTrans" cxnId="{74ED9545-E60E-4131-B2B5-6094E6A1D1B6}">
      <dgm:prSet/>
      <dgm:spPr/>
      <dgm:t>
        <a:bodyPr/>
        <a:lstStyle/>
        <a:p>
          <a:endParaRPr lang="ru-RU"/>
        </a:p>
      </dgm:t>
    </dgm:pt>
    <dgm:pt modelId="{8AD1BD28-EE5B-4F4E-949E-714770ABD471}" type="sibTrans" cxnId="{74ED9545-E60E-4131-B2B5-6094E6A1D1B6}">
      <dgm:prSet/>
      <dgm:spPr/>
      <dgm:t>
        <a:bodyPr/>
        <a:lstStyle/>
        <a:p>
          <a:endParaRPr lang="ru-RU"/>
        </a:p>
      </dgm:t>
    </dgm:pt>
    <dgm:pt modelId="{8ADDFC5D-066B-417B-B2DA-8EFF9C444B85}" type="pres">
      <dgm:prSet presAssocID="{965D87CF-9723-4D97-AE5C-02EAB35D7F11}" presName="linear" presStyleCnt="0">
        <dgm:presLayoutVars>
          <dgm:animLvl val="lvl"/>
          <dgm:resizeHandles val="exact"/>
        </dgm:presLayoutVars>
      </dgm:prSet>
      <dgm:spPr/>
    </dgm:pt>
    <dgm:pt modelId="{C35B06BB-F9AE-48A4-B166-FF88A7D7FD0C}" type="pres">
      <dgm:prSet presAssocID="{D49DEC50-0494-429E-8549-5C47A677DE9C}" presName="parentText" presStyleLbl="node1" presStyleIdx="0" presStyleCnt="2">
        <dgm:presLayoutVars>
          <dgm:chMax val="0"/>
          <dgm:bulletEnabled val="1"/>
        </dgm:presLayoutVars>
      </dgm:prSet>
      <dgm:spPr/>
      <dgm:t>
        <a:bodyPr/>
        <a:lstStyle/>
        <a:p>
          <a:endParaRPr lang="ru-RU"/>
        </a:p>
      </dgm:t>
    </dgm:pt>
    <dgm:pt modelId="{9566FB9B-4008-407D-8A25-1B677EE2E245}" type="pres">
      <dgm:prSet presAssocID="{6635A382-1724-4AE3-878E-688CED1BCF82}" presName="spacer" presStyleCnt="0"/>
      <dgm:spPr/>
    </dgm:pt>
    <dgm:pt modelId="{1153FF1D-0127-4982-9B06-70A9D509A221}" type="pres">
      <dgm:prSet presAssocID="{4C07515D-244E-43E3-B7E8-90C00896A79D}" presName="parentText" presStyleLbl="node1" presStyleIdx="1" presStyleCnt="2">
        <dgm:presLayoutVars>
          <dgm:chMax val="0"/>
          <dgm:bulletEnabled val="1"/>
        </dgm:presLayoutVars>
      </dgm:prSet>
      <dgm:spPr/>
      <dgm:t>
        <a:bodyPr/>
        <a:lstStyle/>
        <a:p>
          <a:endParaRPr lang="ru-RU"/>
        </a:p>
      </dgm:t>
    </dgm:pt>
  </dgm:ptLst>
  <dgm:cxnLst>
    <dgm:cxn modelId="{41C947BC-7DFD-4F9E-B043-410BC6BE88A5}" type="presOf" srcId="{D49DEC50-0494-429E-8549-5C47A677DE9C}" destId="{C35B06BB-F9AE-48A4-B166-FF88A7D7FD0C}" srcOrd="0" destOrd="0" presId="urn:microsoft.com/office/officeart/2005/8/layout/vList2"/>
    <dgm:cxn modelId="{74ED9545-E60E-4131-B2B5-6094E6A1D1B6}" srcId="{965D87CF-9723-4D97-AE5C-02EAB35D7F11}" destId="{4C07515D-244E-43E3-B7E8-90C00896A79D}" srcOrd="1" destOrd="0" parTransId="{8EABDED6-F303-4E72-9148-9D8A5B1DD12E}" sibTransId="{8AD1BD28-EE5B-4F4E-949E-714770ABD471}"/>
    <dgm:cxn modelId="{EB5B5118-0726-447E-92E4-3BF7C7AD8384}" type="presOf" srcId="{4C07515D-244E-43E3-B7E8-90C00896A79D}" destId="{1153FF1D-0127-4982-9B06-70A9D509A221}" srcOrd="0" destOrd="0" presId="urn:microsoft.com/office/officeart/2005/8/layout/vList2"/>
    <dgm:cxn modelId="{5CB7B7E3-C386-42E6-B5A1-66C0000ED42A}" srcId="{965D87CF-9723-4D97-AE5C-02EAB35D7F11}" destId="{D49DEC50-0494-429E-8549-5C47A677DE9C}" srcOrd="0" destOrd="0" parTransId="{ADEC68AB-3BBA-4433-9DFC-EE64C407A385}" sibTransId="{6635A382-1724-4AE3-878E-688CED1BCF82}"/>
    <dgm:cxn modelId="{26594C43-EBBE-43E3-9AC3-A3CBB1E78076}" type="presOf" srcId="{965D87CF-9723-4D97-AE5C-02EAB35D7F11}" destId="{8ADDFC5D-066B-417B-B2DA-8EFF9C444B85}" srcOrd="0" destOrd="0" presId="urn:microsoft.com/office/officeart/2005/8/layout/vList2"/>
    <dgm:cxn modelId="{26798D43-952B-4253-8DBC-0B02B26BB206}" type="presParOf" srcId="{8ADDFC5D-066B-417B-B2DA-8EFF9C444B85}" destId="{C35B06BB-F9AE-48A4-B166-FF88A7D7FD0C}" srcOrd="0" destOrd="0" presId="urn:microsoft.com/office/officeart/2005/8/layout/vList2"/>
    <dgm:cxn modelId="{4425FB69-15BD-4E85-A4FF-6E903BF100ED}" type="presParOf" srcId="{8ADDFC5D-066B-417B-B2DA-8EFF9C444B85}" destId="{9566FB9B-4008-407D-8A25-1B677EE2E245}" srcOrd="1" destOrd="0" presId="urn:microsoft.com/office/officeart/2005/8/layout/vList2"/>
    <dgm:cxn modelId="{DCB656CA-F405-4525-A191-1CC13140086A}" type="presParOf" srcId="{8ADDFC5D-066B-417B-B2DA-8EFF9C444B85}" destId="{1153FF1D-0127-4982-9B06-70A9D509A221}" srcOrd="2"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4C5681-28C9-4981-98DA-7D544E9DEAC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F10CF39F-D037-4D3D-8AAB-FA407B6A3574}">
      <dgm:prSet/>
      <dgm:spPr/>
      <dgm:t>
        <a:bodyPr/>
        <a:lstStyle/>
        <a:p>
          <a:pPr algn="ctr" rtl="0"/>
          <a:r>
            <a:rPr lang="en-US" smtClean="0"/>
            <a:t>To identify the mediating role of conscious self-regulation in the relationship between school engagement and academic success of students in different school grades</a:t>
          </a:r>
          <a:endParaRPr lang="ru-RU"/>
        </a:p>
      </dgm:t>
    </dgm:pt>
    <dgm:pt modelId="{DA592942-A79F-48F8-8EBE-1307DD7E5B00}" type="parTrans" cxnId="{694E4656-B658-4D08-87F1-21F33AE3F61B}">
      <dgm:prSet/>
      <dgm:spPr/>
      <dgm:t>
        <a:bodyPr/>
        <a:lstStyle/>
        <a:p>
          <a:endParaRPr lang="ru-RU"/>
        </a:p>
      </dgm:t>
    </dgm:pt>
    <dgm:pt modelId="{8275EBCA-6159-435B-A729-BD603C2B8D28}" type="sibTrans" cxnId="{694E4656-B658-4D08-87F1-21F33AE3F61B}">
      <dgm:prSet/>
      <dgm:spPr/>
      <dgm:t>
        <a:bodyPr/>
        <a:lstStyle/>
        <a:p>
          <a:endParaRPr lang="ru-RU"/>
        </a:p>
      </dgm:t>
    </dgm:pt>
    <dgm:pt modelId="{6136790C-C1FE-4333-A1BD-F50FEAF475AC}" type="pres">
      <dgm:prSet presAssocID="{B64C5681-28C9-4981-98DA-7D544E9DEAC8}" presName="linear" presStyleCnt="0">
        <dgm:presLayoutVars>
          <dgm:animLvl val="lvl"/>
          <dgm:resizeHandles val="exact"/>
        </dgm:presLayoutVars>
      </dgm:prSet>
      <dgm:spPr/>
      <dgm:t>
        <a:bodyPr/>
        <a:lstStyle/>
        <a:p>
          <a:endParaRPr lang="ru-RU"/>
        </a:p>
      </dgm:t>
    </dgm:pt>
    <dgm:pt modelId="{81A7F929-2DD5-4C44-9ADB-8A618E38462E}" type="pres">
      <dgm:prSet presAssocID="{F10CF39F-D037-4D3D-8AAB-FA407B6A3574}" presName="parentText" presStyleLbl="node1" presStyleIdx="0" presStyleCnt="1">
        <dgm:presLayoutVars>
          <dgm:chMax val="0"/>
          <dgm:bulletEnabled val="1"/>
        </dgm:presLayoutVars>
      </dgm:prSet>
      <dgm:spPr/>
      <dgm:t>
        <a:bodyPr/>
        <a:lstStyle/>
        <a:p>
          <a:endParaRPr lang="ru-RU"/>
        </a:p>
      </dgm:t>
    </dgm:pt>
  </dgm:ptLst>
  <dgm:cxnLst>
    <dgm:cxn modelId="{116686B7-BB32-4C5A-9620-1399622E1C70}" type="presOf" srcId="{B64C5681-28C9-4981-98DA-7D544E9DEAC8}" destId="{6136790C-C1FE-4333-A1BD-F50FEAF475AC}" srcOrd="0" destOrd="0" presId="urn:microsoft.com/office/officeart/2005/8/layout/vList2"/>
    <dgm:cxn modelId="{694E4656-B658-4D08-87F1-21F33AE3F61B}" srcId="{B64C5681-28C9-4981-98DA-7D544E9DEAC8}" destId="{F10CF39F-D037-4D3D-8AAB-FA407B6A3574}" srcOrd="0" destOrd="0" parTransId="{DA592942-A79F-48F8-8EBE-1307DD7E5B00}" sibTransId="{8275EBCA-6159-435B-A729-BD603C2B8D28}"/>
    <dgm:cxn modelId="{65551E5B-6FC6-41DA-B8C0-B42B4E619275}" type="presOf" srcId="{F10CF39F-D037-4D3D-8AAB-FA407B6A3574}" destId="{81A7F929-2DD5-4C44-9ADB-8A618E38462E}" srcOrd="0" destOrd="0" presId="urn:microsoft.com/office/officeart/2005/8/layout/vList2"/>
    <dgm:cxn modelId="{89D6B666-8165-40A3-ACDE-E4FCBDCDD3D6}" type="presParOf" srcId="{6136790C-C1FE-4333-A1BD-F50FEAF475AC}" destId="{81A7F929-2DD5-4C44-9ADB-8A618E38462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01EC7A5-9373-4510-BE53-32A1EB49D70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ru-RU"/>
        </a:p>
      </dgm:t>
    </dgm:pt>
    <dgm:pt modelId="{368F61CE-F5B5-4C60-BD19-B9B5AC1702FF}">
      <dgm:prSet/>
      <dgm:spPr/>
      <dgm:t>
        <a:bodyPr/>
        <a:lstStyle/>
        <a:p>
          <a:pPr algn="ctr" rtl="0"/>
          <a:r>
            <a:rPr lang="en-US" dirty="0" smtClean="0"/>
            <a:t>There are mediation effects between the various components of school engagement, conscious self-regulation and academic success, specific to students in different school grades</a:t>
          </a:r>
          <a:endParaRPr lang="ru-RU" dirty="0"/>
        </a:p>
      </dgm:t>
    </dgm:pt>
    <dgm:pt modelId="{BECD8B60-0726-43D0-8541-7DBAC4EBE923}" type="parTrans" cxnId="{4DFB7D9A-F1FC-4192-B101-1102AD209A11}">
      <dgm:prSet/>
      <dgm:spPr/>
      <dgm:t>
        <a:bodyPr/>
        <a:lstStyle/>
        <a:p>
          <a:endParaRPr lang="ru-RU"/>
        </a:p>
      </dgm:t>
    </dgm:pt>
    <dgm:pt modelId="{0D930296-6DBB-4211-8A6C-8E7C74EAFC21}" type="sibTrans" cxnId="{4DFB7D9A-F1FC-4192-B101-1102AD209A11}">
      <dgm:prSet/>
      <dgm:spPr/>
      <dgm:t>
        <a:bodyPr/>
        <a:lstStyle/>
        <a:p>
          <a:endParaRPr lang="ru-RU"/>
        </a:p>
      </dgm:t>
    </dgm:pt>
    <dgm:pt modelId="{ABE2054D-4A87-4F80-9304-797752FCB9E3}" type="pres">
      <dgm:prSet presAssocID="{901EC7A5-9373-4510-BE53-32A1EB49D701}" presName="linear" presStyleCnt="0">
        <dgm:presLayoutVars>
          <dgm:animLvl val="lvl"/>
          <dgm:resizeHandles val="exact"/>
        </dgm:presLayoutVars>
      </dgm:prSet>
      <dgm:spPr/>
      <dgm:t>
        <a:bodyPr/>
        <a:lstStyle/>
        <a:p>
          <a:endParaRPr lang="ru-RU"/>
        </a:p>
      </dgm:t>
    </dgm:pt>
    <dgm:pt modelId="{64707821-7305-4A78-93FF-D8345156D337}" type="pres">
      <dgm:prSet presAssocID="{368F61CE-F5B5-4C60-BD19-B9B5AC1702FF}" presName="parentText" presStyleLbl="node1" presStyleIdx="0" presStyleCnt="1">
        <dgm:presLayoutVars>
          <dgm:chMax val="0"/>
          <dgm:bulletEnabled val="1"/>
        </dgm:presLayoutVars>
      </dgm:prSet>
      <dgm:spPr/>
      <dgm:t>
        <a:bodyPr/>
        <a:lstStyle/>
        <a:p>
          <a:endParaRPr lang="ru-RU"/>
        </a:p>
      </dgm:t>
    </dgm:pt>
  </dgm:ptLst>
  <dgm:cxnLst>
    <dgm:cxn modelId="{4DFB7D9A-F1FC-4192-B101-1102AD209A11}" srcId="{901EC7A5-9373-4510-BE53-32A1EB49D701}" destId="{368F61CE-F5B5-4C60-BD19-B9B5AC1702FF}" srcOrd="0" destOrd="0" parTransId="{BECD8B60-0726-43D0-8541-7DBAC4EBE923}" sibTransId="{0D930296-6DBB-4211-8A6C-8E7C74EAFC21}"/>
    <dgm:cxn modelId="{C735BA17-82C9-40A2-BD22-F80CA41FB686}" type="presOf" srcId="{901EC7A5-9373-4510-BE53-32A1EB49D701}" destId="{ABE2054D-4A87-4F80-9304-797752FCB9E3}" srcOrd="0" destOrd="0" presId="urn:microsoft.com/office/officeart/2005/8/layout/vList2"/>
    <dgm:cxn modelId="{6F3AC7F3-1829-44C6-9973-74DC5949D474}" type="presOf" srcId="{368F61CE-F5B5-4C60-BD19-B9B5AC1702FF}" destId="{64707821-7305-4A78-93FF-D8345156D337}" srcOrd="0" destOrd="0" presId="urn:microsoft.com/office/officeart/2005/8/layout/vList2"/>
    <dgm:cxn modelId="{A38E5EB2-5D0B-4FC6-9A35-2A8B0CBF3D7C}" type="presParOf" srcId="{ABE2054D-4A87-4F80-9304-797752FCB9E3}" destId="{64707821-7305-4A78-93FF-D8345156D337}"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ADDDEC6-9439-47E5-9714-BB9D6FD6C7A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ru-RU"/>
        </a:p>
      </dgm:t>
    </dgm:pt>
    <dgm:pt modelId="{792F8933-3A23-4DBB-9D04-A3FAF4052FE3}">
      <dgm:prSet custT="1"/>
      <dgm:spPr/>
      <dgm:t>
        <a:bodyPr/>
        <a:lstStyle/>
        <a:p>
          <a:pPr algn="ctr" rtl="0"/>
          <a:r>
            <a:rPr lang="en-US" sz="3200" smtClean="0"/>
            <a:t>Aim</a:t>
          </a:r>
          <a:endParaRPr lang="ru-RU" sz="3200"/>
        </a:p>
      </dgm:t>
    </dgm:pt>
    <dgm:pt modelId="{7BD79C4B-E324-4F56-ACD9-36E1F975D5CC}" type="parTrans" cxnId="{5E8D23F6-D034-4B9D-8ECA-2991E2D14BE6}">
      <dgm:prSet/>
      <dgm:spPr/>
      <dgm:t>
        <a:bodyPr/>
        <a:lstStyle/>
        <a:p>
          <a:endParaRPr lang="ru-RU"/>
        </a:p>
      </dgm:t>
    </dgm:pt>
    <dgm:pt modelId="{B90AF28F-9B2F-4D82-99B4-8425E1B04BFB}" type="sibTrans" cxnId="{5E8D23F6-D034-4B9D-8ECA-2991E2D14BE6}">
      <dgm:prSet/>
      <dgm:spPr/>
      <dgm:t>
        <a:bodyPr/>
        <a:lstStyle/>
        <a:p>
          <a:endParaRPr lang="ru-RU"/>
        </a:p>
      </dgm:t>
    </dgm:pt>
    <dgm:pt modelId="{1BAEC7DF-38A0-4671-BF84-8F501B8E9F97}" type="pres">
      <dgm:prSet presAssocID="{EADDDEC6-9439-47E5-9714-BB9D6FD6C7AE}" presName="linear" presStyleCnt="0">
        <dgm:presLayoutVars>
          <dgm:animLvl val="lvl"/>
          <dgm:resizeHandles val="exact"/>
        </dgm:presLayoutVars>
      </dgm:prSet>
      <dgm:spPr/>
      <dgm:t>
        <a:bodyPr/>
        <a:lstStyle/>
        <a:p>
          <a:endParaRPr lang="ru-RU"/>
        </a:p>
      </dgm:t>
    </dgm:pt>
    <dgm:pt modelId="{877108ED-788A-4DE6-B7D4-F64EB7E28E73}" type="pres">
      <dgm:prSet presAssocID="{792F8933-3A23-4DBB-9D04-A3FAF4052FE3}" presName="parentText" presStyleLbl="node1" presStyleIdx="0" presStyleCnt="1">
        <dgm:presLayoutVars>
          <dgm:chMax val="0"/>
          <dgm:bulletEnabled val="1"/>
        </dgm:presLayoutVars>
      </dgm:prSet>
      <dgm:spPr/>
      <dgm:t>
        <a:bodyPr/>
        <a:lstStyle/>
        <a:p>
          <a:endParaRPr lang="ru-RU"/>
        </a:p>
      </dgm:t>
    </dgm:pt>
  </dgm:ptLst>
  <dgm:cxnLst>
    <dgm:cxn modelId="{BFCEB248-7567-4B95-BF55-A8629F794E84}" type="presOf" srcId="{EADDDEC6-9439-47E5-9714-BB9D6FD6C7AE}" destId="{1BAEC7DF-38A0-4671-BF84-8F501B8E9F97}" srcOrd="0" destOrd="0" presId="urn:microsoft.com/office/officeart/2005/8/layout/vList2"/>
    <dgm:cxn modelId="{0336C72A-44C8-405C-9854-CCC213B17B80}" type="presOf" srcId="{792F8933-3A23-4DBB-9D04-A3FAF4052FE3}" destId="{877108ED-788A-4DE6-B7D4-F64EB7E28E73}" srcOrd="0" destOrd="0" presId="urn:microsoft.com/office/officeart/2005/8/layout/vList2"/>
    <dgm:cxn modelId="{5E8D23F6-D034-4B9D-8ECA-2991E2D14BE6}" srcId="{EADDDEC6-9439-47E5-9714-BB9D6FD6C7AE}" destId="{792F8933-3A23-4DBB-9D04-A3FAF4052FE3}" srcOrd="0" destOrd="0" parTransId="{7BD79C4B-E324-4F56-ACD9-36E1F975D5CC}" sibTransId="{B90AF28F-9B2F-4D82-99B4-8425E1B04BFB}"/>
    <dgm:cxn modelId="{60164B9E-BCFD-49D9-958D-6AA0D9D8CF5A}" type="presParOf" srcId="{1BAEC7DF-38A0-4671-BF84-8F501B8E9F97}" destId="{877108ED-788A-4DE6-B7D4-F64EB7E28E73}"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EF4ED6C-A8B3-49E7-839A-0327B48B7A3E}"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ru-RU"/>
        </a:p>
      </dgm:t>
    </dgm:pt>
    <dgm:pt modelId="{3DF8A756-BB8A-4518-BF97-BE0D0D3D3421}">
      <dgm:prSet custT="1"/>
      <dgm:spPr/>
      <dgm:t>
        <a:bodyPr/>
        <a:lstStyle/>
        <a:p>
          <a:pPr algn="ctr" rtl="0"/>
          <a:r>
            <a:rPr lang="en-US" sz="2800" dirty="0" smtClean="0"/>
            <a:t>Hypotheses</a:t>
          </a:r>
          <a:endParaRPr lang="ru-RU" sz="2800" dirty="0"/>
        </a:p>
      </dgm:t>
    </dgm:pt>
    <dgm:pt modelId="{B39E257F-DE7C-4045-B4C4-4B6E03EC0D6F}" type="parTrans" cxnId="{9D067534-F392-4760-89D9-F75A8936C2AF}">
      <dgm:prSet/>
      <dgm:spPr/>
      <dgm:t>
        <a:bodyPr/>
        <a:lstStyle/>
        <a:p>
          <a:endParaRPr lang="ru-RU"/>
        </a:p>
      </dgm:t>
    </dgm:pt>
    <dgm:pt modelId="{8939780E-E3AC-4E98-8EBF-C6093A3E63AC}" type="sibTrans" cxnId="{9D067534-F392-4760-89D9-F75A8936C2AF}">
      <dgm:prSet/>
      <dgm:spPr/>
      <dgm:t>
        <a:bodyPr/>
        <a:lstStyle/>
        <a:p>
          <a:endParaRPr lang="ru-RU"/>
        </a:p>
      </dgm:t>
    </dgm:pt>
    <dgm:pt modelId="{23B8F6E9-0E19-4D82-8BAE-D5DB3F68B6CD}" type="pres">
      <dgm:prSet presAssocID="{8EF4ED6C-A8B3-49E7-839A-0327B48B7A3E}" presName="linear" presStyleCnt="0">
        <dgm:presLayoutVars>
          <dgm:animLvl val="lvl"/>
          <dgm:resizeHandles val="exact"/>
        </dgm:presLayoutVars>
      </dgm:prSet>
      <dgm:spPr/>
      <dgm:t>
        <a:bodyPr/>
        <a:lstStyle/>
        <a:p>
          <a:endParaRPr lang="ru-RU"/>
        </a:p>
      </dgm:t>
    </dgm:pt>
    <dgm:pt modelId="{108189BF-014E-4325-B653-545BBE31B8B2}" type="pres">
      <dgm:prSet presAssocID="{3DF8A756-BB8A-4518-BF97-BE0D0D3D3421}" presName="parentText" presStyleLbl="node1" presStyleIdx="0" presStyleCnt="1" custScaleY="100057" custLinFactNeighborX="5102" custLinFactNeighborY="-6958">
        <dgm:presLayoutVars>
          <dgm:chMax val="0"/>
          <dgm:bulletEnabled val="1"/>
        </dgm:presLayoutVars>
      </dgm:prSet>
      <dgm:spPr/>
      <dgm:t>
        <a:bodyPr/>
        <a:lstStyle/>
        <a:p>
          <a:endParaRPr lang="ru-RU"/>
        </a:p>
      </dgm:t>
    </dgm:pt>
  </dgm:ptLst>
  <dgm:cxnLst>
    <dgm:cxn modelId="{7641D84F-F139-4FFA-B363-A6505FBEF2AE}" type="presOf" srcId="{8EF4ED6C-A8B3-49E7-839A-0327B48B7A3E}" destId="{23B8F6E9-0E19-4D82-8BAE-D5DB3F68B6CD}" srcOrd="0" destOrd="0" presId="urn:microsoft.com/office/officeart/2005/8/layout/vList2"/>
    <dgm:cxn modelId="{9D067534-F392-4760-89D9-F75A8936C2AF}" srcId="{8EF4ED6C-A8B3-49E7-839A-0327B48B7A3E}" destId="{3DF8A756-BB8A-4518-BF97-BE0D0D3D3421}" srcOrd="0" destOrd="0" parTransId="{B39E257F-DE7C-4045-B4C4-4B6E03EC0D6F}" sibTransId="{8939780E-E3AC-4E98-8EBF-C6093A3E63AC}"/>
    <dgm:cxn modelId="{0AC908A1-42A1-4565-96BA-A9874EA51607}" type="presOf" srcId="{3DF8A756-BB8A-4518-BF97-BE0D0D3D3421}" destId="{108189BF-014E-4325-B653-545BBE31B8B2}" srcOrd="0" destOrd="0" presId="urn:microsoft.com/office/officeart/2005/8/layout/vList2"/>
    <dgm:cxn modelId="{F458C320-34C1-4172-8A58-77C46B2AD065}" type="presParOf" srcId="{23B8F6E9-0E19-4D82-8BAE-D5DB3F68B6CD}" destId="{108189BF-014E-4325-B653-545BBE31B8B2}"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FD2E3-C0E3-475B-B885-CC46EEC1F3EB}">
      <dsp:nvSpPr>
        <dsp:cNvPr id="0" name=""/>
        <dsp:cNvSpPr/>
      </dsp:nvSpPr>
      <dsp:spPr>
        <a:xfrm>
          <a:off x="0" y="211"/>
          <a:ext cx="7772400" cy="273588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kern="1200" dirty="0" smtClean="0"/>
            <a:t>Mediation</a:t>
          </a:r>
          <a:r>
            <a:rPr lang="en-US" sz="3600" i="1" kern="1200" dirty="0" smtClean="0"/>
            <a:t> </a:t>
          </a:r>
          <a:r>
            <a:rPr lang="en-US" sz="3600" kern="1200" dirty="0" smtClean="0"/>
            <a:t>effects of self-regulation in the relationship of school engagement and academic success of students in different ages</a:t>
          </a:r>
          <a:r>
            <a:rPr lang="ru-RU" sz="3600" kern="1200" dirty="0" smtClean="0"/>
            <a:t/>
          </a:r>
          <a:br>
            <a:rPr lang="ru-RU" sz="3600" kern="1200" dirty="0" smtClean="0"/>
          </a:br>
          <a:endParaRPr lang="ru-RU" sz="3600" kern="1200" dirty="0"/>
        </a:p>
      </dsp:txBody>
      <dsp:txXfrm>
        <a:off x="133555" y="133766"/>
        <a:ext cx="7505290" cy="24687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0BA5F-8DCB-41C8-83D6-9859CD1BD4E5}">
      <dsp:nvSpPr>
        <dsp:cNvPr id="0" name=""/>
        <dsp:cNvSpPr/>
      </dsp:nvSpPr>
      <dsp:spPr>
        <a:xfrm>
          <a:off x="0" y="18397"/>
          <a:ext cx="3600400" cy="2267460"/>
        </a:xfrm>
        <a:prstGeom prst="roundRect">
          <a:avLst/>
        </a:prstGeom>
        <a:solidFill>
          <a:schemeClr val="accent3">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The mediating role of self-regulation is more significant during periods of decline in school engagement and academic motivation of students, as well as at the end of school education - due to the need for successful graduation from an educational institution.</a:t>
          </a:r>
          <a:endParaRPr lang="ru-RU" sz="1700" kern="1200" dirty="0"/>
        </a:p>
      </dsp:txBody>
      <dsp:txXfrm>
        <a:off x="110688" y="129085"/>
        <a:ext cx="3379024" cy="20460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D50D46-AA47-41E4-8AEB-39D7F9E63A72}">
      <dsp:nvSpPr>
        <dsp:cNvPr id="0" name=""/>
        <dsp:cNvSpPr/>
      </dsp:nvSpPr>
      <dsp:spPr>
        <a:xfrm>
          <a:off x="0" y="1965"/>
          <a:ext cx="3203848" cy="136422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t>Age - 10-18 years (N=1127; 57% - boys</a:t>
          </a:r>
        </a:p>
        <a:p>
          <a:pPr lvl="0" algn="ctr" defTabSz="977900" rtl="0">
            <a:lnSpc>
              <a:spcPct val="90000"/>
            </a:lnSpc>
            <a:spcBef>
              <a:spcPct val="0"/>
            </a:spcBef>
            <a:spcAft>
              <a:spcPct val="35000"/>
            </a:spcAft>
          </a:pPr>
          <a:r>
            <a:rPr lang="en-US" sz="2200" kern="1200" dirty="0" smtClean="0"/>
            <a:t>M </a:t>
          </a:r>
          <a:r>
            <a:rPr lang="en-US" sz="2200" kern="1200" baseline="-25000" dirty="0" smtClean="0"/>
            <a:t>age</a:t>
          </a:r>
          <a:r>
            <a:rPr lang="en-US" sz="2200" kern="1200" dirty="0" smtClean="0"/>
            <a:t>=13.78)</a:t>
          </a:r>
          <a:endParaRPr lang="ru-RU" sz="2200" kern="1200" dirty="0"/>
        </a:p>
      </dsp:txBody>
      <dsp:txXfrm>
        <a:off x="66596" y="68561"/>
        <a:ext cx="3070656" cy="123102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C92B3C-6E7A-48D7-8AAB-BEFBADBE2FDB}">
      <dsp:nvSpPr>
        <dsp:cNvPr id="0" name=""/>
        <dsp:cNvSpPr/>
      </dsp:nvSpPr>
      <dsp:spPr>
        <a:xfrm>
          <a:off x="0" y="99786"/>
          <a:ext cx="8424936" cy="16415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smtClean="0"/>
            <a:t>Conscious self-regulation acts not only as a resource for academic success but also as a factor mediating the impact of school engagement (its general level and individual components) on academic success. </a:t>
          </a:r>
          <a:endParaRPr lang="ru-RU" sz="2300" kern="1200"/>
        </a:p>
      </dsp:txBody>
      <dsp:txXfrm>
        <a:off x="80132" y="179918"/>
        <a:ext cx="8264672" cy="1481245"/>
      </dsp:txXfrm>
    </dsp:sp>
    <dsp:sp modelId="{F853BF86-23D5-44E8-8209-ED6D965D7ED6}">
      <dsp:nvSpPr>
        <dsp:cNvPr id="0" name=""/>
        <dsp:cNvSpPr/>
      </dsp:nvSpPr>
      <dsp:spPr>
        <a:xfrm>
          <a:off x="0" y="1807537"/>
          <a:ext cx="8424936" cy="16415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smtClean="0"/>
            <a:t>An analysis of moderated mediation revealed significant moderation effects of the age factor (school grade) on the relationship between self-regulation, school engagement and academic performance. </a:t>
          </a:r>
          <a:endParaRPr lang="ru-RU" sz="2300" kern="1200"/>
        </a:p>
      </dsp:txBody>
      <dsp:txXfrm>
        <a:off x="80132" y="1887669"/>
        <a:ext cx="8264672" cy="1481245"/>
      </dsp:txXfrm>
    </dsp:sp>
    <dsp:sp modelId="{38EA8989-3EB3-4810-A582-0993F6926340}">
      <dsp:nvSpPr>
        <dsp:cNvPr id="0" name=""/>
        <dsp:cNvSpPr/>
      </dsp:nvSpPr>
      <dsp:spPr>
        <a:xfrm>
          <a:off x="0" y="3515287"/>
          <a:ext cx="8424936" cy="16415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smtClean="0"/>
            <a:t>The most distinct mediation effects were found in grades 7, 10-11.</a:t>
          </a:r>
          <a:endParaRPr lang="ru-RU" sz="2300" kern="1200"/>
        </a:p>
      </dsp:txBody>
      <dsp:txXfrm>
        <a:off x="80132" y="3595419"/>
        <a:ext cx="8264672" cy="14812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31E49-08F2-4BCA-9A95-A723F53FF3E4}">
      <dsp:nvSpPr>
        <dsp:cNvPr id="0" name=""/>
        <dsp:cNvSpPr/>
      </dsp:nvSpPr>
      <dsp:spPr>
        <a:xfrm>
          <a:off x="-5862135" y="-897147"/>
          <a:ext cx="6978870" cy="6978870"/>
        </a:xfrm>
        <a:prstGeom prst="blockArc">
          <a:avLst>
            <a:gd name="adj1" fmla="val 18900000"/>
            <a:gd name="adj2" fmla="val 2700000"/>
            <a:gd name="adj3" fmla="val 310"/>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DDE305-318F-4A13-B638-D2F5B3DED45B}">
      <dsp:nvSpPr>
        <dsp:cNvPr id="0" name=""/>
        <dsp:cNvSpPr/>
      </dsp:nvSpPr>
      <dsp:spPr>
        <a:xfrm>
          <a:off x="584519" y="398590"/>
          <a:ext cx="7983555" cy="79759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091" tIns="33020" rIns="33020" bIns="33020" numCol="1" spcCol="1270" anchor="ctr" anchorCtr="0">
          <a:noAutofit/>
        </a:bodyPr>
        <a:lstStyle/>
        <a:p>
          <a:pPr lvl="0" algn="l" defTabSz="577850" rtl="0">
            <a:lnSpc>
              <a:spcPct val="90000"/>
            </a:lnSpc>
            <a:spcBef>
              <a:spcPct val="0"/>
            </a:spcBef>
            <a:spcAft>
              <a:spcPct val="35000"/>
            </a:spcAft>
          </a:pPr>
          <a:r>
            <a:rPr lang="en-US" sz="1300" kern="1200" dirty="0" smtClean="0"/>
            <a:t>Self-regulation and school engagement are significant predictors of students' academic performance (Lei et al</a:t>
          </a:r>
          <a:r>
            <a:rPr lang="ru-RU" sz="1300" kern="1200" dirty="0" smtClean="0"/>
            <a:t>., 2018; </a:t>
          </a:r>
          <a:r>
            <a:rPr lang="en-US" sz="1300" kern="1200" dirty="0" smtClean="0"/>
            <a:t>Zimmerman</a:t>
          </a:r>
          <a:r>
            <a:rPr lang="ru-RU" sz="1300" kern="1200" dirty="0" smtClean="0"/>
            <a:t>, 2011; </a:t>
          </a:r>
          <a:r>
            <a:rPr lang="en-US" sz="1300" kern="1200" dirty="0" smtClean="0"/>
            <a:t>Morosanova</a:t>
          </a:r>
          <a:r>
            <a:rPr lang="ru-RU" sz="1300" kern="1200" dirty="0" smtClean="0"/>
            <a:t>, 2021; </a:t>
          </a:r>
          <a:r>
            <a:rPr lang="en-US" sz="1300" kern="1200" dirty="0" smtClean="0"/>
            <a:t>Fomina</a:t>
          </a:r>
          <a:r>
            <a:rPr lang="ru-RU" sz="1300" kern="1200" dirty="0" smtClean="0"/>
            <a:t>,</a:t>
          </a:r>
          <a:r>
            <a:rPr lang="en-US" sz="1300" kern="1200" dirty="0" smtClean="0"/>
            <a:t> </a:t>
          </a:r>
          <a:r>
            <a:rPr lang="en-US" sz="1300" kern="1200" dirty="0" err="1" smtClean="0"/>
            <a:t>Filippova</a:t>
          </a:r>
          <a:r>
            <a:rPr lang="en-US" sz="1300" kern="1200" dirty="0" smtClean="0"/>
            <a:t>, Morosanova,</a:t>
          </a:r>
          <a:r>
            <a:rPr lang="ru-RU" sz="1300" kern="1200" dirty="0" smtClean="0"/>
            <a:t> 2021</a:t>
          </a:r>
          <a:r>
            <a:rPr lang="en-US" sz="1300" kern="1200" dirty="0" smtClean="0"/>
            <a:t>).</a:t>
          </a:r>
          <a:endParaRPr lang="ru-RU" sz="1300" kern="1200" dirty="0"/>
        </a:p>
      </dsp:txBody>
      <dsp:txXfrm>
        <a:off x="584519" y="398590"/>
        <a:ext cx="7983555" cy="797595"/>
      </dsp:txXfrm>
    </dsp:sp>
    <dsp:sp modelId="{63ECF908-7698-47EA-9FA8-2FAC9DA434D3}">
      <dsp:nvSpPr>
        <dsp:cNvPr id="0" name=""/>
        <dsp:cNvSpPr/>
      </dsp:nvSpPr>
      <dsp:spPr>
        <a:xfrm>
          <a:off x="86022" y="298890"/>
          <a:ext cx="996993" cy="996993"/>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6B2190-201C-4C91-A968-05930F6DEB4F}">
      <dsp:nvSpPr>
        <dsp:cNvPr id="0" name=""/>
        <dsp:cNvSpPr/>
      </dsp:nvSpPr>
      <dsp:spPr>
        <a:xfrm>
          <a:off x="1041798" y="1595190"/>
          <a:ext cx="7526276" cy="797595"/>
        </a:xfrm>
        <a:prstGeom prst="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091" tIns="33020" rIns="33020" bIns="33020" numCol="1" spcCol="1270" anchor="ctr" anchorCtr="0">
          <a:noAutofit/>
        </a:bodyPr>
        <a:lstStyle/>
        <a:p>
          <a:pPr lvl="0" algn="l" defTabSz="577850" rtl="0">
            <a:lnSpc>
              <a:spcPct val="90000"/>
            </a:lnSpc>
            <a:spcBef>
              <a:spcPct val="0"/>
            </a:spcBef>
            <a:spcAft>
              <a:spcPct val="35000"/>
            </a:spcAft>
          </a:pPr>
          <a:r>
            <a:rPr lang="en-US" sz="1300" kern="1200" dirty="0" smtClean="0"/>
            <a:t>School engagement is an active participation of students in educational activities and in school life in general, including manifestations of behavioral, cognitive and emotional engagement, as well as features of social interaction in the school academic environment (Wang</a:t>
          </a:r>
          <a:r>
            <a:rPr lang="ru-RU" sz="1300" kern="1200" dirty="0" smtClean="0"/>
            <a:t>, </a:t>
          </a:r>
          <a:r>
            <a:rPr lang="en-US" sz="1300" kern="1200" dirty="0" err="1" smtClean="0"/>
            <a:t>Degol</a:t>
          </a:r>
          <a:r>
            <a:rPr lang="ru-RU" sz="1300" kern="1200" dirty="0" smtClean="0"/>
            <a:t>, </a:t>
          </a:r>
          <a:r>
            <a:rPr lang="en-US" sz="1300" kern="1200" dirty="0" smtClean="0"/>
            <a:t>Henry</a:t>
          </a:r>
          <a:r>
            <a:rPr lang="ru-RU" sz="1300" kern="1200" dirty="0" smtClean="0"/>
            <a:t>, 2019</a:t>
          </a:r>
          <a:r>
            <a:rPr lang="en-US" sz="1300" kern="1200" dirty="0" smtClean="0"/>
            <a:t>).</a:t>
          </a:r>
          <a:endParaRPr lang="ru-RU" sz="1300" kern="1200" dirty="0"/>
        </a:p>
      </dsp:txBody>
      <dsp:txXfrm>
        <a:off x="1041798" y="1595190"/>
        <a:ext cx="7526276" cy="797595"/>
      </dsp:txXfrm>
    </dsp:sp>
    <dsp:sp modelId="{7E6E03F2-BE6D-4E45-8890-B2CB0B2D8C96}">
      <dsp:nvSpPr>
        <dsp:cNvPr id="0" name=""/>
        <dsp:cNvSpPr/>
      </dsp:nvSpPr>
      <dsp:spPr>
        <a:xfrm>
          <a:off x="543301" y="1495490"/>
          <a:ext cx="996993" cy="996993"/>
        </a:xfrm>
        <a:prstGeom prst="ellipse">
          <a:avLst/>
        </a:prstGeom>
        <a:solidFill>
          <a:schemeClr val="lt1">
            <a:hueOff val="0"/>
            <a:satOff val="0"/>
            <a:lumOff val="0"/>
            <a:alphaOff val="0"/>
          </a:schemeClr>
        </a:solidFill>
        <a:ln w="25400" cap="flat" cmpd="sng" algn="ctr">
          <a:solidFill>
            <a:schemeClr val="accent4">
              <a:hueOff val="-1488257"/>
              <a:satOff val="8966"/>
              <a:lumOff val="719"/>
              <a:alphaOff val="0"/>
            </a:schemeClr>
          </a:solidFill>
          <a:prstDash val="solid"/>
        </a:ln>
        <a:effectLst/>
      </dsp:spPr>
      <dsp:style>
        <a:lnRef idx="2">
          <a:scrgbClr r="0" g="0" b="0"/>
        </a:lnRef>
        <a:fillRef idx="1">
          <a:scrgbClr r="0" g="0" b="0"/>
        </a:fillRef>
        <a:effectRef idx="0">
          <a:scrgbClr r="0" g="0" b="0"/>
        </a:effectRef>
        <a:fontRef idx="minor"/>
      </dsp:style>
    </dsp:sp>
    <dsp:sp modelId="{D83336D3-9019-400F-AAAA-627E6402069D}">
      <dsp:nvSpPr>
        <dsp:cNvPr id="0" name=""/>
        <dsp:cNvSpPr/>
      </dsp:nvSpPr>
      <dsp:spPr>
        <a:xfrm>
          <a:off x="1041798" y="2791790"/>
          <a:ext cx="7526276" cy="797595"/>
        </a:xfrm>
        <a:prstGeom prst="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091" tIns="33020" rIns="33020" bIns="33020" numCol="1" spcCol="1270" anchor="ctr" anchorCtr="0">
          <a:noAutofit/>
        </a:bodyPr>
        <a:lstStyle/>
        <a:p>
          <a:pPr lvl="0" algn="l" defTabSz="577850" rtl="0">
            <a:lnSpc>
              <a:spcPct val="90000"/>
            </a:lnSpc>
            <a:spcBef>
              <a:spcPct val="0"/>
            </a:spcBef>
            <a:spcAft>
              <a:spcPct val="35000"/>
            </a:spcAft>
          </a:pPr>
          <a:r>
            <a:rPr lang="en-US" sz="1300" kern="1200" dirty="0" smtClean="0"/>
            <a:t>Conscious self-regulation is a key psychological resource that contributes directly to the results of achieving goals (including learning ones), and also mediates the influence of other resources on these results (Morosanova, 2014, 2021).</a:t>
          </a:r>
          <a:endParaRPr lang="ru-RU" sz="1300" kern="1200" dirty="0"/>
        </a:p>
      </dsp:txBody>
      <dsp:txXfrm>
        <a:off x="1041798" y="2791790"/>
        <a:ext cx="7526276" cy="797595"/>
      </dsp:txXfrm>
    </dsp:sp>
    <dsp:sp modelId="{827FFBBD-1EFC-4062-8099-F0C2115FC270}">
      <dsp:nvSpPr>
        <dsp:cNvPr id="0" name=""/>
        <dsp:cNvSpPr/>
      </dsp:nvSpPr>
      <dsp:spPr>
        <a:xfrm>
          <a:off x="543301" y="2692091"/>
          <a:ext cx="996993" cy="996993"/>
        </a:xfrm>
        <a:prstGeom prst="ellipse">
          <a:avLst/>
        </a:prstGeom>
        <a:solidFill>
          <a:schemeClr val="lt1">
            <a:hueOff val="0"/>
            <a:satOff val="0"/>
            <a:lumOff val="0"/>
            <a:alphaOff val="0"/>
          </a:schemeClr>
        </a:solidFill>
        <a:ln w="25400" cap="flat" cmpd="sng" algn="ctr">
          <a:solidFill>
            <a:schemeClr val="accent4">
              <a:hueOff val="-2976513"/>
              <a:satOff val="17933"/>
              <a:lumOff val="1437"/>
              <a:alphaOff val="0"/>
            </a:schemeClr>
          </a:solidFill>
          <a:prstDash val="solid"/>
        </a:ln>
        <a:effectLst/>
      </dsp:spPr>
      <dsp:style>
        <a:lnRef idx="2">
          <a:scrgbClr r="0" g="0" b="0"/>
        </a:lnRef>
        <a:fillRef idx="1">
          <a:scrgbClr r="0" g="0" b="0"/>
        </a:fillRef>
        <a:effectRef idx="0">
          <a:scrgbClr r="0" g="0" b="0"/>
        </a:effectRef>
        <a:fontRef idx="minor"/>
      </dsp:style>
    </dsp:sp>
    <dsp:sp modelId="{3429A3BF-2395-43B2-B82A-C48C92554BD7}">
      <dsp:nvSpPr>
        <dsp:cNvPr id="0" name=""/>
        <dsp:cNvSpPr/>
      </dsp:nvSpPr>
      <dsp:spPr>
        <a:xfrm>
          <a:off x="584519" y="3988390"/>
          <a:ext cx="7983555" cy="797595"/>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091" tIns="33020" rIns="33020" bIns="33020" numCol="1" spcCol="1270" anchor="ctr" anchorCtr="0">
          <a:noAutofit/>
        </a:bodyPr>
        <a:lstStyle/>
        <a:p>
          <a:pPr lvl="0" algn="l" defTabSz="577850" rtl="0">
            <a:lnSpc>
              <a:spcPct val="90000"/>
            </a:lnSpc>
            <a:spcBef>
              <a:spcPct val="0"/>
            </a:spcBef>
            <a:spcAft>
              <a:spcPct val="35000"/>
            </a:spcAft>
          </a:pPr>
          <a:r>
            <a:rPr lang="en-US" sz="1300" kern="1200" smtClean="0"/>
            <a:t>In recent studies, self-regulation is often considered as a resource for maintaining student engagement, gaining particular importance at the stages of decreasing academic motivation and engagement in adolescence (Wang, Deng, Du, 2018; Stefansson et al., 2018).</a:t>
          </a:r>
          <a:endParaRPr lang="ru-RU" sz="1300" kern="1200"/>
        </a:p>
      </dsp:txBody>
      <dsp:txXfrm>
        <a:off x="584519" y="3988390"/>
        <a:ext cx="7983555" cy="797595"/>
      </dsp:txXfrm>
    </dsp:sp>
    <dsp:sp modelId="{E5D7C39F-23B6-41CA-9474-D89F30142B3E}">
      <dsp:nvSpPr>
        <dsp:cNvPr id="0" name=""/>
        <dsp:cNvSpPr/>
      </dsp:nvSpPr>
      <dsp:spPr>
        <a:xfrm>
          <a:off x="86022" y="3888691"/>
          <a:ext cx="996993" cy="996993"/>
        </a:xfrm>
        <a:prstGeom prst="ellipse">
          <a:avLst/>
        </a:prstGeom>
        <a:solidFill>
          <a:schemeClr val="lt1">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1B8DEE-F783-4D57-8636-F240C6114F35}">
      <dsp:nvSpPr>
        <dsp:cNvPr id="0" name=""/>
        <dsp:cNvSpPr/>
      </dsp:nvSpPr>
      <dsp:spPr>
        <a:xfrm rot="16200000">
          <a:off x="73979" y="-73979"/>
          <a:ext cx="1628068" cy="1776028"/>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Cognitive engagement </a:t>
          </a:r>
          <a:endParaRPr lang="ru-RU" sz="1300" kern="1200" dirty="0"/>
        </a:p>
      </dsp:txBody>
      <dsp:txXfrm rot="5400000">
        <a:off x="0" y="0"/>
        <a:ext cx="1776028" cy="1221051"/>
      </dsp:txXfrm>
    </dsp:sp>
    <dsp:sp modelId="{ED0A36DD-E3BB-4697-A725-57E5FB0C5518}">
      <dsp:nvSpPr>
        <dsp:cNvPr id="0" name=""/>
        <dsp:cNvSpPr/>
      </dsp:nvSpPr>
      <dsp:spPr>
        <a:xfrm>
          <a:off x="1776028" y="0"/>
          <a:ext cx="1776028" cy="1628068"/>
        </a:xfrm>
        <a:prstGeom prst="round1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Behavioral engagement </a:t>
          </a:r>
          <a:endParaRPr lang="ru-RU" sz="1300" kern="1200" dirty="0"/>
        </a:p>
      </dsp:txBody>
      <dsp:txXfrm>
        <a:off x="1776028" y="0"/>
        <a:ext cx="1776028" cy="1221051"/>
      </dsp:txXfrm>
    </dsp:sp>
    <dsp:sp modelId="{647FA427-0C73-4D17-BED4-2B2E26622502}">
      <dsp:nvSpPr>
        <dsp:cNvPr id="0" name=""/>
        <dsp:cNvSpPr/>
      </dsp:nvSpPr>
      <dsp:spPr>
        <a:xfrm rot="10800000">
          <a:off x="0" y="1628068"/>
          <a:ext cx="1776028" cy="1628068"/>
        </a:xfrm>
        <a:prstGeom prst="round1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Emotional engagement </a:t>
          </a:r>
          <a:endParaRPr lang="ru-RU" sz="1300" kern="1200" dirty="0"/>
        </a:p>
      </dsp:txBody>
      <dsp:txXfrm rot="10800000">
        <a:off x="0" y="2035085"/>
        <a:ext cx="1776028" cy="1221051"/>
      </dsp:txXfrm>
    </dsp:sp>
    <dsp:sp modelId="{94A63A5C-88A9-4423-9A33-B424E3A1EBE9}">
      <dsp:nvSpPr>
        <dsp:cNvPr id="0" name=""/>
        <dsp:cNvSpPr/>
      </dsp:nvSpPr>
      <dsp:spPr>
        <a:xfrm rot="5400000">
          <a:off x="1850008" y="1554088"/>
          <a:ext cx="1628068" cy="1776028"/>
        </a:xfrm>
        <a:prstGeom prst="round1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Social engagement </a:t>
          </a:r>
          <a:endParaRPr lang="ru-RU" sz="1300" kern="1200" dirty="0"/>
        </a:p>
      </dsp:txBody>
      <dsp:txXfrm rot="-5400000">
        <a:off x="1776028" y="2035084"/>
        <a:ext cx="1776028" cy="1221051"/>
      </dsp:txXfrm>
    </dsp:sp>
    <dsp:sp modelId="{F8E7811C-AA93-47DD-8925-37378118070C}">
      <dsp:nvSpPr>
        <dsp:cNvPr id="0" name=""/>
        <dsp:cNvSpPr/>
      </dsp:nvSpPr>
      <dsp:spPr>
        <a:xfrm>
          <a:off x="1243219" y="1221051"/>
          <a:ext cx="1065616" cy="814034"/>
        </a:xfrm>
        <a:prstGeom prst="roundRect">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School engagement</a:t>
          </a:r>
          <a:endParaRPr lang="ru-RU" sz="1300" kern="1200" dirty="0"/>
        </a:p>
      </dsp:txBody>
      <dsp:txXfrm>
        <a:off x="1282957" y="1260789"/>
        <a:ext cx="986140" cy="7345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70A26-95F5-4B73-A734-F8CE7738BA22}">
      <dsp:nvSpPr>
        <dsp:cNvPr id="0" name=""/>
        <dsp:cNvSpPr/>
      </dsp:nvSpPr>
      <dsp:spPr>
        <a:xfrm>
          <a:off x="0" y="90"/>
          <a:ext cx="2952328" cy="575882"/>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dirty="0" smtClean="0"/>
            <a:t>SELF-REGULATION</a:t>
          </a:r>
          <a:endParaRPr lang="ru-RU" sz="2800" kern="1200" dirty="0"/>
        </a:p>
      </dsp:txBody>
      <dsp:txXfrm>
        <a:off x="28112" y="28202"/>
        <a:ext cx="2896104" cy="5196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B06BB-F9AE-48A4-B166-FF88A7D7FD0C}">
      <dsp:nvSpPr>
        <dsp:cNvPr id="0" name=""/>
        <dsp:cNvSpPr/>
      </dsp:nvSpPr>
      <dsp:spPr>
        <a:xfrm>
          <a:off x="0" y="40129"/>
          <a:ext cx="8892480" cy="776514"/>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dirty="0" smtClean="0"/>
            <a:t>Morosanova, V. I. (2013). Self-regulation and personality. </a:t>
          </a:r>
          <a:r>
            <a:rPr lang="en-US" sz="1400" i="1" kern="1200" dirty="0" smtClean="0"/>
            <a:t>Procedia-Social and Behavioral Sciences</a:t>
          </a:r>
          <a:r>
            <a:rPr lang="en-US" sz="1400" kern="1200" dirty="0" smtClean="0"/>
            <a:t>, 86, 452-457. </a:t>
          </a:r>
          <a:endParaRPr lang="ru-RU" sz="1400" kern="1200" dirty="0"/>
        </a:p>
      </dsp:txBody>
      <dsp:txXfrm>
        <a:off x="37906" y="78035"/>
        <a:ext cx="8816668" cy="700702"/>
      </dsp:txXfrm>
    </dsp:sp>
    <dsp:sp modelId="{1153FF1D-0127-4982-9B06-70A9D509A221}">
      <dsp:nvSpPr>
        <dsp:cNvPr id="0" name=""/>
        <dsp:cNvSpPr/>
      </dsp:nvSpPr>
      <dsp:spPr>
        <a:xfrm>
          <a:off x="0" y="856963"/>
          <a:ext cx="8892480" cy="776514"/>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dirty="0" smtClean="0"/>
            <a:t>Wang, M.-T., </a:t>
          </a:r>
          <a:r>
            <a:rPr lang="en-US" sz="1400" kern="1200" dirty="0" err="1" smtClean="0"/>
            <a:t>Fredricks</a:t>
          </a:r>
          <a:r>
            <a:rPr lang="en-US" sz="1400" kern="1200" dirty="0" smtClean="0"/>
            <a:t>, J., Ye, F., </a:t>
          </a:r>
          <a:r>
            <a:rPr lang="en-US" sz="1400" kern="1200" dirty="0" err="1" smtClean="0"/>
            <a:t>Hofkens</a:t>
          </a:r>
          <a:r>
            <a:rPr lang="en-US" sz="1400" kern="1200" dirty="0" smtClean="0"/>
            <a:t>, T., &amp; Linn, J. S. (2019). Conceptualization and assessment of adolescents’ engagement and disengagement in school: A Multidimensional School Engagement Scale. </a:t>
          </a:r>
          <a:r>
            <a:rPr lang="ru-RU" sz="1400" i="1" kern="1200" dirty="0" err="1" smtClean="0"/>
            <a:t>European</a:t>
          </a:r>
          <a:r>
            <a:rPr lang="ru-RU" sz="1400" i="1" kern="1200" dirty="0" smtClean="0"/>
            <a:t> </a:t>
          </a:r>
          <a:r>
            <a:rPr lang="ru-RU" sz="1400" i="1" kern="1200" dirty="0" err="1" smtClean="0"/>
            <a:t>Journal</a:t>
          </a:r>
          <a:r>
            <a:rPr lang="ru-RU" sz="1400" i="1" kern="1200" dirty="0" smtClean="0"/>
            <a:t> </a:t>
          </a:r>
          <a:r>
            <a:rPr lang="ru-RU" sz="1400" i="1" kern="1200" dirty="0" err="1" smtClean="0"/>
            <a:t>of</a:t>
          </a:r>
          <a:r>
            <a:rPr lang="ru-RU" sz="1400" i="1" kern="1200" dirty="0" smtClean="0"/>
            <a:t> </a:t>
          </a:r>
          <a:r>
            <a:rPr lang="ru-RU" sz="1400" i="1" kern="1200" dirty="0" err="1" smtClean="0"/>
            <a:t>Psychological</a:t>
          </a:r>
          <a:r>
            <a:rPr lang="ru-RU" sz="1400" i="1" kern="1200" dirty="0" smtClean="0"/>
            <a:t> </a:t>
          </a:r>
          <a:r>
            <a:rPr lang="ru-RU" sz="1400" i="1" kern="1200" dirty="0" err="1" smtClean="0"/>
            <a:t>Assessment</a:t>
          </a:r>
          <a:r>
            <a:rPr lang="ru-RU" sz="1400" i="1" kern="1200" dirty="0" smtClean="0"/>
            <a:t>, 35</a:t>
          </a:r>
          <a:r>
            <a:rPr lang="ru-RU" sz="1400" kern="1200" dirty="0" smtClean="0"/>
            <a:t>(4), 592–606. </a:t>
          </a:r>
          <a:endParaRPr lang="ru-RU" sz="1400" kern="1200" dirty="0"/>
        </a:p>
      </dsp:txBody>
      <dsp:txXfrm>
        <a:off x="37906" y="894869"/>
        <a:ext cx="8816668" cy="7007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7F929-2DD5-4C44-9ADB-8A618E38462E}">
      <dsp:nvSpPr>
        <dsp:cNvPr id="0" name=""/>
        <dsp:cNvSpPr/>
      </dsp:nvSpPr>
      <dsp:spPr>
        <a:xfrm>
          <a:off x="0" y="132951"/>
          <a:ext cx="3024336" cy="1750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smtClean="0"/>
            <a:t>To identify the mediating role of conscious self-regulation in the relationship between school engagement and academic success of students in different school grades</a:t>
          </a:r>
          <a:endParaRPr lang="ru-RU" sz="1700" kern="1200"/>
        </a:p>
      </dsp:txBody>
      <dsp:txXfrm>
        <a:off x="85444" y="218395"/>
        <a:ext cx="2853448" cy="15794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07821-7305-4A78-93FF-D8345156D337}">
      <dsp:nvSpPr>
        <dsp:cNvPr id="0" name=""/>
        <dsp:cNvSpPr/>
      </dsp:nvSpPr>
      <dsp:spPr>
        <a:xfrm>
          <a:off x="0" y="96947"/>
          <a:ext cx="3420380" cy="17503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There are mediation effects between the various components of school engagement, conscious self-regulation and academic success, specific to students in different school grades</a:t>
          </a:r>
          <a:endParaRPr lang="ru-RU" sz="1700" kern="1200" dirty="0"/>
        </a:p>
      </dsp:txBody>
      <dsp:txXfrm>
        <a:off x="85444" y="182391"/>
        <a:ext cx="3249492" cy="15794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7108ED-788A-4DE6-B7D4-F64EB7E28E73}">
      <dsp:nvSpPr>
        <dsp:cNvPr id="0" name=""/>
        <dsp:cNvSpPr/>
      </dsp:nvSpPr>
      <dsp:spPr>
        <a:xfrm>
          <a:off x="0" y="7"/>
          <a:ext cx="2304256" cy="49242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smtClean="0"/>
            <a:t>Aim</a:t>
          </a:r>
          <a:endParaRPr lang="ru-RU" sz="3200" kern="1200"/>
        </a:p>
      </dsp:txBody>
      <dsp:txXfrm>
        <a:off x="24038" y="24045"/>
        <a:ext cx="2256180" cy="44435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189BF-014E-4325-B653-545BBE31B8B2}">
      <dsp:nvSpPr>
        <dsp:cNvPr id="0" name=""/>
        <dsp:cNvSpPr/>
      </dsp:nvSpPr>
      <dsp:spPr>
        <a:xfrm>
          <a:off x="0" y="72183"/>
          <a:ext cx="3528392" cy="31577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dirty="0" smtClean="0"/>
            <a:t>Hypotheses</a:t>
          </a:r>
          <a:endParaRPr lang="ru-RU" sz="2800" kern="1200" dirty="0"/>
        </a:p>
      </dsp:txBody>
      <dsp:txXfrm>
        <a:off x="15415" y="87598"/>
        <a:ext cx="3497562" cy="2849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06.05.2022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Data" Target="../diagrams/data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image" Target="../media/image4.png"/><Relationship Id="rId17" Type="http://schemas.microsoft.com/office/2007/relationships/diagramDrawing" Target="../diagrams/drawing5.xml"/><Relationship Id="rId2" Type="http://schemas.openxmlformats.org/officeDocument/2006/relationships/diagramData" Target="../diagrams/data3.xml"/><Relationship Id="rId16" Type="http://schemas.openxmlformats.org/officeDocument/2006/relationships/diagramColors" Target="../diagrams/colors5.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QuickStyle" Target="../diagrams/quickStyle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Layout" Target="../diagrams/layout5.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7.xml"/><Relationship Id="rId13" Type="http://schemas.openxmlformats.org/officeDocument/2006/relationships/diagramLayout" Target="../diagrams/layout8.xml"/><Relationship Id="rId18" Type="http://schemas.openxmlformats.org/officeDocument/2006/relationships/diagramLayout" Target="../diagrams/layout9.xml"/><Relationship Id="rId26" Type="http://schemas.microsoft.com/office/2007/relationships/diagramDrawing" Target="../diagrams/drawing10.xml"/><Relationship Id="rId3" Type="http://schemas.openxmlformats.org/officeDocument/2006/relationships/diagramLayout" Target="../diagrams/layout6.xml"/><Relationship Id="rId21" Type="http://schemas.microsoft.com/office/2007/relationships/diagramDrawing" Target="../diagrams/drawing9.xml"/><Relationship Id="rId7" Type="http://schemas.openxmlformats.org/officeDocument/2006/relationships/diagramData" Target="../diagrams/data7.xml"/><Relationship Id="rId12" Type="http://schemas.openxmlformats.org/officeDocument/2006/relationships/diagramData" Target="../diagrams/data8.xml"/><Relationship Id="rId17" Type="http://schemas.openxmlformats.org/officeDocument/2006/relationships/diagramData" Target="../diagrams/data9.xml"/><Relationship Id="rId25" Type="http://schemas.openxmlformats.org/officeDocument/2006/relationships/diagramColors" Target="../diagrams/colors10.xml"/><Relationship Id="rId2" Type="http://schemas.openxmlformats.org/officeDocument/2006/relationships/diagramData" Target="../diagrams/data6.xml"/><Relationship Id="rId16" Type="http://schemas.microsoft.com/office/2007/relationships/diagramDrawing" Target="../diagrams/drawing8.xml"/><Relationship Id="rId20" Type="http://schemas.openxmlformats.org/officeDocument/2006/relationships/diagramColors" Target="../diagrams/colors9.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24" Type="http://schemas.openxmlformats.org/officeDocument/2006/relationships/diagramQuickStyle" Target="../diagrams/quickStyle10.xml"/><Relationship Id="rId5" Type="http://schemas.openxmlformats.org/officeDocument/2006/relationships/diagramColors" Target="../diagrams/colors6.xml"/><Relationship Id="rId15" Type="http://schemas.openxmlformats.org/officeDocument/2006/relationships/diagramColors" Target="../diagrams/colors8.xml"/><Relationship Id="rId23" Type="http://schemas.openxmlformats.org/officeDocument/2006/relationships/diagramLayout" Target="../diagrams/layout10.xml"/><Relationship Id="rId10" Type="http://schemas.openxmlformats.org/officeDocument/2006/relationships/diagramColors" Target="../diagrams/colors7.xml"/><Relationship Id="rId19" Type="http://schemas.openxmlformats.org/officeDocument/2006/relationships/diagramQuickStyle" Target="../diagrams/quickStyle9.xml"/><Relationship Id="rId4" Type="http://schemas.openxmlformats.org/officeDocument/2006/relationships/diagramQuickStyle" Target="../diagrams/quickStyle6.xml"/><Relationship Id="rId9" Type="http://schemas.openxmlformats.org/officeDocument/2006/relationships/diagramQuickStyle" Target="../diagrams/quickStyle7.xml"/><Relationship Id="rId14" Type="http://schemas.openxmlformats.org/officeDocument/2006/relationships/diagramQuickStyle" Target="../diagrams/quickStyle8.xml"/><Relationship Id="rId22" Type="http://schemas.openxmlformats.org/officeDocument/2006/relationships/diagramData" Target="../diagrams/data10.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3036703681"/>
              </p:ext>
            </p:extLst>
          </p:nvPr>
        </p:nvGraphicFramePr>
        <p:xfrm>
          <a:off x="755576" y="1772816"/>
          <a:ext cx="7772400" cy="273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одзаголовок 2"/>
          <p:cNvSpPr>
            <a:spLocks noGrp="1"/>
          </p:cNvSpPr>
          <p:nvPr>
            <p:ph type="subTitle" idx="1"/>
          </p:nvPr>
        </p:nvSpPr>
        <p:spPr>
          <a:xfrm>
            <a:off x="1259632" y="4581128"/>
            <a:ext cx="6368752" cy="2135088"/>
          </a:xfrm>
        </p:spPr>
        <p:txBody>
          <a:bodyPr>
            <a:normAutofit fontScale="62500" lnSpcReduction="20000"/>
          </a:bodyPr>
          <a:lstStyle/>
          <a:p>
            <a:r>
              <a:rPr lang="fi-FI" dirty="0">
                <a:solidFill>
                  <a:schemeClr val="tx1"/>
                </a:solidFill>
              </a:rPr>
              <a:t>Tatiana Fomina </a:t>
            </a:r>
          </a:p>
          <a:p>
            <a:r>
              <a:rPr lang="en-US" dirty="0">
                <a:solidFill>
                  <a:schemeClr val="tx1"/>
                </a:solidFill>
              </a:rPr>
              <a:t>Anna </a:t>
            </a:r>
            <a:r>
              <a:rPr lang="en-US" dirty="0" err="1">
                <a:solidFill>
                  <a:schemeClr val="tx1"/>
                </a:solidFill>
              </a:rPr>
              <a:t>Potanina</a:t>
            </a:r>
            <a:endParaRPr lang="en-US" dirty="0">
              <a:solidFill>
                <a:schemeClr val="tx1"/>
              </a:solidFill>
            </a:endParaRPr>
          </a:p>
          <a:p>
            <a:endParaRPr lang="en-US" dirty="0">
              <a:solidFill>
                <a:schemeClr val="tx1"/>
              </a:solidFill>
            </a:endParaRPr>
          </a:p>
          <a:p>
            <a:r>
              <a:rPr lang="en-US" dirty="0" smtClean="0">
                <a:solidFill>
                  <a:schemeClr val="tx1"/>
                </a:solidFill>
              </a:rPr>
              <a:t>Laboratory </a:t>
            </a:r>
            <a:r>
              <a:rPr lang="en-US" dirty="0">
                <a:solidFill>
                  <a:schemeClr val="tx1"/>
                </a:solidFill>
              </a:rPr>
              <a:t>of </a:t>
            </a:r>
            <a:r>
              <a:rPr lang="en-US" dirty="0" smtClean="0">
                <a:solidFill>
                  <a:schemeClr val="tx1"/>
                </a:solidFill>
              </a:rPr>
              <a:t>Psychology </a:t>
            </a:r>
            <a:r>
              <a:rPr lang="en-US" dirty="0">
                <a:solidFill>
                  <a:schemeClr val="tx1"/>
                </a:solidFill>
              </a:rPr>
              <a:t>of </a:t>
            </a:r>
            <a:r>
              <a:rPr lang="en-US" dirty="0" smtClean="0">
                <a:solidFill>
                  <a:schemeClr val="tx1"/>
                </a:solidFill>
              </a:rPr>
              <a:t>Self-regulation </a:t>
            </a:r>
            <a:endParaRPr lang="en-US" dirty="0">
              <a:solidFill>
                <a:schemeClr val="tx1"/>
              </a:solidFill>
            </a:endParaRPr>
          </a:p>
          <a:p>
            <a:r>
              <a:rPr lang="en-US" dirty="0">
                <a:solidFill>
                  <a:schemeClr val="tx1"/>
                </a:solidFill>
              </a:rPr>
              <a:t>Psychological institute of the Russian Academy of education </a:t>
            </a:r>
          </a:p>
          <a:p>
            <a:r>
              <a:rPr lang="en-US" dirty="0">
                <a:solidFill>
                  <a:schemeClr val="tx1"/>
                </a:solidFill>
              </a:rPr>
              <a:t>Moscow, Russia</a:t>
            </a:r>
            <a:endParaRPr lang="ru-RU" dirty="0">
              <a:solidFill>
                <a:schemeClr val="tx1"/>
              </a:solidFill>
            </a:endParaRPr>
          </a:p>
        </p:txBody>
      </p:sp>
      <p:sp>
        <p:nvSpPr>
          <p:cNvPr id="8194" name="AutoShape 2" descr="https://digitalchildhood.org/images/logo-vertical-rus-22.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196" name="AutoShape 4" descr="https://digitalchildhood.org/images/logo-vertical-rus-22.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8197" name="Picture 5" descr="D:\Desktop\РНФ\2022\Статья ВШЭ\Для форума\logo-vertical-eng-22.png"/>
          <p:cNvPicPr>
            <a:picLocks noChangeAspect="1" noChangeArrowheads="1"/>
          </p:cNvPicPr>
          <p:nvPr/>
        </p:nvPicPr>
        <p:blipFill>
          <a:blip r:embed="rId7" cstate="print"/>
          <a:srcRect/>
          <a:stretch>
            <a:fillRect/>
          </a:stretch>
        </p:blipFill>
        <p:spPr bwMode="auto">
          <a:xfrm>
            <a:off x="3167995" y="116632"/>
            <a:ext cx="2628141" cy="1502693"/>
          </a:xfrm>
          <a:prstGeom prst="rect">
            <a:avLst/>
          </a:prstGeom>
          <a:noFill/>
        </p:spPr>
      </p:pic>
      <p:pic>
        <p:nvPicPr>
          <p:cNvPr id="7"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1520" y="116632"/>
            <a:ext cx="1796462"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164288" y="188640"/>
            <a:ext cx="1219200"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lstStyle/>
          <a:p>
            <a:pPr algn="r"/>
            <a:r>
              <a:rPr lang="en-US" b="1" dirty="0">
                <a:solidFill>
                  <a:schemeClr val="accent5">
                    <a:lumMod val="75000"/>
                  </a:schemeClr>
                </a:solidFill>
              </a:rPr>
              <a:t>	Conclusions</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57082014"/>
              </p:ext>
            </p:extLst>
          </p:nvPr>
        </p:nvGraphicFramePr>
        <p:xfrm>
          <a:off x="395536" y="1268760"/>
          <a:ext cx="842493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sz="quarter"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564496"/>
            <a:ext cx="303688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5" descr="D:\Desktop\РНФ\2022\Статья ВШЭ\Для форума\logo-vertical-eng-22.png"/>
          <p:cNvPicPr>
            <a:picLocks noChangeAspect="1" noChangeArrowheads="1"/>
          </p:cNvPicPr>
          <p:nvPr/>
        </p:nvPicPr>
        <p:blipFill>
          <a:blip r:embed="rId3" cstate="print"/>
          <a:srcRect/>
          <a:stretch>
            <a:fillRect/>
          </a:stretch>
        </p:blipFill>
        <p:spPr bwMode="auto">
          <a:xfrm>
            <a:off x="3433412" y="548679"/>
            <a:ext cx="2628141" cy="1502693"/>
          </a:xfrm>
          <a:prstGeom prst="rect">
            <a:avLst/>
          </a:prstGeom>
          <a:noFill/>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2085332"/>
            <a:ext cx="3250741"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94003" y="2708920"/>
            <a:ext cx="1554950"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Прямоугольник 7"/>
          <p:cNvSpPr/>
          <p:nvPr/>
        </p:nvSpPr>
        <p:spPr>
          <a:xfrm>
            <a:off x="6084168" y="4581128"/>
            <a:ext cx="2771800" cy="461665"/>
          </a:xfrm>
          <a:prstGeom prst="rect">
            <a:avLst/>
          </a:prstGeom>
        </p:spPr>
        <p:txBody>
          <a:bodyPr wrap="square">
            <a:spAutoFit/>
          </a:bodyPr>
          <a:lstStyle/>
          <a:p>
            <a:pPr algn="ctr"/>
            <a:r>
              <a:rPr lang="en-US" sz="1200" b="1" dirty="0" smtClean="0">
                <a:solidFill>
                  <a:schemeClr val="accent6">
                    <a:lumMod val="50000"/>
                  </a:schemeClr>
                </a:solidFill>
              </a:rPr>
              <a:t>Laboratory of </a:t>
            </a:r>
            <a:r>
              <a:rPr lang="en-US" sz="1200" b="1" dirty="0">
                <a:solidFill>
                  <a:schemeClr val="accent6">
                    <a:lumMod val="50000"/>
                  </a:schemeClr>
                </a:solidFill>
              </a:rPr>
              <a:t>Psychology of Self-regulation</a:t>
            </a:r>
            <a:endParaRPr lang="ru-RU" sz="1200" b="1" dirty="0">
              <a:solidFill>
                <a:schemeClr val="accent6">
                  <a:lumMod val="50000"/>
                </a:schemeClr>
              </a:solidFill>
            </a:endParaRPr>
          </a:p>
        </p:txBody>
      </p:sp>
      <p:sp>
        <p:nvSpPr>
          <p:cNvPr id="9" name="TextBox 8"/>
          <p:cNvSpPr txBox="1"/>
          <p:nvPr/>
        </p:nvSpPr>
        <p:spPr>
          <a:xfrm>
            <a:off x="3203848" y="3789040"/>
            <a:ext cx="2880320" cy="369332"/>
          </a:xfrm>
          <a:prstGeom prst="rect">
            <a:avLst/>
          </a:prstGeom>
          <a:noFill/>
        </p:spPr>
        <p:txBody>
          <a:bodyPr wrap="square" rtlCol="0">
            <a:spAutoFit/>
          </a:bodyPr>
          <a:lstStyle/>
          <a:p>
            <a:pPr algn="ctr"/>
            <a:r>
              <a:rPr lang="en-US" b="1" dirty="0" smtClean="0">
                <a:solidFill>
                  <a:srgbClr val="F79646">
                    <a:lumMod val="50000"/>
                  </a:srgbClr>
                </a:solidFill>
                <a:latin typeface="Calibri"/>
              </a:rPr>
              <a:t>tanafomina@mail.ru</a:t>
            </a:r>
            <a:endParaRPr lang="en-US" b="1" dirty="0">
              <a:solidFill>
                <a:srgbClr val="F79646">
                  <a:lumMod val="50000"/>
                </a:srgbClr>
              </a:solidFill>
              <a:latin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143000"/>
          </a:xfrm>
        </p:spPr>
        <p:txBody>
          <a:bodyPr>
            <a:normAutofit fontScale="90000"/>
          </a:bodyPr>
          <a:lstStyle/>
          <a:p>
            <a:pPr algn="r"/>
            <a:r>
              <a:rPr lang="en-US" b="1" dirty="0">
                <a:solidFill>
                  <a:schemeClr val="accent5">
                    <a:lumMod val="75000"/>
                  </a:schemeClr>
                </a:solidFill>
              </a:rPr>
              <a:t>Introduction: conscious self-regulation and school engagement</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98365326"/>
              </p:ext>
            </p:extLst>
          </p:nvPr>
        </p:nvGraphicFramePr>
        <p:xfrm>
          <a:off x="251520" y="1484784"/>
          <a:ext cx="864096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654460803"/>
              </p:ext>
            </p:extLst>
          </p:nvPr>
        </p:nvGraphicFramePr>
        <p:xfrm>
          <a:off x="5148064" y="1813832"/>
          <a:ext cx="3552056" cy="3256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extLst>
              <p:ext uri="{D42A27DB-BD31-4B8C-83A1-F6EECF244321}">
                <p14:modId xmlns:p14="http://schemas.microsoft.com/office/powerpoint/2010/main" val="2880293738"/>
              </p:ext>
            </p:extLst>
          </p:nvPr>
        </p:nvGraphicFramePr>
        <p:xfrm>
          <a:off x="1187624" y="836712"/>
          <a:ext cx="2952328" cy="5760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6" name="Группа 5"/>
          <p:cNvGrpSpPr/>
          <p:nvPr/>
        </p:nvGrpSpPr>
        <p:grpSpPr>
          <a:xfrm>
            <a:off x="5400142" y="576432"/>
            <a:ext cx="2952327" cy="648072"/>
            <a:chOff x="0" y="25"/>
            <a:chExt cx="2952327" cy="369281"/>
          </a:xfrm>
          <a:solidFill>
            <a:schemeClr val="accent2"/>
          </a:solidFill>
        </p:grpSpPr>
        <p:sp>
          <p:nvSpPr>
            <p:cNvPr id="7" name="Скругленный прямоугольник 6"/>
            <p:cNvSpPr/>
            <p:nvPr/>
          </p:nvSpPr>
          <p:spPr>
            <a:xfrm>
              <a:off x="0" y="25"/>
              <a:ext cx="2952327" cy="369281"/>
            </a:xfrm>
            <a:prstGeom prst="roundRect">
              <a:avLst/>
            </a:prstGeom>
            <a:grpFill/>
            <a:ln>
              <a:noFill/>
            </a:ln>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Скругленный прямоугольник 4"/>
            <p:cNvSpPr/>
            <p:nvPr/>
          </p:nvSpPr>
          <p:spPr>
            <a:xfrm>
              <a:off x="18027" y="18052"/>
              <a:ext cx="2916273" cy="333227"/>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dirty="0" smtClean="0">
                  <a:solidFill>
                    <a:schemeClr val="bg1"/>
                  </a:solidFill>
                </a:rPr>
                <a:t>SCHOOL ENGAGEMENT</a:t>
              </a:r>
              <a:endParaRPr lang="ru-RU" sz="2800" kern="1200" dirty="0">
                <a:solidFill>
                  <a:schemeClr val="bg1"/>
                </a:solidFill>
              </a:endParaRPr>
            </a:p>
          </p:txBody>
        </p:sp>
      </p:grpSp>
      <p:pic>
        <p:nvPicPr>
          <p:cNvPr id="2050"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8150" y="1914525"/>
            <a:ext cx="4133850" cy="3028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Схема 3"/>
          <p:cNvGraphicFramePr/>
          <p:nvPr>
            <p:extLst>
              <p:ext uri="{D42A27DB-BD31-4B8C-83A1-F6EECF244321}">
                <p14:modId xmlns:p14="http://schemas.microsoft.com/office/powerpoint/2010/main" val="3063441842"/>
              </p:ext>
            </p:extLst>
          </p:nvPr>
        </p:nvGraphicFramePr>
        <p:xfrm>
          <a:off x="251520" y="5090049"/>
          <a:ext cx="8892480" cy="167360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115037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922114"/>
          </a:xfrm>
        </p:spPr>
        <p:txBody>
          <a:bodyPr>
            <a:normAutofit/>
          </a:bodyPr>
          <a:lstStyle/>
          <a:p>
            <a:pPr algn="r"/>
            <a:r>
              <a:rPr lang="en-US" b="1" dirty="0">
                <a:solidFill>
                  <a:schemeClr val="accent5">
                    <a:lumMod val="75000"/>
                  </a:schemeClr>
                </a:solidFill>
              </a:rPr>
              <a:t> Aim and hypotheses</a:t>
            </a:r>
            <a:endParaRPr lang="ru-RU" dirty="0"/>
          </a:p>
        </p:txBody>
      </p:sp>
      <p:graphicFrame>
        <p:nvGraphicFramePr>
          <p:cNvPr id="3" name="Схема 2"/>
          <p:cNvGraphicFramePr/>
          <p:nvPr>
            <p:extLst>
              <p:ext uri="{D42A27DB-BD31-4B8C-83A1-F6EECF244321}">
                <p14:modId xmlns:p14="http://schemas.microsoft.com/office/powerpoint/2010/main" val="1538345988"/>
              </p:ext>
            </p:extLst>
          </p:nvPr>
        </p:nvGraphicFramePr>
        <p:xfrm>
          <a:off x="251520" y="2924944"/>
          <a:ext cx="3024336" cy="2016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extLst>
              <p:ext uri="{D42A27DB-BD31-4B8C-83A1-F6EECF244321}">
                <p14:modId xmlns:p14="http://schemas.microsoft.com/office/powerpoint/2010/main" val="633111128"/>
              </p:ext>
            </p:extLst>
          </p:nvPr>
        </p:nvGraphicFramePr>
        <p:xfrm>
          <a:off x="5400092" y="1785283"/>
          <a:ext cx="3420380" cy="19442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4" name="Схема 13"/>
          <p:cNvGraphicFramePr/>
          <p:nvPr>
            <p:extLst>
              <p:ext uri="{D42A27DB-BD31-4B8C-83A1-F6EECF244321}">
                <p14:modId xmlns:p14="http://schemas.microsoft.com/office/powerpoint/2010/main" val="40216542"/>
              </p:ext>
            </p:extLst>
          </p:nvPr>
        </p:nvGraphicFramePr>
        <p:xfrm>
          <a:off x="539552" y="2204864"/>
          <a:ext cx="2304256" cy="49244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2" name="Схема 11"/>
          <p:cNvGraphicFramePr/>
          <p:nvPr>
            <p:extLst>
              <p:ext uri="{D42A27DB-BD31-4B8C-83A1-F6EECF244321}">
                <p14:modId xmlns:p14="http://schemas.microsoft.com/office/powerpoint/2010/main" val="3730650918"/>
              </p:ext>
            </p:extLst>
          </p:nvPr>
        </p:nvGraphicFramePr>
        <p:xfrm>
          <a:off x="5436096" y="1340768"/>
          <a:ext cx="3528392" cy="50405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6" name="Схема 5"/>
          <p:cNvGraphicFramePr/>
          <p:nvPr>
            <p:extLst>
              <p:ext uri="{D42A27DB-BD31-4B8C-83A1-F6EECF244321}">
                <p14:modId xmlns:p14="http://schemas.microsoft.com/office/powerpoint/2010/main" val="2671212135"/>
              </p:ext>
            </p:extLst>
          </p:nvPr>
        </p:nvGraphicFramePr>
        <p:xfrm>
          <a:off x="5292080" y="4437112"/>
          <a:ext cx="3600400" cy="2304256"/>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11" name="Стрелка вправо 10"/>
          <p:cNvSpPr/>
          <p:nvPr/>
        </p:nvSpPr>
        <p:spPr>
          <a:xfrm>
            <a:off x="3491880" y="3284984"/>
            <a:ext cx="1512168" cy="100811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13" name="Стрелка вниз 12"/>
          <p:cNvSpPr/>
          <p:nvPr/>
        </p:nvSpPr>
        <p:spPr>
          <a:xfrm>
            <a:off x="6588224" y="3749168"/>
            <a:ext cx="1008112" cy="648072"/>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p:tgtEl>
                                          <p:spTgt spid="13"/>
                                        </p:tgtEl>
                                        <p:attrNameLst>
                                          <p:attrName>ppt_y</p:attrName>
                                        </p:attrNameLst>
                                      </p:cBhvr>
                                      <p:tavLst>
                                        <p:tav tm="0">
                                          <p:val>
                                            <p:strVal val="#ppt_y+#ppt_h*1.125000"/>
                                          </p:val>
                                        </p:tav>
                                        <p:tav tm="100000">
                                          <p:val>
                                            <p:strVal val="#ppt_y"/>
                                          </p:val>
                                        </p:tav>
                                      </p:tavLst>
                                    </p:anim>
                                    <p:animEffect transition="in" filter="wipe(up)">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6632"/>
            <a:ext cx="8291264" cy="764704"/>
          </a:xfrm>
        </p:spPr>
        <p:txBody>
          <a:bodyPr>
            <a:normAutofit fontScale="90000"/>
          </a:bodyPr>
          <a:lstStyle/>
          <a:p>
            <a:r>
              <a:rPr lang="en-US" b="1" dirty="0">
                <a:solidFill>
                  <a:schemeClr val="accent5">
                    <a:lumMod val="75000"/>
                  </a:schemeClr>
                </a:solidFill>
              </a:rPr>
              <a:t>						Participants</a:t>
            </a:r>
            <a:endParaRPr lang="ru-RU" dirty="0"/>
          </a:p>
        </p:txBody>
      </p:sp>
      <p:sp>
        <p:nvSpPr>
          <p:cNvPr id="4" name="Скругленный прямоугольник 3"/>
          <p:cNvSpPr/>
          <p:nvPr/>
        </p:nvSpPr>
        <p:spPr>
          <a:xfrm>
            <a:off x="755576" y="836712"/>
            <a:ext cx="7776864"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Students in grades 5-11 of state educational institutions (Moscow </a:t>
            </a:r>
            <a:r>
              <a:rPr lang="en-US" dirty="0" smtClean="0"/>
              <a:t>region). </a:t>
            </a:r>
          </a:p>
        </p:txBody>
      </p:sp>
      <p:sp>
        <p:nvSpPr>
          <p:cNvPr id="5" name="Скругленный прямоугольник 4"/>
          <p:cNvSpPr/>
          <p:nvPr/>
        </p:nvSpPr>
        <p:spPr>
          <a:xfrm>
            <a:off x="179512" y="5445224"/>
            <a:ext cx="1224136" cy="115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500" dirty="0"/>
          </a:p>
          <a:p>
            <a:pPr algn="ctr"/>
            <a:r>
              <a:rPr lang="en-US" sz="1400" dirty="0"/>
              <a:t>5</a:t>
            </a:r>
            <a:r>
              <a:rPr lang="en-US" sz="1400" baseline="30000" dirty="0"/>
              <a:t>th</a:t>
            </a:r>
            <a:r>
              <a:rPr lang="en-US" sz="1400" dirty="0"/>
              <a:t> grade</a:t>
            </a:r>
          </a:p>
          <a:p>
            <a:pPr algn="ctr"/>
            <a:r>
              <a:rPr lang="en-US" sz="1400" dirty="0"/>
              <a:t>N=182</a:t>
            </a:r>
          </a:p>
          <a:p>
            <a:pPr algn="ctr"/>
            <a:r>
              <a:rPr lang="ru-RU" sz="1400" dirty="0"/>
              <a:t>82,4%</a:t>
            </a:r>
            <a:r>
              <a:rPr lang="en-US" sz="1400" dirty="0"/>
              <a:t> boys</a:t>
            </a:r>
          </a:p>
          <a:p>
            <a:pPr algn="ctr"/>
            <a:r>
              <a:rPr lang="en-US" sz="1400" dirty="0"/>
              <a:t>M</a:t>
            </a:r>
            <a:r>
              <a:rPr lang="en-US" sz="1400" baseline="-25000" dirty="0"/>
              <a:t>age</a:t>
            </a:r>
            <a:r>
              <a:rPr lang="ru-RU" sz="1400" dirty="0"/>
              <a:t>=  10,87</a:t>
            </a:r>
            <a:endParaRPr lang="en-US" sz="1400" dirty="0"/>
          </a:p>
          <a:p>
            <a:pPr algn="ctr"/>
            <a:endParaRPr lang="ru-RU" dirty="0"/>
          </a:p>
        </p:txBody>
      </p:sp>
      <p:sp>
        <p:nvSpPr>
          <p:cNvPr id="23" name="Скругленный прямоугольник 22"/>
          <p:cNvSpPr/>
          <p:nvPr/>
        </p:nvSpPr>
        <p:spPr>
          <a:xfrm>
            <a:off x="1403648" y="4797152"/>
            <a:ext cx="1224136" cy="115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500" dirty="0"/>
          </a:p>
          <a:p>
            <a:pPr algn="ctr"/>
            <a:r>
              <a:rPr lang="en-US" sz="1400" dirty="0"/>
              <a:t>6</a:t>
            </a:r>
            <a:r>
              <a:rPr lang="en-US" sz="1400" baseline="30000" dirty="0"/>
              <a:t>th</a:t>
            </a:r>
            <a:r>
              <a:rPr lang="en-US" sz="1400" dirty="0"/>
              <a:t> grade</a:t>
            </a:r>
          </a:p>
          <a:p>
            <a:pPr algn="ctr"/>
            <a:r>
              <a:rPr lang="en-US" sz="1400" dirty="0"/>
              <a:t>N=</a:t>
            </a:r>
            <a:r>
              <a:rPr lang="ru-RU" sz="1400" dirty="0"/>
              <a:t>101</a:t>
            </a:r>
            <a:endParaRPr lang="en-US" sz="1400" dirty="0"/>
          </a:p>
          <a:p>
            <a:pPr algn="ctr"/>
            <a:r>
              <a:rPr lang="ru-RU" sz="1400" dirty="0"/>
              <a:t>51,5%</a:t>
            </a:r>
            <a:r>
              <a:rPr lang="en-US" sz="1400" dirty="0"/>
              <a:t> boys</a:t>
            </a:r>
          </a:p>
          <a:p>
            <a:pPr algn="ctr"/>
            <a:r>
              <a:rPr lang="en-US" sz="1400" dirty="0"/>
              <a:t>M</a:t>
            </a:r>
            <a:r>
              <a:rPr lang="en-US" sz="1400" baseline="-25000" dirty="0"/>
              <a:t>age</a:t>
            </a:r>
            <a:r>
              <a:rPr lang="ru-RU" sz="1400" dirty="0"/>
              <a:t>=  12,00</a:t>
            </a:r>
            <a:endParaRPr lang="en-US" sz="1400" dirty="0"/>
          </a:p>
          <a:p>
            <a:pPr algn="ctr"/>
            <a:endParaRPr lang="ru-RU" dirty="0"/>
          </a:p>
        </p:txBody>
      </p:sp>
      <p:sp>
        <p:nvSpPr>
          <p:cNvPr id="24" name="Скругленный прямоугольник 23"/>
          <p:cNvSpPr/>
          <p:nvPr/>
        </p:nvSpPr>
        <p:spPr>
          <a:xfrm>
            <a:off x="2627784" y="4149080"/>
            <a:ext cx="1224136" cy="115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500" dirty="0"/>
          </a:p>
          <a:p>
            <a:pPr algn="ctr"/>
            <a:r>
              <a:rPr lang="en-US" sz="1400" dirty="0"/>
              <a:t>7</a:t>
            </a:r>
            <a:r>
              <a:rPr lang="en-US" sz="1400" baseline="30000" dirty="0"/>
              <a:t>th</a:t>
            </a:r>
            <a:r>
              <a:rPr lang="en-US" sz="1400" dirty="0"/>
              <a:t> grade</a:t>
            </a:r>
          </a:p>
          <a:p>
            <a:pPr algn="ctr"/>
            <a:r>
              <a:rPr lang="en-US" sz="1400" dirty="0"/>
              <a:t>N=</a:t>
            </a:r>
            <a:r>
              <a:rPr lang="ru-RU" sz="1400" dirty="0"/>
              <a:t>102</a:t>
            </a:r>
            <a:endParaRPr lang="en-US" sz="1400" dirty="0"/>
          </a:p>
          <a:p>
            <a:pPr algn="ctr"/>
            <a:r>
              <a:rPr lang="ru-RU" sz="1400" dirty="0"/>
              <a:t>43,8%</a:t>
            </a:r>
            <a:r>
              <a:rPr lang="en-US" sz="1400" dirty="0"/>
              <a:t> boys</a:t>
            </a:r>
          </a:p>
          <a:p>
            <a:pPr algn="ctr"/>
            <a:r>
              <a:rPr lang="en-US" sz="1400" dirty="0"/>
              <a:t>M</a:t>
            </a:r>
            <a:r>
              <a:rPr lang="en-US" sz="1400" baseline="-25000" dirty="0"/>
              <a:t>age</a:t>
            </a:r>
            <a:r>
              <a:rPr lang="ru-RU" sz="1400" dirty="0"/>
              <a:t>=  13,14</a:t>
            </a:r>
            <a:endParaRPr lang="en-US" sz="1400" dirty="0"/>
          </a:p>
          <a:p>
            <a:pPr algn="ctr"/>
            <a:endParaRPr lang="ru-RU" dirty="0"/>
          </a:p>
        </p:txBody>
      </p:sp>
      <p:sp>
        <p:nvSpPr>
          <p:cNvPr id="25" name="Скругленный прямоугольник 24"/>
          <p:cNvSpPr/>
          <p:nvPr/>
        </p:nvSpPr>
        <p:spPr>
          <a:xfrm>
            <a:off x="3851920" y="3429000"/>
            <a:ext cx="1224136" cy="115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500" dirty="0"/>
          </a:p>
          <a:p>
            <a:pPr algn="ctr"/>
            <a:r>
              <a:rPr lang="en-US" sz="1400" dirty="0"/>
              <a:t>8</a:t>
            </a:r>
            <a:r>
              <a:rPr lang="en-US" sz="1400" baseline="30000" dirty="0"/>
              <a:t>th</a:t>
            </a:r>
            <a:r>
              <a:rPr lang="en-US" sz="1400" dirty="0"/>
              <a:t> grade</a:t>
            </a:r>
          </a:p>
          <a:p>
            <a:pPr algn="ctr"/>
            <a:r>
              <a:rPr lang="en-US" sz="1400" dirty="0"/>
              <a:t>N=</a:t>
            </a:r>
            <a:r>
              <a:rPr lang="ru-RU" sz="1400" dirty="0"/>
              <a:t>260</a:t>
            </a:r>
            <a:endParaRPr lang="en-US" sz="1400" dirty="0"/>
          </a:p>
          <a:p>
            <a:pPr algn="ctr"/>
            <a:r>
              <a:rPr lang="ru-RU" sz="1400" dirty="0"/>
              <a:t>53,4%</a:t>
            </a:r>
            <a:r>
              <a:rPr lang="en-US" sz="1400" dirty="0"/>
              <a:t> boys</a:t>
            </a:r>
          </a:p>
          <a:p>
            <a:pPr algn="ctr"/>
            <a:r>
              <a:rPr lang="en-US" sz="1400" dirty="0"/>
              <a:t>M</a:t>
            </a:r>
            <a:r>
              <a:rPr lang="en-US" sz="1400" baseline="-25000" dirty="0"/>
              <a:t>age</a:t>
            </a:r>
            <a:r>
              <a:rPr lang="ru-RU" sz="1400" dirty="0"/>
              <a:t>=  13,88</a:t>
            </a:r>
            <a:endParaRPr lang="en-US" sz="1400" dirty="0"/>
          </a:p>
          <a:p>
            <a:pPr algn="ctr"/>
            <a:endParaRPr lang="ru-RU" dirty="0"/>
          </a:p>
        </p:txBody>
      </p:sp>
      <p:sp>
        <p:nvSpPr>
          <p:cNvPr id="26" name="Скругленный прямоугольник 25"/>
          <p:cNvSpPr/>
          <p:nvPr/>
        </p:nvSpPr>
        <p:spPr>
          <a:xfrm>
            <a:off x="5076056" y="2708920"/>
            <a:ext cx="1224136" cy="115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500" dirty="0"/>
          </a:p>
          <a:p>
            <a:pPr algn="ctr"/>
            <a:r>
              <a:rPr lang="en-US" sz="1400" dirty="0"/>
              <a:t>9</a:t>
            </a:r>
            <a:r>
              <a:rPr lang="en-US" sz="1400" baseline="30000" dirty="0"/>
              <a:t>th</a:t>
            </a:r>
            <a:r>
              <a:rPr lang="en-US" sz="1400" dirty="0"/>
              <a:t> grade</a:t>
            </a:r>
          </a:p>
          <a:p>
            <a:pPr algn="ctr"/>
            <a:r>
              <a:rPr lang="en-US" sz="1400" dirty="0"/>
              <a:t>N=</a:t>
            </a:r>
            <a:r>
              <a:rPr lang="ru-RU" sz="1400" dirty="0"/>
              <a:t> 148</a:t>
            </a:r>
            <a:endParaRPr lang="en-US" sz="1400" dirty="0"/>
          </a:p>
          <a:p>
            <a:pPr algn="ctr"/>
            <a:r>
              <a:rPr lang="ru-RU" sz="1400" dirty="0"/>
              <a:t>57,6 %</a:t>
            </a:r>
            <a:r>
              <a:rPr lang="en-US" sz="1400" dirty="0"/>
              <a:t> boys</a:t>
            </a:r>
          </a:p>
          <a:p>
            <a:pPr algn="ctr"/>
            <a:r>
              <a:rPr lang="en-US" sz="1400" dirty="0"/>
              <a:t>M</a:t>
            </a:r>
            <a:r>
              <a:rPr lang="en-US" sz="1400" baseline="-25000" dirty="0"/>
              <a:t>age</a:t>
            </a:r>
            <a:r>
              <a:rPr lang="ru-RU" sz="1400" dirty="0"/>
              <a:t>= 14,85</a:t>
            </a:r>
            <a:endParaRPr lang="en-US" sz="1400" dirty="0"/>
          </a:p>
          <a:p>
            <a:pPr algn="ctr"/>
            <a:endParaRPr lang="ru-RU" dirty="0"/>
          </a:p>
        </p:txBody>
      </p:sp>
      <p:sp>
        <p:nvSpPr>
          <p:cNvPr id="27" name="Скругленный прямоугольник 26"/>
          <p:cNvSpPr/>
          <p:nvPr/>
        </p:nvSpPr>
        <p:spPr>
          <a:xfrm>
            <a:off x="6300192" y="2132856"/>
            <a:ext cx="1224136" cy="115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500" dirty="0"/>
          </a:p>
          <a:p>
            <a:pPr algn="ctr"/>
            <a:r>
              <a:rPr lang="en-US" sz="1400" dirty="0"/>
              <a:t>10</a:t>
            </a:r>
            <a:r>
              <a:rPr lang="en-US" sz="1400" baseline="30000" dirty="0"/>
              <a:t>th</a:t>
            </a:r>
            <a:r>
              <a:rPr lang="en-US" sz="1400" dirty="0"/>
              <a:t> grade</a:t>
            </a:r>
          </a:p>
          <a:p>
            <a:pPr algn="ctr"/>
            <a:r>
              <a:rPr lang="en-US" sz="1400" dirty="0"/>
              <a:t>N=</a:t>
            </a:r>
            <a:r>
              <a:rPr lang="ru-RU" sz="1400" dirty="0"/>
              <a:t> 236</a:t>
            </a:r>
            <a:endParaRPr lang="en-US" sz="1400" dirty="0"/>
          </a:p>
          <a:p>
            <a:pPr algn="ctr"/>
            <a:r>
              <a:rPr lang="ru-RU" sz="1400" dirty="0"/>
              <a:t>51,1 %</a:t>
            </a:r>
            <a:r>
              <a:rPr lang="en-US" sz="1400" dirty="0"/>
              <a:t> boys</a:t>
            </a:r>
          </a:p>
          <a:p>
            <a:pPr algn="ctr"/>
            <a:r>
              <a:rPr lang="en-US" sz="1400" dirty="0"/>
              <a:t>M</a:t>
            </a:r>
            <a:r>
              <a:rPr lang="en-US" sz="1400" baseline="-25000" dirty="0"/>
              <a:t>age</a:t>
            </a:r>
            <a:r>
              <a:rPr lang="ru-RU" sz="1400" dirty="0"/>
              <a:t>= 15,84</a:t>
            </a:r>
            <a:endParaRPr lang="en-US" sz="1400" dirty="0"/>
          </a:p>
          <a:p>
            <a:pPr algn="ctr"/>
            <a:endParaRPr lang="ru-RU" dirty="0"/>
          </a:p>
        </p:txBody>
      </p:sp>
      <p:sp>
        <p:nvSpPr>
          <p:cNvPr id="28" name="Скругленный прямоугольник 27"/>
          <p:cNvSpPr/>
          <p:nvPr/>
        </p:nvSpPr>
        <p:spPr>
          <a:xfrm>
            <a:off x="7524328" y="1628800"/>
            <a:ext cx="1224136" cy="115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500" dirty="0"/>
          </a:p>
          <a:p>
            <a:pPr algn="ctr"/>
            <a:r>
              <a:rPr lang="en-US" sz="1400" dirty="0"/>
              <a:t>11</a:t>
            </a:r>
            <a:r>
              <a:rPr lang="en-US" sz="1400" baseline="30000" dirty="0"/>
              <a:t>th</a:t>
            </a:r>
            <a:r>
              <a:rPr lang="en-US" sz="1400" dirty="0"/>
              <a:t> grade</a:t>
            </a:r>
          </a:p>
          <a:p>
            <a:pPr algn="ctr"/>
            <a:r>
              <a:rPr lang="en-US" sz="1400" dirty="0"/>
              <a:t>N=</a:t>
            </a:r>
            <a:r>
              <a:rPr lang="ru-RU" sz="1400" dirty="0"/>
              <a:t> </a:t>
            </a:r>
            <a:r>
              <a:rPr lang="en-US" sz="1400" dirty="0"/>
              <a:t>95</a:t>
            </a:r>
          </a:p>
          <a:p>
            <a:pPr algn="ctr"/>
            <a:r>
              <a:rPr lang="ru-RU" sz="1400" dirty="0"/>
              <a:t>33,3 %</a:t>
            </a:r>
            <a:r>
              <a:rPr lang="en-US" sz="1400" dirty="0"/>
              <a:t> boys</a:t>
            </a:r>
          </a:p>
          <a:p>
            <a:pPr algn="ctr"/>
            <a:r>
              <a:rPr lang="en-US" sz="1400" dirty="0"/>
              <a:t>M</a:t>
            </a:r>
            <a:r>
              <a:rPr lang="en-US" sz="1400" baseline="-25000" dirty="0"/>
              <a:t>age</a:t>
            </a:r>
            <a:r>
              <a:rPr lang="ru-RU" sz="1400" dirty="0"/>
              <a:t>= 16,87</a:t>
            </a:r>
            <a:endParaRPr lang="en-US" sz="1400" dirty="0"/>
          </a:p>
          <a:p>
            <a:pPr algn="ctr"/>
            <a:endParaRPr lang="ru-RU" dirty="0"/>
          </a:p>
        </p:txBody>
      </p:sp>
      <p:pic>
        <p:nvPicPr>
          <p:cNvPr id="1026" name="Picture 2" descr="https://media1.thehungryjpeg.com/thumbs/800_3640008_e51ceg2zr2b5kkkd42bs9sshnzvq7j5ko6rh008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985" y="4005064"/>
            <a:ext cx="3775077" cy="25151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Схема 5"/>
          <p:cNvGraphicFramePr/>
          <p:nvPr>
            <p:extLst>
              <p:ext uri="{D42A27DB-BD31-4B8C-83A1-F6EECF244321}">
                <p14:modId xmlns:p14="http://schemas.microsoft.com/office/powerpoint/2010/main" val="3675250644"/>
              </p:ext>
            </p:extLst>
          </p:nvPr>
        </p:nvGraphicFramePr>
        <p:xfrm>
          <a:off x="504056" y="2204864"/>
          <a:ext cx="3203848" cy="136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50"/>
                                        <p:tgtEl>
                                          <p:spTgt spid="5"/>
                                        </p:tgtEl>
                                      </p:cBhvr>
                                    </p:animEffect>
                                    <p:anim calcmode="lin" valueType="num">
                                      <p:cBhvr>
                                        <p:cTn id="8" dur="350" fill="hold"/>
                                        <p:tgtEl>
                                          <p:spTgt spid="5"/>
                                        </p:tgtEl>
                                        <p:attrNameLst>
                                          <p:attrName>ppt_x</p:attrName>
                                        </p:attrNameLst>
                                      </p:cBhvr>
                                      <p:tavLst>
                                        <p:tav tm="0">
                                          <p:val>
                                            <p:strVal val="#ppt_x"/>
                                          </p:val>
                                        </p:tav>
                                        <p:tav tm="100000">
                                          <p:val>
                                            <p:strVal val="#ppt_x"/>
                                          </p:val>
                                        </p:tav>
                                      </p:tavLst>
                                    </p:anim>
                                    <p:anim calcmode="lin" valueType="num">
                                      <p:cBhvr>
                                        <p:cTn id="9" dur="35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350"/>
                            </p:stCondLst>
                            <p:childTnLst>
                              <p:par>
                                <p:cTn id="11" presetID="42" presetClass="entr" presetSubtype="0"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350"/>
                                        <p:tgtEl>
                                          <p:spTgt spid="23"/>
                                        </p:tgtEl>
                                      </p:cBhvr>
                                    </p:animEffect>
                                    <p:anim calcmode="lin" valueType="num">
                                      <p:cBhvr>
                                        <p:cTn id="14" dur="350" fill="hold"/>
                                        <p:tgtEl>
                                          <p:spTgt spid="23"/>
                                        </p:tgtEl>
                                        <p:attrNameLst>
                                          <p:attrName>ppt_x</p:attrName>
                                        </p:attrNameLst>
                                      </p:cBhvr>
                                      <p:tavLst>
                                        <p:tav tm="0">
                                          <p:val>
                                            <p:strVal val="#ppt_x"/>
                                          </p:val>
                                        </p:tav>
                                        <p:tav tm="100000">
                                          <p:val>
                                            <p:strVal val="#ppt_x"/>
                                          </p:val>
                                        </p:tav>
                                      </p:tavLst>
                                    </p:anim>
                                    <p:anim calcmode="lin" valueType="num">
                                      <p:cBhvr>
                                        <p:cTn id="15" dur="350" fill="hold"/>
                                        <p:tgtEl>
                                          <p:spTgt spid="23"/>
                                        </p:tgtEl>
                                        <p:attrNameLst>
                                          <p:attrName>ppt_y</p:attrName>
                                        </p:attrNameLst>
                                      </p:cBhvr>
                                      <p:tavLst>
                                        <p:tav tm="0">
                                          <p:val>
                                            <p:strVal val="#ppt_y+.1"/>
                                          </p:val>
                                        </p:tav>
                                        <p:tav tm="100000">
                                          <p:val>
                                            <p:strVal val="#ppt_y"/>
                                          </p:val>
                                        </p:tav>
                                      </p:tavLst>
                                    </p:anim>
                                  </p:childTnLst>
                                </p:cTn>
                              </p:par>
                            </p:childTnLst>
                          </p:cTn>
                        </p:par>
                        <p:par>
                          <p:cTn id="16" fill="hold">
                            <p:stCondLst>
                              <p:cond delay="700"/>
                            </p:stCondLst>
                            <p:childTnLst>
                              <p:par>
                                <p:cTn id="17" presetID="42" presetClass="entr" presetSubtype="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350"/>
                                        <p:tgtEl>
                                          <p:spTgt spid="24"/>
                                        </p:tgtEl>
                                      </p:cBhvr>
                                    </p:animEffect>
                                    <p:anim calcmode="lin" valueType="num">
                                      <p:cBhvr>
                                        <p:cTn id="20" dur="350" fill="hold"/>
                                        <p:tgtEl>
                                          <p:spTgt spid="24"/>
                                        </p:tgtEl>
                                        <p:attrNameLst>
                                          <p:attrName>ppt_x</p:attrName>
                                        </p:attrNameLst>
                                      </p:cBhvr>
                                      <p:tavLst>
                                        <p:tav tm="0">
                                          <p:val>
                                            <p:strVal val="#ppt_x"/>
                                          </p:val>
                                        </p:tav>
                                        <p:tav tm="100000">
                                          <p:val>
                                            <p:strVal val="#ppt_x"/>
                                          </p:val>
                                        </p:tav>
                                      </p:tavLst>
                                    </p:anim>
                                    <p:anim calcmode="lin" valueType="num">
                                      <p:cBhvr>
                                        <p:cTn id="21" dur="350" fill="hold"/>
                                        <p:tgtEl>
                                          <p:spTgt spid="24"/>
                                        </p:tgtEl>
                                        <p:attrNameLst>
                                          <p:attrName>ppt_y</p:attrName>
                                        </p:attrNameLst>
                                      </p:cBhvr>
                                      <p:tavLst>
                                        <p:tav tm="0">
                                          <p:val>
                                            <p:strVal val="#ppt_y+.1"/>
                                          </p:val>
                                        </p:tav>
                                        <p:tav tm="100000">
                                          <p:val>
                                            <p:strVal val="#ppt_y"/>
                                          </p:val>
                                        </p:tav>
                                      </p:tavLst>
                                    </p:anim>
                                  </p:childTnLst>
                                </p:cTn>
                              </p:par>
                            </p:childTnLst>
                          </p:cTn>
                        </p:par>
                        <p:par>
                          <p:cTn id="22" fill="hold">
                            <p:stCondLst>
                              <p:cond delay="1050"/>
                            </p:stCondLst>
                            <p:childTnLst>
                              <p:par>
                                <p:cTn id="23" presetID="42" presetClass="entr" presetSubtype="0"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350"/>
                                        <p:tgtEl>
                                          <p:spTgt spid="25"/>
                                        </p:tgtEl>
                                      </p:cBhvr>
                                    </p:animEffect>
                                    <p:anim calcmode="lin" valueType="num">
                                      <p:cBhvr>
                                        <p:cTn id="26" dur="350" fill="hold"/>
                                        <p:tgtEl>
                                          <p:spTgt spid="25"/>
                                        </p:tgtEl>
                                        <p:attrNameLst>
                                          <p:attrName>ppt_x</p:attrName>
                                        </p:attrNameLst>
                                      </p:cBhvr>
                                      <p:tavLst>
                                        <p:tav tm="0">
                                          <p:val>
                                            <p:strVal val="#ppt_x"/>
                                          </p:val>
                                        </p:tav>
                                        <p:tav tm="100000">
                                          <p:val>
                                            <p:strVal val="#ppt_x"/>
                                          </p:val>
                                        </p:tav>
                                      </p:tavLst>
                                    </p:anim>
                                    <p:anim calcmode="lin" valueType="num">
                                      <p:cBhvr>
                                        <p:cTn id="27" dur="35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1400"/>
                            </p:stCondLst>
                            <p:childTnLst>
                              <p:par>
                                <p:cTn id="29" presetID="42" presetClass="entr" presetSubtype="0"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350"/>
                                        <p:tgtEl>
                                          <p:spTgt spid="26"/>
                                        </p:tgtEl>
                                      </p:cBhvr>
                                    </p:animEffect>
                                    <p:anim calcmode="lin" valueType="num">
                                      <p:cBhvr>
                                        <p:cTn id="32" dur="350" fill="hold"/>
                                        <p:tgtEl>
                                          <p:spTgt spid="26"/>
                                        </p:tgtEl>
                                        <p:attrNameLst>
                                          <p:attrName>ppt_x</p:attrName>
                                        </p:attrNameLst>
                                      </p:cBhvr>
                                      <p:tavLst>
                                        <p:tav tm="0">
                                          <p:val>
                                            <p:strVal val="#ppt_x"/>
                                          </p:val>
                                        </p:tav>
                                        <p:tav tm="100000">
                                          <p:val>
                                            <p:strVal val="#ppt_x"/>
                                          </p:val>
                                        </p:tav>
                                      </p:tavLst>
                                    </p:anim>
                                    <p:anim calcmode="lin" valueType="num">
                                      <p:cBhvr>
                                        <p:cTn id="33" dur="350" fill="hold"/>
                                        <p:tgtEl>
                                          <p:spTgt spid="26"/>
                                        </p:tgtEl>
                                        <p:attrNameLst>
                                          <p:attrName>ppt_y</p:attrName>
                                        </p:attrNameLst>
                                      </p:cBhvr>
                                      <p:tavLst>
                                        <p:tav tm="0">
                                          <p:val>
                                            <p:strVal val="#ppt_y+.1"/>
                                          </p:val>
                                        </p:tav>
                                        <p:tav tm="100000">
                                          <p:val>
                                            <p:strVal val="#ppt_y"/>
                                          </p:val>
                                        </p:tav>
                                      </p:tavLst>
                                    </p:anim>
                                  </p:childTnLst>
                                </p:cTn>
                              </p:par>
                            </p:childTnLst>
                          </p:cTn>
                        </p:par>
                        <p:par>
                          <p:cTn id="34" fill="hold">
                            <p:stCondLst>
                              <p:cond delay="1750"/>
                            </p:stCondLst>
                            <p:childTnLst>
                              <p:par>
                                <p:cTn id="35" presetID="42" presetClass="entr" presetSubtype="0"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350"/>
                                        <p:tgtEl>
                                          <p:spTgt spid="27"/>
                                        </p:tgtEl>
                                      </p:cBhvr>
                                    </p:animEffect>
                                    <p:anim calcmode="lin" valueType="num">
                                      <p:cBhvr>
                                        <p:cTn id="38" dur="350" fill="hold"/>
                                        <p:tgtEl>
                                          <p:spTgt spid="27"/>
                                        </p:tgtEl>
                                        <p:attrNameLst>
                                          <p:attrName>ppt_x</p:attrName>
                                        </p:attrNameLst>
                                      </p:cBhvr>
                                      <p:tavLst>
                                        <p:tav tm="0">
                                          <p:val>
                                            <p:strVal val="#ppt_x"/>
                                          </p:val>
                                        </p:tav>
                                        <p:tav tm="100000">
                                          <p:val>
                                            <p:strVal val="#ppt_x"/>
                                          </p:val>
                                        </p:tav>
                                      </p:tavLst>
                                    </p:anim>
                                    <p:anim calcmode="lin" valueType="num">
                                      <p:cBhvr>
                                        <p:cTn id="39" dur="350" fill="hold"/>
                                        <p:tgtEl>
                                          <p:spTgt spid="27"/>
                                        </p:tgtEl>
                                        <p:attrNameLst>
                                          <p:attrName>ppt_y</p:attrName>
                                        </p:attrNameLst>
                                      </p:cBhvr>
                                      <p:tavLst>
                                        <p:tav tm="0">
                                          <p:val>
                                            <p:strVal val="#ppt_y+.1"/>
                                          </p:val>
                                        </p:tav>
                                        <p:tav tm="100000">
                                          <p:val>
                                            <p:strVal val="#ppt_y"/>
                                          </p:val>
                                        </p:tav>
                                      </p:tavLst>
                                    </p:anim>
                                  </p:childTnLst>
                                </p:cTn>
                              </p:par>
                            </p:childTnLst>
                          </p:cTn>
                        </p:par>
                        <p:par>
                          <p:cTn id="40" fill="hold">
                            <p:stCondLst>
                              <p:cond delay="2100"/>
                            </p:stCondLst>
                            <p:childTnLst>
                              <p:par>
                                <p:cTn id="41" presetID="42" presetClass="entr" presetSubtype="0"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350"/>
                                        <p:tgtEl>
                                          <p:spTgt spid="28"/>
                                        </p:tgtEl>
                                      </p:cBhvr>
                                    </p:animEffect>
                                    <p:anim calcmode="lin" valueType="num">
                                      <p:cBhvr>
                                        <p:cTn id="44" dur="350" fill="hold"/>
                                        <p:tgtEl>
                                          <p:spTgt spid="28"/>
                                        </p:tgtEl>
                                        <p:attrNameLst>
                                          <p:attrName>ppt_x</p:attrName>
                                        </p:attrNameLst>
                                      </p:cBhvr>
                                      <p:tavLst>
                                        <p:tav tm="0">
                                          <p:val>
                                            <p:strVal val="#ppt_x"/>
                                          </p:val>
                                        </p:tav>
                                        <p:tav tm="100000">
                                          <p:val>
                                            <p:strVal val="#ppt_x"/>
                                          </p:val>
                                        </p:tav>
                                      </p:tavLst>
                                    </p:anim>
                                    <p:anim calcmode="lin" valueType="num">
                                      <p:cBhvr>
                                        <p:cTn id="45" dur="35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0" animBg="1"/>
      <p:bldP spid="24" grpId="0" animBg="1"/>
      <p:bldP spid="25" grpId="0" animBg="1"/>
      <p:bldP spid="26" grpId="0" animBg="1"/>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rmAutofit/>
          </a:bodyPr>
          <a:lstStyle/>
          <a:p>
            <a:r>
              <a:rPr lang="en-US" b="1" dirty="0">
                <a:solidFill>
                  <a:schemeClr val="accent5">
                    <a:lumMod val="75000"/>
                  </a:schemeClr>
                </a:solidFill>
              </a:rPr>
              <a:t>						Methods</a:t>
            </a:r>
            <a:endParaRPr lang="ru-RU" dirty="0"/>
          </a:p>
        </p:txBody>
      </p:sp>
      <p:sp>
        <p:nvSpPr>
          <p:cNvPr id="4" name="Скругленный прямоугольник 3"/>
          <p:cNvSpPr/>
          <p:nvPr/>
        </p:nvSpPr>
        <p:spPr>
          <a:xfrm>
            <a:off x="2987824" y="1412776"/>
            <a:ext cx="2160240" cy="1800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500" dirty="0">
                <a:solidFill>
                  <a:schemeClr val="tx1"/>
                </a:solidFill>
              </a:rPr>
              <a:t>Multidimensional School Engagement Scale (</a:t>
            </a:r>
            <a:r>
              <a:rPr lang="en-US" sz="1500" dirty="0"/>
              <a:t>Wang</a:t>
            </a:r>
            <a:r>
              <a:rPr lang="ru-RU" sz="1500" dirty="0"/>
              <a:t>, 2019; </a:t>
            </a:r>
            <a:r>
              <a:rPr lang="en-US" sz="1500" dirty="0"/>
              <a:t>adaptation by</a:t>
            </a:r>
            <a:r>
              <a:rPr lang="ru-RU" sz="1500" dirty="0"/>
              <a:t> </a:t>
            </a:r>
            <a:r>
              <a:rPr lang="en-US" sz="1500" dirty="0" err="1"/>
              <a:t>Fomina</a:t>
            </a:r>
            <a:r>
              <a:rPr lang="en-US" sz="1500" dirty="0"/>
              <a:t>,</a:t>
            </a:r>
            <a:r>
              <a:rPr lang="ru-RU" sz="1500" dirty="0"/>
              <a:t> </a:t>
            </a:r>
            <a:r>
              <a:rPr lang="en-US" sz="1500" dirty="0"/>
              <a:t>Morosanova</a:t>
            </a:r>
            <a:r>
              <a:rPr lang="ru-RU" sz="1500" dirty="0"/>
              <a:t>, 2020</a:t>
            </a:r>
            <a:r>
              <a:rPr lang="en-US" sz="1500" dirty="0">
                <a:solidFill>
                  <a:schemeClr val="tx1"/>
                </a:solidFill>
              </a:rPr>
              <a:t>)</a:t>
            </a:r>
            <a:endParaRPr lang="ru-RU" sz="1500" dirty="0">
              <a:solidFill>
                <a:schemeClr val="tx1"/>
              </a:solidFill>
            </a:endParaRPr>
          </a:p>
        </p:txBody>
      </p:sp>
      <p:sp>
        <p:nvSpPr>
          <p:cNvPr id="5" name="Скругленный прямоугольник 4"/>
          <p:cNvSpPr/>
          <p:nvPr/>
        </p:nvSpPr>
        <p:spPr>
          <a:xfrm>
            <a:off x="2915816" y="3429000"/>
            <a:ext cx="2232248" cy="172819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p>
          <a:p>
            <a:pPr algn="ctr"/>
            <a:r>
              <a:rPr lang="en-US" sz="1500" dirty="0" err="1"/>
              <a:t>Morosanova’s</a:t>
            </a:r>
            <a:r>
              <a:rPr lang="en-US" sz="1500" dirty="0"/>
              <a:t> “The Self-Regulation Profile of Learning Activity Questionnaire (SRPLAQ)” (Morosanova, </a:t>
            </a:r>
            <a:r>
              <a:rPr lang="en-US" sz="1500" dirty="0" err="1"/>
              <a:t>Bondarenko</a:t>
            </a:r>
            <a:r>
              <a:rPr lang="en-US" sz="1500" dirty="0"/>
              <a:t>, 2017)</a:t>
            </a:r>
            <a:endParaRPr lang="ru-RU" sz="1500" dirty="0"/>
          </a:p>
          <a:p>
            <a:pPr algn="ctr"/>
            <a:endParaRPr lang="ru-RU" dirty="0"/>
          </a:p>
        </p:txBody>
      </p:sp>
      <p:sp>
        <p:nvSpPr>
          <p:cNvPr id="6" name="Скругленный прямоугольник 5"/>
          <p:cNvSpPr/>
          <p:nvPr/>
        </p:nvSpPr>
        <p:spPr>
          <a:xfrm>
            <a:off x="179512" y="3645024"/>
            <a:ext cx="2088232" cy="122413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Self-regulation</a:t>
            </a:r>
            <a:endParaRPr lang="ru-RU" dirty="0"/>
          </a:p>
        </p:txBody>
      </p:sp>
      <p:sp>
        <p:nvSpPr>
          <p:cNvPr id="7" name="Скругленный прямоугольник 6"/>
          <p:cNvSpPr/>
          <p:nvPr/>
        </p:nvSpPr>
        <p:spPr>
          <a:xfrm>
            <a:off x="179512" y="1628800"/>
            <a:ext cx="2160240" cy="120032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School engagement</a:t>
            </a:r>
            <a:endParaRPr lang="ru-RU" dirty="0"/>
          </a:p>
        </p:txBody>
      </p:sp>
      <p:sp>
        <p:nvSpPr>
          <p:cNvPr id="8" name="Стрелка вправо 7"/>
          <p:cNvSpPr/>
          <p:nvPr/>
        </p:nvSpPr>
        <p:spPr>
          <a:xfrm>
            <a:off x="2411760" y="1988840"/>
            <a:ext cx="504056" cy="43204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9" name="Стрелка вправо 8"/>
          <p:cNvSpPr/>
          <p:nvPr/>
        </p:nvSpPr>
        <p:spPr>
          <a:xfrm>
            <a:off x="2339752" y="4005064"/>
            <a:ext cx="504056" cy="43204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10" name="Скругленный прямоугольник 9"/>
          <p:cNvSpPr/>
          <p:nvPr/>
        </p:nvSpPr>
        <p:spPr>
          <a:xfrm>
            <a:off x="5796136" y="1556792"/>
            <a:ext cx="2088232"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4 subscales</a:t>
            </a:r>
            <a:endParaRPr lang="ru-RU" dirty="0"/>
          </a:p>
        </p:txBody>
      </p:sp>
      <p:sp>
        <p:nvSpPr>
          <p:cNvPr id="11" name="Скругленный прямоугольник 10"/>
          <p:cNvSpPr/>
          <p:nvPr/>
        </p:nvSpPr>
        <p:spPr>
          <a:xfrm>
            <a:off x="5796136" y="2492896"/>
            <a:ext cx="2088232"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General level of engagement</a:t>
            </a:r>
            <a:endParaRPr lang="ru-RU" dirty="0"/>
          </a:p>
        </p:txBody>
      </p:sp>
      <p:sp>
        <p:nvSpPr>
          <p:cNvPr id="12" name="Скругленный прямоугольник 11"/>
          <p:cNvSpPr/>
          <p:nvPr/>
        </p:nvSpPr>
        <p:spPr>
          <a:xfrm>
            <a:off x="5796136" y="3501008"/>
            <a:ext cx="2088232"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9 subscales</a:t>
            </a:r>
            <a:endParaRPr lang="ru-RU" dirty="0"/>
          </a:p>
        </p:txBody>
      </p:sp>
      <p:sp>
        <p:nvSpPr>
          <p:cNvPr id="13" name="Скругленный прямоугольник 12"/>
          <p:cNvSpPr/>
          <p:nvPr/>
        </p:nvSpPr>
        <p:spPr>
          <a:xfrm>
            <a:off x="5796136" y="4365104"/>
            <a:ext cx="2088232"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General level of self-regulation</a:t>
            </a:r>
            <a:endParaRPr lang="ru-RU" dirty="0"/>
          </a:p>
        </p:txBody>
      </p:sp>
      <p:cxnSp>
        <p:nvCxnSpPr>
          <p:cNvPr id="15" name="Прямая со стрелкой 14"/>
          <p:cNvCxnSpPr>
            <a:stCxn id="4" idx="3"/>
            <a:endCxn id="10" idx="1"/>
          </p:cNvCxnSpPr>
          <p:nvPr/>
        </p:nvCxnSpPr>
        <p:spPr>
          <a:xfrm flipV="1">
            <a:off x="5148064" y="1844824"/>
            <a:ext cx="648072" cy="4680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Прямая со стрелкой 16"/>
          <p:cNvCxnSpPr>
            <a:stCxn id="4" idx="3"/>
            <a:endCxn id="11" idx="1"/>
          </p:cNvCxnSpPr>
          <p:nvPr/>
        </p:nvCxnSpPr>
        <p:spPr>
          <a:xfrm>
            <a:off x="5148064" y="2312876"/>
            <a:ext cx="648072" cy="4680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Прямая со стрелкой 18"/>
          <p:cNvCxnSpPr>
            <a:stCxn id="5" idx="3"/>
            <a:endCxn id="12" idx="1"/>
          </p:cNvCxnSpPr>
          <p:nvPr/>
        </p:nvCxnSpPr>
        <p:spPr>
          <a:xfrm flipV="1">
            <a:off x="5148064" y="3789040"/>
            <a:ext cx="648072"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Прямая со стрелкой 20"/>
          <p:cNvCxnSpPr>
            <a:stCxn id="5" idx="3"/>
            <a:endCxn id="13" idx="1"/>
          </p:cNvCxnSpPr>
          <p:nvPr/>
        </p:nvCxnSpPr>
        <p:spPr>
          <a:xfrm>
            <a:off x="5148064" y="4293096"/>
            <a:ext cx="648072" cy="3600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 name="TextBox 2">
            <a:extLst>
              <a:ext uri="{FF2B5EF4-FFF2-40B4-BE49-F238E27FC236}">
                <a16:creationId xmlns="" xmlns:a16="http://schemas.microsoft.com/office/drawing/2014/main" id="{F9374305-291D-4F1C-B8FE-973C785F9CC0}"/>
              </a:ext>
            </a:extLst>
          </p:cNvPr>
          <p:cNvSpPr txBox="1"/>
          <p:nvPr/>
        </p:nvSpPr>
        <p:spPr>
          <a:xfrm>
            <a:off x="323528" y="5589241"/>
            <a:ext cx="8363272" cy="1200329"/>
          </a:xfrm>
          <a:prstGeom prst="rect">
            <a:avLst/>
          </a:prstGeom>
          <a:noFill/>
        </p:spPr>
        <p:txBody>
          <a:bodyPr wrap="square" rtlCol="0">
            <a:spAutoFit/>
          </a:bodyPr>
          <a:lstStyle/>
          <a:p>
            <a:pPr algn="just"/>
            <a:r>
              <a:rPr lang="en-US" b="1" u="sng" dirty="0"/>
              <a:t>Statistical analysis</a:t>
            </a:r>
            <a:r>
              <a:rPr lang="en-US" b="1" dirty="0"/>
              <a:t>: </a:t>
            </a:r>
            <a:r>
              <a:rPr lang="en-US" dirty="0"/>
              <a:t>regression analysis, mediation analysis (</a:t>
            </a:r>
            <a:r>
              <a:rPr lang="ru-RU" sz="1800" dirty="0">
                <a:effectLst/>
                <a:ea typeface="Calibri" panose="020F0502020204030204" pitchFamily="34" charset="0"/>
              </a:rPr>
              <a:t>Interactive </a:t>
            </a:r>
            <a:r>
              <a:rPr lang="ru-RU" sz="1800" dirty="0" err="1">
                <a:effectLst/>
                <a:ea typeface="Calibri" panose="020F0502020204030204" pitchFamily="34" charset="0"/>
              </a:rPr>
              <a:t>Mediation</a:t>
            </a:r>
            <a:r>
              <a:rPr lang="ru-RU" sz="1800" dirty="0">
                <a:effectLst/>
                <a:ea typeface="Calibri" panose="020F0502020204030204" pitchFamily="34" charset="0"/>
              </a:rPr>
              <a:t> </a:t>
            </a:r>
            <a:r>
              <a:rPr lang="ru-RU" sz="1800" dirty="0" err="1">
                <a:effectLst/>
                <a:ea typeface="Calibri" panose="020F0502020204030204" pitchFamily="34" charset="0"/>
              </a:rPr>
              <a:t>Tests</a:t>
            </a:r>
            <a:r>
              <a:rPr lang="ru-RU" sz="1800" dirty="0">
                <a:effectLst/>
                <a:ea typeface="Calibri" panose="020F0502020204030204" pitchFamily="34" charset="0"/>
              </a:rPr>
              <a:t> (quantpsy.org)</a:t>
            </a:r>
            <a:r>
              <a:rPr lang="en-US" dirty="0"/>
              <a:t>), moderated mediation analysis (PROCESS v.4 for SPSS) (</a:t>
            </a:r>
            <a:r>
              <a:rPr lang="en-US" sz="1800" dirty="0">
                <a:effectLst/>
                <a:ea typeface="Calibri" panose="020F0502020204030204" pitchFamily="34" charset="0"/>
              </a:rPr>
              <a:t>Preacher</a:t>
            </a:r>
            <a:r>
              <a:rPr lang="ru-RU" sz="1800" dirty="0">
                <a:effectLst/>
                <a:ea typeface="Calibri" panose="020F0502020204030204" pitchFamily="34" charset="0"/>
              </a:rPr>
              <a:t>, </a:t>
            </a:r>
            <a:r>
              <a:rPr lang="en-US" sz="1800" dirty="0">
                <a:effectLst/>
                <a:ea typeface="Calibri" panose="020F0502020204030204" pitchFamily="34" charset="0"/>
              </a:rPr>
              <a:t>K</a:t>
            </a:r>
            <a:r>
              <a:rPr lang="ru-RU" sz="1800" dirty="0">
                <a:effectLst/>
                <a:ea typeface="Calibri" panose="020F0502020204030204" pitchFamily="34" charset="0"/>
              </a:rPr>
              <a:t>.</a:t>
            </a:r>
            <a:r>
              <a:rPr lang="en-US" sz="1800" dirty="0">
                <a:effectLst/>
                <a:ea typeface="Calibri" panose="020F0502020204030204" pitchFamily="34" charset="0"/>
              </a:rPr>
              <a:t>J</a:t>
            </a:r>
            <a:r>
              <a:rPr lang="ru-RU" sz="1800" dirty="0">
                <a:effectLst/>
                <a:ea typeface="Calibri" panose="020F0502020204030204" pitchFamily="34" charset="0"/>
              </a:rPr>
              <a:t>.,</a:t>
            </a:r>
            <a:r>
              <a:rPr lang="en-US" sz="1800" dirty="0">
                <a:effectLst/>
                <a:ea typeface="Calibri" panose="020F0502020204030204" pitchFamily="34" charset="0"/>
              </a:rPr>
              <a:t> Hayes</a:t>
            </a:r>
            <a:r>
              <a:rPr lang="ru-RU" sz="1800" dirty="0">
                <a:effectLst/>
                <a:ea typeface="Calibri" panose="020F0502020204030204" pitchFamily="34" charset="0"/>
              </a:rPr>
              <a:t>, </a:t>
            </a:r>
            <a:r>
              <a:rPr lang="en-US" sz="1800" dirty="0">
                <a:effectLst/>
                <a:ea typeface="Calibri" panose="020F0502020204030204" pitchFamily="34" charset="0"/>
              </a:rPr>
              <a:t>A</a:t>
            </a:r>
            <a:r>
              <a:rPr lang="ru-RU" sz="1800" dirty="0">
                <a:effectLst/>
                <a:ea typeface="Calibri" panose="020F0502020204030204" pitchFamily="34" charset="0"/>
              </a:rPr>
              <a:t>.</a:t>
            </a:r>
            <a:r>
              <a:rPr lang="en-US" sz="1800" dirty="0">
                <a:effectLst/>
                <a:ea typeface="Calibri" panose="020F0502020204030204" pitchFamily="34" charset="0"/>
              </a:rPr>
              <a:t>F</a:t>
            </a:r>
            <a:r>
              <a:rPr lang="ru-RU" sz="1800" dirty="0">
                <a:effectLst/>
                <a:ea typeface="Calibri" panose="020F0502020204030204" pitchFamily="34" charset="0"/>
              </a:rPr>
              <a:t>., 2004</a:t>
            </a:r>
            <a:r>
              <a:rPr lang="en-US" dirty="0"/>
              <a:t>)</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6632"/>
            <a:ext cx="8424936" cy="648072"/>
          </a:xfrm>
        </p:spPr>
        <p:txBody>
          <a:bodyPr>
            <a:normAutofit fontScale="90000"/>
          </a:bodyPr>
          <a:lstStyle/>
          <a:p>
            <a:pPr algn="r"/>
            <a:r>
              <a:rPr lang="en-US" b="1" dirty="0">
                <a:solidFill>
                  <a:schemeClr val="accent5">
                    <a:lumMod val="75000"/>
                  </a:schemeClr>
                </a:solidFill>
              </a:rPr>
              <a:t>							</a:t>
            </a:r>
            <a:r>
              <a:rPr lang="en-US" sz="4000" b="1" dirty="0">
                <a:solidFill>
                  <a:schemeClr val="accent5">
                    <a:lumMod val="75000"/>
                  </a:schemeClr>
                </a:solidFill>
              </a:rPr>
              <a:t>Results</a:t>
            </a:r>
            <a:br>
              <a:rPr lang="en-US" sz="4000" b="1" dirty="0">
                <a:solidFill>
                  <a:schemeClr val="accent5">
                    <a:lumMod val="75000"/>
                  </a:schemeClr>
                </a:solidFill>
              </a:rPr>
            </a:br>
            <a:r>
              <a:rPr lang="en-US" sz="4000" b="1" dirty="0">
                <a:solidFill>
                  <a:schemeClr val="accent5">
                    <a:lumMod val="75000"/>
                  </a:schemeClr>
                </a:solidFill>
              </a:rPr>
              <a:t>				Mediation analysis</a:t>
            </a:r>
            <a:endParaRPr lang="ru-RU" sz="4000" dirty="0"/>
          </a:p>
        </p:txBody>
      </p:sp>
      <p:sp>
        <p:nvSpPr>
          <p:cNvPr id="8" name="TextBox 7"/>
          <p:cNvSpPr txBox="1"/>
          <p:nvPr/>
        </p:nvSpPr>
        <p:spPr>
          <a:xfrm>
            <a:off x="179512" y="6525344"/>
            <a:ext cx="8136904" cy="338554"/>
          </a:xfrm>
          <a:prstGeom prst="rect">
            <a:avLst/>
          </a:prstGeom>
          <a:noFill/>
        </p:spPr>
        <p:txBody>
          <a:bodyPr wrap="square" rtlCol="0">
            <a:spAutoFit/>
          </a:bodyPr>
          <a:lstStyle/>
          <a:p>
            <a:r>
              <a:rPr lang="en-US" sz="1600" i="1" dirty="0"/>
              <a:t>Note</a:t>
            </a:r>
            <a:r>
              <a:rPr lang="ru-RU" sz="1600" i="1" dirty="0"/>
              <a:t>.</a:t>
            </a:r>
            <a:r>
              <a:rPr lang="en-US" sz="1600" i="1" dirty="0"/>
              <a:t> Standardized coefficients are used,</a:t>
            </a:r>
            <a:r>
              <a:rPr lang="ru-RU" sz="1600" i="1" dirty="0"/>
              <a:t> ***-</a:t>
            </a:r>
            <a:r>
              <a:rPr lang="ru-RU" sz="1600" i="1" dirty="0" err="1"/>
              <a:t>р</a:t>
            </a:r>
            <a:r>
              <a:rPr lang="ru-RU" sz="1600" i="1" dirty="0"/>
              <a:t>&lt; 0</a:t>
            </a:r>
            <a:r>
              <a:rPr lang="en-US" sz="1600" i="1" dirty="0"/>
              <a:t>.</a:t>
            </a:r>
            <a:r>
              <a:rPr lang="ru-RU" sz="1600" i="1" dirty="0"/>
              <a:t>001, ** -</a:t>
            </a:r>
            <a:r>
              <a:rPr lang="ru-RU" sz="1600" i="1" dirty="0" err="1"/>
              <a:t>р</a:t>
            </a:r>
            <a:r>
              <a:rPr lang="ru-RU" sz="1600" i="1" dirty="0"/>
              <a:t> &lt; 0</a:t>
            </a:r>
            <a:r>
              <a:rPr lang="en-US" sz="1600" i="1" dirty="0"/>
              <a:t>.</a:t>
            </a:r>
            <a:r>
              <a:rPr lang="ru-RU" sz="1600" i="1" dirty="0"/>
              <a:t>01</a:t>
            </a:r>
            <a:endParaRPr lang="ru-RU" sz="1600" dirty="0"/>
          </a:p>
        </p:txBody>
      </p:sp>
      <p:grpSp>
        <p:nvGrpSpPr>
          <p:cNvPr id="71" name="Группа 70"/>
          <p:cNvGrpSpPr/>
          <p:nvPr/>
        </p:nvGrpSpPr>
        <p:grpSpPr>
          <a:xfrm>
            <a:off x="611560" y="1052736"/>
            <a:ext cx="8352928" cy="5484334"/>
            <a:chOff x="179512" y="548680"/>
            <a:chExt cx="8352928" cy="5413109"/>
          </a:xfrm>
        </p:grpSpPr>
        <p:grpSp>
          <p:nvGrpSpPr>
            <p:cNvPr id="72" name="Group 2"/>
            <p:cNvGrpSpPr>
              <a:grpSpLocks/>
            </p:cNvGrpSpPr>
            <p:nvPr/>
          </p:nvGrpSpPr>
          <p:grpSpPr bwMode="auto">
            <a:xfrm>
              <a:off x="179512" y="2420888"/>
              <a:ext cx="3816424" cy="1696446"/>
              <a:chOff x="1134" y="6199"/>
              <a:chExt cx="8814" cy="3450"/>
            </a:xfrm>
          </p:grpSpPr>
          <p:sp>
            <p:nvSpPr>
              <p:cNvPr id="113" name="Прямоугольник: скругленные углы 19"/>
              <p:cNvSpPr>
                <a:spLocks noChangeArrowheads="1"/>
              </p:cNvSpPr>
              <p:nvPr/>
            </p:nvSpPr>
            <p:spPr bwMode="auto">
              <a:xfrm>
                <a:off x="1134" y="8446"/>
                <a:ext cx="2775" cy="1110"/>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a:ln>
                      <a:noFill/>
                    </a:ln>
                    <a:solidFill>
                      <a:schemeClr val="tx1"/>
                    </a:solidFill>
                    <a:effectLst/>
                    <a:latin typeface="Calibri" pitchFamily="34" charset="0"/>
                    <a:cs typeface="Arial" pitchFamily="34" charset="0"/>
                  </a:rPr>
                  <a:t>Emotional engagement</a:t>
                </a:r>
                <a:endParaRPr kumimoji="0" lang="ru-RU" sz="1800" b="0" i="0" u="none" strike="noStrike" cap="none" normalizeH="0" baseline="0">
                  <a:ln>
                    <a:noFill/>
                  </a:ln>
                  <a:solidFill>
                    <a:schemeClr val="tx1"/>
                  </a:solidFill>
                  <a:effectLst/>
                  <a:latin typeface="Arial" pitchFamily="34" charset="0"/>
                  <a:cs typeface="Arial" pitchFamily="34" charset="0"/>
                </a:endParaRPr>
              </a:p>
            </p:txBody>
          </p:sp>
          <p:sp>
            <p:nvSpPr>
              <p:cNvPr id="114" name="Прямоугольник: скругленные углы 20"/>
              <p:cNvSpPr>
                <a:spLocks noChangeArrowheads="1"/>
              </p:cNvSpPr>
              <p:nvPr/>
            </p:nvSpPr>
            <p:spPr bwMode="auto">
              <a:xfrm>
                <a:off x="7360" y="8539"/>
                <a:ext cx="2588" cy="1110"/>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a:ln>
                      <a:noFill/>
                    </a:ln>
                    <a:solidFill>
                      <a:schemeClr val="tx1"/>
                    </a:solidFill>
                    <a:effectLst/>
                    <a:latin typeface="Calibri" pitchFamily="34" charset="0"/>
                    <a:cs typeface="Arial" pitchFamily="34" charset="0"/>
                  </a:rPr>
                  <a:t>Academic </a:t>
                </a:r>
                <a:br>
                  <a:rPr kumimoji="0" lang="en-US" sz="1400" b="1" i="0" u="none" strike="noStrike" cap="none" normalizeH="0" baseline="0">
                    <a:ln>
                      <a:noFill/>
                    </a:ln>
                    <a:solidFill>
                      <a:schemeClr val="tx1"/>
                    </a:solidFill>
                    <a:effectLst/>
                    <a:latin typeface="Calibri" pitchFamily="34" charset="0"/>
                    <a:cs typeface="Arial" pitchFamily="34" charset="0"/>
                  </a:rPr>
                </a:br>
                <a:r>
                  <a:rPr kumimoji="0" lang="en-US" sz="1400" b="1" i="0" u="none" strike="noStrike" cap="none" normalizeH="0" baseline="0">
                    <a:ln>
                      <a:noFill/>
                    </a:ln>
                    <a:solidFill>
                      <a:schemeClr val="tx1"/>
                    </a:solidFill>
                    <a:effectLst/>
                    <a:latin typeface="Calibri" pitchFamily="34" charset="0"/>
                    <a:cs typeface="Arial" pitchFamily="34" charset="0"/>
                  </a:rPr>
                  <a:t>success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Arial" pitchFamily="34" charset="0"/>
                  <a:cs typeface="Arial" pitchFamily="34" charset="0"/>
                </a:endParaRPr>
              </a:p>
            </p:txBody>
          </p:sp>
          <p:cxnSp>
            <p:nvCxnSpPr>
              <p:cNvPr id="115" name="Прямая со стрелкой 21"/>
              <p:cNvCxnSpPr>
                <a:cxnSpLocks noChangeShapeType="1"/>
                <a:stCxn id="113" idx="0"/>
              </p:cNvCxnSpPr>
              <p:nvPr/>
            </p:nvCxnSpPr>
            <p:spPr bwMode="auto">
              <a:xfrm flipV="1">
                <a:off x="2522" y="6943"/>
                <a:ext cx="1648" cy="1503"/>
              </a:xfrm>
              <a:prstGeom prst="straightConnector1">
                <a:avLst/>
              </a:prstGeom>
              <a:noFill/>
              <a:ln w="12700">
                <a:solidFill>
                  <a:srgbClr val="000000"/>
                </a:solidFill>
                <a:round/>
                <a:headEnd/>
                <a:tailEnd type="triangle" w="med" len="med"/>
              </a:ln>
            </p:spPr>
          </p:cxnSp>
          <p:cxnSp>
            <p:nvCxnSpPr>
              <p:cNvPr id="116" name="Прямая со стрелкой 22"/>
              <p:cNvCxnSpPr>
                <a:cxnSpLocks noChangeShapeType="1"/>
                <a:stCxn id="120" idx="3"/>
                <a:endCxn id="114" idx="0"/>
              </p:cNvCxnSpPr>
              <p:nvPr/>
            </p:nvCxnSpPr>
            <p:spPr bwMode="auto">
              <a:xfrm>
                <a:off x="6984" y="6903"/>
                <a:ext cx="1670" cy="1636"/>
              </a:xfrm>
              <a:prstGeom prst="straightConnector1">
                <a:avLst/>
              </a:prstGeom>
              <a:noFill/>
              <a:ln w="12700">
                <a:solidFill>
                  <a:srgbClr val="000000"/>
                </a:solidFill>
                <a:round/>
                <a:headEnd/>
                <a:tailEnd type="triangle" w="med" len="med"/>
              </a:ln>
            </p:spPr>
          </p:cxnSp>
          <p:sp>
            <p:nvSpPr>
              <p:cNvPr id="117" name="Надпись 23"/>
              <p:cNvSpPr txBox="1">
                <a:spLocks noChangeArrowheads="1"/>
              </p:cNvSpPr>
              <p:nvPr/>
            </p:nvSpPr>
            <p:spPr bwMode="auto">
              <a:xfrm rot="19029786">
                <a:off x="1937" y="7242"/>
                <a:ext cx="2017" cy="615"/>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0.39</a:t>
                </a:r>
                <a:r>
                  <a:rPr kumimoji="0" lang="en-US" sz="1400" b="0" i="0" u="none" strike="noStrike" cap="none" normalizeH="0" baseline="0" dirty="0">
                    <a:ln>
                      <a:noFill/>
                    </a:ln>
                    <a:solidFill>
                      <a:schemeClr val="tx1"/>
                    </a:solidFill>
                    <a:effectLst/>
                    <a:latin typeface="Calibri" pitchFamily="34" charset="0"/>
                    <a:cs typeface="Arial" pitchFamily="34" charset="0"/>
                  </a:rPr>
                  <a:t>**</a:t>
                </a:r>
                <a:r>
                  <a:rPr kumimoji="0" lang="ru-RU" sz="1400" b="0" i="0" u="none" strike="noStrike" cap="none" normalizeH="0" baseline="0" dirty="0">
                    <a:ln>
                      <a:noFill/>
                    </a:ln>
                    <a:solidFill>
                      <a:schemeClr val="tx1"/>
                    </a:solidFill>
                    <a:effectLst/>
                    <a:latin typeface="Calibri" pitchFamily="34" charset="0"/>
                    <a:cs typeface="Arial" pitchFamily="34"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18" name="Надпись 24"/>
              <p:cNvSpPr txBox="1">
                <a:spLocks noChangeArrowheads="1"/>
              </p:cNvSpPr>
              <p:nvPr/>
            </p:nvSpPr>
            <p:spPr bwMode="auto">
              <a:xfrm rot="2849555">
                <a:off x="7346" y="7090"/>
                <a:ext cx="1763" cy="693"/>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0.21***</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19" name="Надпись 25"/>
              <p:cNvSpPr txBox="1">
                <a:spLocks noChangeArrowheads="1"/>
              </p:cNvSpPr>
              <p:nvPr/>
            </p:nvSpPr>
            <p:spPr bwMode="auto">
              <a:xfrm>
                <a:off x="4294" y="9040"/>
                <a:ext cx="2925" cy="602"/>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0.11***(0.03)</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20" name="Прямоугольник: скругленные углы 26"/>
              <p:cNvSpPr>
                <a:spLocks noChangeArrowheads="1"/>
              </p:cNvSpPr>
              <p:nvPr/>
            </p:nvSpPr>
            <p:spPr bwMode="auto">
              <a:xfrm>
                <a:off x="4209" y="6199"/>
                <a:ext cx="2775" cy="1408"/>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Calibri" pitchFamily="34" charset="0"/>
                    <a:cs typeface="Arial" pitchFamily="34" charset="0"/>
                  </a:rPr>
                  <a:t>General level of self-regulation</a:t>
                </a:r>
                <a:endParaRPr kumimoji="0" lang="en-US" sz="1300" b="1" i="0" u="none" strike="noStrike" cap="none" normalizeH="0" baseline="0" dirty="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cxnSp>
            <p:nvCxnSpPr>
              <p:cNvPr id="121" name="Прямая со стрелкой 27"/>
              <p:cNvCxnSpPr>
                <a:cxnSpLocks noChangeShapeType="1"/>
              </p:cNvCxnSpPr>
              <p:nvPr/>
            </p:nvCxnSpPr>
            <p:spPr bwMode="auto">
              <a:xfrm>
                <a:off x="3915" y="8985"/>
                <a:ext cx="3465" cy="15"/>
              </a:xfrm>
              <a:prstGeom prst="straightConnector1">
                <a:avLst/>
              </a:prstGeom>
              <a:noFill/>
              <a:ln w="6350">
                <a:solidFill>
                  <a:srgbClr val="000000"/>
                </a:solidFill>
                <a:miter lim="800000"/>
                <a:headEnd/>
                <a:tailEnd type="triangle" w="med" len="med"/>
              </a:ln>
            </p:spPr>
          </p:cxnSp>
        </p:grpSp>
        <p:grpSp>
          <p:nvGrpSpPr>
            <p:cNvPr id="73" name="Group 12"/>
            <p:cNvGrpSpPr>
              <a:grpSpLocks/>
            </p:cNvGrpSpPr>
            <p:nvPr/>
          </p:nvGrpSpPr>
          <p:grpSpPr bwMode="auto">
            <a:xfrm>
              <a:off x="323528" y="620689"/>
              <a:ext cx="3816424" cy="1584175"/>
              <a:chOff x="1134" y="1701"/>
              <a:chExt cx="8814" cy="3698"/>
            </a:xfrm>
          </p:grpSpPr>
          <p:sp>
            <p:nvSpPr>
              <p:cNvPr id="104" name="Надпись 16"/>
              <p:cNvSpPr txBox="1">
                <a:spLocks noChangeArrowheads="1"/>
              </p:cNvSpPr>
              <p:nvPr/>
            </p:nvSpPr>
            <p:spPr bwMode="auto">
              <a:xfrm>
                <a:off x="4179" y="4655"/>
                <a:ext cx="3205" cy="744"/>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300" b="0" i="0" u="none" strike="noStrike" cap="none" normalizeH="0" baseline="0" dirty="0">
                    <a:ln>
                      <a:noFill/>
                    </a:ln>
                    <a:solidFill>
                      <a:schemeClr val="tx1"/>
                    </a:solidFill>
                    <a:effectLst/>
                    <a:latin typeface="Calibri" pitchFamily="34" charset="0"/>
                    <a:cs typeface="Arial" pitchFamily="34" charset="0"/>
                  </a:rPr>
                  <a:t>0.21***(0.13***)</a:t>
                </a:r>
                <a:endParaRPr kumimoji="0" lang="ru-RU" sz="1300" b="0" i="0" u="none" strike="noStrike" cap="none" normalizeH="0" baseline="0" dirty="0">
                  <a:ln>
                    <a:noFill/>
                  </a:ln>
                  <a:solidFill>
                    <a:schemeClr val="tx1"/>
                  </a:solidFill>
                  <a:effectLst/>
                  <a:latin typeface="Arial" pitchFamily="34" charset="0"/>
                  <a:cs typeface="Arial" pitchFamily="34" charset="0"/>
                </a:endParaRPr>
              </a:p>
            </p:txBody>
          </p:sp>
          <p:sp>
            <p:nvSpPr>
              <p:cNvPr id="105" name="Прямоугольник: скругленные углы 10"/>
              <p:cNvSpPr>
                <a:spLocks noChangeArrowheads="1"/>
              </p:cNvSpPr>
              <p:nvPr/>
            </p:nvSpPr>
            <p:spPr bwMode="auto">
              <a:xfrm>
                <a:off x="1134" y="3948"/>
                <a:ext cx="2775" cy="1235"/>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a:ln>
                      <a:noFill/>
                    </a:ln>
                    <a:solidFill>
                      <a:schemeClr val="tx1"/>
                    </a:solidFill>
                    <a:effectLst/>
                    <a:latin typeface="Calibri" pitchFamily="34" charset="0"/>
                    <a:cs typeface="Arial" pitchFamily="34" charset="0"/>
                  </a:rPr>
                  <a:t>Behavioral engagement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06" name="Прямоугольник: скругленные углы 11"/>
              <p:cNvSpPr>
                <a:spLocks noChangeArrowheads="1"/>
              </p:cNvSpPr>
              <p:nvPr/>
            </p:nvSpPr>
            <p:spPr bwMode="auto">
              <a:xfrm>
                <a:off x="7360" y="4041"/>
                <a:ext cx="2588" cy="1190"/>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a:ln>
                      <a:noFill/>
                    </a:ln>
                    <a:solidFill>
                      <a:schemeClr val="tx1"/>
                    </a:solidFill>
                    <a:effectLst/>
                    <a:latin typeface="Calibri" pitchFamily="34" charset="0"/>
                    <a:cs typeface="Arial" pitchFamily="34" charset="0"/>
                  </a:rPr>
                  <a:t>Academic </a:t>
                </a:r>
                <a:br>
                  <a:rPr kumimoji="0" lang="en-US" sz="1400" b="1" i="0" u="none" strike="noStrike" cap="none" normalizeH="0" baseline="0" dirty="0">
                    <a:ln>
                      <a:noFill/>
                    </a:ln>
                    <a:solidFill>
                      <a:schemeClr val="tx1"/>
                    </a:solidFill>
                    <a:effectLst/>
                    <a:latin typeface="Calibri" pitchFamily="34" charset="0"/>
                    <a:cs typeface="Arial" pitchFamily="34" charset="0"/>
                  </a:rPr>
                </a:br>
                <a:r>
                  <a:rPr kumimoji="0" lang="en-US" sz="1400" b="1" i="0" u="none" strike="noStrike" cap="none" normalizeH="0" baseline="0" dirty="0">
                    <a:ln>
                      <a:noFill/>
                    </a:ln>
                    <a:solidFill>
                      <a:schemeClr val="tx1"/>
                    </a:solidFill>
                    <a:effectLst/>
                    <a:latin typeface="Calibri" pitchFamily="34" charset="0"/>
                    <a:cs typeface="Arial" pitchFamily="34" charset="0"/>
                  </a:rPr>
                  <a:t>success</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cxnSp>
            <p:nvCxnSpPr>
              <p:cNvPr id="107" name="Прямая со стрелкой 12"/>
              <p:cNvCxnSpPr>
                <a:cxnSpLocks noChangeShapeType="1"/>
                <a:stCxn id="105" idx="0"/>
                <a:endCxn id="111" idx="1"/>
              </p:cNvCxnSpPr>
              <p:nvPr/>
            </p:nvCxnSpPr>
            <p:spPr bwMode="auto">
              <a:xfrm flipV="1">
                <a:off x="2522" y="2542"/>
                <a:ext cx="1687" cy="1406"/>
              </a:xfrm>
              <a:prstGeom prst="straightConnector1">
                <a:avLst/>
              </a:prstGeom>
              <a:noFill/>
              <a:ln w="12700">
                <a:solidFill>
                  <a:srgbClr val="000000"/>
                </a:solidFill>
                <a:round/>
                <a:headEnd/>
                <a:tailEnd type="triangle" w="med" len="med"/>
              </a:ln>
            </p:spPr>
          </p:cxnSp>
          <p:cxnSp>
            <p:nvCxnSpPr>
              <p:cNvPr id="108" name="Прямая со стрелкой 13"/>
              <p:cNvCxnSpPr>
                <a:cxnSpLocks noChangeShapeType="1"/>
                <a:stCxn id="111" idx="3"/>
                <a:endCxn id="106" idx="0"/>
              </p:cNvCxnSpPr>
              <p:nvPr/>
            </p:nvCxnSpPr>
            <p:spPr bwMode="auto">
              <a:xfrm>
                <a:off x="6984" y="2541"/>
                <a:ext cx="1670" cy="1500"/>
              </a:xfrm>
              <a:prstGeom prst="straightConnector1">
                <a:avLst/>
              </a:prstGeom>
              <a:noFill/>
              <a:ln w="12700">
                <a:solidFill>
                  <a:srgbClr val="000000"/>
                </a:solidFill>
                <a:round/>
                <a:headEnd/>
                <a:tailEnd type="triangle" w="med" len="med"/>
              </a:ln>
            </p:spPr>
          </p:cxnSp>
          <p:sp>
            <p:nvSpPr>
              <p:cNvPr id="109" name="Надпись 14"/>
              <p:cNvSpPr txBox="1">
                <a:spLocks noChangeArrowheads="1"/>
              </p:cNvSpPr>
              <p:nvPr/>
            </p:nvSpPr>
            <p:spPr bwMode="auto">
              <a:xfrm rot="19158175">
                <a:off x="1912" y="2460"/>
                <a:ext cx="2052" cy="597"/>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0.50</a:t>
                </a:r>
                <a:r>
                  <a:rPr kumimoji="0" lang="en-US" sz="1400" b="0" i="0" u="none" strike="noStrike" cap="none" normalizeH="0" baseline="0" dirty="0">
                    <a:ln>
                      <a:noFill/>
                    </a:ln>
                    <a:solidFill>
                      <a:schemeClr val="tx1"/>
                    </a:solidFill>
                    <a:effectLst/>
                    <a:latin typeface="Calibri" pitchFamily="34" charset="0"/>
                    <a:cs typeface="Arial" pitchFamily="34" charset="0"/>
                  </a:rPr>
                  <a:t>**</a:t>
                </a:r>
                <a:r>
                  <a:rPr kumimoji="0" lang="ru-RU" sz="1400" b="0" i="0" u="none" strike="noStrike" cap="none" normalizeH="0" baseline="0" dirty="0">
                    <a:ln>
                      <a:noFill/>
                    </a:ln>
                    <a:solidFill>
                      <a:schemeClr val="tx1"/>
                    </a:solidFill>
                    <a:effectLst/>
                    <a:latin typeface="Calibri" pitchFamily="34" charset="0"/>
                    <a:cs typeface="Arial" pitchFamily="34"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10" name="Надпись 15"/>
              <p:cNvSpPr txBox="1">
                <a:spLocks noChangeArrowheads="1"/>
              </p:cNvSpPr>
              <p:nvPr/>
            </p:nvSpPr>
            <p:spPr bwMode="auto">
              <a:xfrm rot="2494447">
                <a:off x="7239" y="2441"/>
                <a:ext cx="1971" cy="602"/>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0.21***</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11" name="Прямоугольник: скругленные углы 17"/>
              <p:cNvSpPr>
                <a:spLocks noChangeArrowheads="1"/>
              </p:cNvSpPr>
              <p:nvPr/>
            </p:nvSpPr>
            <p:spPr bwMode="auto">
              <a:xfrm>
                <a:off x="4209" y="1701"/>
                <a:ext cx="2775" cy="1681"/>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Calibri" pitchFamily="34" charset="0"/>
                    <a:cs typeface="Arial" pitchFamily="34" charset="0"/>
                  </a:rPr>
                  <a:t>General level of self-regulation</a:t>
                </a:r>
                <a:endParaRPr kumimoji="0" lang="ru-RU" sz="1300" b="0" i="0" u="none" strike="noStrike" cap="none" normalizeH="0" baseline="0" dirty="0">
                  <a:ln>
                    <a:noFill/>
                  </a:ln>
                  <a:solidFill>
                    <a:schemeClr val="tx1"/>
                  </a:solidFill>
                  <a:effectLst/>
                  <a:latin typeface="Arial" pitchFamily="34" charset="0"/>
                  <a:cs typeface="Arial" pitchFamily="34" charset="0"/>
                </a:endParaRPr>
              </a:p>
            </p:txBody>
          </p:sp>
          <p:cxnSp>
            <p:nvCxnSpPr>
              <p:cNvPr id="112" name="Прямая со стрелкой 18"/>
              <p:cNvCxnSpPr>
                <a:cxnSpLocks noChangeShapeType="1"/>
              </p:cNvCxnSpPr>
              <p:nvPr/>
            </p:nvCxnSpPr>
            <p:spPr bwMode="auto">
              <a:xfrm>
                <a:off x="3930" y="4500"/>
                <a:ext cx="3420" cy="15"/>
              </a:xfrm>
              <a:prstGeom prst="straightConnector1">
                <a:avLst/>
              </a:prstGeom>
              <a:noFill/>
              <a:ln w="6350">
                <a:solidFill>
                  <a:srgbClr val="000000"/>
                </a:solidFill>
                <a:miter lim="800000"/>
                <a:headEnd/>
                <a:tailEnd type="triangle" w="med" len="med"/>
              </a:ln>
            </p:spPr>
          </p:cxnSp>
        </p:grpSp>
        <p:grpSp>
          <p:nvGrpSpPr>
            <p:cNvPr id="74" name="Group 22"/>
            <p:cNvGrpSpPr>
              <a:grpSpLocks/>
            </p:cNvGrpSpPr>
            <p:nvPr/>
          </p:nvGrpSpPr>
          <p:grpSpPr bwMode="auto">
            <a:xfrm>
              <a:off x="4572000" y="548680"/>
              <a:ext cx="3744416" cy="1656184"/>
              <a:chOff x="1134" y="1701"/>
              <a:chExt cx="8814" cy="3556"/>
            </a:xfrm>
          </p:grpSpPr>
          <p:sp>
            <p:nvSpPr>
              <p:cNvPr id="95" name="Прямоугольник: скругленные углы 44"/>
              <p:cNvSpPr>
                <a:spLocks noChangeArrowheads="1"/>
              </p:cNvSpPr>
              <p:nvPr/>
            </p:nvSpPr>
            <p:spPr bwMode="auto">
              <a:xfrm>
                <a:off x="1134" y="4020"/>
                <a:ext cx="2775" cy="1237"/>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a:ln>
                      <a:noFill/>
                    </a:ln>
                    <a:solidFill>
                      <a:schemeClr val="tx1"/>
                    </a:solidFill>
                    <a:effectLst/>
                    <a:latin typeface="Calibri" pitchFamily="34" charset="0"/>
                    <a:cs typeface="Arial" pitchFamily="34" charset="0"/>
                  </a:rPr>
                  <a:t>Social </a:t>
                </a:r>
                <a:br>
                  <a:rPr kumimoji="0" lang="en-US" sz="1400" b="1" i="0" u="none" strike="noStrike" cap="none" normalizeH="0" baseline="0" dirty="0">
                    <a:ln>
                      <a:noFill/>
                    </a:ln>
                    <a:solidFill>
                      <a:schemeClr val="tx1"/>
                    </a:solidFill>
                    <a:effectLst/>
                    <a:latin typeface="Calibri" pitchFamily="34" charset="0"/>
                    <a:cs typeface="Arial" pitchFamily="34" charset="0"/>
                  </a:rPr>
                </a:br>
                <a:r>
                  <a:rPr kumimoji="0" lang="en-US" sz="1400" b="1" i="0" u="none" strike="noStrike" cap="none" normalizeH="0" baseline="0" dirty="0">
                    <a:ln>
                      <a:noFill/>
                    </a:ln>
                    <a:solidFill>
                      <a:schemeClr val="tx1"/>
                    </a:solidFill>
                    <a:effectLst/>
                    <a:latin typeface="Calibri" pitchFamily="34" charset="0"/>
                    <a:cs typeface="Arial" pitchFamily="34" charset="0"/>
                  </a:rPr>
                  <a:t>engagement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96" name="Прямоугольник: скругленные углы 45"/>
              <p:cNvSpPr>
                <a:spLocks noChangeArrowheads="1"/>
              </p:cNvSpPr>
              <p:nvPr/>
            </p:nvSpPr>
            <p:spPr bwMode="auto">
              <a:xfrm>
                <a:off x="7360" y="4041"/>
                <a:ext cx="2588" cy="1110"/>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a:ln>
                      <a:noFill/>
                    </a:ln>
                    <a:solidFill>
                      <a:schemeClr val="tx1"/>
                    </a:solidFill>
                    <a:effectLst/>
                    <a:latin typeface="Calibri" pitchFamily="34" charset="0"/>
                    <a:cs typeface="Arial" pitchFamily="34" charset="0"/>
                  </a:rPr>
                  <a:t>Academic </a:t>
                </a:r>
                <a:br>
                  <a:rPr kumimoji="0" lang="en-US" sz="1400" b="1" i="0" u="none" strike="noStrike" cap="none" normalizeH="0" baseline="0">
                    <a:ln>
                      <a:noFill/>
                    </a:ln>
                    <a:solidFill>
                      <a:schemeClr val="tx1"/>
                    </a:solidFill>
                    <a:effectLst/>
                    <a:latin typeface="Calibri" pitchFamily="34" charset="0"/>
                    <a:cs typeface="Arial" pitchFamily="34" charset="0"/>
                  </a:rPr>
                </a:br>
                <a:r>
                  <a:rPr kumimoji="0" lang="en-US" sz="1400" b="1" i="0" u="none" strike="noStrike" cap="none" normalizeH="0" baseline="0">
                    <a:ln>
                      <a:noFill/>
                    </a:ln>
                    <a:solidFill>
                      <a:schemeClr val="tx1"/>
                    </a:solidFill>
                    <a:effectLst/>
                    <a:latin typeface="Calibri" pitchFamily="34" charset="0"/>
                    <a:cs typeface="Arial" pitchFamily="34" charset="0"/>
                  </a:rPr>
                  <a:t>success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Arial" pitchFamily="34" charset="0"/>
                  <a:cs typeface="Arial" pitchFamily="34" charset="0"/>
                </a:endParaRPr>
              </a:p>
            </p:txBody>
          </p:sp>
          <p:cxnSp>
            <p:nvCxnSpPr>
              <p:cNvPr id="97" name="Прямая со стрелкой 46"/>
              <p:cNvCxnSpPr>
                <a:cxnSpLocks noChangeShapeType="1"/>
                <a:stCxn id="95" idx="0"/>
              </p:cNvCxnSpPr>
              <p:nvPr/>
            </p:nvCxnSpPr>
            <p:spPr bwMode="auto">
              <a:xfrm flipV="1">
                <a:off x="2521" y="2445"/>
                <a:ext cx="1649" cy="1575"/>
              </a:xfrm>
              <a:prstGeom prst="straightConnector1">
                <a:avLst/>
              </a:prstGeom>
              <a:noFill/>
              <a:ln w="12700">
                <a:solidFill>
                  <a:srgbClr val="000000"/>
                </a:solidFill>
                <a:round/>
                <a:headEnd/>
                <a:tailEnd type="triangle" w="med" len="med"/>
              </a:ln>
            </p:spPr>
          </p:cxnSp>
          <p:cxnSp>
            <p:nvCxnSpPr>
              <p:cNvPr id="98" name="Прямая со стрелкой 47"/>
              <p:cNvCxnSpPr>
                <a:cxnSpLocks noChangeShapeType="1"/>
                <a:stCxn id="102" idx="3"/>
                <a:endCxn id="96" idx="0"/>
              </p:cNvCxnSpPr>
              <p:nvPr/>
            </p:nvCxnSpPr>
            <p:spPr bwMode="auto">
              <a:xfrm>
                <a:off x="6984" y="2474"/>
                <a:ext cx="1670" cy="1567"/>
              </a:xfrm>
              <a:prstGeom prst="straightConnector1">
                <a:avLst/>
              </a:prstGeom>
              <a:noFill/>
              <a:ln w="12700">
                <a:solidFill>
                  <a:srgbClr val="000000"/>
                </a:solidFill>
                <a:round/>
                <a:headEnd/>
                <a:tailEnd type="triangle" w="med" len="med"/>
              </a:ln>
            </p:spPr>
          </p:cxnSp>
          <p:sp>
            <p:nvSpPr>
              <p:cNvPr id="99" name="Надпись 48"/>
              <p:cNvSpPr txBox="1">
                <a:spLocks noChangeArrowheads="1"/>
              </p:cNvSpPr>
              <p:nvPr/>
            </p:nvSpPr>
            <p:spPr bwMode="auto">
              <a:xfrm rot="18926441">
                <a:off x="1813" y="2638"/>
                <a:ext cx="1825" cy="677"/>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0.39</a:t>
                </a:r>
                <a:r>
                  <a:rPr kumimoji="0" lang="en-US" sz="1400" b="0" i="0" u="none" strike="noStrike" cap="none" normalizeH="0" baseline="0" dirty="0">
                    <a:ln>
                      <a:noFill/>
                    </a:ln>
                    <a:solidFill>
                      <a:schemeClr val="tx1"/>
                    </a:solidFill>
                    <a:effectLst/>
                    <a:latin typeface="Calibri" pitchFamily="34" charset="0"/>
                    <a:cs typeface="Arial" pitchFamily="34" charset="0"/>
                  </a:rPr>
                  <a:t>**</a:t>
                </a:r>
                <a:r>
                  <a:rPr kumimoji="0" lang="ru-RU" sz="1400" b="0" i="0" u="none" strike="noStrike" cap="none" normalizeH="0" baseline="0" dirty="0">
                    <a:ln>
                      <a:noFill/>
                    </a:ln>
                    <a:solidFill>
                      <a:schemeClr val="tx1"/>
                    </a:solidFill>
                    <a:effectLst/>
                    <a:latin typeface="Calibri" pitchFamily="34" charset="0"/>
                    <a:cs typeface="Arial" pitchFamily="34"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00" name="Надпись 49"/>
              <p:cNvSpPr txBox="1">
                <a:spLocks noChangeArrowheads="1"/>
              </p:cNvSpPr>
              <p:nvPr/>
            </p:nvSpPr>
            <p:spPr bwMode="auto">
              <a:xfrm rot="2761652">
                <a:off x="7276" y="2513"/>
                <a:ext cx="1756" cy="669"/>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0.21***</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01" name="Надпись 50"/>
              <p:cNvSpPr txBox="1">
                <a:spLocks noChangeArrowheads="1"/>
              </p:cNvSpPr>
              <p:nvPr/>
            </p:nvSpPr>
            <p:spPr bwMode="auto">
              <a:xfrm>
                <a:off x="4254" y="4655"/>
                <a:ext cx="2925" cy="602"/>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a:ln>
                      <a:noFill/>
                    </a:ln>
                    <a:solidFill>
                      <a:schemeClr val="tx1"/>
                    </a:solidFill>
                    <a:effectLst/>
                    <a:latin typeface="Calibri" pitchFamily="34" charset="0"/>
                    <a:cs typeface="Arial" pitchFamily="34" charset="0"/>
                  </a:rPr>
                  <a:t>0.10***(0.02)</a:t>
                </a:r>
                <a:endParaRPr kumimoji="0" lang="ru-RU" sz="1800" b="0" i="0" u="none" strike="noStrike" cap="none" normalizeH="0" baseline="0">
                  <a:ln>
                    <a:noFill/>
                  </a:ln>
                  <a:solidFill>
                    <a:schemeClr val="tx1"/>
                  </a:solidFill>
                  <a:effectLst/>
                  <a:latin typeface="Arial" pitchFamily="34" charset="0"/>
                  <a:cs typeface="Arial" pitchFamily="34" charset="0"/>
                </a:endParaRPr>
              </a:p>
            </p:txBody>
          </p:sp>
          <p:sp>
            <p:nvSpPr>
              <p:cNvPr id="102" name="Прямоугольник: скругленные углы 51"/>
              <p:cNvSpPr>
                <a:spLocks noChangeArrowheads="1"/>
              </p:cNvSpPr>
              <p:nvPr/>
            </p:nvSpPr>
            <p:spPr bwMode="auto">
              <a:xfrm>
                <a:off x="4209" y="1701"/>
                <a:ext cx="2775" cy="1546"/>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Calibri" pitchFamily="34" charset="0"/>
                    <a:cs typeface="Arial" pitchFamily="34" charset="0"/>
                  </a:rPr>
                  <a:t>General level of self-regulation</a:t>
                </a:r>
                <a:endParaRPr kumimoji="0" lang="en-US" sz="1300" b="1" i="0" u="none" strike="noStrike" cap="none" normalizeH="0" baseline="0" dirty="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cxnSp>
            <p:nvCxnSpPr>
              <p:cNvPr id="103" name="Прямая со стрелкой 52"/>
              <p:cNvCxnSpPr>
                <a:cxnSpLocks noChangeShapeType="1"/>
                <a:stCxn id="95" idx="3"/>
                <a:endCxn id="96" idx="1"/>
              </p:cNvCxnSpPr>
              <p:nvPr/>
            </p:nvCxnSpPr>
            <p:spPr bwMode="auto">
              <a:xfrm flipV="1">
                <a:off x="3909" y="4596"/>
                <a:ext cx="3451" cy="43"/>
              </a:xfrm>
              <a:prstGeom prst="straightConnector1">
                <a:avLst/>
              </a:prstGeom>
              <a:noFill/>
              <a:ln w="6350">
                <a:solidFill>
                  <a:srgbClr val="000000"/>
                </a:solidFill>
                <a:miter lim="800000"/>
                <a:headEnd/>
                <a:tailEnd type="triangle" w="med" len="med"/>
              </a:ln>
            </p:spPr>
          </p:cxnSp>
        </p:grpSp>
        <p:grpSp>
          <p:nvGrpSpPr>
            <p:cNvPr id="75" name="Group 32"/>
            <p:cNvGrpSpPr>
              <a:grpSpLocks/>
            </p:cNvGrpSpPr>
            <p:nvPr/>
          </p:nvGrpSpPr>
          <p:grpSpPr bwMode="auto">
            <a:xfrm>
              <a:off x="4355976" y="2420888"/>
              <a:ext cx="4176464" cy="1728192"/>
              <a:chOff x="1134" y="6649"/>
              <a:chExt cx="8814" cy="3586"/>
            </a:xfrm>
          </p:grpSpPr>
          <p:sp>
            <p:nvSpPr>
              <p:cNvPr id="86" name="Надпись 34"/>
              <p:cNvSpPr txBox="1">
                <a:spLocks noChangeArrowheads="1"/>
              </p:cNvSpPr>
              <p:nvPr/>
            </p:nvSpPr>
            <p:spPr bwMode="auto">
              <a:xfrm rot="19088722">
                <a:off x="2045" y="7547"/>
                <a:ext cx="1830" cy="678"/>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0.55</a:t>
                </a:r>
                <a:r>
                  <a:rPr kumimoji="0" lang="en-US" sz="1400" b="0" i="0" u="none" strike="noStrike" cap="none" normalizeH="0" baseline="0" dirty="0">
                    <a:ln>
                      <a:noFill/>
                    </a:ln>
                    <a:solidFill>
                      <a:schemeClr val="tx1"/>
                    </a:solidFill>
                    <a:effectLst/>
                    <a:latin typeface="Calibri" pitchFamily="34" charset="0"/>
                    <a:cs typeface="Arial" pitchFamily="34" charset="0"/>
                  </a:rPr>
                  <a:t>**</a:t>
                </a:r>
                <a:r>
                  <a:rPr kumimoji="0" lang="ru-RU" sz="1400" b="0" i="0" u="none" strike="noStrike" cap="none" normalizeH="0" baseline="0" dirty="0">
                    <a:ln>
                      <a:noFill/>
                    </a:ln>
                    <a:solidFill>
                      <a:schemeClr val="tx1"/>
                    </a:solidFill>
                    <a:effectLst/>
                    <a:latin typeface="Calibri" pitchFamily="34" charset="0"/>
                    <a:cs typeface="Arial" pitchFamily="34"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87" name="Прямоугольник: скругленные углы 28"/>
              <p:cNvSpPr>
                <a:spLocks noChangeArrowheads="1"/>
              </p:cNvSpPr>
              <p:nvPr/>
            </p:nvSpPr>
            <p:spPr bwMode="auto">
              <a:xfrm>
                <a:off x="1134" y="8896"/>
                <a:ext cx="2775" cy="1110"/>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a:ln>
                      <a:noFill/>
                    </a:ln>
                    <a:solidFill>
                      <a:schemeClr val="tx1"/>
                    </a:solidFill>
                    <a:effectLst/>
                    <a:latin typeface="Calibri" pitchFamily="34" charset="0"/>
                    <a:cs typeface="Arial" pitchFamily="34" charset="0"/>
                  </a:rPr>
                  <a:t>Cognitive engagement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88" name="Прямоугольник: скругленные углы 30"/>
              <p:cNvSpPr>
                <a:spLocks noChangeArrowheads="1"/>
              </p:cNvSpPr>
              <p:nvPr/>
            </p:nvSpPr>
            <p:spPr bwMode="auto">
              <a:xfrm>
                <a:off x="7360" y="8989"/>
                <a:ext cx="2588" cy="1110"/>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a:ln>
                      <a:noFill/>
                    </a:ln>
                    <a:solidFill>
                      <a:schemeClr val="tx1"/>
                    </a:solidFill>
                    <a:effectLst/>
                    <a:latin typeface="Calibri" pitchFamily="34" charset="0"/>
                    <a:cs typeface="Arial" pitchFamily="34" charset="0"/>
                  </a:rPr>
                  <a:t>Academic </a:t>
                </a:r>
                <a:br>
                  <a:rPr kumimoji="0" lang="en-US" sz="1400" b="1" i="0" u="none" strike="noStrike" cap="none" normalizeH="0" baseline="0">
                    <a:ln>
                      <a:noFill/>
                    </a:ln>
                    <a:solidFill>
                      <a:schemeClr val="tx1"/>
                    </a:solidFill>
                    <a:effectLst/>
                    <a:latin typeface="Calibri" pitchFamily="34" charset="0"/>
                    <a:cs typeface="Arial" pitchFamily="34" charset="0"/>
                  </a:rPr>
                </a:br>
                <a:r>
                  <a:rPr kumimoji="0" lang="en-US" sz="1400" b="1" i="0" u="none" strike="noStrike" cap="none" normalizeH="0" baseline="0">
                    <a:ln>
                      <a:noFill/>
                    </a:ln>
                    <a:solidFill>
                      <a:schemeClr val="tx1"/>
                    </a:solidFill>
                    <a:effectLst/>
                    <a:latin typeface="Calibri" pitchFamily="34" charset="0"/>
                    <a:cs typeface="Arial" pitchFamily="34" charset="0"/>
                  </a:rPr>
                  <a:t>success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Arial" pitchFamily="34" charset="0"/>
                  <a:cs typeface="Arial" pitchFamily="34" charset="0"/>
                </a:endParaRPr>
              </a:p>
            </p:txBody>
          </p:sp>
          <p:cxnSp>
            <p:nvCxnSpPr>
              <p:cNvPr id="89" name="Прямая со стрелкой 31"/>
              <p:cNvCxnSpPr>
                <a:cxnSpLocks noChangeShapeType="1"/>
                <a:stCxn id="87" idx="0"/>
              </p:cNvCxnSpPr>
              <p:nvPr/>
            </p:nvCxnSpPr>
            <p:spPr bwMode="auto">
              <a:xfrm flipV="1">
                <a:off x="2521" y="7333"/>
                <a:ext cx="1648" cy="1563"/>
              </a:xfrm>
              <a:prstGeom prst="straightConnector1">
                <a:avLst/>
              </a:prstGeom>
              <a:noFill/>
              <a:ln w="12700">
                <a:solidFill>
                  <a:srgbClr val="000000"/>
                </a:solidFill>
                <a:round/>
                <a:headEnd/>
                <a:tailEnd type="triangle" w="med" len="med"/>
              </a:ln>
            </p:spPr>
          </p:cxnSp>
          <p:cxnSp>
            <p:nvCxnSpPr>
              <p:cNvPr id="90" name="Прямая со стрелкой 32"/>
              <p:cNvCxnSpPr>
                <a:cxnSpLocks noChangeShapeType="1"/>
                <a:stCxn id="93" idx="3"/>
                <a:endCxn id="88" idx="0"/>
              </p:cNvCxnSpPr>
              <p:nvPr/>
            </p:nvCxnSpPr>
            <p:spPr bwMode="auto">
              <a:xfrm>
                <a:off x="6764" y="7429"/>
                <a:ext cx="1890" cy="1560"/>
              </a:xfrm>
              <a:prstGeom prst="straightConnector1">
                <a:avLst/>
              </a:prstGeom>
              <a:noFill/>
              <a:ln w="12700">
                <a:solidFill>
                  <a:srgbClr val="000000"/>
                </a:solidFill>
                <a:round/>
                <a:headEnd/>
                <a:tailEnd type="triangle" w="med" len="med"/>
              </a:ln>
            </p:spPr>
          </p:cxnSp>
          <p:sp>
            <p:nvSpPr>
              <p:cNvPr id="91" name="Надпись 35"/>
              <p:cNvSpPr txBox="1">
                <a:spLocks noChangeArrowheads="1"/>
              </p:cNvSpPr>
              <p:nvPr/>
            </p:nvSpPr>
            <p:spPr bwMode="auto">
              <a:xfrm rot="2494447">
                <a:off x="7043" y="7536"/>
                <a:ext cx="1773" cy="602"/>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0.21***</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92" name="Надпись 36"/>
              <p:cNvSpPr txBox="1">
                <a:spLocks noChangeArrowheads="1"/>
              </p:cNvSpPr>
              <p:nvPr/>
            </p:nvSpPr>
            <p:spPr bwMode="auto">
              <a:xfrm>
                <a:off x="4097" y="9633"/>
                <a:ext cx="3097" cy="602"/>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0.21***(0.12***)</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93" name="Прямоугольник: скругленные углы 37"/>
              <p:cNvSpPr>
                <a:spLocks noChangeArrowheads="1"/>
              </p:cNvSpPr>
              <p:nvPr/>
            </p:nvSpPr>
            <p:spPr bwMode="auto">
              <a:xfrm>
                <a:off x="4209" y="6649"/>
                <a:ext cx="2555" cy="1559"/>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Calibri" pitchFamily="34" charset="0"/>
                    <a:cs typeface="Arial" pitchFamily="34" charset="0"/>
                  </a:rPr>
                  <a:t>General level of self-regulation</a:t>
                </a:r>
                <a:endParaRPr kumimoji="0" lang="en-US" sz="1300" b="1" i="0" u="none" strike="noStrike" cap="none" normalizeH="0" baseline="0" dirty="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cxnSp>
            <p:nvCxnSpPr>
              <p:cNvPr id="94" name="Прямая со стрелкой 1"/>
              <p:cNvCxnSpPr>
                <a:cxnSpLocks noChangeShapeType="1"/>
              </p:cNvCxnSpPr>
              <p:nvPr/>
            </p:nvCxnSpPr>
            <p:spPr bwMode="auto">
              <a:xfrm>
                <a:off x="3915" y="9463"/>
                <a:ext cx="3450" cy="0"/>
              </a:xfrm>
              <a:prstGeom prst="straightConnector1">
                <a:avLst/>
              </a:prstGeom>
              <a:noFill/>
              <a:ln w="6350">
                <a:solidFill>
                  <a:srgbClr val="000000"/>
                </a:solidFill>
                <a:miter lim="800000"/>
                <a:headEnd/>
                <a:tailEnd type="triangle" w="med" len="med"/>
              </a:ln>
            </p:spPr>
          </p:cxnSp>
        </p:grpSp>
        <p:grpSp>
          <p:nvGrpSpPr>
            <p:cNvPr id="76" name="Group 42"/>
            <p:cNvGrpSpPr>
              <a:grpSpLocks/>
            </p:cNvGrpSpPr>
            <p:nvPr/>
          </p:nvGrpSpPr>
          <p:grpSpPr bwMode="auto">
            <a:xfrm>
              <a:off x="2123728" y="4221088"/>
              <a:ext cx="4320292" cy="1740701"/>
              <a:chOff x="1134" y="1701"/>
              <a:chExt cx="8963" cy="3540"/>
            </a:xfrm>
          </p:grpSpPr>
          <p:sp>
            <p:nvSpPr>
              <p:cNvPr id="77" name="Прямоугольник: скругленные углы 53"/>
              <p:cNvSpPr>
                <a:spLocks noChangeArrowheads="1"/>
              </p:cNvSpPr>
              <p:nvPr/>
            </p:nvSpPr>
            <p:spPr bwMode="auto">
              <a:xfrm>
                <a:off x="1134" y="3948"/>
                <a:ext cx="2775" cy="1125"/>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Calibri" pitchFamily="34" charset="0"/>
                    <a:cs typeface="Arial" pitchFamily="34" charset="0"/>
                  </a:rPr>
                  <a:t>General level of engagement</a:t>
                </a:r>
                <a:endParaRPr kumimoji="0" lang="ru-RU" sz="1300" b="0" i="0" u="none" strike="noStrike" cap="none" normalizeH="0" baseline="0" dirty="0">
                  <a:ln>
                    <a:noFill/>
                  </a:ln>
                  <a:solidFill>
                    <a:schemeClr val="tx1"/>
                  </a:solidFill>
                  <a:effectLst/>
                  <a:latin typeface="Arial" pitchFamily="34" charset="0"/>
                  <a:cs typeface="Arial" pitchFamily="34" charset="0"/>
                </a:endParaRPr>
              </a:p>
            </p:txBody>
          </p:sp>
          <p:sp>
            <p:nvSpPr>
              <p:cNvPr id="78" name="Прямоугольник: скругленные углы 54"/>
              <p:cNvSpPr>
                <a:spLocks noChangeArrowheads="1"/>
              </p:cNvSpPr>
              <p:nvPr/>
            </p:nvSpPr>
            <p:spPr bwMode="auto">
              <a:xfrm>
                <a:off x="7360" y="4041"/>
                <a:ext cx="2737" cy="1032"/>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a:ln>
                      <a:noFill/>
                    </a:ln>
                    <a:solidFill>
                      <a:schemeClr val="tx1"/>
                    </a:solidFill>
                    <a:effectLst/>
                    <a:latin typeface="Calibri" pitchFamily="34" charset="0"/>
                    <a:cs typeface="Arial" pitchFamily="34" charset="0"/>
                  </a:rPr>
                  <a:t>Academic </a:t>
                </a:r>
                <a:br>
                  <a:rPr kumimoji="0" lang="en-US" sz="1400" b="1" i="0" u="none" strike="noStrike" cap="none" normalizeH="0" baseline="0" dirty="0">
                    <a:ln>
                      <a:noFill/>
                    </a:ln>
                    <a:solidFill>
                      <a:schemeClr val="tx1"/>
                    </a:solidFill>
                    <a:effectLst/>
                    <a:latin typeface="Calibri" pitchFamily="34" charset="0"/>
                    <a:cs typeface="Arial" pitchFamily="34" charset="0"/>
                  </a:rPr>
                </a:br>
                <a:r>
                  <a:rPr kumimoji="0" lang="en-US" sz="1400" b="1" i="0" u="none" strike="noStrike" cap="none" normalizeH="0" baseline="0" dirty="0">
                    <a:ln>
                      <a:noFill/>
                    </a:ln>
                    <a:solidFill>
                      <a:schemeClr val="tx1"/>
                    </a:solidFill>
                    <a:effectLst/>
                    <a:latin typeface="Calibri" pitchFamily="34" charset="0"/>
                    <a:cs typeface="Arial" pitchFamily="34" charset="0"/>
                  </a:rPr>
                  <a:t>success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cxnSp>
            <p:nvCxnSpPr>
              <p:cNvPr id="79" name="Прямая со стрелкой 55"/>
              <p:cNvCxnSpPr>
                <a:cxnSpLocks noChangeShapeType="1"/>
                <a:stCxn id="77" idx="0"/>
              </p:cNvCxnSpPr>
              <p:nvPr/>
            </p:nvCxnSpPr>
            <p:spPr bwMode="auto">
              <a:xfrm flipV="1">
                <a:off x="2522" y="2385"/>
                <a:ext cx="1663" cy="1563"/>
              </a:xfrm>
              <a:prstGeom prst="straightConnector1">
                <a:avLst/>
              </a:prstGeom>
              <a:noFill/>
              <a:ln w="12700">
                <a:solidFill>
                  <a:srgbClr val="000000"/>
                </a:solidFill>
                <a:round/>
                <a:headEnd/>
                <a:tailEnd type="triangle" w="med" len="med"/>
              </a:ln>
            </p:spPr>
          </p:cxnSp>
          <p:cxnSp>
            <p:nvCxnSpPr>
              <p:cNvPr id="80" name="Прямая со стрелкой 56"/>
              <p:cNvCxnSpPr>
                <a:cxnSpLocks noChangeShapeType="1"/>
                <a:stCxn id="84" idx="3"/>
              </p:cNvCxnSpPr>
              <p:nvPr/>
            </p:nvCxnSpPr>
            <p:spPr bwMode="auto">
              <a:xfrm>
                <a:off x="6811" y="2433"/>
                <a:ext cx="2132" cy="1574"/>
              </a:xfrm>
              <a:prstGeom prst="straightConnector1">
                <a:avLst/>
              </a:prstGeom>
              <a:noFill/>
              <a:ln w="12700">
                <a:solidFill>
                  <a:srgbClr val="000000"/>
                </a:solidFill>
                <a:round/>
                <a:headEnd/>
                <a:tailEnd type="triangle" w="med" len="med"/>
              </a:ln>
            </p:spPr>
          </p:cxnSp>
          <p:sp>
            <p:nvSpPr>
              <p:cNvPr id="81" name="Надпись 57"/>
              <p:cNvSpPr txBox="1">
                <a:spLocks noChangeArrowheads="1"/>
              </p:cNvSpPr>
              <p:nvPr/>
            </p:nvSpPr>
            <p:spPr bwMode="auto">
              <a:xfrm rot="19165456">
                <a:off x="2213" y="2611"/>
                <a:ext cx="1623" cy="678"/>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cs typeface="Arial" pitchFamily="34" charset="0"/>
                  </a:rPr>
                  <a:t>0.</a:t>
                </a:r>
                <a:r>
                  <a:rPr kumimoji="0" lang="ru-RU" sz="1400" b="0" i="0" u="none" strike="noStrike" cap="none" normalizeH="0" baseline="0" dirty="0">
                    <a:ln>
                      <a:noFill/>
                    </a:ln>
                    <a:solidFill>
                      <a:schemeClr val="tx1"/>
                    </a:solidFill>
                    <a:effectLst/>
                    <a:latin typeface="Calibri" pitchFamily="34" charset="0"/>
                    <a:cs typeface="Arial" pitchFamily="34" charset="0"/>
                  </a:rPr>
                  <a:t>60</a:t>
                </a:r>
                <a:r>
                  <a:rPr kumimoji="0" lang="en-US" sz="1400" b="0" i="0" u="none" strike="noStrike" cap="none" normalizeH="0" baseline="0" dirty="0">
                    <a:ln>
                      <a:noFill/>
                    </a:ln>
                    <a:solidFill>
                      <a:schemeClr val="tx1"/>
                    </a:solidFill>
                    <a:effectLst/>
                    <a:latin typeface="Calibri" pitchFamily="34" charset="0"/>
                    <a:cs typeface="Arial" pitchFamily="34" charset="0"/>
                  </a:rPr>
                  <a:t>**</a:t>
                </a:r>
                <a:r>
                  <a:rPr kumimoji="0" lang="ru-RU" sz="1400" b="0" i="0" u="none" strike="noStrike" cap="none" normalizeH="0" baseline="0" dirty="0">
                    <a:ln>
                      <a:noFill/>
                    </a:ln>
                    <a:solidFill>
                      <a:schemeClr val="tx1"/>
                    </a:solidFill>
                    <a:effectLst/>
                    <a:latin typeface="Calibri" pitchFamily="34" charset="0"/>
                    <a:cs typeface="Arial" pitchFamily="34"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82" name="Надпись 58"/>
              <p:cNvSpPr txBox="1">
                <a:spLocks noChangeArrowheads="1"/>
              </p:cNvSpPr>
              <p:nvPr/>
            </p:nvSpPr>
            <p:spPr bwMode="auto">
              <a:xfrm rot="2231495">
                <a:off x="7267" y="2639"/>
                <a:ext cx="1773" cy="602"/>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Calibri" pitchFamily="34" charset="0"/>
                    <a:cs typeface="Arial" pitchFamily="34" charset="0"/>
                  </a:rPr>
                  <a:t>0.21***</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83" name="Надпись 59"/>
              <p:cNvSpPr txBox="1">
                <a:spLocks noChangeArrowheads="1"/>
              </p:cNvSpPr>
              <p:nvPr/>
            </p:nvSpPr>
            <p:spPr bwMode="auto">
              <a:xfrm>
                <a:off x="4122" y="4639"/>
                <a:ext cx="2925" cy="602"/>
              </a:xfrm>
              <a:prstGeom prst="rect">
                <a:avLst/>
              </a:prstGeom>
              <a:solidFill>
                <a:srgbClr val="FFFFFF"/>
              </a:solidFill>
              <a:ln w="31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a:ln>
                      <a:noFill/>
                    </a:ln>
                    <a:solidFill>
                      <a:schemeClr val="tx1"/>
                    </a:solidFill>
                    <a:effectLst/>
                    <a:latin typeface="Times New Roman" pitchFamily="18" charset="0"/>
                    <a:cs typeface="Arial" pitchFamily="34" charset="0"/>
                  </a:rPr>
                  <a:t>0.</a:t>
                </a:r>
                <a:r>
                  <a:rPr kumimoji="0" lang="ru-RU" sz="1400" b="0" i="0" u="none" strike="noStrike" cap="none" normalizeH="0" baseline="0" dirty="0">
                    <a:ln>
                      <a:noFill/>
                    </a:ln>
                    <a:solidFill>
                      <a:schemeClr val="tx1"/>
                    </a:solidFill>
                    <a:effectLst/>
                    <a:latin typeface="Calibri" pitchFamily="34" charset="0"/>
                    <a:cs typeface="Arial" pitchFamily="34" charset="0"/>
                  </a:rPr>
                  <a:t>18***(0.10**)</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84" name="Прямоугольник: скругленные углы 60"/>
              <p:cNvSpPr>
                <a:spLocks noChangeArrowheads="1"/>
              </p:cNvSpPr>
              <p:nvPr/>
            </p:nvSpPr>
            <p:spPr bwMode="auto">
              <a:xfrm>
                <a:off x="4209" y="1701"/>
                <a:ext cx="2602" cy="1464"/>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Calibri" pitchFamily="34" charset="0"/>
                    <a:cs typeface="Arial" pitchFamily="34" charset="0"/>
                  </a:rPr>
                  <a:t>General level of self-regulation</a:t>
                </a:r>
                <a:endParaRPr kumimoji="0" lang="en-US" sz="1300" b="1" i="0" u="none" strike="noStrike" cap="none" normalizeH="0" baseline="0" dirty="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cxnSp>
            <p:nvCxnSpPr>
              <p:cNvPr id="85" name="Прямая со стрелкой 62"/>
              <p:cNvCxnSpPr>
                <a:cxnSpLocks noChangeShapeType="1"/>
              </p:cNvCxnSpPr>
              <p:nvPr/>
            </p:nvCxnSpPr>
            <p:spPr bwMode="auto">
              <a:xfrm>
                <a:off x="3915" y="4545"/>
                <a:ext cx="3435" cy="15"/>
              </a:xfrm>
              <a:prstGeom prst="straightConnector1">
                <a:avLst/>
              </a:prstGeom>
              <a:noFill/>
              <a:ln w="6350">
                <a:solidFill>
                  <a:srgbClr val="000000"/>
                </a:solidFill>
                <a:miter lim="800000"/>
                <a:headEnd/>
                <a:tailEnd type="triangle" w="med" len="med"/>
              </a:ln>
            </p:spPr>
          </p:cxnSp>
        </p:gr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p:nvPr/>
        </p:nvPicPr>
        <p:blipFill>
          <a:blip r:embed="rId2" cstate="print">
            <a:extLst>
              <a:ext uri="{28A0092B-C50C-407E-A947-70E740481C1C}">
                <a14:useLocalDpi xmlns:a14="http://schemas.microsoft.com/office/drawing/2010/main" val="0"/>
              </a:ext>
            </a:extLst>
          </a:blip>
          <a:stretch>
            <a:fillRect/>
          </a:stretch>
        </p:blipFill>
        <p:spPr>
          <a:xfrm>
            <a:off x="0" y="0"/>
            <a:ext cx="2987824" cy="1988840"/>
          </a:xfrm>
          <a:prstGeom prst="rect">
            <a:avLst/>
          </a:prstGeom>
        </p:spPr>
      </p:pic>
      <p:sp>
        <p:nvSpPr>
          <p:cNvPr id="7" name="TextBox 6"/>
          <p:cNvSpPr txBox="1"/>
          <p:nvPr/>
        </p:nvSpPr>
        <p:spPr>
          <a:xfrm>
            <a:off x="179512" y="1988840"/>
            <a:ext cx="8964488" cy="553998"/>
          </a:xfrm>
          <a:prstGeom prst="rect">
            <a:avLst/>
          </a:prstGeom>
          <a:noFill/>
        </p:spPr>
        <p:txBody>
          <a:bodyPr wrap="square" rtlCol="0">
            <a:spAutoFit/>
          </a:bodyPr>
          <a:lstStyle/>
          <a:p>
            <a:pPr algn="ctr"/>
            <a:r>
              <a:rPr lang="en-US" sz="1500" dirty="0"/>
              <a:t>X (independent variable) – school engagement, Y (dependent variable) – academic success, M (mediator) – self-regulation, W (moderator) – school grade</a:t>
            </a:r>
            <a:endParaRPr lang="ru-RU" sz="1500" dirty="0"/>
          </a:p>
        </p:txBody>
      </p:sp>
      <p:graphicFrame>
        <p:nvGraphicFramePr>
          <p:cNvPr id="8" name="Таблица 7"/>
          <p:cNvGraphicFramePr>
            <a:graphicFrameLocks noGrp="1"/>
          </p:cNvGraphicFramePr>
          <p:nvPr/>
        </p:nvGraphicFramePr>
        <p:xfrm>
          <a:off x="395536" y="2708920"/>
          <a:ext cx="8352928" cy="2735867"/>
        </p:xfrm>
        <a:graphic>
          <a:graphicData uri="http://schemas.openxmlformats.org/drawingml/2006/table">
            <a:tbl>
              <a:tblPr/>
              <a:tblGrid>
                <a:gridCol w="2494019">
                  <a:extLst>
                    <a:ext uri="{9D8B030D-6E8A-4147-A177-3AD203B41FA5}">
                      <a16:colId xmlns="" xmlns:a16="http://schemas.microsoft.com/office/drawing/2014/main" val="20000"/>
                    </a:ext>
                  </a:extLst>
                </a:gridCol>
                <a:gridCol w="1466421">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720080">
                  <a:extLst>
                    <a:ext uri="{9D8B030D-6E8A-4147-A177-3AD203B41FA5}">
                      <a16:colId xmlns="" xmlns:a16="http://schemas.microsoft.com/office/drawing/2014/main" val="20003"/>
                    </a:ext>
                  </a:extLst>
                </a:gridCol>
                <a:gridCol w="1584176">
                  <a:extLst>
                    <a:ext uri="{9D8B030D-6E8A-4147-A177-3AD203B41FA5}">
                      <a16:colId xmlns="" xmlns:a16="http://schemas.microsoft.com/office/drawing/2014/main" val="20004"/>
                    </a:ext>
                  </a:extLst>
                </a:gridCol>
                <a:gridCol w="792088">
                  <a:extLst>
                    <a:ext uri="{9D8B030D-6E8A-4147-A177-3AD203B41FA5}">
                      <a16:colId xmlns="" xmlns:a16="http://schemas.microsoft.com/office/drawing/2014/main" val="20005"/>
                    </a:ext>
                  </a:extLst>
                </a:gridCol>
                <a:gridCol w="648072">
                  <a:extLst>
                    <a:ext uri="{9D8B030D-6E8A-4147-A177-3AD203B41FA5}">
                      <a16:colId xmlns="" xmlns:a16="http://schemas.microsoft.com/office/drawing/2014/main" val="20006"/>
                    </a:ext>
                  </a:extLst>
                </a:gridCol>
              </a:tblGrid>
              <a:tr h="305078">
                <a:tc rowSpan="2">
                  <a:txBody>
                    <a:bodyPr/>
                    <a:lstStyle/>
                    <a:p>
                      <a:pPr algn="just">
                        <a:lnSpc>
                          <a:spcPct val="107000"/>
                        </a:lnSpc>
                        <a:spcAft>
                          <a:spcPts val="0"/>
                        </a:spcAft>
                      </a:pPr>
                      <a:endParaRPr lang="ru-RU" sz="1600" dirty="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lang="en-US" sz="1600" dirty="0">
                          <a:solidFill>
                            <a:schemeClr val="tx1"/>
                          </a:solidFill>
                          <a:latin typeface="+mn-lt"/>
                          <a:ea typeface="Calibri"/>
                          <a:cs typeface="Times New Roman"/>
                        </a:rPr>
                        <a:t>Self-regulation</a:t>
                      </a:r>
                      <a:r>
                        <a:rPr lang="ru-RU" sz="1600" dirty="0">
                          <a:solidFill>
                            <a:schemeClr val="tx1"/>
                          </a:solidFill>
                          <a:latin typeface="+mn-lt"/>
                          <a:ea typeface="Calibri"/>
                          <a:cs typeface="Times New Roman"/>
                        </a:rPr>
                        <a:t> (</a:t>
                      </a:r>
                      <a:r>
                        <a:rPr lang="en-US" sz="1600" dirty="0">
                          <a:solidFill>
                            <a:schemeClr val="tx1"/>
                          </a:solidFill>
                          <a:latin typeface="+mn-lt"/>
                          <a:ea typeface="Calibri"/>
                          <a:cs typeface="Times New Roman"/>
                        </a:rPr>
                        <a:t>M</a:t>
                      </a: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3">
                  <a:txBody>
                    <a:bodyPr/>
                    <a:lstStyle/>
                    <a:p>
                      <a:pPr algn="ctr">
                        <a:lnSpc>
                          <a:spcPct val="107000"/>
                        </a:lnSpc>
                        <a:spcAft>
                          <a:spcPts val="0"/>
                        </a:spcAft>
                      </a:pPr>
                      <a:r>
                        <a:rPr lang="en-US" sz="1600" dirty="0">
                          <a:solidFill>
                            <a:schemeClr val="tx1"/>
                          </a:solidFill>
                          <a:latin typeface="+mn-lt"/>
                          <a:ea typeface="Calibri"/>
                          <a:cs typeface="Times New Roman"/>
                        </a:rPr>
                        <a:t>Academic grade</a:t>
                      </a:r>
                      <a:r>
                        <a:rPr lang="ru-RU" sz="1600" dirty="0">
                          <a:solidFill>
                            <a:schemeClr val="tx1"/>
                          </a:solidFill>
                          <a:latin typeface="+mn-lt"/>
                          <a:ea typeface="Calibri"/>
                          <a:cs typeface="Times New Roman"/>
                        </a:rPr>
                        <a:t> (</a:t>
                      </a:r>
                      <a:r>
                        <a:rPr lang="en-US" sz="1600" dirty="0">
                          <a:solidFill>
                            <a:schemeClr val="tx1"/>
                          </a:solidFill>
                          <a:latin typeface="+mn-lt"/>
                          <a:ea typeface="Calibri"/>
                          <a:cs typeface="Times New Roman"/>
                        </a:rPr>
                        <a:t>Y</a:t>
                      </a: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dirty="0"/>
                    </a:p>
                  </a:txBody>
                  <a:tcPr/>
                </a:tc>
                <a:tc hMerge="1">
                  <a:txBody>
                    <a:bodyPr/>
                    <a:lstStyle/>
                    <a:p>
                      <a:endParaRPr lang="ru-RU"/>
                    </a:p>
                  </a:txBody>
                  <a:tcPr/>
                </a:tc>
                <a:extLst>
                  <a:ext uri="{0D108BD9-81ED-4DB2-BD59-A6C34878D82A}">
                    <a16:rowId xmlns="" xmlns:a16="http://schemas.microsoft.com/office/drawing/2014/main" val="10000"/>
                  </a:ext>
                </a:extLst>
              </a:tr>
              <a:tr h="305078">
                <a:tc vMerge="1">
                  <a:txBody>
                    <a:bodyPr/>
                    <a:lstStyle/>
                    <a:p>
                      <a:endParaRPr lang="ru-RU"/>
                    </a:p>
                  </a:txBody>
                  <a:tcPr/>
                </a:tc>
                <a:tc>
                  <a:txBody>
                    <a:bodyPr/>
                    <a:lstStyle/>
                    <a:p>
                      <a:pPr algn="ctr">
                        <a:lnSpc>
                          <a:spcPct val="107000"/>
                        </a:lnSpc>
                        <a:spcAft>
                          <a:spcPts val="0"/>
                        </a:spcAft>
                      </a:pPr>
                      <a:r>
                        <a:rPr lang="en-US" sz="1600" i="0" dirty="0">
                          <a:latin typeface="+mn-lt"/>
                        </a:rPr>
                        <a:t>Coefficient</a:t>
                      </a:r>
                      <a:endParaRPr lang="ru-RU" sz="1600" i="0" dirty="0">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ru-RU" sz="1600">
                          <a:solidFill>
                            <a:schemeClr val="tx1"/>
                          </a:solidFill>
                          <a:latin typeface="+mn-lt"/>
                          <a:ea typeface="Calibri"/>
                          <a:cs typeface="Times New Roman"/>
                        </a:rPr>
                        <a:t>95% </a:t>
                      </a:r>
                      <a:r>
                        <a:rPr lang="en-US" sz="1600">
                          <a:solidFill>
                            <a:schemeClr val="tx1"/>
                          </a:solidFill>
                          <a:latin typeface="+mn-lt"/>
                          <a:ea typeface="Calibri"/>
                          <a:cs typeface="Times New Roman"/>
                        </a:rPr>
                        <a:t>CI</a:t>
                      </a:r>
                      <a:endParaRPr lang="ru-RU" sz="160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07000"/>
                        </a:lnSpc>
                        <a:spcAft>
                          <a:spcPts val="0"/>
                        </a:spcAft>
                      </a:pPr>
                      <a:r>
                        <a:rPr lang="en-US" sz="1600" i="0" dirty="0">
                          <a:latin typeface="+mn-lt"/>
                        </a:rPr>
                        <a:t>Coefficient</a:t>
                      </a:r>
                      <a:endParaRPr lang="ru-RU" sz="1600" i="0" dirty="0">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ru-RU" sz="1600" dirty="0">
                          <a:solidFill>
                            <a:schemeClr val="tx1"/>
                          </a:solidFill>
                          <a:latin typeface="+mn-lt"/>
                          <a:ea typeface="Calibri"/>
                          <a:cs typeface="Times New Roman"/>
                        </a:rPr>
                        <a:t>95% </a:t>
                      </a:r>
                      <a:r>
                        <a:rPr lang="en-US" sz="1600" dirty="0">
                          <a:solidFill>
                            <a:schemeClr val="tx1"/>
                          </a:solidFill>
                          <a:latin typeface="+mn-lt"/>
                          <a:ea typeface="Calibri"/>
                          <a:cs typeface="Times New Roman"/>
                        </a:rPr>
                        <a:t>CI</a:t>
                      </a:r>
                      <a:endParaRPr lang="ru-RU" sz="1600" dirty="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 xmlns:a16="http://schemas.microsoft.com/office/drawing/2014/main" val="10001"/>
                  </a:ext>
                </a:extLst>
              </a:tr>
              <a:tr h="325948">
                <a:tc>
                  <a:txBody>
                    <a:bodyPr/>
                    <a:lstStyle/>
                    <a:p>
                      <a:pPr algn="just">
                        <a:lnSpc>
                          <a:spcPct val="107000"/>
                        </a:lnSpc>
                        <a:spcAft>
                          <a:spcPts val="0"/>
                        </a:spcAft>
                      </a:pPr>
                      <a:r>
                        <a:rPr lang="en-US" sz="1600" dirty="0">
                          <a:solidFill>
                            <a:schemeClr val="tx1"/>
                          </a:solidFill>
                          <a:latin typeface="+mn-lt"/>
                          <a:ea typeface="Calibri"/>
                          <a:cs typeface="Times New Roman"/>
                        </a:rPr>
                        <a:t>School engagement</a:t>
                      </a:r>
                      <a:r>
                        <a:rPr lang="ru-RU" sz="1600" dirty="0">
                          <a:solidFill>
                            <a:schemeClr val="tx1"/>
                          </a:solidFill>
                          <a:latin typeface="+mn-lt"/>
                          <a:ea typeface="Calibri"/>
                          <a:cs typeface="Times New Roman"/>
                        </a:rPr>
                        <a:t>(</a:t>
                      </a:r>
                      <a:r>
                        <a:rPr lang="en-US" sz="1600" dirty="0">
                          <a:solidFill>
                            <a:schemeClr val="tx1"/>
                          </a:solidFill>
                          <a:latin typeface="+mn-lt"/>
                          <a:ea typeface="Calibri"/>
                          <a:cs typeface="Times New Roman"/>
                        </a:rPr>
                        <a:t>X</a:t>
                      </a: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a:t>
                      </a:r>
                      <a:r>
                        <a:rPr lang="en-US" sz="1600">
                          <a:solidFill>
                            <a:schemeClr val="tx1"/>
                          </a:solidFill>
                          <a:latin typeface="+mn-lt"/>
                          <a:ea typeface="Calibri"/>
                          <a:cs typeface="Times New Roman"/>
                        </a:rPr>
                        <a:t>3</a:t>
                      </a:r>
                      <a:r>
                        <a:rPr lang="ru-RU" sz="1600">
                          <a:solidFill>
                            <a:schemeClr val="tx1"/>
                          </a:solidFill>
                          <a:latin typeface="+mn-lt"/>
                          <a:ea typeface="Calibri"/>
                          <a:cs typeface="Times New Roman"/>
                        </a:rPr>
                        <a:t>9*** (0.</a:t>
                      </a:r>
                      <a:r>
                        <a:rPr lang="en-US" sz="1600">
                          <a:solidFill>
                            <a:schemeClr val="tx1"/>
                          </a:solidFill>
                          <a:latin typeface="+mn-lt"/>
                          <a:ea typeface="Calibri"/>
                          <a:cs typeface="Times New Roman"/>
                        </a:rPr>
                        <a:t>038</a:t>
                      </a:r>
                      <a:r>
                        <a:rPr lang="ru-RU" sz="1600">
                          <a:solidFill>
                            <a:schemeClr val="tx1"/>
                          </a:solidFill>
                          <a:latin typeface="+mn-lt"/>
                          <a:ea typeface="Calibri"/>
                          <a:cs typeface="Times New Roman"/>
                        </a:rPr>
                        <a:t>)</a:t>
                      </a:r>
                      <a:r>
                        <a:rPr lang="en-US" sz="1600">
                          <a:solidFill>
                            <a:schemeClr val="tx1"/>
                          </a:solidFill>
                          <a:latin typeface="+mn-lt"/>
                          <a:ea typeface="Calibri"/>
                          <a:cs typeface="Times New Roman"/>
                        </a:rPr>
                        <a:t>      </a:t>
                      </a:r>
                      <a:endParaRPr lang="ru-RU" sz="160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a:t>
                      </a:r>
                      <a:r>
                        <a:rPr lang="en-US" sz="1600">
                          <a:solidFill>
                            <a:schemeClr val="tx1"/>
                          </a:solidFill>
                          <a:latin typeface="+mn-lt"/>
                          <a:ea typeface="Calibri"/>
                          <a:cs typeface="Times New Roman"/>
                        </a:rPr>
                        <a:t>.311  </a:t>
                      </a:r>
                      <a:endParaRPr lang="ru-RU" sz="160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a:t>
                      </a:r>
                      <a:r>
                        <a:rPr lang="en-US" sz="1600">
                          <a:solidFill>
                            <a:schemeClr val="tx1"/>
                          </a:solidFill>
                          <a:latin typeface="+mn-lt"/>
                          <a:ea typeface="Calibri"/>
                          <a:cs typeface="Times New Roman"/>
                        </a:rPr>
                        <a:t>.46</a:t>
                      </a:r>
                      <a:r>
                        <a:rPr lang="ru-RU" sz="1600">
                          <a:solidFill>
                            <a:schemeClr val="tx1"/>
                          </a:solidFill>
                          <a:latin typeface="+mn-lt"/>
                          <a:ea typeface="Calibri"/>
                          <a:cs typeface="Times New Roman"/>
                        </a:rPr>
                        <a:t>1</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60040">
                <a:tc>
                  <a:txBody>
                    <a:bodyPr/>
                    <a:lstStyle/>
                    <a:p>
                      <a:pPr algn="just">
                        <a:lnSpc>
                          <a:spcPct val="107000"/>
                        </a:lnSpc>
                        <a:spcAft>
                          <a:spcPts val="0"/>
                        </a:spcAft>
                      </a:pPr>
                      <a:r>
                        <a:rPr lang="en-US" sz="1600" dirty="0">
                          <a:solidFill>
                            <a:schemeClr val="tx1"/>
                          </a:solidFill>
                          <a:latin typeface="+mn-lt"/>
                          <a:ea typeface="Calibri"/>
                          <a:cs typeface="Times New Roman"/>
                        </a:rPr>
                        <a:t>Self-regulation</a:t>
                      </a:r>
                      <a:r>
                        <a:rPr lang="ru-RU" sz="1600" dirty="0">
                          <a:solidFill>
                            <a:schemeClr val="tx1"/>
                          </a:solidFill>
                          <a:latin typeface="+mn-lt"/>
                          <a:ea typeface="Calibri"/>
                          <a:cs typeface="Times New Roman"/>
                        </a:rPr>
                        <a:t>(M)</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0.01*** (0.002)</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0.007</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0.017</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87777">
                <a:tc>
                  <a:txBody>
                    <a:bodyPr/>
                    <a:lstStyle/>
                    <a:p>
                      <a:pPr algn="just">
                        <a:lnSpc>
                          <a:spcPct val="107000"/>
                        </a:lnSpc>
                        <a:spcAft>
                          <a:spcPts val="0"/>
                        </a:spcAft>
                      </a:pPr>
                      <a:r>
                        <a:rPr lang="en-US" sz="1600" dirty="0">
                          <a:solidFill>
                            <a:schemeClr val="tx1"/>
                          </a:solidFill>
                          <a:latin typeface="+mn-lt"/>
                          <a:ea typeface="Calibri"/>
                          <a:cs typeface="Times New Roman"/>
                        </a:rPr>
                        <a:t>Grade</a:t>
                      </a:r>
                      <a:r>
                        <a:rPr lang="ru-RU" sz="1600" dirty="0">
                          <a:solidFill>
                            <a:schemeClr val="tx1"/>
                          </a:solidFill>
                          <a:latin typeface="+mn-lt"/>
                          <a:ea typeface="Calibri"/>
                          <a:cs typeface="Times New Roman"/>
                        </a:rPr>
                        <a:t> 1 (</a:t>
                      </a:r>
                      <a:r>
                        <a:rPr lang="en-US" sz="1600" dirty="0">
                          <a:solidFill>
                            <a:schemeClr val="tx1"/>
                          </a:solidFill>
                          <a:latin typeface="+mn-lt"/>
                          <a:ea typeface="Calibri"/>
                          <a:cs typeface="Times New Roman"/>
                        </a:rPr>
                        <a:t>W1 – 6</a:t>
                      </a:r>
                      <a:r>
                        <a:rPr lang="en-US" sz="1600" baseline="30000" dirty="0">
                          <a:solidFill>
                            <a:schemeClr val="tx1"/>
                          </a:solidFill>
                          <a:latin typeface="+mn-lt"/>
                          <a:ea typeface="Calibri"/>
                          <a:cs typeface="Times New Roman"/>
                        </a:rPr>
                        <a:t>th</a:t>
                      </a:r>
                      <a:r>
                        <a:rPr lang="en-US" sz="1600" baseline="0" dirty="0">
                          <a:solidFill>
                            <a:schemeClr val="tx1"/>
                          </a:solidFill>
                          <a:latin typeface="+mn-lt"/>
                          <a:ea typeface="Calibri"/>
                          <a:cs typeface="Times New Roman"/>
                        </a:rPr>
                        <a:t> grade</a:t>
                      </a:r>
                      <a:r>
                        <a:rPr lang="en-US" sz="1600" dirty="0">
                          <a:solidFill>
                            <a:schemeClr val="tx1"/>
                          </a:solidFill>
                          <a:latin typeface="+mn-lt"/>
                          <a:ea typeface="Calibri"/>
                          <a:cs typeface="Times New Roman"/>
                        </a:rPr>
                        <a:t>=1</a:t>
                      </a: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600">
                          <a:solidFill>
                            <a:schemeClr val="tx1"/>
                          </a:solidFill>
                          <a:latin typeface="+mn-lt"/>
                          <a:ea typeface="Calibri"/>
                          <a:cs typeface="Times New Roman"/>
                        </a:rPr>
                        <a:t>10</a:t>
                      </a:r>
                      <a:r>
                        <a:rPr lang="ru-RU" sz="1600">
                          <a:solidFill>
                            <a:schemeClr val="tx1"/>
                          </a:solidFill>
                          <a:latin typeface="+mn-lt"/>
                          <a:ea typeface="Calibri"/>
                          <a:cs typeface="Times New Roman"/>
                        </a:rPr>
                        <a:t>.10* (4.972)</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a:t>
                      </a:r>
                      <a:r>
                        <a:rPr lang="en-US" sz="1600">
                          <a:solidFill>
                            <a:schemeClr val="tx1"/>
                          </a:solidFill>
                          <a:latin typeface="+mn-lt"/>
                          <a:ea typeface="Calibri"/>
                          <a:cs typeface="Times New Roman"/>
                        </a:rPr>
                        <a:t>.343   </a:t>
                      </a:r>
                      <a:endParaRPr lang="ru-RU" sz="160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600">
                          <a:solidFill>
                            <a:schemeClr val="tx1"/>
                          </a:solidFill>
                          <a:latin typeface="+mn-lt"/>
                          <a:ea typeface="Calibri"/>
                          <a:cs typeface="Times New Roman"/>
                        </a:rPr>
                        <a:t>19.85</a:t>
                      </a:r>
                      <a:r>
                        <a:rPr lang="ru-RU" sz="1600">
                          <a:solidFill>
                            <a:schemeClr val="tx1"/>
                          </a:solidFill>
                          <a:latin typeface="+mn-lt"/>
                          <a:ea typeface="Calibri"/>
                          <a:cs typeface="Times New Roman"/>
                        </a:rPr>
                        <a:t>7</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99234">
                <a:tc>
                  <a:txBody>
                    <a:bodyPr/>
                    <a:lstStyle/>
                    <a:p>
                      <a:pPr algn="just">
                        <a:lnSpc>
                          <a:spcPct val="107000"/>
                        </a:lnSpc>
                        <a:spcAft>
                          <a:spcPts val="0"/>
                        </a:spcAft>
                      </a:pPr>
                      <a:r>
                        <a:rPr lang="en-US" sz="1600" dirty="0">
                          <a:solidFill>
                            <a:schemeClr val="tx1"/>
                          </a:solidFill>
                          <a:latin typeface="+mn-lt"/>
                          <a:ea typeface="Calibri"/>
                          <a:cs typeface="Times New Roman"/>
                        </a:rPr>
                        <a:t>Grade</a:t>
                      </a:r>
                      <a:r>
                        <a:rPr lang="ru-RU" sz="1600" dirty="0">
                          <a:solidFill>
                            <a:schemeClr val="tx1"/>
                          </a:solidFill>
                          <a:latin typeface="+mn-lt"/>
                          <a:ea typeface="Calibri"/>
                          <a:cs typeface="Times New Roman"/>
                        </a:rPr>
                        <a:t> 2 (</a:t>
                      </a:r>
                      <a:r>
                        <a:rPr lang="en-US" sz="1600" dirty="0">
                          <a:solidFill>
                            <a:schemeClr val="tx1"/>
                          </a:solidFill>
                          <a:latin typeface="+mn-lt"/>
                          <a:ea typeface="Calibri"/>
                          <a:cs typeface="Times New Roman"/>
                        </a:rPr>
                        <a:t>W</a:t>
                      </a:r>
                      <a:r>
                        <a:rPr lang="ru-RU" sz="1600" dirty="0">
                          <a:solidFill>
                            <a:schemeClr val="tx1"/>
                          </a:solidFill>
                          <a:latin typeface="+mn-lt"/>
                          <a:ea typeface="Calibri"/>
                          <a:cs typeface="Times New Roman"/>
                        </a:rPr>
                        <a:t>2</a:t>
                      </a:r>
                      <a:r>
                        <a:rPr lang="en-US" sz="1600" dirty="0">
                          <a:solidFill>
                            <a:schemeClr val="tx1"/>
                          </a:solidFill>
                          <a:latin typeface="+mn-lt"/>
                          <a:ea typeface="Calibri"/>
                          <a:cs typeface="Times New Roman"/>
                        </a:rPr>
                        <a:t> – 7</a:t>
                      </a:r>
                      <a:r>
                        <a:rPr lang="en-US" sz="1600" baseline="30000" dirty="0">
                          <a:solidFill>
                            <a:schemeClr val="tx1"/>
                          </a:solidFill>
                          <a:latin typeface="+mn-lt"/>
                          <a:ea typeface="Calibri"/>
                          <a:cs typeface="Times New Roman"/>
                        </a:rPr>
                        <a:t>th</a:t>
                      </a:r>
                      <a:r>
                        <a:rPr lang="en-US" sz="1600" dirty="0">
                          <a:solidFill>
                            <a:schemeClr val="tx1"/>
                          </a:solidFill>
                          <a:latin typeface="+mn-lt"/>
                          <a:ea typeface="Calibri"/>
                          <a:cs typeface="Times New Roman"/>
                        </a:rPr>
                        <a:t> grade =1</a:t>
                      </a: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dirty="0">
                          <a:solidFill>
                            <a:schemeClr val="tx1"/>
                          </a:solidFill>
                          <a:latin typeface="+mn-lt"/>
                          <a:ea typeface="Calibri"/>
                          <a:cs typeface="Times New Roman"/>
                        </a:rPr>
                        <a:t>-1.23*** (0.341)</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-1.899</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-0.561</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547634">
                <a:tc>
                  <a:txBody>
                    <a:bodyPr/>
                    <a:lstStyle/>
                    <a:p>
                      <a:pPr algn="just">
                        <a:lnSpc>
                          <a:spcPct val="107000"/>
                        </a:lnSpc>
                        <a:spcAft>
                          <a:spcPts val="0"/>
                        </a:spcAft>
                      </a:pPr>
                      <a:r>
                        <a:rPr lang="en-US" sz="1600" dirty="0">
                          <a:solidFill>
                            <a:schemeClr val="tx1"/>
                          </a:solidFill>
                          <a:latin typeface="+mn-lt"/>
                          <a:ea typeface="Calibri"/>
                          <a:cs typeface="Times New Roman"/>
                        </a:rPr>
                        <a:t>Engagement x</a:t>
                      </a:r>
                      <a:r>
                        <a:rPr lang="ru-RU" sz="1600" dirty="0">
                          <a:solidFill>
                            <a:schemeClr val="tx1"/>
                          </a:solidFill>
                          <a:latin typeface="+mn-lt"/>
                          <a:ea typeface="Calibri"/>
                          <a:cs typeface="Times New Roman"/>
                        </a:rPr>
                        <a:t> </a:t>
                      </a:r>
                      <a:r>
                        <a:rPr lang="en-US" sz="1600" dirty="0">
                          <a:solidFill>
                            <a:schemeClr val="tx1"/>
                          </a:solidFill>
                          <a:latin typeface="+mn-lt"/>
                          <a:ea typeface="Calibri"/>
                          <a:cs typeface="Times New Roman"/>
                        </a:rPr>
                        <a:t>Grade</a:t>
                      </a:r>
                      <a:r>
                        <a:rPr lang="ru-RU" sz="1600" dirty="0">
                          <a:solidFill>
                            <a:schemeClr val="tx1"/>
                          </a:solidFill>
                          <a:latin typeface="+mn-lt"/>
                          <a:ea typeface="Calibri"/>
                          <a:cs typeface="Times New Roman"/>
                        </a:rPr>
                        <a:t> 2 (</a:t>
                      </a:r>
                      <a:r>
                        <a:rPr lang="en-US" sz="1600" dirty="0">
                          <a:solidFill>
                            <a:schemeClr val="tx1"/>
                          </a:solidFill>
                          <a:latin typeface="+mn-lt"/>
                          <a:ea typeface="Calibri"/>
                          <a:cs typeface="Times New Roman"/>
                        </a:rPr>
                        <a:t>X</a:t>
                      </a:r>
                      <a:r>
                        <a:rPr lang="ru-RU" sz="1600" dirty="0">
                          <a:solidFill>
                            <a:schemeClr val="tx1"/>
                          </a:solidFill>
                          <a:latin typeface="+mn-lt"/>
                          <a:ea typeface="Calibri"/>
                          <a:cs typeface="Times New Roman"/>
                        </a:rPr>
                        <a:t>*</a:t>
                      </a:r>
                      <a:r>
                        <a:rPr lang="en-US" sz="1600" dirty="0">
                          <a:solidFill>
                            <a:schemeClr val="tx1"/>
                          </a:solidFill>
                          <a:latin typeface="+mn-lt"/>
                          <a:ea typeface="Calibri"/>
                          <a:cs typeface="Times New Roman"/>
                        </a:rPr>
                        <a:t>W</a:t>
                      </a:r>
                      <a:r>
                        <a:rPr lang="ru-RU" sz="1600" dirty="0">
                          <a:solidFill>
                            <a:schemeClr val="tx1"/>
                          </a:solidFill>
                          <a:latin typeface="+mn-lt"/>
                          <a:ea typeface="Calibri"/>
                          <a:cs typeface="Times New Roman"/>
                        </a:rPr>
                        <a:t>2)</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chemeClr val="tx1"/>
                          </a:solidFill>
                          <a:latin typeface="+mn-lt"/>
                          <a:ea typeface="Calibri"/>
                          <a:cs typeface="Times New Roman"/>
                        </a:rPr>
                        <a:t>-</a:t>
                      </a: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0.01* (0.005)</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0.001</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a:solidFill>
                            <a:schemeClr val="tx1"/>
                          </a:solidFill>
                          <a:latin typeface="+mn-lt"/>
                          <a:ea typeface="Calibri"/>
                          <a:cs typeface="Times New Roman"/>
                        </a:rPr>
                        <a:t>0.021</a:t>
                      </a:r>
                    </a:p>
                  </a:txBody>
                  <a:tcPr marL="45939" marR="459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305078">
                <a:tc>
                  <a:txBody>
                    <a:bodyPr/>
                    <a:lstStyle/>
                    <a:p>
                      <a:pPr algn="just">
                        <a:lnSpc>
                          <a:spcPct val="107000"/>
                        </a:lnSpc>
                        <a:spcAft>
                          <a:spcPts val="0"/>
                        </a:spcAft>
                      </a:pPr>
                      <a:r>
                        <a:rPr lang="en-US" sz="1600" dirty="0">
                          <a:solidFill>
                            <a:schemeClr val="tx1"/>
                          </a:solidFill>
                          <a:latin typeface="+mn-lt"/>
                          <a:ea typeface="Calibri"/>
                          <a:cs typeface="Times New Roman"/>
                        </a:rPr>
                        <a:t>Model indicators</a:t>
                      </a:r>
                      <a:endParaRPr lang="ru-RU" sz="1600" dirty="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lang="en-US" sz="1600" dirty="0">
                          <a:solidFill>
                            <a:schemeClr val="tx1"/>
                          </a:solidFill>
                          <a:latin typeface="+mn-lt"/>
                          <a:ea typeface="Calibri"/>
                          <a:cs typeface="Times New Roman"/>
                        </a:rPr>
                        <a:t>R</a:t>
                      </a:r>
                      <a:r>
                        <a:rPr lang="en-US" sz="1600" baseline="30000" dirty="0">
                          <a:solidFill>
                            <a:schemeClr val="tx1"/>
                          </a:solidFill>
                          <a:latin typeface="+mn-lt"/>
                          <a:ea typeface="Calibri"/>
                          <a:cs typeface="Times New Roman"/>
                        </a:rPr>
                        <a:t>2</a:t>
                      </a:r>
                      <a:r>
                        <a:rPr lang="en-US" sz="1600" dirty="0">
                          <a:solidFill>
                            <a:schemeClr val="tx1"/>
                          </a:solidFill>
                          <a:latin typeface="+mn-lt"/>
                          <a:ea typeface="Calibri"/>
                          <a:cs typeface="Times New Roman"/>
                        </a:rPr>
                        <a:t>=0.34. F=42</a:t>
                      </a:r>
                      <a:r>
                        <a:rPr lang="ru-RU" sz="1600" dirty="0">
                          <a:solidFill>
                            <a:schemeClr val="tx1"/>
                          </a:solidFill>
                          <a:latin typeface="+mn-lt"/>
                          <a:ea typeface="Calibri"/>
                          <a:cs typeface="Times New Roman"/>
                        </a:rPr>
                        <a:t>.</a:t>
                      </a:r>
                      <a:r>
                        <a:rPr lang="en-US" sz="1600" dirty="0">
                          <a:solidFill>
                            <a:schemeClr val="tx1"/>
                          </a:solidFill>
                          <a:latin typeface="+mn-lt"/>
                          <a:ea typeface="Calibri"/>
                          <a:cs typeface="Times New Roman"/>
                        </a:rPr>
                        <a:t>07. p=0.000</a:t>
                      </a:r>
                      <a:endParaRPr lang="ru-RU" sz="1600" dirty="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3">
                  <a:txBody>
                    <a:bodyPr/>
                    <a:lstStyle/>
                    <a:p>
                      <a:pPr algn="ctr">
                        <a:lnSpc>
                          <a:spcPct val="107000"/>
                        </a:lnSpc>
                        <a:spcAft>
                          <a:spcPts val="0"/>
                        </a:spcAft>
                      </a:pPr>
                      <a:r>
                        <a:rPr lang="en-US" sz="1600" dirty="0">
                          <a:solidFill>
                            <a:schemeClr val="tx1"/>
                          </a:solidFill>
                          <a:latin typeface="+mn-lt"/>
                          <a:ea typeface="Calibri"/>
                          <a:cs typeface="Times New Roman"/>
                        </a:rPr>
                        <a:t>R</a:t>
                      </a:r>
                      <a:r>
                        <a:rPr lang="en-US" sz="1600" baseline="30000" dirty="0">
                          <a:solidFill>
                            <a:schemeClr val="tx1"/>
                          </a:solidFill>
                          <a:latin typeface="+mn-lt"/>
                          <a:ea typeface="Calibri"/>
                          <a:cs typeface="Times New Roman"/>
                        </a:rPr>
                        <a:t>2</a:t>
                      </a:r>
                      <a:r>
                        <a:rPr lang="en-US" sz="1600" dirty="0">
                          <a:solidFill>
                            <a:schemeClr val="tx1"/>
                          </a:solidFill>
                          <a:latin typeface="+mn-lt"/>
                          <a:ea typeface="Calibri"/>
                          <a:cs typeface="Times New Roman"/>
                        </a:rPr>
                        <a:t>=0.</a:t>
                      </a:r>
                      <a:r>
                        <a:rPr lang="ru-RU" sz="1600" dirty="0">
                          <a:solidFill>
                            <a:schemeClr val="tx1"/>
                          </a:solidFill>
                          <a:latin typeface="+mn-lt"/>
                          <a:ea typeface="Calibri"/>
                          <a:cs typeface="Times New Roman"/>
                        </a:rPr>
                        <a:t>1</a:t>
                      </a:r>
                      <a:r>
                        <a:rPr lang="en-US" sz="1600" dirty="0">
                          <a:solidFill>
                            <a:schemeClr val="tx1"/>
                          </a:solidFill>
                          <a:latin typeface="+mn-lt"/>
                          <a:ea typeface="Calibri"/>
                          <a:cs typeface="Times New Roman"/>
                        </a:rPr>
                        <a:t>4. F=</a:t>
                      </a:r>
                      <a:r>
                        <a:rPr lang="ru-RU" sz="1600" dirty="0">
                          <a:solidFill>
                            <a:schemeClr val="tx1"/>
                          </a:solidFill>
                          <a:latin typeface="+mn-lt"/>
                          <a:ea typeface="Calibri"/>
                          <a:cs typeface="Times New Roman"/>
                        </a:rPr>
                        <a:t>1</a:t>
                      </a:r>
                      <a:r>
                        <a:rPr lang="en-US" sz="1600" dirty="0">
                          <a:solidFill>
                            <a:schemeClr val="tx1"/>
                          </a:solidFill>
                          <a:latin typeface="+mn-lt"/>
                          <a:ea typeface="Calibri"/>
                          <a:cs typeface="Times New Roman"/>
                        </a:rPr>
                        <a:t>2</a:t>
                      </a:r>
                      <a:r>
                        <a:rPr lang="ru-RU" sz="1600" dirty="0">
                          <a:solidFill>
                            <a:schemeClr val="tx1"/>
                          </a:solidFill>
                          <a:latin typeface="+mn-lt"/>
                          <a:ea typeface="Calibri"/>
                          <a:cs typeface="Times New Roman"/>
                        </a:rPr>
                        <a:t>.19</a:t>
                      </a:r>
                      <a:r>
                        <a:rPr lang="en-US" sz="1600" dirty="0">
                          <a:solidFill>
                            <a:schemeClr val="tx1"/>
                          </a:solidFill>
                          <a:latin typeface="+mn-lt"/>
                          <a:ea typeface="Calibri"/>
                          <a:cs typeface="Times New Roman"/>
                        </a:rPr>
                        <a:t>. p=0.000</a:t>
                      </a:r>
                      <a:endParaRPr lang="ru-RU" sz="1600" dirty="0">
                        <a:solidFill>
                          <a:schemeClr val="tx1"/>
                        </a:solidFill>
                        <a:latin typeface="+mn-lt"/>
                        <a:ea typeface="Calibri"/>
                        <a:cs typeface="Times New Roman"/>
                      </a:endParaRPr>
                    </a:p>
                  </a:txBody>
                  <a:tcPr marL="45939" marR="459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 xmlns:a16="http://schemas.microsoft.com/office/drawing/2014/main" val="10007"/>
                  </a:ext>
                </a:extLst>
              </a:tr>
            </a:tbl>
          </a:graphicData>
        </a:graphic>
      </p:graphicFrame>
      <p:sp>
        <p:nvSpPr>
          <p:cNvPr id="2" name="Заголовок 1"/>
          <p:cNvSpPr>
            <a:spLocks noGrp="1"/>
          </p:cNvSpPr>
          <p:nvPr>
            <p:ph type="title"/>
          </p:nvPr>
        </p:nvSpPr>
        <p:spPr>
          <a:xfrm>
            <a:off x="395536" y="116632"/>
            <a:ext cx="8568952" cy="1224136"/>
          </a:xfrm>
        </p:spPr>
        <p:txBody>
          <a:bodyPr>
            <a:normAutofit fontScale="90000"/>
          </a:bodyPr>
          <a:lstStyle/>
          <a:p>
            <a:pPr algn="r"/>
            <a:r>
              <a:rPr lang="en-US" b="1" dirty="0">
                <a:solidFill>
                  <a:schemeClr val="accent5">
                    <a:lumMod val="75000"/>
                  </a:schemeClr>
                </a:solidFill>
              </a:rPr>
              <a:t>							</a:t>
            </a:r>
            <a:r>
              <a:rPr lang="en-US" sz="4000" b="1" dirty="0">
                <a:solidFill>
                  <a:schemeClr val="accent5">
                    <a:lumMod val="75000"/>
                  </a:schemeClr>
                </a:solidFill>
              </a:rPr>
              <a:t>Results</a:t>
            </a:r>
            <a:br>
              <a:rPr lang="en-US" sz="4000" b="1" dirty="0">
                <a:solidFill>
                  <a:schemeClr val="accent5">
                    <a:lumMod val="75000"/>
                  </a:schemeClr>
                </a:solidFill>
              </a:rPr>
            </a:br>
            <a:r>
              <a:rPr lang="en-US" sz="4000" b="1" dirty="0">
                <a:solidFill>
                  <a:schemeClr val="accent5">
                    <a:lumMod val="75000"/>
                  </a:schemeClr>
                </a:solidFill>
              </a:rPr>
              <a:t>		Moderated mediation analysis</a:t>
            </a:r>
            <a:endParaRPr lang="ru-RU" sz="4000" dirty="0"/>
          </a:p>
        </p:txBody>
      </p:sp>
      <p:sp>
        <p:nvSpPr>
          <p:cNvPr id="9" name="TextBox 8"/>
          <p:cNvSpPr txBox="1"/>
          <p:nvPr/>
        </p:nvSpPr>
        <p:spPr>
          <a:xfrm>
            <a:off x="467544" y="5805264"/>
            <a:ext cx="8136904" cy="646331"/>
          </a:xfrm>
          <a:prstGeom prst="rect">
            <a:avLst/>
          </a:prstGeom>
          <a:noFill/>
        </p:spPr>
        <p:txBody>
          <a:bodyPr wrap="square" rtlCol="0">
            <a:spAutoFit/>
          </a:bodyPr>
          <a:lstStyle/>
          <a:p>
            <a:r>
              <a:rPr lang="en-US" i="1" dirty="0"/>
              <a:t>Note</a:t>
            </a:r>
            <a:r>
              <a:rPr lang="ru-RU" i="1" dirty="0"/>
              <a:t>.</a:t>
            </a:r>
            <a:r>
              <a:rPr lang="en-US" i="1" dirty="0"/>
              <a:t> </a:t>
            </a:r>
            <a:r>
              <a:rPr lang="en-US" i="1" dirty="0" err="1"/>
              <a:t>Unstandardized</a:t>
            </a:r>
            <a:r>
              <a:rPr lang="en-US" i="1" dirty="0"/>
              <a:t> coefficients are used, standard errors – in brackets, </a:t>
            </a:r>
            <a:r>
              <a:rPr lang="ru-RU" i="1" dirty="0"/>
              <a:t>***-</a:t>
            </a:r>
            <a:r>
              <a:rPr lang="ru-RU" i="1" dirty="0" err="1"/>
              <a:t>р</a:t>
            </a:r>
            <a:r>
              <a:rPr lang="ru-RU" i="1" dirty="0"/>
              <a:t>&lt; 0</a:t>
            </a:r>
            <a:r>
              <a:rPr lang="en-US" i="1" dirty="0"/>
              <a:t>.</a:t>
            </a:r>
            <a:r>
              <a:rPr lang="ru-RU" i="1" dirty="0"/>
              <a:t>001, ** -</a:t>
            </a:r>
            <a:r>
              <a:rPr lang="ru-RU" i="1" dirty="0" err="1"/>
              <a:t>р</a:t>
            </a:r>
            <a:r>
              <a:rPr lang="ru-RU" i="1" dirty="0"/>
              <a:t> &lt; 0</a:t>
            </a:r>
            <a:r>
              <a:rPr lang="en-US" i="1" dirty="0"/>
              <a:t>.</a:t>
            </a:r>
            <a:r>
              <a:rPr lang="ru-RU" i="1" dirty="0"/>
              <a:t>01</a:t>
            </a:r>
            <a:r>
              <a:rPr lang="en-US" i="1" dirty="0"/>
              <a:t>, </a:t>
            </a:r>
            <a:r>
              <a:rPr lang="ru-RU" i="1" dirty="0"/>
              <a:t>* -</a:t>
            </a:r>
            <a:r>
              <a:rPr lang="ru-RU" i="1" dirty="0" err="1"/>
              <a:t>р</a:t>
            </a:r>
            <a:r>
              <a:rPr lang="ru-RU" i="1" dirty="0"/>
              <a:t> &lt; 0</a:t>
            </a:r>
            <a:r>
              <a:rPr lang="en-US" i="1" dirty="0"/>
              <a:t>.</a:t>
            </a:r>
            <a:r>
              <a:rPr lang="ru-RU" i="1" dirty="0"/>
              <a:t>0</a:t>
            </a:r>
            <a:r>
              <a:rPr lang="en-US" i="1" dirty="0"/>
              <a:t>5, - no significant coefficient </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Овал 24">
            <a:extLst>
              <a:ext uri="{FF2B5EF4-FFF2-40B4-BE49-F238E27FC236}">
                <a16:creationId xmlns="" xmlns:a16="http://schemas.microsoft.com/office/drawing/2014/main" id="{5075E435-3286-4DDA-AEE9-6720037BCBC4}"/>
              </a:ext>
            </a:extLst>
          </p:cNvPr>
          <p:cNvSpPr/>
          <p:nvPr/>
        </p:nvSpPr>
        <p:spPr>
          <a:xfrm>
            <a:off x="6956648" y="5555110"/>
            <a:ext cx="792088" cy="28803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24" name="Овал 23">
            <a:extLst>
              <a:ext uri="{FF2B5EF4-FFF2-40B4-BE49-F238E27FC236}">
                <a16:creationId xmlns="" xmlns:a16="http://schemas.microsoft.com/office/drawing/2014/main" id="{C1E70B51-ACA7-4258-8C39-B2F1B81A09E8}"/>
              </a:ext>
            </a:extLst>
          </p:cNvPr>
          <p:cNvSpPr/>
          <p:nvPr/>
        </p:nvSpPr>
        <p:spPr>
          <a:xfrm>
            <a:off x="6948264" y="5304657"/>
            <a:ext cx="792088" cy="28803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20" name="Овал 19">
            <a:extLst>
              <a:ext uri="{FF2B5EF4-FFF2-40B4-BE49-F238E27FC236}">
                <a16:creationId xmlns="" xmlns:a16="http://schemas.microsoft.com/office/drawing/2014/main" id="{2B25D247-62AA-4717-930F-A099872FE97A}"/>
              </a:ext>
            </a:extLst>
          </p:cNvPr>
          <p:cNvSpPr/>
          <p:nvPr/>
        </p:nvSpPr>
        <p:spPr>
          <a:xfrm>
            <a:off x="3488832" y="5423447"/>
            <a:ext cx="769918" cy="28803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21" name="Овал 20">
            <a:extLst>
              <a:ext uri="{FF2B5EF4-FFF2-40B4-BE49-F238E27FC236}">
                <a16:creationId xmlns="" xmlns:a16="http://schemas.microsoft.com/office/drawing/2014/main" id="{BEB7EEAC-71EC-4EAC-B7BF-6C10F080BDF1}"/>
              </a:ext>
            </a:extLst>
          </p:cNvPr>
          <p:cNvSpPr/>
          <p:nvPr/>
        </p:nvSpPr>
        <p:spPr>
          <a:xfrm>
            <a:off x="3496872" y="5110536"/>
            <a:ext cx="748961" cy="28803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9" name="Овал 18">
            <a:extLst>
              <a:ext uri="{FF2B5EF4-FFF2-40B4-BE49-F238E27FC236}">
                <a16:creationId xmlns="" xmlns:a16="http://schemas.microsoft.com/office/drawing/2014/main" id="{4DB747E7-8E7B-4433-98B5-8B57305DB2FF}"/>
              </a:ext>
            </a:extLst>
          </p:cNvPr>
          <p:cNvSpPr/>
          <p:nvPr/>
        </p:nvSpPr>
        <p:spPr>
          <a:xfrm>
            <a:off x="8078381" y="2882090"/>
            <a:ext cx="774796" cy="28803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8" name="Овал 17">
            <a:extLst>
              <a:ext uri="{FF2B5EF4-FFF2-40B4-BE49-F238E27FC236}">
                <a16:creationId xmlns="" xmlns:a16="http://schemas.microsoft.com/office/drawing/2014/main" id="{5E21FB3B-4B82-425C-8C3C-2943BF1A29E2}"/>
              </a:ext>
            </a:extLst>
          </p:cNvPr>
          <p:cNvSpPr/>
          <p:nvPr/>
        </p:nvSpPr>
        <p:spPr>
          <a:xfrm>
            <a:off x="8117684" y="2516364"/>
            <a:ext cx="774796" cy="28803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7" name="Овал 16">
            <a:extLst>
              <a:ext uri="{FF2B5EF4-FFF2-40B4-BE49-F238E27FC236}">
                <a16:creationId xmlns="" xmlns:a16="http://schemas.microsoft.com/office/drawing/2014/main" id="{CFBC05C6-7BC5-4B86-A765-80FD1621104F}"/>
              </a:ext>
            </a:extLst>
          </p:cNvPr>
          <p:cNvSpPr/>
          <p:nvPr/>
        </p:nvSpPr>
        <p:spPr>
          <a:xfrm>
            <a:off x="3496873" y="2882090"/>
            <a:ext cx="723127" cy="33088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4" name="Овал 3">
            <a:extLst>
              <a:ext uri="{FF2B5EF4-FFF2-40B4-BE49-F238E27FC236}">
                <a16:creationId xmlns="" xmlns:a16="http://schemas.microsoft.com/office/drawing/2014/main" id="{683D9FBB-CEFA-48A5-B80E-BFD83E25C366}"/>
              </a:ext>
            </a:extLst>
          </p:cNvPr>
          <p:cNvSpPr/>
          <p:nvPr/>
        </p:nvSpPr>
        <p:spPr>
          <a:xfrm>
            <a:off x="3496873" y="2594058"/>
            <a:ext cx="723127" cy="28803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5" name="Овал 14">
            <a:extLst>
              <a:ext uri="{FF2B5EF4-FFF2-40B4-BE49-F238E27FC236}">
                <a16:creationId xmlns="" xmlns:a16="http://schemas.microsoft.com/office/drawing/2014/main" id="{D7BD6CCB-76CC-4AC7-9E45-3078159BDCD2}"/>
              </a:ext>
            </a:extLst>
          </p:cNvPr>
          <p:cNvSpPr/>
          <p:nvPr/>
        </p:nvSpPr>
        <p:spPr>
          <a:xfrm>
            <a:off x="8067517" y="4728633"/>
            <a:ext cx="648072" cy="2776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6" name="Овал 15">
            <a:extLst>
              <a:ext uri="{FF2B5EF4-FFF2-40B4-BE49-F238E27FC236}">
                <a16:creationId xmlns="" xmlns:a16="http://schemas.microsoft.com/office/drawing/2014/main" id="{70E5BE56-1E17-41B4-9381-4F4A11D73EE7}"/>
              </a:ext>
            </a:extLst>
          </p:cNvPr>
          <p:cNvSpPr/>
          <p:nvPr/>
        </p:nvSpPr>
        <p:spPr>
          <a:xfrm>
            <a:off x="7092280" y="4494146"/>
            <a:ext cx="648072" cy="28803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3" name="Овал 12">
            <a:extLst>
              <a:ext uri="{FF2B5EF4-FFF2-40B4-BE49-F238E27FC236}">
                <a16:creationId xmlns="" xmlns:a16="http://schemas.microsoft.com/office/drawing/2014/main" id="{07A74DAA-CB2A-4E5E-A469-48BC4E4B4121}"/>
              </a:ext>
            </a:extLst>
          </p:cNvPr>
          <p:cNvSpPr/>
          <p:nvPr/>
        </p:nvSpPr>
        <p:spPr>
          <a:xfrm>
            <a:off x="3524962" y="4807460"/>
            <a:ext cx="711434" cy="28803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4" name="Овал 13">
            <a:extLst>
              <a:ext uri="{FF2B5EF4-FFF2-40B4-BE49-F238E27FC236}">
                <a16:creationId xmlns="" xmlns:a16="http://schemas.microsoft.com/office/drawing/2014/main" id="{DBE7B16E-A6A2-4C8A-897C-0ECD757758EA}"/>
              </a:ext>
            </a:extLst>
          </p:cNvPr>
          <p:cNvSpPr/>
          <p:nvPr/>
        </p:nvSpPr>
        <p:spPr>
          <a:xfrm>
            <a:off x="2559224" y="4494146"/>
            <a:ext cx="648072" cy="28803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2" name="Овал 11">
            <a:extLst>
              <a:ext uri="{FF2B5EF4-FFF2-40B4-BE49-F238E27FC236}">
                <a16:creationId xmlns="" xmlns:a16="http://schemas.microsoft.com/office/drawing/2014/main" id="{FC440A2D-0C52-4F6B-B0DB-2BA0D7FC7C35}"/>
              </a:ext>
            </a:extLst>
          </p:cNvPr>
          <p:cNvSpPr/>
          <p:nvPr/>
        </p:nvSpPr>
        <p:spPr>
          <a:xfrm>
            <a:off x="8117684" y="2231781"/>
            <a:ext cx="702788" cy="28803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1" name="Овал 10">
            <a:extLst>
              <a:ext uri="{FF2B5EF4-FFF2-40B4-BE49-F238E27FC236}">
                <a16:creationId xmlns="" xmlns:a16="http://schemas.microsoft.com/office/drawing/2014/main" id="{5FDFAF40-45EF-4503-A582-45022571F68B}"/>
              </a:ext>
            </a:extLst>
          </p:cNvPr>
          <p:cNvSpPr/>
          <p:nvPr/>
        </p:nvSpPr>
        <p:spPr>
          <a:xfrm>
            <a:off x="7092280" y="1970501"/>
            <a:ext cx="648072" cy="28803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0" name="Овал 9">
            <a:extLst>
              <a:ext uri="{FF2B5EF4-FFF2-40B4-BE49-F238E27FC236}">
                <a16:creationId xmlns="" xmlns:a16="http://schemas.microsoft.com/office/drawing/2014/main" id="{E755FBC2-763D-4360-A45F-1CE8879854DE}"/>
              </a:ext>
            </a:extLst>
          </p:cNvPr>
          <p:cNvSpPr/>
          <p:nvPr/>
        </p:nvSpPr>
        <p:spPr>
          <a:xfrm>
            <a:off x="3488832" y="2276872"/>
            <a:ext cx="723127" cy="28803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3" name="Овал 2">
            <a:extLst>
              <a:ext uri="{FF2B5EF4-FFF2-40B4-BE49-F238E27FC236}">
                <a16:creationId xmlns="" xmlns:a16="http://schemas.microsoft.com/office/drawing/2014/main" id="{F40A2DD5-024D-4DC9-A8DC-12AC8981F68E}"/>
              </a:ext>
            </a:extLst>
          </p:cNvPr>
          <p:cNvSpPr/>
          <p:nvPr/>
        </p:nvSpPr>
        <p:spPr>
          <a:xfrm>
            <a:off x="2555776" y="2064296"/>
            <a:ext cx="648072" cy="28803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2" name="Заголовок 1"/>
          <p:cNvSpPr>
            <a:spLocks noGrp="1"/>
          </p:cNvSpPr>
          <p:nvPr>
            <p:ph type="title"/>
          </p:nvPr>
        </p:nvSpPr>
        <p:spPr>
          <a:xfrm>
            <a:off x="395536" y="0"/>
            <a:ext cx="8568952" cy="980728"/>
          </a:xfrm>
        </p:spPr>
        <p:txBody>
          <a:bodyPr>
            <a:normAutofit fontScale="90000"/>
          </a:bodyPr>
          <a:lstStyle/>
          <a:p>
            <a:pPr algn="r"/>
            <a:r>
              <a:rPr lang="en-US" sz="3600" b="1" dirty="0">
                <a:solidFill>
                  <a:schemeClr val="accent5">
                    <a:lumMod val="75000"/>
                  </a:schemeClr>
                </a:solidFill>
              </a:rPr>
              <a:t>Results</a:t>
            </a:r>
            <a:br>
              <a:rPr lang="en-US" sz="3600" b="1" dirty="0">
                <a:solidFill>
                  <a:schemeClr val="accent5">
                    <a:lumMod val="75000"/>
                  </a:schemeClr>
                </a:solidFill>
              </a:rPr>
            </a:br>
            <a:r>
              <a:rPr lang="en-US" sz="3600" b="1" dirty="0">
                <a:solidFill>
                  <a:schemeClr val="accent5">
                    <a:lumMod val="75000"/>
                  </a:schemeClr>
                </a:solidFill>
              </a:rPr>
              <a:t>		Moderated mediation analysis</a:t>
            </a:r>
            <a:endParaRPr lang="ru-RU" sz="3600" dirty="0"/>
          </a:p>
        </p:txBody>
      </p:sp>
      <p:graphicFrame>
        <p:nvGraphicFramePr>
          <p:cNvPr id="5" name="Таблица 4"/>
          <p:cNvGraphicFramePr>
            <a:graphicFrameLocks noGrp="1"/>
          </p:cNvGraphicFramePr>
          <p:nvPr>
            <p:extLst>
              <p:ext uri="{D42A27DB-BD31-4B8C-83A1-F6EECF244321}">
                <p14:modId xmlns:p14="http://schemas.microsoft.com/office/powerpoint/2010/main" val="994308192"/>
              </p:ext>
            </p:extLst>
          </p:nvPr>
        </p:nvGraphicFramePr>
        <p:xfrm>
          <a:off x="179512" y="1262951"/>
          <a:ext cx="4185110" cy="2171760"/>
        </p:xfrm>
        <a:graphic>
          <a:graphicData uri="http://schemas.openxmlformats.org/drawingml/2006/table">
            <a:tbl>
              <a:tblPr>
                <a:tableStyleId>{7E9639D4-E3E2-4D34-9284-5A2195B3D0D7}</a:tableStyleId>
              </a:tblPr>
              <a:tblGrid>
                <a:gridCol w="2150234">
                  <a:extLst>
                    <a:ext uri="{9D8B030D-6E8A-4147-A177-3AD203B41FA5}">
                      <a16:colId xmlns="" xmlns:a16="http://schemas.microsoft.com/office/drawing/2014/main" val="20000"/>
                    </a:ext>
                  </a:extLst>
                </a:gridCol>
                <a:gridCol w="1075116">
                  <a:extLst>
                    <a:ext uri="{9D8B030D-6E8A-4147-A177-3AD203B41FA5}">
                      <a16:colId xmlns="" xmlns:a16="http://schemas.microsoft.com/office/drawing/2014/main" val="20001"/>
                    </a:ext>
                  </a:extLst>
                </a:gridCol>
                <a:gridCol w="959760">
                  <a:extLst>
                    <a:ext uri="{9D8B030D-6E8A-4147-A177-3AD203B41FA5}">
                      <a16:colId xmlns="" xmlns:a16="http://schemas.microsoft.com/office/drawing/2014/main" val="20002"/>
                    </a:ext>
                  </a:extLst>
                </a:gridCol>
              </a:tblGrid>
              <a:tr h="633340">
                <a:tc rowSpan="2">
                  <a:txBody>
                    <a:bodyPr/>
                    <a:lstStyle/>
                    <a:p>
                      <a:pPr algn="just">
                        <a:lnSpc>
                          <a:spcPct val="107000"/>
                        </a:lnSpc>
                        <a:spcAft>
                          <a:spcPts val="0"/>
                        </a:spcAft>
                      </a:pP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Self-regulation </a:t>
                      </a:r>
                      <a:r>
                        <a:rPr lang="ru-RU" sz="1300" dirty="0"/>
                        <a:t>(</a:t>
                      </a:r>
                      <a:r>
                        <a:rPr lang="en-US" sz="1300" dirty="0"/>
                        <a:t>M</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Academic success</a:t>
                      </a:r>
                      <a:r>
                        <a:rPr lang="ru-RU" sz="1300" dirty="0"/>
                        <a:t> (</a:t>
                      </a:r>
                      <a:r>
                        <a:rPr lang="en-US" sz="1300" dirty="0"/>
                        <a:t>Y</a:t>
                      </a:r>
                      <a:r>
                        <a:rPr lang="ru-RU" sz="1300" dirty="0"/>
                        <a:t>)</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0"/>
                  </a:ext>
                </a:extLst>
              </a:tr>
              <a:tr h="211113">
                <a:tc vMerge="1">
                  <a:txBody>
                    <a:bodyPr/>
                    <a:lstStyle/>
                    <a:p>
                      <a:endParaRPr lang="ru-RU"/>
                    </a:p>
                  </a:txBody>
                  <a:tcPr/>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extLst>
                  <a:ext uri="{0D108BD9-81ED-4DB2-BD59-A6C34878D82A}">
                    <a16:rowId xmlns="" xmlns:a16="http://schemas.microsoft.com/office/drawing/2014/main" val="10001"/>
                  </a:ext>
                </a:extLst>
              </a:tr>
              <a:tr h="235667">
                <a:tc>
                  <a:txBody>
                    <a:bodyPr/>
                    <a:lstStyle/>
                    <a:p>
                      <a:pPr algn="just">
                        <a:lnSpc>
                          <a:spcPct val="107000"/>
                        </a:lnSpc>
                        <a:spcAft>
                          <a:spcPts val="0"/>
                        </a:spcAft>
                      </a:pPr>
                      <a:r>
                        <a:rPr lang="en-US" sz="1300" b="1" dirty="0">
                          <a:solidFill>
                            <a:srgbClr val="C00000"/>
                          </a:solidFill>
                        </a:rPr>
                        <a:t>Cognitive engagement </a:t>
                      </a:r>
                      <a:r>
                        <a:rPr lang="ru-RU" sz="1300" dirty="0"/>
                        <a:t>(</a:t>
                      </a:r>
                      <a:r>
                        <a:rPr lang="en-US" sz="1300" dirty="0"/>
                        <a:t>X</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1.03***</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2"/>
                  </a:ext>
                </a:extLst>
              </a:tr>
              <a:tr h="211113">
                <a:tc>
                  <a:txBody>
                    <a:bodyPr/>
                    <a:lstStyle/>
                    <a:p>
                      <a:pPr algn="just">
                        <a:lnSpc>
                          <a:spcPct val="107000"/>
                        </a:lnSpc>
                        <a:spcAft>
                          <a:spcPts val="0"/>
                        </a:spcAft>
                      </a:pPr>
                      <a:r>
                        <a:rPr lang="en-US" sz="1300" dirty="0"/>
                        <a:t>Self-regulation</a:t>
                      </a:r>
                      <a:r>
                        <a:rPr lang="ru-RU" sz="1300" dirty="0"/>
                        <a:t>(M)</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0.01***</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3"/>
                  </a:ext>
                </a:extLst>
              </a:tr>
              <a:tr h="240389">
                <a:tc>
                  <a:txBody>
                    <a:bodyPr/>
                    <a:lstStyle/>
                    <a:p>
                      <a:pPr algn="just">
                        <a:lnSpc>
                          <a:spcPct val="107000"/>
                        </a:lnSpc>
                        <a:spcAft>
                          <a:spcPts val="0"/>
                        </a:spcAft>
                      </a:pPr>
                      <a:r>
                        <a:rPr lang="en-US" sz="1300" dirty="0"/>
                        <a:t>Grade 2 </a:t>
                      </a:r>
                      <a:r>
                        <a:rPr lang="ru-RU" sz="1300" dirty="0"/>
                        <a:t>(</a:t>
                      </a:r>
                      <a:r>
                        <a:rPr lang="en-US" sz="1300" dirty="0"/>
                        <a:t>W</a:t>
                      </a:r>
                      <a:r>
                        <a:rPr lang="ru-RU" sz="1300" dirty="0"/>
                        <a:t>2</a:t>
                      </a:r>
                      <a:r>
                        <a:rPr lang="en-US" sz="1300" dirty="0"/>
                        <a:t> – 7</a:t>
                      </a:r>
                      <a:r>
                        <a:rPr lang="en-US" sz="1300" baseline="30000" dirty="0"/>
                        <a:t>th</a:t>
                      </a:r>
                      <a:r>
                        <a:rPr lang="en-US" sz="1300" baseline="0" dirty="0"/>
                        <a:t> grade </a:t>
                      </a:r>
                      <a:r>
                        <a:rPr lang="en-US" sz="1300" dirty="0"/>
                        <a:t>=1</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-1.04***</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4"/>
                  </a:ext>
                </a:extLst>
              </a:tr>
              <a:tr h="422226">
                <a:tc>
                  <a:txBody>
                    <a:bodyPr/>
                    <a:lstStyle/>
                    <a:p>
                      <a:pPr algn="just">
                        <a:lnSpc>
                          <a:spcPct val="107000"/>
                        </a:lnSpc>
                        <a:spcAft>
                          <a:spcPts val="0"/>
                        </a:spcAft>
                      </a:pPr>
                      <a:r>
                        <a:rPr lang="en-US" sz="1300" dirty="0"/>
                        <a:t>Engagement</a:t>
                      </a:r>
                      <a:r>
                        <a:rPr lang="ru-RU" sz="1300" dirty="0"/>
                        <a:t> </a:t>
                      </a:r>
                      <a:r>
                        <a:rPr lang="en-US" sz="1300" dirty="0"/>
                        <a:t>x</a:t>
                      </a:r>
                      <a:r>
                        <a:rPr lang="ru-RU" sz="1300" dirty="0"/>
                        <a:t> </a:t>
                      </a:r>
                      <a:r>
                        <a:rPr lang="en-US" sz="1300" dirty="0"/>
                        <a:t>Grade 2</a:t>
                      </a:r>
                      <a:r>
                        <a:rPr lang="ru-RU" sz="1300" dirty="0"/>
                        <a:t> (</a:t>
                      </a:r>
                      <a:r>
                        <a:rPr lang="en-US" sz="1300" dirty="0"/>
                        <a:t>X</a:t>
                      </a:r>
                      <a:r>
                        <a:rPr lang="ru-RU" sz="1300" dirty="0"/>
                        <a:t>*</a:t>
                      </a:r>
                      <a:r>
                        <a:rPr lang="en-US" sz="1300" dirty="0"/>
                        <a:t>W</a:t>
                      </a:r>
                      <a:r>
                        <a:rPr lang="ru-RU" sz="1300" dirty="0"/>
                        <a:t>2)</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0.03*</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5"/>
                  </a:ext>
                </a:extLst>
              </a:tr>
              <a:tr h="211113">
                <a:tc>
                  <a:txBody>
                    <a:bodyPr/>
                    <a:lstStyle/>
                    <a:p>
                      <a:pPr algn="just">
                        <a:lnSpc>
                          <a:spcPct val="107000"/>
                        </a:lnSpc>
                        <a:spcAft>
                          <a:spcPts val="0"/>
                        </a:spcAft>
                      </a:pPr>
                      <a:r>
                        <a:rPr lang="en-US" sz="1300" dirty="0"/>
                        <a:t>R</a:t>
                      </a:r>
                      <a:r>
                        <a:rPr lang="en-US" sz="1300" baseline="30000" dirty="0"/>
                        <a:t>2</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0.3</a:t>
                      </a:r>
                      <a:r>
                        <a:rPr lang="ru-RU" sz="1300" dirty="0"/>
                        <a:t>3</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a:t>
                      </a:r>
                      <a:r>
                        <a:rPr lang="ru-RU" sz="1300" dirty="0"/>
                        <a:t>1</a:t>
                      </a:r>
                      <a:r>
                        <a:rPr lang="en-US" sz="1300" dirty="0"/>
                        <a:t>4</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6"/>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2184535494"/>
              </p:ext>
            </p:extLst>
          </p:nvPr>
        </p:nvGraphicFramePr>
        <p:xfrm>
          <a:off x="4716016" y="1265311"/>
          <a:ext cx="4248472" cy="2160240"/>
        </p:xfrm>
        <a:graphic>
          <a:graphicData uri="http://schemas.openxmlformats.org/drawingml/2006/table">
            <a:tbl>
              <a:tblPr>
                <a:tableStyleId>{7E9639D4-E3E2-4D34-9284-5A2195B3D0D7}</a:tableStyleId>
              </a:tblPr>
              <a:tblGrid>
                <a:gridCol w="2124236">
                  <a:extLst>
                    <a:ext uri="{9D8B030D-6E8A-4147-A177-3AD203B41FA5}">
                      <a16:colId xmlns="" xmlns:a16="http://schemas.microsoft.com/office/drawing/2014/main" val="20000"/>
                    </a:ext>
                  </a:extLst>
                </a:gridCol>
                <a:gridCol w="1143818">
                  <a:extLst>
                    <a:ext uri="{9D8B030D-6E8A-4147-A177-3AD203B41FA5}">
                      <a16:colId xmlns="" xmlns:a16="http://schemas.microsoft.com/office/drawing/2014/main" val="20001"/>
                    </a:ext>
                  </a:extLst>
                </a:gridCol>
                <a:gridCol w="980418">
                  <a:extLst>
                    <a:ext uri="{9D8B030D-6E8A-4147-A177-3AD203B41FA5}">
                      <a16:colId xmlns="" xmlns:a16="http://schemas.microsoft.com/office/drawing/2014/main" val="20002"/>
                    </a:ext>
                  </a:extLst>
                </a:gridCol>
              </a:tblGrid>
              <a:tr h="508498">
                <a:tc rowSpan="2">
                  <a:txBody>
                    <a:bodyPr/>
                    <a:lstStyle/>
                    <a:p>
                      <a:pPr algn="just">
                        <a:lnSpc>
                          <a:spcPct val="107000"/>
                        </a:lnSpc>
                        <a:spcAft>
                          <a:spcPts val="0"/>
                        </a:spcAft>
                      </a:pP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Self-regulation </a:t>
                      </a:r>
                      <a:r>
                        <a:rPr lang="ru-RU" sz="1300" dirty="0"/>
                        <a:t>(</a:t>
                      </a:r>
                      <a:r>
                        <a:rPr lang="en-US" sz="1300" dirty="0"/>
                        <a:t>M</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Academic success</a:t>
                      </a:r>
                      <a:r>
                        <a:rPr lang="ru-RU" sz="1300" dirty="0"/>
                        <a:t> (</a:t>
                      </a:r>
                      <a:r>
                        <a:rPr lang="en-US" sz="1300" dirty="0"/>
                        <a:t>Y</a:t>
                      </a:r>
                      <a:r>
                        <a:rPr lang="ru-RU" sz="1300" dirty="0"/>
                        <a:t>)</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0"/>
                  </a:ext>
                </a:extLst>
              </a:tr>
              <a:tr h="245212">
                <a:tc vMerge="1">
                  <a:txBody>
                    <a:bodyPr/>
                    <a:lstStyle/>
                    <a:p>
                      <a:endParaRPr lang="ru-RU"/>
                    </a:p>
                  </a:txBody>
                  <a:tcPr/>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extLst>
                  <a:ext uri="{0D108BD9-81ED-4DB2-BD59-A6C34878D82A}">
                    <a16:rowId xmlns="" xmlns:a16="http://schemas.microsoft.com/office/drawing/2014/main" val="10001"/>
                  </a:ext>
                </a:extLst>
              </a:tr>
              <a:tr h="235193">
                <a:tc>
                  <a:txBody>
                    <a:bodyPr/>
                    <a:lstStyle/>
                    <a:p>
                      <a:pPr algn="just">
                        <a:lnSpc>
                          <a:spcPct val="107000"/>
                        </a:lnSpc>
                        <a:spcAft>
                          <a:spcPts val="0"/>
                        </a:spcAft>
                      </a:pPr>
                      <a:r>
                        <a:rPr lang="en-US" sz="1300" b="1" dirty="0">
                          <a:solidFill>
                            <a:srgbClr val="0070C0"/>
                          </a:solidFill>
                        </a:rPr>
                        <a:t>Behavioral engagement </a:t>
                      </a:r>
                      <a:r>
                        <a:rPr lang="ru-RU" sz="1300" dirty="0"/>
                        <a:t>(</a:t>
                      </a:r>
                      <a:r>
                        <a:rPr lang="en-US" sz="1300" dirty="0"/>
                        <a:t>X</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1.</a:t>
                      </a:r>
                      <a:r>
                        <a:rPr lang="en-US" sz="1300" dirty="0"/>
                        <a:t>3</a:t>
                      </a:r>
                      <a:r>
                        <a:rPr lang="ru-RU" sz="1300" dirty="0"/>
                        <a:t>0***</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nchor="b"/>
                </a:tc>
                <a:extLst>
                  <a:ext uri="{0D108BD9-81ED-4DB2-BD59-A6C34878D82A}">
                    <a16:rowId xmlns="" xmlns:a16="http://schemas.microsoft.com/office/drawing/2014/main" val="10002"/>
                  </a:ext>
                </a:extLst>
              </a:tr>
              <a:tr h="245212">
                <a:tc>
                  <a:txBody>
                    <a:bodyPr/>
                    <a:lstStyle/>
                    <a:p>
                      <a:pPr algn="just">
                        <a:lnSpc>
                          <a:spcPct val="107000"/>
                        </a:lnSpc>
                        <a:spcAft>
                          <a:spcPts val="0"/>
                        </a:spcAft>
                      </a:pPr>
                      <a:r>
                        <a:rPr lang="en-US" sz="1300" dirty="0"/>
                        <a:t>Self-regulation</a:t>
                      </a:r>
                      <a:r>
                        <a:rPr lang="ru-RU" sz="1300" dirty="0"/>
                        <a:t>(M)</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0.01***</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3"/>
                  </a:ext>
                </a:extLst>
              </a:tr>
              <a:tr h="252319">
                <a:tc>
                  <a:txBody>
                    <a:bodyPr/>
                    <a:lstStyle/>
                    <a:p>
                      <a:pPr algn="just">
                        <a:lnSpc>
                          <a:spcPct val="107000"/>
                        </a:lnSpc>
                        <a:spcAft>
                          <a:spcPts val="0"/>
                        </a:spcAft>
                      </a:pPr>
                      <a:r>
                        <a:rPr lang="en-US" sz="1300" dirty="0"/>
                        <a:t>Grade 2 </a:t>
                      </a:r>
                      <a:r>
                        <a:rPr lang="ru-RU" sz="1300" dirty="0"/>
                        <a:t>(</a:t>
                      </a:r>
                      <a:r>
                        <a:rPr lang="en-US" sz="1300" dirty="0"/>
                        <a:t>W</a:t>
                      </a:r>
                      <a:r>
                        <a:rPr lang="ru-RU" sz="1300" dirty="0"/>
                        <a:t>2</a:t>
                      </a:r>
                      <a:r>
                        <a:rPr lang="en-US" sz="1300" dirty="0"/>
                        <a:t> – 7</a:t>
                      </a:r>
                      <a:r>
                        <a:rPr lang="en-US" sz="1300" baseline="30000" dirty="0"/>
                        <a:t>th</a:t>
                      </a:r>
                      <a:r>
                        <a:rPr lang="en-US" sz="1300" baseline="0" dirty="0"/>
                        <a:t> grade </a:t>
                      </a:r>
                      <a:r>
                        <a:rPr lang="en-US" sz="1300" dirty="0"/>
                        <a:t>=1</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-1.06***</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4"/>
                  </a:ext>
                </a:extLst>
              </a:tr>
              <a:tr h="428594">
                <a:tc>
                  <a:txBody>
                    <a:bodyPr/>
                    <a:lstStyle/>
                    <a:p>
                      <a:pPr algn="just">
                        <a:lnSpc>
                          <a:spcPct val="107000"/>
                        </a:lnSpc>
                        <a:spcAft>
                          <a:spcPts val="0"/>
                        </a:spcAft>
                      </a:pPr>
                      <a:r>
                        <a:rPr lang="en-US" sz="1300" dirty="0"/>
                        <a:t>Engagement</a:t>
                      </a:r>
                      <a:r>
                        <a:rPr lang="ru-RU" sz="1300" dirty="0"/>
                        <a:t> </a:t>
                      </a:r>
                      <a:r>
                        <a:rPr lang="en-US" sz="1300" dirty="0"/>
                        <a:t>x</a:t>
                      </a:r>
                      <a:r>
                        <a:rPr lang="ru-RU" sz="1300" dirty="0"/>
                        <a:t> </a:t>
                      </a:r>
                      <a:r>
                        <a:rPr lang="en-US" sz="1300" dirty="0"/>
                        <a:t>Grade 2</a:t>
                      </a:r>
                      <a:r>
                        <a:rPr lang="en-US" sz="1300" baseline="0" dirty="0"/>
                        <a:t> </a:t>
                      </a:r>
                      <a:r>
                        <a:rPr lang="en-US" sz="1300" dirty="0"/>
                        <a:t>(X</a:t>
                      </a:r>
                      <a:r>
                        <a:rPr lang="ru-RU" sz="1300" dirty="0"/>
                        <a:t>*</a:t>
                      </a:r>
                      <a:r>
                        <a:rPr lang="en-US" sz="1300" dirty="0"/>
                        <a:t>W</a:t>
                      </a:r>
                      <a:r>
                        <a:rPr lang="ru-RU" sz="1300" dirty="0"/>
                        <a:t>2)</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0.04*</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5"/>
                  </a:ext>
                </a:extLst>
              </a:tr>
              <a:tr h="245212">
                <a:tc>
                  <a:txBody>
                    <a:bodyPr/>
                    <a:lstStyle/>
                    <a:p>
                      <a:pPr algn="just">
                        <a:lnSpc>
                          <a:spcPct val="107000"/>
                        </a:lnSpc>
                        <a:spcAft>
                          <a:spcPts val="0"/>
                        </a:spcAft>
                      </a:pPr>
                      <a:r>
                        <a:rPr lang="en-US" sz="1300" dirty="0"/>
                        <a:t>R</a:t>
                      </a:r>
                      <a:r>
                        <a:rPr lang="en-US" sz="1300" baseline="30000" dirty="0"/>
                        <a:t>2</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a:t>
                      </a:r>
                      <a:r>
                        <a:rPr lang="ru-RU" sz="1300" dirty="0"/>
                        <a:t>27</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a:t>
                      </a:r>
                      <a:r>
                        <a:rPr lang="ru-RU" sz="1300" dirty="0"/>
                        <a:t>1</a:t>
                      </a:r>
                      <a:r>
                        <a:rPr lang="en-US" sz="1300" dirty="0"/>
                        <a:t>4</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6"/>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4103795746"/>
              </p:ext>
            </p:extLst>
          </p:nvPr>
        </p:nvGraphicFramePr>
        <p:xfrm>
          <a:off x="4752020" y="3573017"/>
          <a:ext cx="4176464" cy="2429376"/>
        </p:xfrm>
        <a:graphic>
          <a:graphicData uri="http://schemas.openxmlformats.org/drawingml/2006/table">
            <a:tbl>
              <a:tblPr>
                <a:tableStyleId>{7E9639D4-E3E2-4D34-9284-5A2195B3D0D7}</a:tableStyleId>
              </a:tblPr>
              <a:tblGrid>
                <a:gridCol w="2197485">
                  <a:extLst>
                    <a:ext uri="{9D8B030D-6E8A-4147-A177-3AD203B41FA5}">
                      <a16:colId xmlns="" xmlns:a16="http://schemas.microsoft.com/office/drawing/2014/main" val="20000"/>
                    </a:ext>
                  </a:extLst>
                </a:gridCol>
                <a:gridCol w="970626">
                  <a:extLst>
                    <a:ext uri="{9D8B030D-6E8A-4147-A177-3AD203B41FA5}">
                      <a16:colId xmlns="" xmlns:a16="http://schemas.microsoft.com/office/drawing/2014/main" val="20001"/>
                    </a:ext>
                  </a:extLst>
                </a:gridCol>
                <a:gridCol w="1008353">
                  <a:extLst>
                    <a:ext uri="{9D8B030D-6E8A-4147-A177-3AD203B41FA5}">
                      <a16:colId xmlns="" xmlns:a16="http://schemas.microsoft.com/office/drawing/2014/main" val="20002"/>
                    </a:ext>
                  </a:extLst>
                </a:gridCol>
              </a:tblGrid>
              <a:tr h="670528">
                <a:tc rowSpan="2">
                  <a:txBody>
                    <a:bodyPr/>
                    <a:lstStyle/>
                    <a:p>
                      <a:pPr algn="just">
                        <a:lnSpc>
                          <a:spcPct val="107000"/>
                        </a:lnSpc>
                        <a:spcAft>
                          <a:spcPts val="0"/>
                        </a:spcAft>
                      </a:pP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Self-regulation </a:t>
                      </a:r>
                      <a:r>
                        <a:rPr lang="ru-RU" sz="1300" dirty="0"/>
                        <a:t>(</a:t>
                      </a:r>
                      <a:r>
                        <a:rPr lang="en-US" sz="1300" dirty="0"/>
                        <a:t>M</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Academic success</a:t>
                      </a:r>
                      <a:r>
                        <a:rPr lang="ru-RU" sz="1300" dirty="0"/>
                        <a:t> (</a:t>
                      </a:r>
                      <a:r>
                        <a:rPr lang="en-US" sz="1300" dirty="0"/>
                        <a:t>Y</a:t>
                      </a:r>
                      <a:r>
                        <a:rPr lang="ru-RU" sz="1300" dirty="0"/>
                        <a:t>)</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0"/>
                  </a:ext>
                </a:extLst>
              </a:tr>
              <a:tr h="219856">
                <a:tc vMerge="1">
                  <a:txBody>
                    <a:bodyPr/>
                    <a:lstStyle/>
                    <a:p>
                      <a:endParaRPr lang="ru-RU"/>
                    </a:p>
                  </a:txBody>
                  <a:tcPr/>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extLst>
                  <a:ext uri="{0D108BD9-81ED-4DB2-BD59-A6C34878D82A}">
                    <a16:rowId xmlns="" xmlns:a16="http://schemas.microsoft.com/office/drawing/2014/main" val="10001"/>
                  </a:ext>
                </a:extLst>
              </a:tr>
              <a:tr h="219856">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n-US" sz="1300" b="1" kern="1200" dirty="0">
                          <a:solidFill>
                            <a:srgbClr val="C00000"/>
                          </a:solidFill>
                        </a:rPr>
                        <a:t>Emotional </a:t>
                      </a:r>
                      <a:r>
                        <a:rPr lang="ru-RU" sz="1300" b="1" kern="1200" dirty="0" err="1">
                          <a:solidFill>
                            <a:srgbClr val="C00000"/>
                          </a:solidFill>
                        </a:rPr>
                        <a:t>engagement</a:t>
                      </a:r>
                      <a:r>
                        <a:rPr lang="ru-RU" sz="1300" b="1" dirty="0">
                          <a:solidFill>
                            <a:srgbClr val="C00000"/>
                          </a:solidFill>
                        </a:rPr>
                        <a:t>(</a:t>
                      </a:r>
                      <a:r>
                        <a:rPr lang="en-US" sz="1300" dirty="0"/>
                        <a:t>X</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a:t>
                      </a:r>
                      <a:r>
                        <a:rPr lang="en-US" sz="1300" dirty="0"/>
                        <a:t>3</a:t>
                      </a:r>
                      <a:r>
                        <a:rPr lang="ru-RU" sz="1300" dirty="0"/>
                        <a:t>9*** </a:t>
                      </a:r>
                      <a:r>
                        <a:rPr lang="en-US" sz="1300" dirty="0"/>
                        <a:t>     </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extLst>
                  <a:ext uri="{0D108BD9-81ED-4DB2-BD59-A6C34878D82A}">
                    <a16:rowId xmlns="" xmlns:a16="http://schemas.microsoft.com/office/drawing/2014/main" val="10002"/>
                  </a:ext>
                </a:extLst>
              </a:tr>
              <a:tr h="219856">
                <a:tc>
                  <a:txBody>
                    <a:bodyPr/>
                    <a:lstStyle/>
                    <a:p>
                      <a:pPr algn="just">
                        <a:lnSpc>
                          <a:spcPct val="107000"/>
                        </a:lnSpc>
                        <a:spcAft>
                          <a:spcPts val="0"/>
                        </a:spcAft>
                      </a:pPr>
                      <a:r>
                        <a:rPr lang="en-US" sz="1300" dirty="0"/>
                        <a:t>Self-regulation</a:t>
                      </a:r>
                      <a:r>
                        <a:rPr lang="ru-RU" sz="1300" dirty="0"/>
                        <a:t>(M)</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0.01***</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3"/>
                  </a:ext>
                </a:extLst>
              </a:tr>
              <a:tr h="219856">
                <a:tc>
                  <a:txBody>
                    <a:bodyPr/>
                    <a:lstStyle/>
                    <a:p>
                      <a:pPr algn="just">
                        <a:lnSpc>
                          <a:spcPct val="107000"/>
                        </a:lnSpc>
                        <a:spcAft>
                          <a:spcPts val="0"/>
                        </a:spcAft>
                      </a:pPr>
                      <a:r>
                        <a:rPr lang="en-US" sz="1300" dirty="0"/>
                        <a:t>Grade 2 </a:t>
                      </a:r>
                      <a:r>
                        <a:rPr lang="ru-RU" sz="1300" dirty="0"/>
                        <a:t>(</a:t>
                      </a:r>
                      <a:r>
                        <a:rPr lang="en-US" sz="1300" dirty="0"/>
                        <a:t>W</a:t>
                      </a:r>
                      <a:r>
                        <a:rPr lang="ru-RU" sz="1300" dirty="0"/>
                        <a:t>2</a:t>
                      </a:r>
                      <a:r>
                        <a:rPr lang="en-US" sz="1300" dirty="0"/>
                        <a:t> – 7</a:t>
                      </a:r>
                      <a:r>
                        <a:rPr lang="en-US" sz="1300" baseline="30000" dirty="0"/>
                        <a:t>th</a:t>
                      </a:r>
                      <a:r>
                        <a:rPr lang="en-US" sz="1300" baseline="0" dirty="0"/>
                        <a:t> grade </a:t>
                      </a:r>
                      <a:r>
                        <a:rPr lang="en-US" sz="1300" dirty="0"/>
                        <a:t>=1</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11.45***</a:t>
                      </a:r>
                      <a:endParaRPr lang="ru-RU" sz="1300" dirty="0">
                        <a:latin typeface="+mn-lt"/>
                        <a:ea typeface="Calibri"/>
                        <a:cs typeface="Times New Roman"/>
                      </a:endParaRPr>
                    </a:p>
                  </a:txBody>
                  <a:tcPr marL="60495" marR="60495" marT="0" marB="0" anchor="b"/>
                </a:tc>
                <a:tc>
                  <a:txBody>
                    <a:bodyPr/>
                    <a:lstStyle/>
                    <a:p>
                      <a:pPr algn="ctr">
                        <a:lnSpc>
                          <a:spcPct val="107000"/>
                        </a:lnSpc>
                        <a:spcAft>
                          <a:spcPts val="0"/>
                        </a:spcAft>
                      </a:pPr>
                      <a:r>
                        <a:rPr lang="ru-RU" sz="1300" dirty="0"/>
                        <a:t>-0.85***</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4"/>
                  </a:ext>
                </a:extLst>
              </a:tr>
              <a:tr h="219856">
                <a:tc>
                  <a:txBody>
                    <a:bodyPr/>
                    <a:lstStyle/>
                    <a:p>
                      <a:pPr algn="just">
                        <a:lnSpc>
                          <a:spcPct val="107000"/>
                        </a:lnSpc>
                        <a:spcAft>
                          <a:spcPts val="0"/>
                        </a:spcAft>
                      </a:pPr>
                      <a:r>
                        <a:rPr lang="en-US" sz="1300" dirty="0"/>
                        <a:t>Grade</a:t>
                      </a:r>
                      <a:r>
                        <a:rPr lang="ru-RU" sz="1300" dirty="0"/>
                        <a:t> 3 (</a:t>
                      </a:r>
                      <a:r>
                        <a:rPr lang="en-US" sz="1300" dirty="0"/>
                        <a:t>W</a:t>
                      </a:r>
                      <a:r>
                        <a:rPr lang="ru-RU" sz="1300" dirty="0"/>
                        <a:t>3</a:t>
                      </a:r>
                      <a:r>
                        <a:rPr lang="en-US" sz="1300" dirty="0"/>
                        <a:t> – 8</a:t>
                      </a:r>
                      <a:r>
                        <a:rPr lang="en-US" sz="1300" baseline="30000" dirty="0"/>
                        <a:t>th</a:t>
                      </a:r>
                      <a:r>
                        <a:rPr lang="en-US" sz="1300" dirty="0"/>
                        <a:t> grade=1</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-0.56**</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5"/>
                  </a:ext>
                </a:extLst>
              </a:tr>
              <a:tr h="219856">
                <a:tc>
                  <a:txBody>
                    <a:bodyPr/>
                    <a:lstStyle/>
                    <a:p>
                      <a:pPr algn="just">
                        <a:lnSpc>
                          <a:spcPct val="107000"/>
                        </a:lnSpc>
                        <a:spcAft>
                          <a:spcPts val="0"/>
                        </a:spcAft>
                      </a:pPr>
                      <a:r>
                        <a:rPr lang="en-US" sz="1300" dirty="0"/>
                        <a:t>Grade</a:t>
                      </a:r>
                      <a:r>
                        <a:rPr lang="ru-RU" sz="1300" dirty="0"/>
                        <a:t> 5 (</a:t>
                      </a:r>
                      <a:r>
                        <a:rPr lang="en-US" sz="1300" dirty="0"/>
                        <a:t>W</a:t>
                      </a:r>
                      <a:r>
                        <a:rPr lang="ru-RU" sz="1300" dirty="0"/>
                        <a:t>5</a:t>
                      </a:r>
                      <a:r>
                        <a:rPr lang="en-US" sz="1300" dirty="0"/>
                        <a:t> – 10</a:t>
                      </a:r>
                      <a:r>
                        <a:rPr lang="en-US" sz="1300" baseline="30000" dirty="0"/>
                        <a:t>th</a:t>
                      </a:r>
                      <a:r>
                        <a:rPr lang="en-US" sz="1300" dirty="0"/>
                        <a:t> grade=1</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12.11***</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extLst>
                  <a:ext uri="{0D108BD9-81ED-4DB2-BD59-A6C34878D82A}">
                    <a16:rowId xmlns="" xmlns:a16="http://schemas.microsoft.com/office/drawing/2014/main" val="10006"/>
                  </a:ext>
                </a:extLst>
              </a:tr>
              <a:tr h="219856">
                <a:tc>
                  <a:txBody>
                    <a:bodyPr/>
                    <a:lstStyle/>
                    <a:p>
                      <a:pPr algn="just">
                        <a:lnSpc>
                          <a:spcPct val="107000"/>
                        </a:lnSpc>
                        <a:spcAft>
                          <a:spcPts val="0"/>
                        </a:spcAft>
                      </a:pPr>
                      <a:r>
                        <a:rPr lang="en-US" sz="1300" dirty="0"/>
                        <a:t>Engagement</a:t>
                      </a:r>
                      <a:r>
                        <a:rPr lang="ru-RU" sz="1300" dirty="0"/>
                        <a:t> </a:t>
                      </a:r>
                      <a:r>
                        <a:rPr lang="en-US" sz="1300" dirty="0"/>
                        <a:t>x</a:t>
                      </a:r>
                      <a:r>
                        <a:rPr lang="ru-RU" sz="1300" dirty="0"/>
                        <a:t> </a:t>
                      </a:r>
                      <a:r>
                        <a:rPr lang="en-US" sz="1300" dirty="0"/>
                        <a:t>Grade 5 </a:t>
                      </a:r>
                      <a:r>
                        <a:rPr lang="ru-RU" sz="1300" dirty="0"/>
                        <a:t>(</a:t>
                      </a:r>
                      <a:r>
                        <a:rPr lang="en-US" sz="1300" dirty="0"/>
                        <a:t>X</a:t>
                      </a:r>
                      <a:r>
                        <a:rPr lang="ru-RU" sz="1300" dirty="0"/>
                        <a:t>*</a:t>
                      </a:r>
                      <a:r>
                        <a:rPr lang="en-US" sz="1300" dirty="0"/>
                        <a:t>W</a:t>
                      </a:r>
                      <a:r>
                        <a:rPr lang="ru-RU" sz="1300" dirty="0"/>
                        <a:t>5)</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-0.47**</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7"/>
                  </a:ext>
                </a:extLst>
              </a:tr>
              <a:tr h="219856">
                <a:tc>
                  <a:txBody>
                    <a:bodyPr/>
                    <a:lstStyle/>
                    <a:p>
                      <a:pPr algn="just">
                        <a:lnSpc>
                          <a:spcPct val="107000"/>
                        </a:lnSpc>
                        <a:spcAft>
                          <a:spcPts val="0"/>
                        </a:spcAft>
                      </a:pPr>
                      <a:r>
                        <a:rPr lang="en-US" sz="1300" dirty="0"/>
                        <a:t>R</a:t>
                      </a:r>
                      <a:r>
                        <a:rPr lang="en-US" sz="1300" baseline="30000" dirty="0"/>
                        <a:t>2</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a:t>
                      </a:r>
                      <a:r>
                        <a:rPr lang="ru-RU" sz="1300" dirty="0"/>
                        <a:t>19</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a:t>
                      </a:r>
                      <a:r>
                        <a:rPr lang="ru-RU" sz="1300" dirty="0"/>
                        <a:t>13</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8"/>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1834637893"/>
              </p:ext>
            </p:extLst>
          </p:nvPr>
        </p:nvGraphicFramePr>
        <p:xfrm>
          <a:off x="179512" y="3496104"/>
          <a:ext cx="4176464" cy="2485851"/>
        </p:xfrm>
        <a:graphic>
          <a:graphicData uri="http://schemas.openxmlformats.org/drawingml/2006/table">
            <a:tbl>
              <a:tblPr>
                <a:tableStyleId>{7E9639D4-E3E2-4D34-9284-5A2195B3D0D7}</a:tableStyleId>
              </a:tblPr>
              <a:tblGrid>
                <a:gridCol w="2223484">
                  <a:extLst>
                    <a:ext uri="{9D8B030D-6E8A-4147-A177-3AD203B41FA5}">
                      <a16:colId xmlns="" xmlns:a16="http://schemas.microsoft.com/office/drawing/2014/main" val="20000"/>
                    </a:ext>
                  </a:extLst>
                </a:gridCol>
                <a:gridCol w="1012656">
                  <a:extLst>
                    <a:ext uri="{9D8B030D-6E8A-4147-A177-3AD203B41FA5}">
                      <a16:colId xmlns="" xmlns:a16="http://schemas.microsoft.com/office/drawing/2014/main" val="20001"/>
                    </a:ext>
                  </a:extLst>
                </a:gridCol>
                <a:gridCol w="940324">
                  <a:extLst>
                    <a:ext uri="{9D8B030D-6E8A-4147-A177-3AD203B41FA5}">
                      <a16:colId xmlns="" xmlns:a16="http://schemas.microsoft.com/office/drawing/2014/main" val="20002"/>
                    </a:ext>
                  </a:extLst>
                </a:gridCol>
              </a:tblGrid>
              <a:tr h="796862">
                <a:tc rowSpan="2">
                  <a:txBody>
                    <a:bodyPr/>
                    <a:lstStyle/>
                    <a:p>
                      <a:pPr algn="just">
                        <a:lnSpc>
                          <a:spcPct val="107000"/>
                        </a:lnSpc>
                        <a:spcAft>
                          <a:spcPts val="0"/>
                        </a:spcAft>
                      </a:pP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Self-regulation </a:t>
                      </a:r>
                      <a:r>
                        <a:rPr lang="ru-RU" sz="1300" dirty="0"/>
                        <a:t>(</a:t>
                      </a:r>
                      <a:r>
                        <a:rPr lang="en-US" sz="1300" dirty="0"/>
                        <a:t>M</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Academic success</a:t>
                      </a:r>
                      <a:r>
                        <a:rPr lang="ru-RU" sz="1300" dirty="0"/>
                        <a:t> (</a:t>
                      </a:r>
                      <a:r>
                        <a:rPr lang="en-US" sz="1300" dirty="0"/>
                        <a:t>Y</a:t>
                      </a:r>
                      <a:r>
                        <a:rPr lang="ru-RU" sz="1300" dirty="0"/>
                        <a:t>)</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0"/>
                  </a:ext>
                </a:extLst>
              </a:tr>
              <a:tr h="261317">
                <a:tc vMerge="1">
                  <a:txBody>
                    <a:bodyPr/>
                    <a:lstStyle/>
                    <a:p>
                      <a:endParaRPr lang="ru-RU"/>
                    </a:p>
                  </a:txBody>
                  <a:tcPr/>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Coefficient</a:t>
                      </a:r>
                      <a:endParaRPr lang="ru-RU" sz="1300" i="0" dirty="0">
                        <a:latin typeface="+mn-lt"/>
                        <a:ea typeface="Calibri"/>
                        <a:cs typeface="Times New Roman"/>
                      </a:endParaRPr>
                    </a:p>
                  </a:txBody>
                  <a:tcPr marL="60495" marR="60495" marT="0" marB="0"/>
                </a:tc>
                <a:extLst>
                  <a:ext uri="{0D108BD9-81ED-4DB2-BD59-A6C34878D82A}">
                    <a16:rowId xmlns="" xmlns:a16="http://schemas.microsoft.com/office/drawing/2014/main" val="10001"/>
                  </a:ext>
                </a:extLst>
              </a:tr>
              <a:tr h="282761">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n-US" sz="1300" b="1" dirty="0">
                          <a:solidFill>
                            <a:schemeClr val="accent3">
                              <a:lumMod val="75000"/>
                            </a:schemeClr>
                          </a:solidFill>
                        </a:rPr>
                        <a:t>Social </a:t>
                      </a:r>
                      <a:r>
                        <a:rPr lang="ru-RU" sz="1300" b="1" dirty="0" err="1">
                          <a:solidFill>
                            <a:schemeClr val="accent3">
                              <a:lumMod val="75000"/>
                            </a:schemeClr>
                          </a:solidFill>
                        </a:rPr>
                        <a:t>engagement</a:t>
                      </a:r>
                      <a:r>
                        <a:rPr lang="en-US" sz="1300" b="1" baseline="0" dirty="0">
                          <a:solidFill>
                            <a:schemeClr val="accent3">
                              <a:lumMod val="75000"/>
                            </a:schemeClr>
                          </a:solidFill>
                        </a:rPr>
                        <a:t> </a:t>
                      </a:r>
                      <a:r>
                        <a:rPr lang="ru-RU" sz="1300" dirty="0"/>
                        <a:t>(</a:t>
                      </a:r>
                      <a:r>
                        <a:rPr lang="en-US" sz="1300" dirty="0"/>
                        <a:t>X</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0.87***</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extLst>
                  <a:ext uri="{0D108BD9-81ED-4DB2-BD59-A6C34878D82A}">
                    <a16:rowId xmlns="" xmlns:a16="http://schemas.microsoft.com/office/drawing/2014/main" val="10002"/>
                  </a:ext>
                </a:extLst>
              </a:tr>
              <a:tr h="261317">
                <a:tc>
                  <a:txBody>
                    <a:bodyPr/>
                    <a:lstStyle/>
                    <a:p>
                      <a:pPr algn="just">
                        <a:lnSpc>
                          <a:spcPct val="107000"/>
                        </a:lnSpc>
                        <a:spcAft>
                          <a:spcPts val="0"/>
                        </a:spcAft>
                      </a:pPr>
                      <a:r>
                        <a:rPr lang="en-US" sz="1300" dirty="0"/>
                        <a:t>Self-regulation</a:t>
                      </a:r>
                      <a:r>
                        <a:rPr lang="ru-RU" sz="1300" dirty="0"/>
                        <a:t>(M)</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0.01***</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3"/>
                  </a:ext>
                </a:extLst>
              </a:tr>
              <a:tr h="261317">
                <a:tc>
                  <a:txBody>
                    <a:bodyPr/>
                    <a:lstStyle/>
                    <a:p>
                      <a:pPr algn="just">
                        <a:lnSpc>
                          <a:spcPct val="107000"/>
                        </a:lnSpc>
                        <a:spcAft>
                          <a:spcPts val="0"/>
                        </a:spcAft>
                      </a:pPr>
                      <a:r>
                        <a:rPr lang="en-US" sz="1300" dirty="0"/>
                        <a:t>Grade 2 </a:t>
                      </a:r>
                      <a:r>
                        <a:rPr lang="ru-RU" sz="1300" dirty="0"/>
                        <a:t>(</a:t>
                      </a:r>
                      <a:r>
                        <a:rPr lang="en-US" sz="1300" dirty="0"/>
                        <a:t>W</a:t>
                      </a:r>
                      <a:r>
                        <a:rPr lang="ru-RU" sz="1300" dirty="0"/>
                        <a:t>2</a:t>
                      </a:r>
                      <a:r>
                        <a:rPr lang="en-US" sz="1300" dirty="0"/>
                        <a:t> – 7</a:t>
                      </a:r>
                      <a:r>
                        <a:rPr lang="en-US" sz="1300" baseline="30000" dirty="0"/>
                        <a:t>th</a:t>
                      </a:r>
                      <a:r>
                        <a:rPr lang="en-US" sz="1300" baseline="0" dirty="0"/>
                        <a:t> grade </a:t>
                      </a:r>
                      <a:r>
                        <a:rPr lang="en-US" sz="1300" dirty="0"/>
                        <a:t>=1</a:t>
                      </a:r>
                      <a:r>
                        <a:rPr lang="ru-RU" sz="1300" dirty="0"/>
                        <a:t>)</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-1.07***</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5"/>
                  </a:ext>
                </a:extLst>
              </a:tr>
              <a:tr h="360960">
                <a:tc>
                  <a:txBody>
                    <a:bodyPr/>
                    <a:lstStyle/>
                    <a:p>
                      <a:pPr algn="just">
                        <a:lnSpc>
                          <a:spcPct val="107000"/>
                        </a:lnSpc>
                        <a:spcAft>
                          <a:spcPts val="0"/>
                        </a:spcAft>
                      </a:pPr>
                      <a:r>
                        <a:rPr lang="en-US" sz="1300" dirty="0"/>
                        <a:t>Engagement</a:t>
                      </a:r>
                      <a:r>
                        <a:rPr lang="ru-RU" sz="1300" dirty="0"/>
                        <a:t> </a:t>
                      </a:r>
                      <a:r>
                        <a:rPr lang="en-US" sz="1300" dirty="0"/>
                        <a:t>x</a:t>
                      </a:r>
                      <a:r>
                        <a:rPr lang="ru-RU" sz="1300" dirty="0"/>
                        <a:t> </a:t>
                      </a:r>
                      <a:r>
                        <a:rPr lang="en-US" sz="1300" dirty="0"/>
                        <a:t>Grade 2</a:t>
                      </a:r>
                      <a:r>
                        <a:rPr lang="ru-RU" sz="1300" dirty="0"/>
                        <a:t> (</a:t>
                      </a:r>
                      <a:r>
                        <a:rPr lang="en-US" sz="1300" dirty="0"/>
                        <a:t>X</a:t>
                      </a:r>
                      <a:r>
                        <a:rPr lang="ru-RU" sz="1300" dirty="0"/>
                        <a:t>*</a:t>
                      </a:r>
                      <a:r>
                        <a:rPr lang="en-US" sz="1300" dirty="0"/>
                        <a:t>W</a:t>
                      </a:r>
                      <a:r>
                        <a:rPr lang="ru-RU" sz="1300" dirty="0"/>
                        <a:t>2)</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ru-RU" sz="1300"/>
                        <a:t>-</a:t>
                      </a:r>
                      <a:endParaRPr lang="ru-RU" sz="1300">
                        <a:latin typeface="+mn-lt"/>
                        <a:ea typeface="Calibri"/>
                        <a:cs typeface="Times New Roman"/>
                      </a:endParaRPr>
                    </a:p>
                  </a:txBody>
                  <a:tcPr marL="60495" marR="60495" marT="0" marB="0"/>
                </a:tc>
                <a:tc>
                  <a:txBody>
                    <a:bodyPr/>
                    <a:lstStyle/>
                    <a:p>
                      <a:pPr algn="ctr">
                        <a:lnSpc>
                          <a:spcPct val="107000"/>
                        </a:lnSpc>
                        <a:spcAft>
                          <a:spcPts val="0"/>
                        </a:spcAft>
                      </a:pPr>
                      <a:r>
                        <a:rPr lang="ru-RU" sz="1300" dirty="0"/>
                        <a:t>0.03*</a:t>
                      </a:r>
                      <a:endParaRPr lang="ru-RU" sz="1300" dirty="0">
                        <a:latin typeface="+mn-lt"/>
                        <a:ea typeface="Calibri"/>
                        <a:cs typeface="Times New Roman"/>
                      </a:endParaRPr>
                    </a:p>
                  </a:txBody>
                  <a:tcPr marL="60495" marR="60495" marT="0" marB="0" anchor="b"/>
                </a:tc>
                <a:extLst>
                  <a:ext uri="{0D108BD9-81ED-4DB2-BD59-A6C34878D82A}">
                    <a16:rowId xmlns="" xmlns:a16="http://schemas.microsoft.com/office/drawing/2014/main" val="10006"/>
                  </a:ext>
                </a:extLst>
              </a:tr>
              <a:tr h="261317">
                <a:tc>
                  <a:txBody>
                    <a:bodyPr/>
                    <a:lstStyle/>
                    <a:p>
                      <a:pPr algn="just">
                        <a:lnSpc>
                          <a:spcPct val="107000"/>
                        </a:lnSpc>
                        <a:spcAft>
                          <a:spcPts val="0"/>
                        </a:spcAft>
                      </a:pPr>
                      <a:r>
                        <a:rPr lang="en-US" sz="1300" dirty="0"/>
                        <a:t>R</a:t>
                      </a:r>
                      <a:r>
                        <a:rPr lang="en-US" sz="1300" baseline="30000" dirty="0"/>
                        <a:t>2</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a:t>
                      </a:r>
                      <a:r>
                        <a:rPr lang="ru-RU" sz="1300" dirty="0"/>
                        <a:t>18</a:t>
                      </a:r>
                      <a:endParaRPr lang="ru-RU" sz="1300" dirty="0">
                        <a:latin typeface="+mn-lt"/>
                        <a:ea typeface="Calibri"/>
                        <a:cs typeface="Times New Roman"/>
                      </a:endParaRPr>
                    </a:p>
                  </a:txBody>
                  <a:tcPr marL="60495" marR="60495" marT="0" marB="0"/>
                </a:tc>
                <a:tc>
                  <a:txBody>
                    <a:bodyPr/>
                    <a:lstStyle/>
                    <a:p>
                      <a:pPr algn="ctr">
                        <a:lnSpc>
                          <a:spcPct val="107000"/>
                        </a:lnSpc>
                        <a:spcAft>
                          <a:spcPts val="0"/>
                        </a:spcAft>
                      </a:pPr>
                      <a:r>
                        <a:rPr lang="en-US" sz="1300" dirty="0"/>
                        <a:t>0.</a:t>
                      </a:r>
                      <a:r>
                        <a:rPr lang="ru-RU" sz="1300" dirty="0"/>
                        <a:t>13</a:t>
                      </a:r>
                      <a:endParaRPr lang="ru-RU" sz="1300" dirty="0">
                        <a:latin typeface="+mn-lt"/>
                        <a:ea typeface="Calibri"/>
                        <a:cs typeface="Times New Roman"/>
                      </a:endParaRPr>
                    </a:p>
                  </a:txBody>
                  <a:tcPr marL="60495" marR="60495" marT="0" marB="0"/>
                </a:tc>
                <a:extLst>
                  <a:ext uri="{0D108BD9-81ED-4DB2-BD59-A6C34878D82A}">
                    <a16:rowId xmlns="" xmlns:a16="http://schemas.microsoft.com/office/drawing/2014/main" val="10007"/>
                  </a:ext>
                </a:extLst>
              </a:tr>
            </a:tbl>
          </a:graphicData>
        </a:graphic>
      </p:graphicFrame>
      <p:sp>
        <p:nvSpPr>
          <p:cNvPr id="9" name="TextBox 8"/>
          <p:cNvSpPr txBox="1"/>
          <p:nvPr/>
        </p:nvSpPr>
        <p:spPr>
          <a:xfrm>
            <a:off x="179512" y="6093296"/>
            <a:ext cx="8568952" cy="646331"/>
          </a:xfrm>
          <a:prstGeom prst="rect">
            <a:avLst/>
          </a:prstGeom>
          <a:noFill/>
        </p:spPr>
        <p:txBody>
          <a:bodyPr wrap="square" rtlCol="0">
            <a:spAutoFit/>
          </a:bodyPr>
          <a:lstStyle/>
          <a:p>
            <a:r>
              <a:rPr lang="en-US" i="1" dirty="0"/>
              <a:t>Note</a:t>
            </a:r>
            <a:r>
              <a:rPr lang="ru-RU" i="1" dirty="0"/>
              <a:t>.</a:t>
            </a:r>
            <a:r>
              <a:rPr lang="en-US" i="1" dirty="0"/>
              <a:t> </a:t>
            </a:r>
            <a:r>
              <a:rPr lang="en-US" i="1" dirty="0" err="1"/>
              <a:t>Unstandardized</a:t>
            </a:r>
            <a:r>
              <a:rPr lang="en-US" i="1" dirty="0"/>
              <a:t> coefficients are used, </a:t>
            </a:r>
            <a:r>
              <a:rPr lang="ru-RU" i="1" dirty="0"/>
              <a:t>***-</a:t>
            </a:r>
            <a:r>
              <a:rPr lang="ru-RU" i="1" dirty="0" err="1"/>
              <a:t>р</a:t>
            </a:r>
            <a:r>
              <a:rPr lang="ru-RU" i="1" dirty="0"/>
              <a:t>&lt; 0</a:t>
            </a:r>
            <a:r>
              <a:rPr lang="en-US" i="1" dirty="0"/>
              <a:t>.</a:t>
            </a:r>
            <a:r>
              <a:rPr lang="ru-RU" i="1" dirty="0"/>
              <a:t>001, ** -</a:t>
            </a:r>
            <a:r>
              <a:rPr lang="ru-RU" i="1" dirty="0" err="1"/>
              <a:t>р</a:t>
            </a:r>
            <a:r>
              <a:rPr lang="ru-RU" i="1" dirty="0"/>
              <a:t> &lt; 0</a:t>
            </a:r>
            <a:r>
              <a:rPr lang="en-US" i="1" dirty="0"/>
              <a:t>.</a:t>
            </a:r>
            <a:r>
              <a:rPr lang="ru-RU" i="1" dirty="0"/>
              <a:t>01</a:t>
            </a:r>
            <a:r>
              <a:rPr lang="en-US" i="1" dirty="0"/>
              <a:t>, </a:t>
            </a:r>
            <a:r>
              <a:rPr lang="ru-RU" i="1" dirty="0"/>
              <a:t>* -</a:t>
            </a:r>
            <a:r>
              <a:rPr lang="ru-RU" i="1" dirty="0" err="1"/>
              <a:t>р</a:t>
            </a:r>
            <a:r>
              <a:rPr lang="ru-RU" i="1" dirty="0"/>
              <a:t> &lt; 0</a:t>
            </a:r>
            <a:r>
              <a:rPr lang="en-US" i="1" dirty="0"/>
              <a:t>.</a:t>
            </a:r>
            <a:r>
              <a:rPr lang="ru-RU" i="1" dirty="0"/>
              <a:t>0</a:t>
            </a:r>
            <a:r>
              <a:rPr lang="en-US" i="1" dirty="0"/>
              <a:t>5, - no significant coefficient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9"/>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9"/>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9"/>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99"/>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99"/>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9"/>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99"/>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99"/>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99"/>
                                          </p:stCondLst>
                                        </p:cTn>
                                        <p:tgtEl>
                                          <p:spTgt spid="3"/>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99"/>
                                          </p:stCondLst>
                                        </p:cTn>
                                        <p:tgtEl>
                                          <p:spTgt spid="14"/>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99"/>
                                          </p:stCondLst>
                                        </p:cTn>
                                        <p:tgtEl>
                                          <p:spTgt spid="11"/>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99"/>
                                          </p:stCondLst>
                                        </p:cTn>
                                        <p:tgtEl>
                                          <p:spTgt spid="10"/>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99"/>
                                          </p:stCondLst>
                                        </p:cTn>
                                        <p:tgtEl>
                                          <p:spTgt spid="13"/>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99"/>
                                          </p:stCondLst>
                                        </p:cTn>
                                        <p:tgtEl>
                                          <p:spTgt spid="12"/>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6"/>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99"/>
                                          </p:stCondLst>
                                        </p:cTn>
                                        <p:tgtEl>
                                          <p:spTgt spid="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99"/>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99"/>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99"/>
                                          </p:stCondLst>
                                        </p:cTn>
                                        <p:tgtEl>
                                          <p:spTgt spid="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99"/>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99"/>
                                          </p:stCondLst>
                                        </p:cTn>
                                        <p:tgtEl>
                                          <p:spTgt spid="2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99"/>
                                          </p:stCondLst>
                                        </p:cTn>
                                        <p:tgtEl>
                                          <p:spTgt spid="4"/>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99"/>
                                          </p:stCondLst>
                                        </p:cTn>
                                        <p:tgtEl>
                                          <p:spTgt spid="17"/>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99"/>
                                          </p:stCondLst>
                                        </p:cTn>
                                        <p:tgtEl>
                                          <p:spTgt spid="18"/>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99"/>
                                          </p:stCondLst>
                                        </p:cTn>
                                        <p:tgtEl>
                                          <p:spTgt spid="19"/>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99"/>
                                          </p:stCondLst>
                                        </p:cTn>
                                        <p:tgtEl>
                                          <p:spTgt spid="20"/>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99"/>
                                          </p:stCondLst>
                                        </p:cTn>
                                        <p:tgtEl>
                                          <p:spTgt spid="2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99"/>
                                          </p:stCondLst>
                                        </p:cTn>
                                        <p:tgtEl>
                                          <p:spTgt spid="2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99"/>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animBg="1"/>
      <p:bldP spid="20" grpId="0" animBg="1"/>
      <p:bldP spid="20" grpId="1" animBg="1"/>
      <p:bldP spid="21" grpId="0" animBg="1"/>
      <p:bldP spid="21" grpId="1" animBg="1"/>
      <p:bldP spid="19" grpId="0" animBg="1"/>
      <p:bldP spid="19" grpId="1" animBg="1"/>
      <p:bldP spid="18" grpId="0" animBg="1"/>
      <p:bldP spid="18" grpId="1" animBg="1"/>
      <p:bldP spid="17" grpId="0" animBg="1"/>
      <p:bldP spid="17" grpId="1" animBg="1"/>
      <p:bldP spid="4" grpId="0" animBg="1"/>
      <p:bldP spid="4" grpId="1" animBg="1"/>
      <p:bldP spid="15" grpId="0" animBg="1"/>
      <p:bldP spid="15" grpId="1" animBg="1"/>
      <p:bldP spid="16" grpId="0" animBg="1"/>
      <p:bldP spid="16" grpId="1" animBg="1"/>
      <p:bldP spid="13" grpId="0" animBg="1"/>
      <p:bldP spid="13" grpId="1" animBg="1"/>
      <p:bldP spid="14" grpId="0" animBg="1"/>
      <p:bldP spid="14" grpId="1" animBg="1"/>
      <p:bldP spid="12" grpId="0" animBg="1"/>
      <p:bldP spid="12" grpId="1" animBg="1"/>
      <p:bldP spid="11" grpId="0" animBg="1"/>
      <p:bldP spid="11" grpId="1" animBg="1"/>
      <p:bldP spid="10" grpId="0" animBg="1"/>
      <p:bldP spid="10" grpId="1" animBg="1"/>
      <p:bldP spid="3" grpId="0" animBg="1"/>
      <p:bldP spid="3" grpId="1"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TotalTime>
  <Words>1272</Words>
  <Application>Microsoft Office PowerPoint</Application>
  <PresentationFormat>Экран (4:3)</PresentationFormat>
  <Paragraphs>246</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Times New Roman</vt:lpstr>
      <vt:lpstr>Тема Office</vt:lpstr>
      <vt:lpstr>Презентация PowerPoint</vt:lpstr>
      <vt:lpstr>Introduction: conscious self-regulation and school engagement</vt:lpstr>
      <vt:lpstr>Презентация PowerPoint</vt:lpstr>
      <vt:lpstr> Aim and hypotheses</vt:lpstr>
      <vt:lpstr>      Participants</vt:lpstr>
      <vt:lpstr>      Methods</vt:lpstr>
      <vt:lpstr>       Results     Mediation analysis</vt:lpstr>
      <vt:lpstr>       Results   Moderated mediation analysis</vt:lpstr>
      <vt:lpstr>Results   Moderated mediation analysis</vt:lpstr>
      <vt:lpstr> Conclusions</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Mediation effects of self-regulation in the relationship of school involvement and academic success of students in different ages </dc:title>
  <dc:creator>12-3</dc:creator>
  <cp:lastModifiedBy>Татьяна</cp:lastModifiedBy>
  <cp:revision>87</cp:revision>
  <dcterms:created xsi:type="dcterms:W3CDTF">2022-03-22T10:33:16Z</dcterms:created>
  <dcterms:modified xsi:type="dcterms:W3CDTF">2022-05-06T06:33:08Z</dcterms:modified>
</cp:coreProperties>
</file>