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70" r:id="rId4"/>
    <p:sldId id="258" r:id="rId5"/>
    <p:sldId id="271" r:id="rId6"/>
    <p:sldId id="259" r:id="rId7"/>
    <p:sldId id="260" r:id="rId8"/>
    <p:sldId id="272" r:id="rId9"/>
    <p:sldId id="261" r:id="rId10"/>
    <p:sldId id="262" r:id="rId11"/>
    <p:sldId id="263" r:id="rId12"/>
    <p:sldId id="273" r:id="rId13"/>
    <p:sldId id="274" r:id="rId14"/>
    <p:sldId id="264" r:id="rId15"/>
    <p:sldId id="275" r:id="rId16"/>
    <p:sldId id="265" r:id="rId17"/>
    <p:sldId id="266" r:id="rId18"/>
    <p:sldId id="276" r:id="rId19"/>
    <p:sldId id="277" r:id="rId20"/>
    <p:sldId id="268" r:id="rId21"/>
    <p:sldId id="269" r:id="rId22"/>
  </p:sldIdLst>
  <p:sldSz cx="19081750" cy="11880850"/>
  <p:notesSz cx="6858000" cy="9144000"/>
  <p:defaultTextStyle>
    <a:defPPr>
      <a:defRPr lang="es-ES_tradnl"/>
    </a:defPPr>
    <a:lvl1pPr marL="0" algn="l" defTabSz="1486174" rtl="0" eaLnBrk="1" latinLnBrk="0" hangingPunct="1">
      <a:defRPr sz="2926" kern="1200">
        <a:solidFill>
          <a:schemeClr val="tx1"/>
        </a:solidFill>
        <a:latin typeface="+mn-lt"/>
        <a:ea typeface="+mn-ea"/>
        <a:cs typeface="+mn-cs"/>
      </a:defRPr>
    </a:lvl1pPr>
    <a:lvl2pPr marL="743087" algn="l" defTabSz="1486174" rtl="0" eaLnBrk="1" latinLnBrk="0" hangingPunct="1">
      <a:defRPr sz="2926" kern="1200">
        <a:solidFill>
          <a:schemeClr val="tx1"/>
        </a:solidFill>
        <a:latin typeface="+mn-lt"/>
        <a:ea typeface="+mn-ea"/>
        <a:cs typeface="+mn-cs"/>
      </a:defRPr>
    </a:lvl2pPr>
    <a:lvl3pPr marL="1486174" algn="l" defTabSz="1486174" rtl="0" eaLnBrk="1" latinLnBrk="0" hangingPunct="1">
      <a:defRPr sz="2926" kern="1200">
        <a:solidFill>
          <a:schemeClr val="tx1"/>
        </a:solidFill>
        <a:latin typeface="+mn-lt"/>
        <a:ea typeface="+mn-ea"/>
        <a:cs typeface="+mn-cs"/>
      </a:defRPr>
    </a:lvl3pPr>
    <a:lvl4pPr marL="2229261" algn="l" defTabSz="1486174" rtl="0" eaLnBrk="1" latinLnBrk="0" hangingPunct="1">
      <a:defRPr sz="2926" kern="1200">
        <a:solidFill>
          <a:schemeClr val="tx1"/>
        </a:solidFill>
        <a:latin typeface="+mn-lt"/>
        <a:ea typeface="+mn-ea"/>
        <a:cs typeface="+mn-cs"/>
      </a:defRPr>
    </a:lvl4pPr>
    <a:lvl5pPr marL="2972349" algn="l" defTabSz="1486174" rtl="0" eaLnBrk="1" latinLnBrk="0" hangingPunct="1">
      <a:defRPr sz="2926" kern="1200">
        <a:solidFill>
          <a:schemeClr val="tx1"/>
        </a:solidFill>
        <a:latin typeface="+mn-lt"/>
        <a:ea typeface="+mn-ea"/>
        <a:cs typeface="+mn-cs"/>
      </a:defRPr>
    </a:lvl5pPr>
    <a:lvl6pPr marL="3715436" algn="l" defTabSz="1486174" rtl="0" eaLnBrk="1" latinLnBrk="0" hangingPunct="1">
      <a:defRPr sz="2926" kern="1200">
        <a:solidFill>
          <a:schemeClr val="tx1"/>
        </a:solidFill>
        <a:latin typeface="+mn-lt"/>
        <a:ea typeface="+mn-ea"/>
        <a:cs typeface="+mn-cs"/>
      </a:defRPr>
    </a:lvl6pPr>
    <a:lvl7pPr marL="4458523" algn="l" defTabSz="1486174" rtl="0" eaLnBrk="1" latinLnBrk="0" hangingPunct="1">
      <a:defRPr sz="2926" kern="1200">
        <a:solidFill>
          <a:schemeClr val="tx1"/>
        </a:solidFill>
        <a:latin typeface="+mn-lt"/>
        <a:ea typeface="+mn-ea"/>
        <a:cs typeface="+mn-cs"/>
      </a:defRPr>
    </a:lvl7pPr>
    <a:lvl8pPr marL="5201610" algn="l" defTabSz="1486174" rtl="0" eaLnBrk="1" latinLnBrk="0" hangingPunct="1">
      <a:defRPr sz="2926" kern="1200">
        <a:solidFill>
          <a:schemeClr val="tx1"/>
        </a:solidFill>
        <a:latin typeface="+mn-lt"/>
        <a:ea typeface="+mn-ea"/>
        <a:cs typeface="+mn-cs"/>
      </a:defRPr>
    </a:lvl8pPr>
    <a:lvl9pPr marL="5944697" algn="l" defTabSz="1486174" rtl="0" eaLnBrk="1" latinLnBrk="0" hangingPunct="1">
      <a:defRPr sz="292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9966"/>
    <a:srgbClr val="33CCCC"/>
    <a:srgbClr val="00C0BC"/>
    <a:srgbClr val="00CC99"/>
    <a:srgbClr val="FFFF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84" autoAdjust="0"/>
  </p:normalViewPr>
  <p:slideViewPr>
    <p:cSldViewPr snapToGrid="0">
      <p:cViewPr varScale="1">
        <p:scale>
          <a:sx n="33" d="100"/>
          <a:sy n="33" d="100"/>
        </p:scale>
        <p:origin x="156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25BD1-5002-4D37-B1CF-BFFCC6C5FB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23B38BCD-CBCE-4C60-B5B3-A712F4EE9CEC}">
      <dgm:prSet phldrT="[Texto]" custT="1"/>
      <dgm:spPr>
        <a:solidFill>
          <a:srgbClr val="009999"/>
        </a:solidFill>
      </dgm:spPr>
      <dgm:t>
        <a:bodyPr/>
        <a:lstStyle/>
        <a:p>
          <a:r>
            <a:rPr lang="en-US" sz="5000" b="1" dirty="0" smtClean="0">
              <a:effectLst>
                <a:outerShdw blurRad="38100" dist="38100" dir="2700000" algn="tl">
                  <a:srgbClr val="000000">
                    <a:alpha val="43137"/>
                  </a:srgbClr>
                </a:outerShdw>
              </a:effectLst>
            </a:rPr>
            <a:t>Restricted to quantitative explorations </a:t>
          </a:r>
          <a:endParaRPr lang="es-ES" sz="5000" b="1" dirty="0">
            <a:effectLst>
              <a:outerShdw blurRad="38100" dist="38100" dir="2700000" algn="tl">
                <a:srgbClr val="000000">
                  <a:alpha val="43137"/>
                </a:srgbClr>
              </a:outerShdw>
            </a:effectLst>
          </a:endParaRPr>
        </a:p>
      </dgm:t>
    </dgm:pt>
    <dgm:pt modelId="{E5D56B35-18CB-4FB9-87DB-CAE1CEB8752E}" type="parTrans" cxnId="{C5628929-E232-41D1-A237-CB845574B0AC}">
      <dgm:prSet/>
      <dgm:spPr/>
      <dgm:t>
        <a:bodyPr/>
        <a:lstStyle/>
        <a:p>
          <a:endParaRPr lang="es-ES" sz="5000" b="1">
            <a:effectLst>
              <a:outerShdw blurRad="38100" dist="38100" dir="2700000" algn="tl">
                <a:srgbClr val="000000">
                  <a:alpha val="43137"/>
                </a:srgbClr>
              </a:outerShdw>
            </a:effectLst>
          </a:endParaRPr>
        </a:p>
      </dgm:t>
    </dgm:pt>
    <dgm:pt modelId="{D91EEF70-029F-43DD-880E-36C75B757845}" type="sibTrans" cxnId="{C5628929-E232-41D1-A237-CB845574B0AC}">
      <dgm:prSet/>
      <dgm:spPr>
        <a:ln>
          <a:solidFill>
            <a:srgbClr val="009999"/>
          </a:solidFill>
        </a:ln>
      </dgm:spPr>
      <dgm:t>
        <a:bodyPr/>
        <a:lstStyle/>
        <a:p>
          <a:endParaRPr lang="es-ES" sz="5000" b="1">
            <a:effectLst>
              <a:outerShdw blurRad="38100" dist="38100" dir="2700000" algn="tl">
                <a:srgbClr val="000000">
                  <a:alpha val="43137"/>
                </a:srgbClr>
              </a:outerShdw>
            </a:effectLst>
          </a:endParaRPr>
        </a:p>
      </dgm:t>
    </dgm:pt>
    <dgm:pt modelId="{F6752D88-17E5-4B51-AE34-FADE98E7604B}">
      <dgm:prSet phldrT="[Texto]" custT="1"/>
      <dgm:spPr>
        <a:solidFill>
          <a:srgbClr val="009999"/>
        </a:solidFill>
      </dgm:spPr>
      <dgm:t>
        <a:bodyPr/>
        <a:lstStyle/>
        <a:p>
          <a:r>
            <a:rPr lang="es-ES_tradnl" sz="5000" b="1" dirty="0" err="1" smtClean="0">
              <a:effectLst>
                <a:outerShdw blurRad="38100" dist="38100" dir="2700000" algn="tl">
                  <a:srgbClr val="000000">
                    <a:alpha val="43137"/>
                  </a:srgbClr>
                </a:outerShdw>
              </a:effectLst>
            </a:rPr>
            <a:t>Skew</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the</a:t>
          </a:r>
          <a:r>
            <a:rPr lang="es-ES_tradnl" sz="5000" b="1" dirty="0" smtClean="0">
              <a:effectLst>
                <a:outerShdw blurRad="38100" dist="38100" dir="2700000" algn="tl">
                  <a:srgbClr val="000000">
                    <a:alpha val="43137"/>
                  </a:srgbClr>
                </a:outerShdw>
              </a:effectLst>
            </a:rPr>
            <a:t> look at </a:t>
          </a:r>
          <a:r>
            <a:rPr lang="es-ES_tradnl" sz="5000" b="1" dirty="0" err="1" smtClean="0">
              <a:effectLst>
                <a:outerShdw blurRad="38100" dist="38100" dir="2700000" algn="tl">
                  <a:srgbClr val="000000">
                    <a:alpha val="43137"/>
                  </a:srgbClr>
                </a:outerShdw>
              </a:effectLst>
            </a:rPr>
            <a:t>the</a:t>
          </a:r>
          <a:r>
            <a:rPr lang="es-ES_tradnl" sz="5000" b="1" dirty="0" smtClean="0">
              <a:effectLst>
                <a:outerShdw blurRad="38100" dist="38100" dir="2700000" algn="tl">
                  <a:srgbClr val="000000">
                    <a:alpha val="43137"/>
                  </a:srgbClr>
                </a:outerShdw>
              </a:effectLst>
            </a:rPr>
            <a:t> role of </a:t>
          </a:r>
          <a:r>
            <a:rPr lang="es-ES_tradnl" sz="5000" b="1" dirty="0" err="1" smtClean="0">
              <a:effectLst>
                <a:outerShdw blurRad="38100" dist="38100" dir="2700000" algn="tl">
                  <a:srgbClr val="000000">
                    <a:alpha val="43137"/>
                  </a:srgbClr>
                </a:outerShdw>
              </a:effectLst>
            </a:rPr>
            <a:t>consumption</a:t>
          </a:r>
          <a:r>
            <a:rPr lang="es-ES_tradnl" sz="5000" b="1" dirty="0" smtClean="0">
              <a:effectLst>
                <a:outerShdw blurRad="38100" dist="38100" dir="2700000" algn="tl">
                  <a:srgbClr val="000000">
                    <a:alpha val="43137"/>
                  </a:srgbClr>
                </a:outerShdw>
              </a:effectLst>
            </a:rPr>
            <a:t> in </a:t>
          </a:r>
          <a:r>
            <a:rPr lang="es-ES_tradnl" sz="5000" b="1" dirty="0" err="1" smtClean="0">
              <a:effectLst>
                <a:outerShdw blurRad="38100" dist="38100" dir="2700000" algn="tl">
                  <a:srgbClr val="000000">
                    <a:alpha val="43137"/>
                  </a:srgbClr>
                </a:outerShdw>
              </a:effectLst>
            </a:rPr>
            <a:t>society</a:t>
          </a:r>
          <a:endParaRPr lang="es-ES" sz="5000" b="1" dirty="0">
            <a:effectLst>
              <a:outerShdw blurRad="38100" dist="38100" dir="2700000" algn="tl">
                <a:srgbClr val="000000">
                  <a:alpha val="43137"/>
                </a:srgbClr>
              </a:outerShdw>
            </a:effectLst>
          </a:endParaRPr>
        </a:p>
      </dgm:t>
    </dgm:pt>
    <dgm:pt modelId="{71D857C8-C54D-4CF1-BF38-222E9EACD7B7}" type="parTrans" cxnId="{42BD3FC2-1183-45A7-AF9C-CAD9805ACE10}">
      <dgm:prSet/>
      <dgm:spPr/>
      <dgm:t>
        <a:bodyPr/>
        <a:lstStyle/>
        <a:p>
          <a:endParaRPr lang="es-ES" sz="5000" b="1">
            <a:effectLst>
              <a:outerShdw blurRad="38100" dist="38100" dir="2700000" algn="tl">
                <a:srgbClr val="000000">
                  <a:alpha val="43137"/>
                </a:srgbClr>
              </a:outerShdw>
            </a:effectLst>
          </a:endParaRPr>
        </a:p>
      </dgm:t>
    </dgm:pt>
    <dgm:pt modelId="{236D6FFE-3400-4590-B208-685F77C4D70C}" type="sibTrans" cxnId="{42BD3FC2-1183-45A7-AF9C-CAD9805ACE10}">
      <dgm:prSet/>
      <dgm:spPr/>
      <dgm:t>
        <a:bodyPr/>
        <a:lstStyle/>
        <a:p>
          <a:endParaRPr lang="es-ES" sz="5000" b="1">
            <a:effectLst>
              <a:outerShdw blurRad="38100" dist="38100" dir="2700000" algn="tl">
                <a:srgbClr val="000000">
                  <a:alpha val="43137"/>
                </a:srgbClr>
              </a:outerShdw>
            </a:effectLst>
          </a:endParaRPr>
        </a:p>
      </dgm:t>
    </dgm:pt>
    <dgm:pt modelId="{74DD52FA-46FD-41F1-BB76-48C5C1B6EADB}">
      <dgm:prSet phldrT="[Texto]" custT="1"/>
      <dgm:spPr>
        <a:solidFill>
          <a:srgbClr val="009999"/>
        </a:solidFill>
      </dgm:spPr>
      <dgm:t>
        <a:bodyPr/>
        <a:lstStyle/>
        <a:p>
          <a:r>
            <a:rPr lang="es-ES_tradnl" sz="5000" b="1" dirty="0" err="1" smtClean="0">
              <a:effectLst>
                <a:outerShdw blurRad="38100" dist="38100" dir="2700000" algn="tl">
                  <a:srgbClr val="000000">
                    <a:alpha val="43137"/>
                  </a:srgbClr>
                </a:outerShdw>
              </a:effectLst>
            </a:rPr>
            <a:t>Ignoring</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that</a:t>
          </a:r>
          <a:r>
            <a:rPr lang="es-ES_tradnl" sz="5000" b="1" dirty="0" smtClean="0">
              <a:effectLst>
                <a:outerShdw blurRad="38100" dist="38100" dir="2700000" algn="tl">
                  <a:srgbClr val="000000">
                    <a:alpha val="43137"/>
                  </a:srgbClr>
                </a:outerShdw>
              </a:effectLst>
            </a:rPr>
            <a:t> a </a:t>
          </a:r>
          <a:r>
            <a:rPr lang="es-ES_tradnl" sz="5000" b="1" dirty="0" err="1" smtClean="0">
              <a:effectLst>
                <a:outerShdw blurRad="38100" dist="38100" dir="2700000" algn="tl">
                  <a:srgbClr val="000000">
                    <a:alpha val="43137"/>
                  </a:srgbClr>
                </a:outerShdw>
              </a:effectLst>
            </a:rPr>
            <a:t>profound</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vision</a:t>
          </a:r>
          <a:r>
            <a:rPr lang="es-ES_tradnl" sz="5000" b="1" dirty="0" smtClean="0">
              <a:effectLst>
                <a:outerShdw blurRad="38100" dist="38100" dir="2700000" algn="tl">
                  <a:srgbClr val="000000">
                    <a:alpha val="43137"/>
                  </a:srgbClr>
                </a:outerShdw>
              </a:effectLst>
            </a:rPr>
            <a:t> of </a:t>
          </a:r>
          <a:r>
            <a:rPr lang="es-ES_tradnl" sz="5000" b="1" dirty="0" err="1" smtClean="0">
              <a:effectLst>
                <a:outerShdw blurRad="38100" dist="38100" dir="2700000" algn="tl">
                  <a:srgbClr val="000000">
                    <a:alpha val="43137"/>
                  </a:srgbClr>
                </a:outerShdw>
              </a:effectLst>
            </a:rPr>
            <a:t>it</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means</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analyzing</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it</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from</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its</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essential</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function</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which</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is</a:t>
          </a:r>
          <a:r>
            <a:rPr lang="es-ES_tradnl" sz="5000" b="1" dirty="0" smtClean="0">
              <a:effectLst>
                <a:outerShdw blurRad="38100" dist="38100" dir="2700000" algn="tl">
                  <a:srgbClr val="000000">
                    <a:alpha val="43137"/>
                  </a:srgbClr>
                </a:outerShdw>
              </a:effectLst>
            </a:rPr>
            <a:t> to </a:t>
          </a:r>
          <a:r>
            <a:rPr lang="es-ES_tradnl" sz="5000" b="1" dirty="0" err="1" smtClean="0">
              <a:effectLst>
                <a:outerShdw blurRad="38100" dist="38100" dir="2700000" algn="tl">
                  <a:srgbClr val="000000">
                    <a:alpha val="43137"/>
                  </a:srgbClr>
                </a:outerShdw>
              </a:effectLst>
            </a:rPr>
            <a:t>give</a:t>
          </a:r>
          <a:r>
            <a:rPr lang="es-ES_tradnl" sz="5000" b="1" dirty="0" smtClean="0">
              <a:effectLst>
                <a:outerShdw blurRad="38100" dist="38100" dir="2700000" algn="tl">
                  <a:srgbClr val="000000">
                    <a:alpha val="43137"/>
                  </a:srgbClr>
                </a:outerShdw>
              </a:effectLst>
            </a:rPr>
            <a:t> </a:t>
          </a:r>
          <a:r>
            <a:rPr lang="es-ES_tradnl" sz="5000" b="1" dirty="0" err="1" smtClean="0">
              <a:effectLst>
                <a:outerShdw blurRad="38100" dist="38100" dir="2700000" algn="tl">
                  <a:srgbClr val="000000">
                    <a:alpha val="43137"/>
                  </a:srgbClr>
                </a:outerShdw>
              </a:effectLst>
            </a:rPr>
            <a:t>meaning</a:t>
          </a:r>
          <a:endParaRPr lang="es-ES" sz="5000" b="1" dirty="0">
            <a:effectLst>
              <a:outerShdw blurRad="38100" dist="38100" dir="2700000" algn="tl">
                <a:srgbClr val="000000">
                  <a:alpha val="43137"/>
                </a:srgbClr>
              </a:outerShdw>
            </a:effectLst>
          </a:endParaRPr>
        </a:p>
      </dgm:t>
    </dgm:pt>
    <dgm:pt modelId="{033C3CED-B282-4D2E-98F9-A5175BE4BC78}" type="parTrans" cxnId="{97AA7E61-CB9F-4414-8AD7-DB4598762115}">
      <dgm:prSet/>
      <dgm:spPr/>
      <dgm:t>
        <a:bodyPr/>
        <a:lstStyle/>
        <a:p>
          <a:endParaRPr lang="es-ES" sz="5000" b="1">
            <a:effectLst>
              <a:outerShdw blurRad="38100" dist="38100" dir="2700000" algn="tl">
                <a:srgbClr val="000000">
                  <a:alpha val="43137"/>
                </a:srgbClr>
              </a:outerShdw>
            </a:effectLst>
          </a:endParaRPr>
        </a:p>
      </dgm:t>
    </dgm:pt>
    <dgm:pt modelId="{583EBA77-16B6-4B50-99C8-7779EF372AE3}" type="sibTrans" cxnId="{97AA7E61-CB9F-4414-8AD7-DB4598762115}">
      <dgm:prSet/>
      <dgm:spPr/>
      <dgm:t>
        <a:bodyPr/>
        <a:lstStyle/>
        <a:p>
          <a:endParaRPr lang="es-ES" sz="5000" b="1">
            <a:effectLst>
              <a:outerShdw blurRad="38100" dist="38100" dir="2700000" algn="tl">
                <a:srgbClr val="000000">
                  <a:alpha val="43137"/>
                </a:srgbClr>
              </a:outerShdw>
            </a:effectLst>
          </a:endParaRPr>
        </a:p>
      </dgm:t>
    </dgm:pt>
    <dgm:pt modelId="{63021F79-FD44-4D9F-A378-E40F85EEEE1D}" type="pres">
      <dgm:prSet presAssocID="{A4E25BD1-5002-4D37-B1CF-BFFCC6C5FBA9}" presName="Name0" presStyleCnt="0">
        <dgm:presLayoutVars>
          <dgm:chMax val="7"/>
          <dgm:chPref val="7"/>
          <dgm:dir/>
        </dgm:presLayoutVars>
      </dgm:prSet>
      <dgm:spPr/>
      <dgm:t>
        <a:bodyPr/>
        <a:lstStyle/>
        <a:p>
          <a:endParaRPr lang="es-ES"/>
        </a:p>
      </dgm:t>
    </dgm:pt>
    <dgm:pt modelId="{AD66E113-E48E-4C54-8C26-FF2E89C5C7DB}" type="pres">
      <dgm:prSet presAssocID="{A4E25BD1-5002-4D37-B1CF-BFFCC6C5FBA9}" presName="Name1" presStyleCnt="0"/>
      <dgm:spPr/>
    </dgm:pt>
    <dgm:pt modelId="{054B8BFD-FC9A-42E1-A66B-DFBCE95690BA}" type="pres">
      <dgm:prSet presAssocID="{A4E25BD1-5002-4D37-B1CF-BFFCC6C5FBA9}" presName="cycle" presStyleCnt="0"/>
      <dgm:spPr/>
    </dgm:pt>
    <dgm:pt modelId="{7914723A-FD58-4239-96BD-A276E1343C07}" type="pres">
      <dgm:prSet presAssocID="{A4E25BD1-5002-4D37-B1CF-BFFCC6C5FBA9}" presName="srcNode" presStyleLbl="node1" presStyleIdx="0" presStyleCnt="3"/>
      <dgm:spPr/>
    </dgm:pt>
    <dgm:pt modelId="{54CD1153-06BD-4BBD-8019-3D34D6B251CB}" type="pres">
      <dgm:prSet presAssocID="{A4E25BD1-5002-4D37-B1CF-BFFCC6C5FBA9}" presName="conn" presStyleLbl="parChTrans1D2" presStyleIdx="0" presStyleCnt="1"/>
      <dgm:spPr/>
      <dgm:t>
        <a:bodyPr/>
        <a:lstStyle/>
        <a:p>
          <a:endParaRPr lang="es-ES"/>
        </a:p>
      </dgm:t>
    </dgm:pt>
    <dgm:pt modelId="{A84F3060-E90F-4C78-8DA7-740AC18E9003}" type="pres">
      <dgm:prSet presAssocID="{A4E25BD1-5002-4D37-B1CF-BFFCC6C5FBA9}" presName="extraNode" presStyleLbl="node1" presStyleIdx="0" presStyleCnt="3"/>
      <dgm:spPr/>
    </dgm:pt>
    <dgm:pt modelId="{B7FF5688-C19C-4439-82AA-0D3658BE10C1}" type="pres">
      <dgm:prSet presAssocID="{A4E25BD1-5002-4D37-B1CF-BFFCC6C5FBA9}" presName="dstNode" presStyleLbl="node1" presStyleIdx="0" presStyleCnt="3"/>
      <dgm:spPr/>
    </dgm:pt>
    <dgm:pt modelId="{66C7CD44-133F-4121-9D5E-FC83693F0427}" type="pres">
      <dgm:prSet presAssocID="{23B38BCD-CBCE-4C60-B5B3-A712F4EE9CEC}" presName="text_1" presStyleLbl="node1" presStyleIdx="0" presStyleCnt="3">
        <dgm:presLayoutVars>
          <dgm:bulletEnabled val="1"/>
        </dgm:presLayoutVars>
      </dgm:prSet>
      <dgm:spPr/>
      <dgm:t>
        <a:bodyPr/>
        <a:lstStyle/>
        <a:p>
          <a:endParaRPr lang="es-ES"/>
        </a:p>
      </dgm:t>
    </dgm:pt>
    <dgm:pt modelId="{142BE7EA-03FF-4F42-9084-68AECAEE75D6}" type="pres">
      <dgm:prSet presAssocID="{23B38BCD-CBCE-4C60-B5B3-A712F4EE9CEC}" presName="accent_1" presStyleCnt="0"/>
      <dgm:spPr/>
    </dgm:pt>
    <dgm:pt modelId="{A84A267C-63B3-484A-99BA-2E06388B6E9E}" type="pres">
      <dgm:prSet presAssocID="{23B38BCD-CBCE-4C60-B5B3-A712F4EE9CEC}" presName="accentRepeatNode" presStyleLbl="solidFgAcc1" presStyleIdx="0" presStyleCnt="3"/>
      <dgm:spPr>
        <a:ln>
          <a:solidFill>
            <a:srgbClr val="009999"/>
          </a:solidFill>
        </a:ln>
      </dgm:spPr>
    </dgm:pt>
    <dgm:pt modelId="{7EECDE9A-AA30-4750-A625-9F72BAC03E8A}" type="pres">
      <dgm:prSet presAssocID="{F6752D88-17E5-4B51-AE34-FADE98E7604B}" presName="text_2" presStyleLbl="node1" presStyleIdx="1" presStyleCnt="3">
        <dgm:presLayoutVars>
          <dgm:bulletEnabled val="1"/>
        </dgm:presLayoutVars>
      </dgm:prSet>
      <dgm:spPr/>
      <dgm:t>
        <a:bodyPr/>
        <a:lstStyle/>
        <a:p>
          <a:endParaRPr lang="es-ES"/>
        </a:p>
      </dgm:t>
    </dgm:pt>
    <dgm:pt modelId="{E495C3B9-CB22-46BD-BA32-6D53DF082275}" type="pres">
      <dgm:prSet presAssocID="{F6752D88-17E5-4B51-AE34-FADE98E7604B}" presName="accent_2" presStyleCnt="0"/>
      <dgm:spPr/>
    </dgm:pt>
    <dgm:pt modelId="{82A9E7CE-B9B9-4253-BE17-6C697C444288}" type="pres">
      <dgm:prSet presAssocID="{F6752D88-17E5-4B51-AE34-FADE98E7604B}" presName="accentRepeatNode" presStyleLbl="solidFgAcc1" presStyleIdx="1" presStyleCnt="3"/>
      <dgm:spPr>
        <a:ln>
          <a:solidFill>
            <a:srgbClr val="009999"/>
          </a:solidFill>
        </a:ln>
      </dgm:spPr>
    </dgm:pt>
    <dgm:pt modelId="{9C1F2A84-39CD-4B0D-B84B-490D0D0FE266}" type="pres">
      <dgm:prSet presAssocID="{74DD52FA-46FD-41F1-BB76-48C5C1B6EADB}" presName="text_3" presStyleLbl="node1" presStyleIdx="2" presStyleCnt="3">
        <dgm:presLayoutVars>
          <dgm:bulletEnabled val="1"/>
        </dgm:presLayoutVars>
      </dgm:prSet>
      <dgm:spPr/>
      <dgm:t>
        <a:bodyPr/>
        <a:lstStyle/>
        <a:p>
          <a:endParaRPr lang="es-ES"/>
        </a:p>
      </dgm:t>
    </dgm:pt>
    <dgm:pt modelId="{17AFEA84-DF4F-45B6-B0F8-DCBEE01DEEA0}" type="pres">
      <dgm:prSet presAssocID="{74DD52FA-46FD-41F1-BB76-48C5C1B6EADB}" presName="accent_3" presStyleCnt="0"/>
      <dgm:spPr/>
    </dgm:pt>
    <dgm:pt modelId="{D3C265BE-6A7C-4213-878E-ED0CDDC538EF}" type="pres">
      <dgm:prSet presAssocID="{74DD52FA-46FD-41F1-BB76-48C5C1B6EADB}" presName="accentRepeatNode" presStyleLbl="solidFgAcc1" presStyleIdx="2" presStyleCnt="3"/>
      <dgm:spPr>
        <a:ln>
          <a:solidFill>
            <a:srgbClr val="009999"/>
          </a:solidFill>
        </a:ln>
      </dgm:spPr>
    </dgm:pt>
  </dgm:ptLst>
  <dgm:cxnLst>
    <dgm:cxn modelId="{C5628929-E232-41D1-A237-CB845574B0AC}" srcId="{A4E25BD1-5002-4D37-B1CF-BFFCC6C5FBA9}" destId="{23B38BCD-CBCE-4C60-B5B3-A712F4EE9CEC}" srcOrd="0" destOrd="0" parTransId="{E5D56B35-18CB-4FB9-87DB-CAE1CEB8752E}" sibTransId="{D91EEF70-029F-43DD-880E-36C75B757845}"/>
    <dgm:cxn modelId="{97AA7E61-CB9F-4414-8AD7-DB4598762115}" srcId="{A4E25BD1-5002-4D37-B1CF-BFFCC6C5FBA9}" destId="{74DD52FA-46FD-41F1-BB76-48C5C1B6EADB}" srcOrd="2" destOrd="0" parTransId="{033C3CED-B282-4D2E-98F9-A5175BE4BC78}" sibTransId="{583EBA77-16B6-4B50-99C8-7779EF372AE3}"/>
    <dgm:cxn modelId="{2A178535-90A1-4A31-BCC2-F0976A9E8DE5}" type="presOf" srcId="{23B38BCD-CBCE-4C60-B5B3-A712F4EE9CEC}" destId="{66C7CD44-133F-4121-9D5E-FC83693F0427}" srcOrd="0" destOrd="0" presId="urn:microsoft.com/office/officeart/2008/layout/VerticalCurvedList"/>
    <dgm:cxn modelId="{C64DDC9B-790A-4B7B-9EA8-F4C29D43DD65}" type="presOf" srcId="{F6752D88-17E5-4B51-AE34-FADE98E7604B}" destId="{7EECDE9A-AA30-4750-A625-9F72BAC03E8A}" srcOrd="0" destOrd="0" presId="urn:microsoft.com/office/officeart/2008/layout/VerticalCurvedList"/>
    <dgm:cxn modelId="{2F6656D6-0BC4-4E13-98FB-2C7A0D137F69}" type="presOf" srcId="{D91EEF70-029F-43DD-880E-36C75B757845}" destId="{54CD1153-06BD-4BBD-8019-3D34D6B251CB}" srcOrd="0" destOrd="0" presId="urn:microsoft.com/office/officeart/2008/layout/VerticalCurvedList"/>
    <dgm:cxn modelId="{42BD3FC2-1183-45A7-AF9C-CAD9805ACE10}" srcId="{A4E25BD1-5002-4D37-B1CF-BFFCC6C5FBA9}" destId="{F6752D88-17E5-4B51-AE34-FADE98E7604B}" srcOrd="1" destOrd="0" parTransId="{71D857C8-C54D-4CF1-BF38-222E9EACD7B7}" sibTransId="{236D6FFE-3400-4590-B208-685F77C4D70C}"/>
    <dgm:cxn modelId="{171C7D93-0217-48BC-BDF4-A797FD5BCE61}" type="presOf" srcId="{A4E25BD1-5002-4D37-B1CF-BFFCC6C5FBA9}" destId="{63021F79-FD44-4D9F-A378-E40F85EEEE1D}" srcOrd="0" destOrd="0" presId="urn:microsoft.com/office/officeart/2008/layout/VerticalCurvedList"/>
    <dgm:cxn modelId="{BD608591-3F35-4044-BFDC-C9965A24471C}" type="presOf" srcId="{74DD52FA-46FD-41F1-BB76-48C5C1B6EADB}" destId="{9C1F2A84-39CD-4B0D-B84B-490D0D0FE266}" srcOrd="0" destOrd="0" presId="urn:microsoft.com/office/officeart/2008/layout/VerticalCurvedList"/>
    <dgm:cxn modelId="{8A1CBBDA-5884-4BA7-BC02-92A2135C11E1}" type="presParOf" srcId="{63021F79-FD44-4D9F-A378-E40F85EEEE1D}" destId="{AD66E113-E48E-4C54-8C26-FF2E89C5C7DB}" srcOrd="0" destOrd="0" presId="urn:microsoft.com/office/officeart/2008/layout/VerticalCurvedList"/>
    <dgm:cxn modelId="{D3AED8CE-E813-474E-AE81-3D5DA1EB2E3B}" type="presParOf" srcId="{AD66E113-E48E-4C54-8C26-FF2E89C5C7DB}" destId="{054B8BFD-FC9A-42E1-A66B-DFBCE95690BA}" srcOrd="0" destOrd="0" presId="urn:microsoft.com/office/officeart/2008/layout/VerticalCurvedList"/>
    <dgm:cxn modelId="{B6244453-0689-41F3-984B-B4709BE19E9F}" type="presParOf" srcId="{054B8BFD-FC9A-42E1-A66B-DFBCE95690BA}" destId="{7914723A-FD58-4239-96BD-A276E1343C07}" srcOrd="0" destOrd="0" presId="urn:microsoft.com/office/officeart/2008/layout/VerticalCurvedList"/>
    <dgm:cxn modelId="{55584DF2-E8C3-4A73-8A56-5B207CD26F03}" type="presParOf" srcId="{054B8BFD-FC9A-42E1-A66B-DFBCE95690BA}" destId="{54CD1153-06BD-4BBD-8019-3D34D6B251CB}" srcOrd="1" destOrd="0" presId="urn:microsoft.com/office/officeart/2008/layout/VerticalCurvedList"/>
    <dgm:cxn modelId="{946B704D-912E-4F0B-A826-D08D45199718}" type="presParOf" srcId="{054B8BFD-FC9A-42E1-A66B-DFBCE95690BA}" destId="{A84F3060-E90F-4C78-8DA7-740AC18E9003}" srcOrd="2" destOrd="0" presId="urn:microsoft.com/office/officeart/2008/layout/VerticalCurvedList"/>
    <dgm:cxn modelId="{830EAF71-A114-4C88-AEE0-E062F24E14E5}" type="presParOf" srcId="{054B8BFD-FC9A-42E1-A66B-DFBCE95690BA}" destId="{B7FF5688-C19C-4439-82AA-0D3658BE10C1}" srcOrd="3" destOrd="0" presId="urn:microsoft.com/office/officeart/2008/layout/VerticalCurvedList"/>
    <dgm:cxn modelId="{3E9A703E-2ABA-4792-AF24-D87C687B7AC0}" type="presParOf" srcId="{AD66E113-E48E-4C54-8C26-FF2E89C5C7DB}" destId="{66C7CD44-133F-4121-9D5E-FC83693F0427}" srcOrd="1" destOrd="0" presId="urn:microsoft.com/office/officeart/2008/layout/VerticalCurvedList"/>
    <dgm:cxn modelId="{8B58570D-8E18-49F3-91FB-3335E6F104C4}" type="presParOf" srcId="{AD66E113-E48E-4C54-8C26-FF2E89C5C7DB}" destId="{142BE7EA-03FF-4F42-9084-68AECAEE75D6}" srcOrd="2" destOrd="0" presId="urn:microsoft.com/office/officeart/2008/layout/VerticalCurvedList"/>
    <dgm:cxn modelId="{1717D3B2-4ED2-41E0-8E8F-A74B720AD916}" type="presParOf" srcId="{142BE7EA-03FF-4F42-9084-68AECAEE75D6}" destId="{A84A267C-63B3-484A-99BA-2E06388B6E9E}" srcOrd="0" destOrd="0" presId="urn:microsoft.com/office/officeart/2008/layout/VerticalCurvedList"/>
    <dgm:cxn modelId="{290A15B5-A3FF-40B6-85AA-8E7F661F2731}" type="presParOf" srcId="{AD66E113-E48E-4C54-8C26-FF2E89C5C7DB}" destId="{7EECDE9A-AA30-4750-A625-9F72BAC03E8A}" srcOrd="3" destOrd="0" presId="urn:microsoft.com/office/officeart/2008/layout/VerticalCurvedList"/>
    <dgm:cxn modelId="{8643D81E-6B09-42C2-A078-F6CF8536CFF2}" type="presParOf" srcId="{AD66E113-E48E-4C54-8C26-FF2E89C5C7DB}" destId="{E495C3B9-CB22-46BD-BA32-6D53DF082275}" srcOrd="4" destOrd="0" presId="urn:microsoft.com/office/officeart/2008/layout/VerticalCurvedList"/>
    <dgm:cxn modelId="{F2FECED1-12E4-40FC-B442-97B36A1424B0}" type="presParOf" srcId="{E495C3B9-CB22-46BD-BA32-6D53DF082275}" destId="{82A9E7CE-B9B9-4253-BE17-6C697C444288}" srcOrd="0" destOrd="0" presId="urn:microsoft.com/office/officeart/2008/layout/VerticalCurvedList"/>
    <dgm:cxn modelId="{E0D3DF62-374D-4E07-991A-E1B7E773C703}" type="presParOf" srcId="{AD66E113-E48E-4C54-8C26-FF2E89C5C7DB}" destId="{9C1F2A84-39CD-4B0D-B84B-490D0D0FE266}" srcOrd="5" destOrd="0" presId="urn:microsoft.com/office/officeart/2008/layout/VerticalCurvedList"/>
    <dgm:cxn modelId="{402CBDE6-A32C-41C3-810E-F1CF132F1320}" type="presParOf" srcId="{AD66E113-E48E-4C54-8C26-FF2E89C5C7DB}" destId="{17AFEA84-DF4F-45B6-B0F8-DCBEE01DEEA0}" srcOrd="6" destOrd="0" presId="urn:microsoft.com/office/officeart/2008/layout/VerticalCurvedList"/>
    <dgm:cxn modelId="{84CD5449-3C6D-4C5C-9582-EFD487DE2FD6}" type="presParOf" srcId="{17AFEA84-DF4F-45B6-B0F8-DCBEE01DEEA0}" destId="{D3C265BE-6A7C-4213-878E-ED0CDDC538EF}" srcOrd="0" destOrd="0" presId="urn:microsoft.com/office/officeart/2008/layout/VerticalCurvedList"/>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CD1153-06BD-4BBD-8019-3D34D6B251CB}">
      <dsp:nvSpPr>
        <dsp:cNvPr id="0" name=""/>
        <dsp:cNvSpPr/>
      </dsp:nvSpPr>
      <dsp:spPr>
        <a:xfrm>
          <a:off x="-9583487" y="-1464093"/>
          <a:ext cx="11408965" cy="11408965"/>
        </a:xfrm>
        <a:prstGeom prst="blockArc">
          <a:avLst>
            <a:gd name="adj1" fmla="val 18900000"/>
            <a:gd name="adj2" fmla="val 2700000"/>
            <a:gd name="adj3" fmla="val 189"/>
          </a:avLst>
        </a:prstGeom>
        <a:noFill/>
        <a:ln w="12700" cap="flat" cmpd="sng" algn="ctr">
          <a:solidFill>
            <a:srgbClr val="009999"/>
          </a:solidFill>
          <a:prstDash val="solid"/>
          <a:miter lim="800000"/>
        </a:ln>
        <a:effectLst/>
      </dsp:spPr>
      <dsp:style>
        <a:lnRef idx="2">
          <a:scrgbClr r="0" g="0" b="0"/>
        </a:lnRef>
        <a:fillRef idx="0">
          <a:scrgbClr r="0" g="0" b="0"/>
        </a:fillRef>
        <a:effectRef idx="0">
          <a:scrgbClr r="0" g="0" b="0"/>
        </a:effectRef>
        <a:fontRef idx="minor"/>
      </dsp:style>
    </dsp:sp>
    <dsp:sp modelId="{66C7CD44-133F-4121-9D5E-FC83693F0427}">
      <dsp:nvSpPr>
        <dsp:cNvPr id="0" name=""/>
        <dsp:cNvSpPr/>
      </dsp:nvSpPr>
      <dsp:spPr>
        <a:xfrm>
          <a:off x="1177131" y="848077"/>
          <a:ext cx="16466422" cy="1696155"/>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324" tIns="127000" rIns="127000" bIns="127000" numCol="1" spcCol="1270" anchor="ctr" anchorCtr="0">
          <a:noAutofit/>
        </a:bodyPr>
        <a:lstStyle/>
        <a:p>
          <a:pPr lvl="0" algn="l" defTabSz="2222500">
            <a:lnSpc>
              <a:spcPct val="90000"/>
            </a:lnSpc>
            <a:spcBef>
              <a:spcPct val="0"/>
            </a:spcBef>
            <a:spcAft>
              <a:spcPct val="35000"/>
            </a:spcAft>
          </a:pPr>
          <a:r>
            <a:rPr lang="en-US" sz="5000" b="1" kern="1200" dirty="0" smtClean="0">
              <a:effectLst>
                <a:outerShdw blurRad="38100" dist="38100" dir="2700000" algn="tl">
                  <a:srgbClr val="000000">
                    <a:alpha val="43137"/>
                  </a:srgbClr>
                </a:outerShdw>
              </a:effectLst>
            </a:rPr>
            <a:t>Restricted to quantitative explorations </a:t>
          </a:r>
          <a:endParaRPr lang="es-ES" sz="5000" b="1" kern="1200" dirty="0">
            <a:effectLst>
              <a:outerShdw blurRad="38100" dist="38100" dir="2700000" algn="tl">
                <a:srgbClr val="000000">
                  <a:alpha val="43137"/>
                </a:srgbClr>
              </a:outerShdw>
            </a:effectLst>
          </a:endParaRPr>
        </a:p>
      </dsp:txBody>
      <dsp:txXfrm>
        <a:off x="1177131" y="848077"/>
        <a:ext cx="16466422" cy="1696155"/>
      </dsp:txXfrm>
    </dsp:sp>
    <dsp:sp modelId="{A84A267C-63B3-484A-99BA-2E06388B6E9E}">
      <dsp:nvSpPr>
        <dsp:cNvPr id="0" name=""/>
        <dsp:cNvSpPr/>
      </dsp:nvSpPr>
      <dsp:spPr>
        <a:xfrm>
          <a:off x="117034" y="636058"/>
          <a:ext cx="2120194" cy="2120194"/>
        </a:xfrm>
        <a:prstGeom prst="ellipse">
          <a:avLst/>
        </a:prstGeom>
        <a:solidFill>
          <a:schemeClr val="lt1">
            <a:hueOff val="0"/>
            <a:satOff val="0"/>
            <a:lumOff val="0"/>
            <a:alphaOff val="0"/>
          </a:schemeClr>
        </a:solidFill>
        <a:ln w="12700" cap="flat" cmpd="sng" algn="ctr">
          <a:solidFill>
            <a:srgbClr val="009999"/>
          </a:solidFill>
          <a:prstDash val="solid"/>
          <a:miter lim="800000"/>
        </a:ln>
        <a:effectLst/>
      </dsp:spPr>
      <dsp:style>
        <a:lnRef idx="2">
          <a:scrgbClr r="0" g="0" b="0"/>
        </a:lnRef>
        <a:fillRef idx="1">
          <a:scrgbClr r="0" g="0" b="0"/>
        </a:fillRef>
        <a:effectRef idx="0">
          <a:scrgbClr r="0" g="0" b="0"/>
        </a:effectRef>
        <a:fontRef idx="minor"/>
      </dsp:style>
    </dsp:sp>
    <dsp:sp modelId="{7EECDE9A-AA30-4750-A625-9F72BAC03E8A}">
      <dsp:nvSpPr>
        <dsp:cNvPr id="0" name=""/>
        <dsp:cNvSpPr/>
      </dsp:nvSpPr>
      <dsp:spPr>
        <a:xfrm>
          <a:off x="1793684" y="3392311"/>
          <a:ext cx="15849869" cy="1696155"/>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324" tIns="127000" rIns="127000" bIns="127000" numCol="1" spcCol="1270" anchor="ctr" anchorCtr="0">
          <a:noAutofit/>
        </a:bodyPr>
        <a:lstStyle/>
        <a:p>
          <a:pPr lvl="0" algn="l" defTabSz="2222500">
            <a:lnSpc>
              <a:spcPct val="90000"/>
            </a:lnSpc>
            <a:spcBef>
              <a:spcPct val="0"/>
            </a:spcBef>
            <a:spcAft>
              <a:spcPct val="35000"/>
            </a:spcAft>
          </a:pPr>
          <a:r>
            <a:rPr lang="es-ES_tradnl" sz="5000" b="1" kern="1200" dirty="0" err="1" smtClean="0">
              <a:effectLst>
                <a:outerShdw blurRad="38100" dist="38100" dir="2700000" algn="tl">
                  <a:srgbClr val="000000">
                    <a:alpha val="43137"/>
                  </a:srgbClr>
                </a:outerShdw>
              </a:effectLst>
            </a:rPr>
            <a:t>Skew</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the</a:t>
          </a:r>
          <a:r>
            <a:rPr lang="es-ES_tradnl" sz="5000" b="1" kern="1200" dirty="0" smtClean="0">
              <a:effectLst>
                <a:outerShdw blurRad="38100" dist="38100" dir="2700000" algn="tl">
                  <a:srgbClr val="000000">
                    <a:alpha val="43137"/>
                  </a:srgbClr>
                </a:outerShdw>
              </a:effectLst>
            </a:rPr>
            <a:t> look at </a:t>
          </a:r>
          <a:r>
            <a:rPr lang="es-ES_tradnl" sz="5000" b="1" kern="1200" dirty="0" err="1" smtClean="0">
              <a:effectLst>
                <a:outerShdw blurRad="38100" dist="38100" dir="2700000" algn="tl">
                  <a:srgbClr val="000000">
                    <a:alpha val="43137"/>
                  </a:srgbClr>
                </a:outerShdw>
              </a:effectLst>
            </a:rPr>
            <a:t>the</a:t>
          </a:r>
          <a:r>
            <a:rPr lang="es-ES_tradnl" sz="5000" b="1" kern="1200" dirty="0" smtClean="0">
              <a:effectLst>
                <a:outerShdw blurRad="38100" dist="38100" dir="2700000" algn="tl">
                  <a:srgbClr val="000000">
                    <a:alpha val="43137"/>
                  </a:srgbClr>
                </a:outerShdw>
              </a:effectLst>
            </a:rPr>
            <a:t> role of </a:t>
          </a:r>
          <a:r>
            <a:rPr lang="es-ES_tradnl" sz="5000" b="1" kern="1200" dirty="0" err="1" smtClean="0">
              <a:effectLst>
                <a:outerShdw blurRad="38100" dist="38100" dir="2700000" algn="tl">
                  <a:srgbClr val="000000">
                    <a:alpha val="43137"/>
                  </a:srgbClr>
                </a:outerShdw>
              </a:effectLst>
            </a:rPr>
            <a:t>consumption</a:t>
          </a:r>
          <a:r>
            <a:rPr lang="es-ES_tradnl" sz="5000" b="1" kern="1200" dirty="0" smtClean="0">
              <a:effectLst>
                <a:outerShdw blurRad="38100" dist="38100" dir="2700000" algn="tl">
                  <a:srgbClr val="000000">
                    <a:alpha val="43137"/>
                  </a:srgbClr>
                </a:outerShdw>
              </a:effectLst>
            </a:rPr>
            <a:t> in </a:t>
          </a:r>
          <a:r>
            <a:rPr lang="es-ES_tradnl" sz="5000" b="1" kern="1200" dirty="0" err="1" smtClean="0">
              <a:effectLst>
                <a:outerShdw blurRad="38100" dist="38100" dir="2700000" algn="tl">
                  <a:srgbClr val="000000">
                    <a:alpha val="43137"/>
                  </a:srgbClr>
                </a:outerShdw>
              </a:effectLst>
            </a:rPr>
            <a:t>society</a:t>
          </a:r>
          <a:endParaRPr lang="es-ES" sz="5000" b="1" kern="1200" dirty="0">
            <a:effectLst>
              <a:outerShdw blurRad="38100" dist="38100" dir="2700000" algn="tl">
                <a:srgbClr val="000000">
                  <a:alpha val="43137"/>
                </a:srgbClr>
              </a:outerShdw>
            </a:effectLst>
          </a:endParaRPr>
        </a:p>
      </dsp:txBody>
      <dsp:txXfrm>
        <a:off x="1793684" y="3392311"/>
        <a:ext cx="15849869" cy="1696155"/>
      </dsp:txXfrm>
    </dsp:sp>
    <dsp:sp modelId="{82A9E7CE-B9B9-4253-BE17-6C697C444288}">
      <dsp:nvSpPr>
        <dsp:cNvPr id="0" name=""/>
        <dsp:cNvSpPr/>
      </dsp:nvSpPr>
      <dsp:spPr>
        <a:xfrm>
          <a:off x="733587" y="3180291"/>
          <a:ext cx="2120194" cy="2120194"/>
        </a:xfrm>
        <a:prstGeom prst="ellipse">
          <a:avLst/>
        </a:prstGeom>
        <a:solidFill>
          <a:schemeClr val="lt1">
            <a:hueOff val="0"/>
            <a:satOff val="0"/>
            <a:lumOff val="0"/>
            <a:alphaOff val="0"/>
          </a:schemeClr>
        </a:solidFill>
        <a:ln w="12700" cap="flat" cmpd="sng" algn="ctr">
          <a:solidFill>
            <a:srgbClr val="009999"/>
          </a:solidFill>
          <a:prstDash val="solid"/>
          <a:miter lim="800000"/>
        </a:ln>
        <a:effectLst/>
      </dsp:spPr>
      <dsp:style>
        <a:lnRef idx="2">
          <a:scrgbClr r="0" g="0" b="0"/>
        </a:lnRef>
        <a:fillRef idx="1">
          <a:scrgbClr r="0" g="0" b="0"/>
        </a:fillRef>
        <a:effectRef idx="0">
          <a:scrgbClr r="0" g="0" b="0"/>
        </a:effectRef>
        <a:fontRef idx="minor"/>
      </dsp:style>
    </dsp:sp>
    <dsp:sp modelId="{9C1F2A84-39CD-4B0D-B84B-490D0D0FE266}">
      <dsp:nvSpPr>
        <dsp:cNvPr id="0" name=""/>
        <dsp:cNvSpPr/>
      </dsp:nvSpPr>
      <dsp:spPr>
        <a:xfrm>
          <a:off x="1177131" y="5936544"/>
          <a:ext cx="16466422" cy="1696155"/>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46324" tIns="127000" rIns="127000" bIns="127000" numCol="1" spcCol="1270" anchor="ctr" anchorCtr="0">
          <a:noAutofit/>
        </a:bodyPr>
        <a:lstStyle/>
        <a:p>
          <a:pPr lvl="0" algn="l" defTabSz="2222500">
            <a:lnSpc>
              <a:spcPct val="90000"/>
            </a:lnSpc>
            <a:spcBef>
              <a:spcPct val="0"/>
            </a:spcBef>
            <a:spcAft>
              <a:spcPct val="35000"/>
            </a:spcAft>
          </a:pPr>
          <a:r>
            <a:rPr lang="es-ES_tradnl" sz="5000" b="1" kern="1200" dirty="0" err="1" smtClean="0">
              <a:effectLst>
                <a:outerShdw blurRad="38100" dist="38100" dir="2700000" algn="tl">
                  <a:srgbClr val="000000">
                    <a:alpha val="43137"/>
                  </a:srgbClr>
                </a:outerShdw>
              </a:effectLst>
            </a:rPr>
            <a:t>Ignoring</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that</a:t>
          </a:r>
          <a:r>
            <a:rPr lang="es-ES_tradnl" sz="5000" b="1" kern="1200" dirty="0" smtClean="0">
              <a:effectLst>
                <a:outerShdw blurRad="38100" dist="38100" dir="2700000" algn="tl">
                  <a:srgbClr val="000000">
                    <a:alpha val="43137"/>
                  </a:srgbClr>
                </a:outerShdw>
              </a:effectLst>
            </a:rPr>
            <a:t> a </a:t>
          </a:r>
          <a:r>
            <a:rPr lang="es-ES_tradnl" sz="5000" b="1" kern="1200" dirty="0" err="1" smtClean="0">
              <a:effectLst>
                <a:outerShdw blurRad="38100" dist="38100" dir="2700000" algn="tl">
                  <a:srgbClr val="000000">
                    <a:alpha val="43137"/>
                  </a:srgbClr>
                </a:outerShdw>
              </a:effectLst>
            </a:rPr>
            <a:t>profound</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vision</a:t>
          </a:r>
          <a:r>
            <a:rPr lang="es-ES_tradnl" sz="5000" b="1" kern="1200" dirty="0" smtClean="0">
              <a:effectLst>
                <a:outerShdw blurRad="38100" dist="38100" dir="2700000" algn="tl">
                  <a:srgbClr val="000000">
                    <a:alpha val="43137"/>
                  </a:srgbClr>
                </a:outerShdw>
              </a:effectLst>
            </a:rPr>
            <a:t> of </a:t>
          </a:r>
          <a:r>
            <a:rPr lang="es-ES_tradnl" sz="5000" b="1" kern="1200" dirty="0" err="1" smtClean="0">
              <a:effectLst>
                <a:outerShdw blurRad="38100" dist="38100" dir="2700000" algn="tl">
                  <a:srgbClr val="000000">
                    <a:alpha val="43137"/>
                  </a:srgbClr>
                </a:outerShdw>
              </a:effectLst>
            </a:rPr>
            <a:t>it</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means</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analyzing</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it</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from</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its</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essential</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function</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which</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is</a:t>
          </a:r>
          <a:r>
            <a:rPr lang="es-ES_tradnl" sz="5000" b="1" kern="1200" dirty="0" smtClean="0">
              <a:effectLst>
                <a:outerShdw blurRad="38100" dist="38100" dir="2700000" algn="tl">
                  <a:srgbClr val="000000">
                    <a:alpha val="43137"/>
                  </a:srgbClr>
                </a:outerShdw>
              </a:effectLst>
            </a:rPr>
            <a:t> to </a:t>
          </a:r>
          <a:r>
            <a:rPr lang="es-ES_tradnl" sz="5000" b="1" kern="1200" dirty="0" err="1" smtClean="0">
              <a:effectLst>
                <a:outerShdw blurRad="38100" dist="38100" dir="2700000" algn="tl">
                  <a:srgbClr val="000000">
                    <a:alpha val="43137"/>
                  </a:srgbClr>
                </a:outerShdw>
              </a:effectLst>
            </a:rPr>
            <a:t>give</a:t>
          </a:r>
          <a:r>
            <a:rPr lang="es-ES_tradnl" sz="5000" b="1" kern="1200" dirty="0" smtClean="0">
              <a:effectLst>
                <a:outerShdw blurRad="38100" dist="38100" dir="2700000" algn="tl">
                  <a:srgbClr val="000000">
                    <a:alpha val="43137"/>
                  </a:srgbClr>
                </a:outerShdw>
              </a:effectLst>
            </a:rPr>
            <a:t> </a:t>
          </a:r>
          <a:r>
            <a:rPr lang="es-ES_tradnl" sz="5000" b="1" kern="1200" dirty="0" err="1" smtClean="0">
              <a:effectLst>
                <a:outerShdw blurRad="38100" dist="38100" dir="2700000" algn="tl">
                  <a:srgbClr val="000000">
                    <a:alpha val="43137"/>
                  </a:srgbClr>
                </a:outerShdw>
              </a:effectLst>
            </a:rPr>
            <a:t>meaning</a:t>
          </a:r>
          <a:endParaRPr lang="es-ES" sz="5000" b="1" kern="1200" dirty="0">
            <a:effectLst>
              <a:outerShdw blurRad="38100" dist="38100" dir="2700000" algn="tl">
                <a:srgbClr val="000000">
                  <a:alpha val="43137"/>
                </a:srgbClr>
              </a:outerShdw>
            </a:effectLst>
          </a:endParaRPr>
        </a:p>
      </dsp:txBody>
      <dsp:txXfrm>
        <a:off x="1177131" y="5936544"/>
        <a:ext cx="16466422" cy="1696155"/>
      </dsp:txXfrm>
    </dsp:sp>
    <dsp:sp modelId="{D3C265BE-6A7C-4213-878E-ED0CDDC538EF}">
      <dsp:nvSpPr>
        <dsp:cNvPr id="0" name=""/>
        <dsp:cNvSpPr/>
      </dsp:nvSpPr>
      <dsp:spPr>
        <a:xfrm>
          <a:off x="117034" y="5724525"/>
          <a:ext cx="2120194" cy="2120194"/>
        </a:xfrm>
        <a:prstGeom prst="ellipse">
          <a:avLst/>
        </a:prstGeom>
        <a:solidFill>
          <a:schemeClr val="lt1">
            <a:hueOff val="0"/>
            <a:satOff val="0"/>
            <a:lumOff val="0"/>
            <a:alphaOff val="0"/>
          </a:schemeClr>
        </a:solidFill>
        <a:ln w="12700" cap="flat" cmpd="sng" algn="ctr">
          <a:solidFill>
            <a:srgbClr val="009999"/>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347A5-49B8-4EFB-A083-8F62A1AD357B}" type="datetimeFigureOut">
              <a:rPr lang="es-ES_tradnl" smtClean="0"/>
              <a:t>09/05/2022</a:t>
            </a:fld>
            <a:endParaRPr lang="es-ES_tradnl"/>
          </a:p>
        </p:txBody>
      </p:sp>
      <p:sp>
        <p:nvSpPr>
          <p:cNvPr id="4" name="Marcador de imagen de diapositiva 3"/>
          <p:cNvSpPr>
            <a:spLocks noGrp="1" noRot="1" noChangeAspect="1"/>
          </p:cNvSpPr>
          <p:nvPr>
            <p:ph type="sldImg" idx="2"/>
          </p:nvPr>
        </p:nvSpPr>
        <p:spPr>
          <a:xfrm>
            <a:off x="950913" y="1143000"/>
            <a:ext cx="495617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869E2-E897-40CD-8D1D-CD653F803171}" type="slidenum">
              <a:rPr lang="es-ES_tradnl" smtClean="0"/>
              <a:t>‹Nº›</a:t>
            </a:fld>
            <a:endParaRPr lang="es-ES_tradnl"/>
          </a:p>
        </p:txBody>
      </p:sp>
    </p:spTree>
    <p:extLst>
      <p:ext uri="{BB962C8B-B14F-4D97-AF65-F5344CB8AC3E}">
        <p14:creationId xmlns:p14="http://schemas.microsoft.com/office/powerpoint/2010/main" val="3246792030"/>
      </p:ext>
    </p:extLst>
  </p:cSld>
  <p:clrMap bg1="lt1" tx1="dk1" bg2="lt2" tx2="dk2" accent1="accent1" accent2="accent2" accent3="accent3" accent4="accent4" accent5="accent5" accent6="accent6" hlink="hlink" folHlink="folHlink"/>
  <p:notesStyle>
    <a:lvl1pPr marL="0" algn="l" defTabSz="1486174" rtl="0" eaLnBrk="1" latinLnBrk="0" hangingPunct="1">
      <a:defRPr sz="1950" kern="1200">
        <a:solidFill>
          <a:schemeClr val="tx1"/>
        </a:solidFill>
        <a:latin typeface="+mn-lt"/>
        <a:ea typeface="+mn-ea"/>
        <a:cs typeface="+mn-cs"/>
      </a:defRPr>
    </a:lvl1pPr>
    <a:lvl2pPr marL="743087" algn="l" defTabSz="1486174" rtl="0" eaLnBrk="1" latinLnBrk="0" hangingPunct="1">
      <a:defRPr sz="1950" kern="1200">
        <a:solidFill>
          <a:schemeClr val="tx1"/>
        </a:solidFill>
        <a:latin typeface="+mn-lt"/>
        <a:ea typeface="+mn-ea"/>
        <a:cs typeface="+mn-cs"/>
      </a:defRPr>
    </a:lvl2pPr>
    <a:lvl3pPr marL="1486174" algn="l" defTabSz="1486174" rtl="0" eaLnBrk="1" latinLnBrk="0" hangingPunct="1">
      <a:defRPr sz="1950" kern="1200">
        <a:solidFill>
          <a:schemeClr val="tx1"/>
        </a:solidFill>
        <a:latin typeface="+mn-lt"/>
        <a:ea typeface="+mn-ea"/>
        <a:cs typeface="+mn-cs"/>
      </a:defRPr>
    </a:lvl3pPr>
    <a:lvl4pPr marL="2229261" algn="l" defTabSz="1486174" rtl="0" eaLnBrk="1" latinLnBrk="0" hangingPunct="1">
      <a:defRPr sz="1950" kern="1200">
        <a:solidFill>
          <a:schemeClr val="tx1"/>
        </a:solidFill>
        <a:latin typeface="+mn-lt"/>
        <a:ea typeface="+mn-ea"/>
        <a:cs typeface="+mn-cs"/>
      </a:defRPr>
    </a:lvl4pPr>
    <a:lvl5pPr marL="2972349" algn="l" defTabSz="1486174" rtl="0" eaLnBrk="1" latinLnBrk="0" hangingPunct="1">
      <a:defRPr sz="1950" kern="1200">
        <a:solidFill>
          <a:schemeClr val="tx1"/>
        </a:solidFill>
        <a:latin typeface="+mn-lt"/>
        <a:ea typeface="+mn-ea"/>
        <a:cs typeface="+mn-cs"/>
      </a:defRPr>
    </a:lvl5pPr>
    <a:lvl6pPr marL="3715436" algn="l" defTabSz="1486174" rtl="0" eaLnBrk="1" latinLnBrk="0" hangingPunct="1">
      <a:defRPr sz="1950" kern="1200">
        <a:solidFill>
          <a:schemeClr val="tx1"/>
        </a:solidFill>
        <a:latin typeface="+mn-lt"/>
        <a:ea typeface="+mn-ea"/>
        <a:cs typeface="+mn-cs"/>
      </a:defRPr>
    </a:lvl6pPr>
    <a:lvl7pPr marL="4458523" algn="l" defTabSz="1486174" rtl="0" eaLnBrk="1" latinLnBrk="0" hangingPunct="1">
      <a:defRPr sz="1950" kern="1200">
        <a:solidFill>
          <a:schemeClr val="tx1"/>
        </a:solidFill>
        <a:latin typeface="+mn-lt"/>
        <a:ea typeface="+mn-ea"/>
        <a:cs typeface="+mn-cs"/>
      </a:defRPr>
    </a:lvl7pPr>
    <a:lvl8pPr marL="5201610" algn="l" defTabSz="1486174" rtl="0" eaLnBrk="1" latinLnBrk="0" hangingPunct="1">
      <a:defRPr sz="1950" kern="1200">
        <a:solidFill>
          <a:schemeClr val="tx1"/>
        </a:solidFill>
        <a:latin typeface="+mn-lt"/>
        <a:ea typeface="+mn-ea"/>
        <a:cs typeface="+mn-cs"/>
      </a:defRPr>
    </a:lvl8pPr>
    <a:lvl9pPr marL="5944697" algn="l" defTabSz="1486174" rtl="0" eaLnBrk="1" latinLnBrk="0" hangingPunct="1">
      <a:defRPr sz="19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baseline="0" dirty="0" smtClean="0"/>
              <a:t>Good morning, the paper that is presented is entitled How to characterize the audiovisual consumption of children in early childhood?. Its Cuban authors, teachers and researchers, who feel great love and commitment to early childhood. It is valid to clarify that although today the result is presented by us, there is a group of researchers who contributed to it.</a:t>
            </a:r>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a:t>
            </a:fld>
            <a:endParaRPr lang="es-ES_tradnl"/>
          </a:p>
        </p:txBody>
      </p:sp>
    </p:spTree>
    <p:extLst>
      <p:ext uri="{BB962C8B-B14F-4D97-AF65-F5344CB8AC3E}">
        <p14:creationId xmlns:p14="http://schemas.microsoft.com/office/powerpoint/2010/main" val="2654142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From this position, the audiovisual media become means of the educational process of girls and boys, both within the framework of educational modalities, and in the conditions of the home. Audiovisual media in general have the ability to capture the attention and motivate children, but for it to be beneficial it must not occur spontaneously. A beneficial audiovisual consumption for early childhood will be, above all, a mediation activity.</a:t>
            </a:r>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10</a:t>
            </a:fld>
            <a:endParaRPr lang="es-ES_tradnl"/>
          </a:p>
        </p:txBody>
      </p:sp>
    </p:spTree>
    <p:extLst>
      <p:ext uri="{BB962C8B-B14F-4D97-AF65-F5344CB8AC3E}">
        <p14:creationId xmlns:p14="http://schemas.microsoft.com/office/powerpoint/2010/main" val="2738516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So mediation of audiovisual consumption is understood, as the interaction between the production space and the reception space, as the starting point for an investigation of the significance and meaning that children attribute to their practices and objects. of consumption, so that it is an important attempt to recover the perspective of it as an active subject.</a:t>
            </a:r>
            <a:endParaRPr lang="es-ES_tradnl" sz="1950" kern="1200" dirty="0" smtClean="0">
              <a:solidFill>
                <a:schemeClr val="tx1"/>
              </a:solidFill>
              <a:effectLst/>
              <a:latin typeface="+mn-lt"/>
              <a:ea typeface="+mn-ea"/>
              <a:cs typeface="+mn-cs"/>
            </a:endParaRPr>
          </a:p>
          <a:p>
            <a:pPr algn="just"/>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11</a:t>
            </a:fld>
            <a:endParaRPr lang="es-ES_tradnl"/>
          </a:p>
        </p:txBody>
      </p:sp>
    </p:spTree>
    <p:extLst>
      <p:ext uri="{BB962C8B-B14F-4D97-AF65-F5344CB8AC3E}">
        <p14:creationId xmlns:p14="http://schemas.microsoft.com/office/powerpoint/2010/main" val="1008184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Scientific research carried out at the Faculty of Psychology of the University of Havana, in conjunction with the ICAIC Animation Studies, confirms that the majority of children in Cuba do not have mediation in one of its primary manifestations, which is supervision. necessary by parents, in relation to the use of video games or audiovisuals and digital technologies in general.</a:t>
            </a:r>
          </a:p>
          <a:p>
            <a:pPr algn="just"/>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12</a:t>
            </a:fld>
            <a:endParaRPr lang="es-ES_tradnl"/>
          </a:p>
        </p:txBody>
      </p:sp>
    </p:spTree>
    <p:extLst>
      <p:ext uri="{BB962C8B-B14F-4D97-AF65-F5344CB8AC3E}">
        <p14:creationId xmlns:p14="http://schemas.microsoft.com/office/powerpoint/2010/main" val="3184581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The regulation of consumption time is one of the aspects that has certainly gained more awareness, given its direct impact on children's mental health. It is no less true that they generate multiple consequences, such as states of over-anxiety, deterioration or insufficient development of social skills and competencies, addictions, and serious impairment of psychological development, when children overuse before the age of three. lifetime.</a:t>
            </a:r>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13</a:t>
            </a:fld>
            <a:endParaRPr lang="es-ES_tradnl"/>
          </a:p>
        </p:txBody>
      </p:sp>
    </p:spTree>
    <p:extLst>
      <p:ext uri="{BB962C8B-B14F-4D97-AF65-F5344CB8AC3E}">
        <p14:creationId xmlns:p14="http://schemas.microsoft.com/office/powerpoint/2010/main" val="3828741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Castellanos (2020) states that "parents, even feeling concerned about this problem, distance themselves from what their children do when they are in front of a screen".</a:t>
            </a:r>
          </a:p>
          <a:p>
            <a:pPr algn="just"/>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14</a:t>
            </a:fld>
            <a:endParaRPr lang="es-ES_tradnl"/>
          </a:p>
        </p:txBody>
      </p:sp>
    </p:spTree>
    <p:extLst>
      <p:ext uri="{BB962C8B-B14F-4D97-AF65-F5344CB8AC3E}">
        <p14:creationId xmlns:p14="http://schemas.microsoft.com/office/powerpoint/2010/main" val="61694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Mediation must meet the needs that arise in children to understand what is observed, it must encourage verbal expression, delve into certain issues, satisfy the interests of children, verify understanding, rectify errors and stimulate the creation of new audiovisual or other products.</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The mediating subjects cannot be only the members of the respective families and the educators. It will be necessary to consider other subjects, whose social function in this specific context generates that responsibility.</a:t>
            </a:r>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15</a:t>
            </a:fld>
            <a:endParaRPr lang="es-ES_tradnl"/>
          </a:p>
        </p:txBody>
      </p:sp>
    </p:spTree>
    <p:extLst>
      <p:ext uri="{BB962C8B-B14F-4D97-AF65-F5344CB8AC3E}">
        <p14:creationId xmlns:p14="http://schemas.microsoft.com/office/powerpoint/2010/main" val="373253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In this sense, other mediators are recognized as other children who may or may not be family members and those subjects who produce and market audiovisuals, whose performance and place in the consumption of the latter is generally assigned to the product of their work, that is, to the audiovisual content itself. It is the directors and producers, those who generate these contents, those who decide the approach with which they will be treated and those who introduce the artistic and aesthetic resources for their expression; so that they exert an apparently indirect mediation, but without which the act of consumption would be impossible. </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The decisive act of providing and accessing the diversity of audiovisual materials ceased to be an institutional responsibility, to become an increasingly shared function, with people who facilitate this enjoyment in the private space of homes, based on private efforts or of groups with different levels of specific preparation. That is why all subjects are also recognized as mediators, who are not part of the family, but who provide audiovisual materials and therefore influence the consumption of early childhood children.</a:t>
            </a:r>
            <a:endParaRPr lang="es-ES_tradnl" sz="195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16</a:t>
            </a:fld>
            <a:endParaRPr lang="es-ES_tradnl"/>
          </a:p>
        </p:txBody>
      </p:sp>
    </p:spTree>
    <p:extLst>
      <p:ext uri="{BB962C8B-B14F-4D97-AF65-F5344CB8AC3E}">
        <p14:creationId xmlns:p14="http://schemas.microsoft.com/office/powerpoint/2010/main" val="969145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just" defTabSz="1486174" rtl="0" eaLnBrk="1" fontAlgn="auto" latinLnBrk="0" hangingPunct="1">
              <a:lnSpc>
                <a:spcPct val="100000"/>
              </a:lnSpc>
              <a:spcBef>
                <a:spcPts val="0"/>
              </a:spcBef>
              <a:spcAft>
                <a:spcPts val="0"/>
              </a:spcAft>
              <a:buClrTx/>
              <a:buSzTx/>
              <a:buFontTx/>
              <a:buNone/>
              <a:tabLst/>
              <a:defRPr/>
            </a:pPr>
            <a:r>
              <a:rPr lang="en-US" sz="1950" kern="1200" dirty="0" smtClean="0">
                <a:solidFill>
                  <a:schemeClr val="tx1"/>
                </a:solidFill>
                <a:effectLst/>
                <a:latin typeface="+mn-lt"/>
                <a:ea typeface="+mn-ea"/>
                <a:cs typeface="+mn-cs"/>
              </a:rPr>
              <a:t>As a construct derived from the studies carried out, audiovisual consumption for early childhood development is defined as; a particular type of activity, which fosters interaction and appropriation by children of audiovisual content, through essential management of their carrier devices and from the mediation of "others" who produce, provide, guide and/or accompany, in a context specific socio-cultural.</a:t>
            </a:r>
          </a:p>
          <a:p>
            <a:pPr marL="0" marR="0" indent="0" algn="just" defTabSz="1486174" rtl="0" eaLnBrk="1" fontAlgn="auto" latinLnBrk="0" hangingPunct="1">
              <a:lnSpc>
                <a:spcPct val="100000"/>
              </a:lnSpc>
              <a:spcBef>
                <a:spcPts val="0"/>
              </a:spcBef>
              <a:spcAft>
                <a:spcPts val="0"/>
              </a:spcAft>
              <a:buClrTx/>
              <a:buSzTx/>
              <a:buFontTx/>
              <a:buNone/>
              <a:tabLst/>
              <a:defRPr/>
            </a:pPr>
            <a:endParaRPr lang="en-US" sz="1950" kern="1200" dirty="0" smtClean="0">
              <a:solidFill>
                <a:schemeClr val="tx1"/>
              </a:solidFill>
              <a:effectLst/>
              <a:latin typeface="+mn-lt"/>
              <a:ea typeface="+mn-ea"/>
              <a:cs typeface="+mn-cs"/>
            </a:endParaRPr>
          </a:p>
          <a:p>
            <a:pPr marL="0" marR="0" indent="0" algn="l" defTabSz="1486174" rtl="0" eaLnBrk="1" fontAlgn="auto" latinLnBrk="0" hangingPunct="1">
              <a:lnSpc>
                <a:spcPct val="100000"/>
              </a:lnSpc>
              <a:spcBef>
                <a:spcPts val="0"/>
              </a:spcBef>
              <a:spcAft>
                <a:spcPts val="0"/>
              </a:spcAft>
              <a:buClrTx/>
              <a:buSzTx/>
              <a:buFontTx/>
              <a:buNone/>
              <a:tabLst/>
              <a:defRPr/>
            </a:pPr>
            <a:endParaRPr lang="es-ES_tradnl" sz="1950" kern="1200" dirty="0" smtClean="0">
              <a:solidFill>
                <a:schemeClr val="tx1"/>
              </a:solidFill>
              <a:effectLst/>
              <a:latin typeface="+mn-lt"/>
              <a:ea typeface="+mn-ea"/>
              <a:cs typeface="+mn-cs"/>
            </a:endParaRPr>
          </a:p>
          <a:p>
            <a:endParaRPr lang="es-ES" dirty="0" smtClean="0"/>
          </a:p>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17</a:t>
            </a:fld>
            <a:endParaRPr lang="es-ES_tradnl"/>
          </a:p>
        </p:txBody>
      </p:sp>
    </p:spTree>
    <p:extLst>
      <p:ext uri="{BB962C8B-B14F-4D97-AF65-F5344CB8AC3E}">
        <p14:creationId xmlns:p14="http://schemas.microsoft.com/office/powerpoint/2010/main" val="57593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Once the theoretical construction process was carried out, based on the analysis of the conceptual definition of audiovisual consumption for early childhood development, the designated work team carried out the process of operationalizing the variable, determining dimensions, components and indicators. </a:t>
            </a:r>
          </a:p>
          <a:p>
            <a:pPr algn="just"/>
            <a:r>
              <a:rPr lang="en-US" sz="1950" kern="1200" dirty="0" smtClean="0">
                <a:solidFill>
                  <a:schemeClr val="tx1"/>
                </a:solidFill>
                <a:effectLst/>
                <a:latin typeface="+mn-lt"/>
                <a:ea typeface="+mn-ea"/>
                <a:cs typeface="+mn-cs"/>
              </a:rPr>
              <a:t>The result was evaluated and approved, through the criteria of 10 specialists after two rounds of pertinent adjustments.</a:t>
            </a: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18</a:t>
            </a:fld>
            <a:endParaRPr lang="es-ES_tradnl"/>
          </a:p>
        </p:txBody>
      </p:sp>
    </p:spTree>
    <p:extLst>
      <p:ext uri="{BB962C8B-B14F-4D97-AF65-F5344CB8AC3E}">
        <p14:creationId xmlns:p14="http://schemas.microsoft.com/office/powerpoint/2010/main" val="1621381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1486174" rtl="0" eaLnBrk="1" fontAlgn="auto" latinLnBrk="0" hangingPunct="1">
              <a:lnSpc>
                <a:spcPct val="100000"/>
              </a:lnSpc>
              <a:spcBef>
                <a:spcPts val="0"/>
              </a:spcBef>
              <a:spcAft>
                <a:spcPts val="0"/>
              </a:spcAft>
              <a:buClrTx/>
              <a:buSzTx/>
              <a:buFontTx/>
              <a:buNone/>
              <a:tabLst/>
              <a:defRPr/>
            </a:pPr>
            <a:r>
              <a:rPr lang="en-US" sz="1950" kern="1200" dirty="0" smtClean="0">
                <a:solidFill>
                  <a:schemeClr val="tx1"/>
                </a:solidFill>
                <a:effectLst/>
                <a:latin typeface="+mn-lt"/>
                <a:ea typeface="+mn-ea"/>
                <a:cs typeface="+mn-cs"/>
              </a:rPr>
              <a:t>The previous operationalization was applied to the subjects involved in audiovisual consumption that acquire the status of study units and are composed of: boys and girls from early childhood; their parents or guardians as the most responsible for the education and care of the children; their educators, promoters and caregivers; the providers of its radius of action and responsible institutions, in addition to state and private filmmakers and producers.</a:t>
            </a:r>
            <a:endParaRPr lang="es-ES_tradnl" sz="1950" kern="1200" dirty="0" smtClean="0">
              <a:solidFill>
                <a:schemeClr val="tx1"/>
              </a:solidFill>
              <a:effectLst/>
              <a:latin typeface="+mn-lt"/>
              <a:ea typeface="+mn-ea"/>
              <a:cs typeface="+mn-cs"/>
            </a:endParaRPr>
          </a:p>
          <a:p>
            <a:r>
              <a:rPr lang="en-US" sz="1950" kern="1200" dirty="0" smtClean="0">
                <a:solidFill>
                  <a:schemeClr val="tx1"/>
                </a:solidFill>
                <a:effectLst/>
                <a:latin typeface="+mn-lt"/>
                <a:ea typeface="+mn-ea"/>
                <a:cs typeface="+mn-cs"/>
              </a:rPr>
              <a:t>13 instruments were developed, which were applied to the units of analysis</a:t>
            </a:r>
          </a:p>
          <a:p>
            <a:pPr algn="just"/>
            <a:r>
              <a:rPr lang="en-US" sz="1950" kern="1200" dirty="0" smtClean="0">
                <a:solidFill>
                  <a:schemeClr val="tx1"/>
                </a:solidFill>
                <a:effectLst/>
                <a:latin typeface="+mn-lt"/>
                <a:ea typeface="+mn-ea"/>
                <a:cs typeface="+mn-cs"/>
              </a:rPr>
              <a:t>The age range recommended by the international literature for the approach of early childhood to audiovisuals is from 3 years old, so that this criterion is respected and the stage of preschool childhood was determined as the age of the study.</a:t>
            </a: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19</a:t>
            </a:fld>
            <a:endParaRPr lang="es-ES_tradnl"/>
          </a:p>
        </p:txBody>
      </p:sp>
    </p:spTree>
    <p:extLst>
      <p:ext uri="{BB962C8B-B14F-4D97-AF65-F5344CB8AC3E}">
        <p14:creationId xmlns:p14="http://schemas.microsoft.com/office/powerpoint/2010/main" val="743765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The accelerated scientific-technical development that characterizes the times in which we live impacts all areas of human activity, being among the most visible, the sphere of information and communication technologies, due to the influence they exert on the daily life of all people, in their relationships of family and social coexistence, in addition to the possibilities of access to local, national and global cultural assets.</a:t>
            </a:r>
          </a:p>
          <a:p>
            <a:pPr algn="just"/>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2</a:t>
            </a:fld>
            <a:endParaRPr lang="es-ES_tradnl"/>
          </a:p>
        </p:txBody>
      </p:sp>
    </p:spTree>
    <p:extLst>
      <p:ext uri="{BB962C8B-B14F-4D97-AF65-F5344CB8AC3E}">
        <p14:creationId xmlns:p14="http://schemas.microsoft.com/office/powerpoint/2010/main" val="43142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In this way we arrive at the following conclusions</a:t>
            </a:r>
          </a:p>
          <a:p>
            <a:pPr algn="just"/>
            <a:r>
              <a:rPr lang="es-ES_tradnl" sz="1950" kern="1200" dirty="0" smtClean="0">
                <a:solidFill>
                  <a:schemeClr val="tx1"/>
                </a:solidFill>
                <a:effectLst/>
                <a:latin typeface="+mn-lt"/>
                <a:ea typeface="+mn-ea"/>
                <a:cs typeface="+mn-cs"/>
              </a:rPr>
              <a:t>The </a:t>
            </a:r>
            <a:r>
              <a:rPr lang="es-ES_tradnl" sz="1950" kern="1200" dirty="0" err="1" smtClean="0">
                <a:solidFill>
                  <a:schemeClr val="tx1"/>
                </a:solidFill>
                <a:effectLst/>
                <a:latin typeface="+mn-lt"/>
                <a:ea typeface="+mn-ea"/>
                <a:cs typeface="+mn-cs"/>
              </a:rPr>
              <a:t>application</a:t>
            </a:r>
            <a:r>
              <a:rPr lang="es-ES_tradnl" sz="1950" kern="1200" dirty="0" smtClean="0">
                <a:solidFill>
                  <a:schemeClr val="tx1"/>
                </a:solidFill>
                <a:effectLst/>
                <a:latin typeface="+mn-lt"/>
                <a:ea typeface="+mn-ea"/>
                <a:cs typeface="+mn-cs"/>
              </a:rPr>
              <a:t> of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systemic</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approach</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study</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carried</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out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conditioned</a:t>
            </a:r>
            <a:r>
              <a:rPr lang="es-ES_tradnl" sz="1950" kern="1200" dirty="0" smtClean="0">
                <a:solidFill>
                  <a:schemeClr val="tx1"/>
                </a:solidFill>
                <a:effectLst/>
                <a:latin typeface="+mn-lt"/>
                <a:ea typeface="+mn-ea"/>
                <a:cs typeface="+mn-cs"/>
              </a:rPr>
              <a:t> a </a:t>
            </a:r>
            <a:r>
              <a:rPr lang="es-ES_tradnl" sz="1950" kern="1200" dirty="0" err="1" smtClean="0">
                <a:solidFill>
                  <a:schemeClr val="tx1"/>
                </a:solidFill>
                <a:effectLst/>
                <a:latin typeface="+mn-lt"/>
                <a:ea typeface="+mn-ea"/>
                <a:cs typeface="+mn-cs"/>
              </a:rPr>
              <a:t>greater</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amplitude</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definition</a:t>
            </a:r>
            <a:r>
              <a:rPr lang="es-ES_tradnl" sz="1950" kern="1200" dirty="0" smtClean="0">
                <a:solidFill>
                  <a:schemeClr val="tx1"/>
                </a:solidFill>
                <a:effectLst/>
                <a:latin typeface="+mn-lt"/>
                <a:ea typeface="+mn-ea"/>
                <a:cs typeface="+mn-cs"/>
              </a:rPr>
              <a:t> of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audiovisual </a:t>
            </a:r>
            <a:r>
              <a:rPr lang="es-ES_tradnl" sz="1950" kern="1200" dirty="0" err="1" smtClean="0">
                <a:solidFill>
                  <a:schemeClr val="tx1"/>
                </a:solidFill>
                <a:effectLst/>
                <a:latin typeface="+mn-lt"/>
                <a:ea typeface="+mn-ea"/>
                <a:cs typeface="+mn-cs"/>
              </a:rPr>
              <a:t>consumption</a:t>
            </a:r>
            <a:r>
              <a:rPr lang="es-ES_tradnl" sz="1950" kern="1200" dirty="0" smtClean="0">
                <a:solidFill>
                  <a:schemeClr val="tx1"/>
                </a:solidFill>
                <a:effectLst/>
                <a:latin typeface="+mn-lt"/>
                <a:ea typeface="+mn-ea"/>
                <a:cs typeface="+mn-cs"/>
              </a:rPr>
              <a:t> variable </a:t>
            </a:r>
            <a:r>
              <a:rPr lang="es-ES_tradnl" sz="1950" kern="1200" dirty="0" err="1" smtClean="0">
                <a:solidFill>
                  <a:schemeClr val="tx1"/>
                </a:solidFill>
                <a:effectLst/>
                <a:latin typeface="+mn-lt"/>
                <a:ea typeface="+mn-ea"/>
                <a:cs typeface="+mn-cs"/>
              </a:rPr>
              <a:t>for</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development</a:t>
            </a:r>
            <a:r>
              <a:rPr lang="es-ES_tradnl" sz="1950" kern="1200" dirty="0" smtClean="0">
                <a:solidFill>
                  <a:schemeClr val="tx1"/>
                </a:solidFill>
                <a:effectLst/>
                <a:latin typeface="+mn-lt"/>
                <a:ea typeface="+mn-ea"/>
                <a:cs typeface="+mn-cs"/>
              </a:rPr>
              <a:t> of </a:t>
            </a:r>
            <a:r>
              <a:rPr lang="es-ES_tradnl" sz="1950" kern="1200" dirty="0" err="1" smtClean="0">
                <a:solidFill>
                  <a:schemeClr val="tx1"/>
                </a:solidFill>
                <a:effectLst/>
                <a:latin typeface="+mn-lt"/>
                <a:ea typeface="+mn-ea"/>
                <a:cs typeface="+mn-cs"/>
              </a:rPr>
              <a:t>early</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childhood</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specifically</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consideration</a:t>
            </a:r>
            <a:r>
              <a:rPr lang="es-ES_tradnl" sz="1950" kern="1200" dirty="0" smtClean="0">
                <a:solidFill>
                  <a:schemeClr val="tx1"/>
                </a:solidFill>
                <a:effectLst/>
                <a:latin typeface="+mn-lt"/>
                <a:ea typeface="+mn-ea"/>
                <a:cs typeface="+mn-cs"/>
              </a:rPr>
              <a:t> of </a:t>
            </a:r>
            <a:r>
              <a:rPr lang="es-ES_tradnl" sz="1950" kern="1200" dirty="0" err="1" smtClean="0">
                <a:solidFill>
                  <a:schemeClr val="tx1"/>
                </a:solidFill>
                <a:effectLst/>
                <a:latin typeface="+mn-lt"/>
                <a:ea typeface="+mn-ea"/>
                <a:cs typeface="+mn-cs"/>
              </a:rPr>
              <a:t>both</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direct</a:t>
            </a:r>
            <a:r>
              <a:rPr lang="es-ES_tradnl" sz="1950" kern="1200" dirty="0" smtClean="0">
                <a:solidFill>
                  <a:schemeClr val="tx1"/>
                </a:solidFill>
                <a:effectLst/>
                <a:latin typeface="+mn-lt"/>
                <a:ea typeface="+mn-ea"/>
                <a:cs typeface="+mn-cs"/>
              </a:rPr>
              <a:t> and </a:t>
            </a:r>
            <a:r>
              <a:rPr lang="es-ES_tradnl" sz="1950" kern="1200" dirty="0" err="1" smtClean="0">
                <a:solidFill>
                  <a:schemeClr val="tx1"/>
                </a:solidFill>
                <a:effectLst/>
                <a:latin typeface="+mn-lt"/>
                <a:ea typeface="+mn-ea"/>
                <a:cs typeface="+mn-cs"/>
              </a:rPr>
              <a:t>indirect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mediators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which</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had</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repercussions</a:t>
            </a:r>
            <a:r>
              <a:rPr lang="es-ES_tradnl" sz="1950" kern="1200" dirty="0" smtClean="0">
                <a:solidFill>
                  <a:schemeClr val="tx1"/>
                </a:solidFill>
                <a:effectLst/>
                <a:latin typeface="+mn-lt"/>
                <a:ea typeface="+mn-ea"/>
                <a:cs typeface="+mn-cs"/>
              </a:rPr>
              <a:t> on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increase</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indicators</a:t>
            </a:r>
            <a:r>
              <a:rPr lang="es-ES_tradnl" sz="1950" kern="1200" dirty="0" smtClean="0">
                <a:solidFill>
                  <a:schemeClr val="tx1"/>
                </a:solidFill>
                <a:effectLst/>
                <a:latin typeface="+mn-lt"/>
                <a:ea typeface="+mn-ea"/>
                <a:cs typeface="+mn-cs"/>
              </a:rPr>
              <a:t> and </a:t>
            </a:r>
            <a:r>
              <a:rPr lang="es-ES_tradnl" sz="1950" kern="1200" dirty="0" err="1" smtClean="0">
                <a:solidFill>
                  <a:schemeClr val="tx1"/>
                </a:solidFill>
                <a:effectLst/>
                <a:latin typeface="+mn-lt"/>
                <a:ea typeface="+mn-ea"/>
                <a:cs typeface="+mn-cs"/>
              </a:rPr>
              <a:t>instruments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necessary</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for</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its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characterization</a:t>
            </a:r>
            <a:r>
              <a:rPr lang="en-US" sz="1950" kern="1200" dirty="0" smtClean="0">
                <a:solidFill>
                  <a:schemeClr val="tx1"/>
                </a:solidFill>
                <a:effectLst/>
                <a:latin typeface="+mn-lt"/>
                <a:ea typeface="+mn-ea"/>
                <a:cs typeface="+mn-cs"/>
              </a:rPr>
              <a:t>.</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The results presented were subjected to a rational validation process, in correspondence with the current conditions</a:t>
            </a:r>
            <a:r>
              <a:rPr lang="en-US" sz="1950" kern="1200" baseline="0" dirty="0" smtClean="0">
                <a:solidFill>
                  <a:schemeClr val="tx1"/>
                </a:solidFill>
                <a:effectLst/>
                <a:latin typeface="+mn-lt"/>
                <a:ea typeface="+mn-ea"/>
                <a:cs typeface="+mn-cs"/>
              </a:rPr>
              <a:t>, </a:t>
            </a:r>
            <a:r>
              <a:rPr lang="en-US" sz="1950" kern="1200" dirty="0" smtClean="0">
                <a:solidFill>
                  <a:schemeClr val="tx1"/>
                </a:solidFill>
                <a:effectLst/>
                <a:latin typeface="+mn-lt"/>
                <a:ea typeface="+mn-ea"/>
                <a:cs typeface="+mn-cs"/>
              </a:rPr>
              <a:t>and its complement with the characterization in a selected sample in the Revolution Square municipality, through a doctoral thesis.</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The characterization of audiovisual consumption in early childhood is not the ultimate goal of this research project; although its importance lies in the fact that its results are decisive as a means to obtain essential information and thus move accurately, to carry out actions for the promotion of an audiovisual culture.</a:t>
            </a:r>
            <a:endParaRPr lang="es-ES_tradnl" sz="195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20</a:t>
            </a:fld>
            <a:endParaRPr lang="es-ES_tradnl"/>
          </a:p>
        </p:txBody>
      </p:sp>
    </p:spTree>
    <p:extLst>
      <p:ext uri="{BB962C8B-B14F-4D97-AF65-F5344CB8AC3E}">
        <p14:creationId xmlns:p14="http://schemas.microsoft.com/office/powerpoint/2010/main" val="252178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21</a:t>
            </a:fld>
            <a:endParaRPr lang="es-ES_tradnl"/>
          </a:p>
        </p:txBody>
      </p:sp>
    </p:spTree>
    <p:extLst>
      <p:ext uri="{BB962C8B-B14F-4D97-AF65-F5344CB8AC3E}">
        <p14:creationId xmlns:p14="http://schemas.microsoft.com/office/powerpoint/2010/main" val="200338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The specific impact of the research is manifested by the vertiginous enrichment and diversification of screens, which include those originally assigned to project and transmit content and incorporate possibilities ranging from distance interpersonal communication, recording, multiplication and exchange of content, videogames, the use adapted to the users' demand for time and place, to the domestic production of audiovisual materials and the corresponding generation of new content.</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So that the data obtained through studies carried out in different countries, show the increase in consumption habits, now with the presence of a digital scenario with multi-screen access; of an increasingly early start in consumption and also of a greater presence in the general educational and specific school environments.</a:t>
            </a:r>
            <a:endParaRPr lang="es-ES_tradnl" sz="195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3</a:t>
            </a:fld>
            <a:endParaRPr lang="es-ES_tradnl"/>
          </a:p>
        </p:txBody>
      </p:sp>
    </p:spTree>
    <p:extLst>
      <p:ext uri="{BB962C8B-B14F-4D97-AF65-F5344CB8AC3E}">
        <p14:creationId xmlns:p14="http://schemas.microsoft.com/office/powerpoint/2010/main" val="911442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This situation poses great challenges to pedagogical research, due to its formative, didactic and methodological implications, especially when it is identified that the largest amount of research in this sphere is associated with the areas of communication and culture, for which the main sources of knowledge, are located in studies of cultural consumption. </a:t>
            </a:r>
          </a:p>
          <a:p>
            <a:pPr algn="just"/>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4</a:t>
            </a:fld>
            <a:endParaRPr lang="es-ES_tradnl"/>
          </a:p>
        </p:txBody>
      </p:sp>
    </p:spTree>
    <p:extLst>
      <p:ext uri="{BB962C8B-B14F-4D97-AF65-F5344CB8AC3E}">
        <p14:creationId xmlns:p14="http://schemas.microsoft.com/office/powerpoint/2010/main" val="227849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950" kern="1200" dirty="0" smtClean="0">
                <a:solidFill>
                  <a:schemeClr val="tx1"/>
                </a:solidFill>
                <a:effectLst/>
                <a:latin typeface="+mn-lt"/>
                <a:ea typeface="+mn-ea"/>
                <a:cs typeface="+mn-cs"/>
              </a:rPr>
              <a:t>It was found that many of the investigations are restricted to quantitative explorations that account for the possession of goods, on the one hand, and consumption habits, on the other. </a:t>
            </a:r>
            <a:r>
              <a:rPr lang="es-ES_tradnl" sz="1950" kern="1200" dirty="0" err="1" smtClean="0">
                <a:solidFill>
                  <a:schemeClr val="tx1"/>
                </a:solidFill>
                <a:effectLst/>
                <a:latin typeface="+mn-lt"/>
                <a:ea typeface="+mn-ea"/>
                <a:cs typeface="+mn-cs"/>
              </a:rPr>
              <a:t>These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considerations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skew</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look at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role of </a:t>
            </a:r>
            <a:r>
              <a:rPr lang="es-ES_tradnl" sz="1950" kern="1200" dirty="0" err="1" smtClean="0">
                <a:solidFill>
                  <a:schemeClr val="tx1"/>
                </a:solidFill>
                <a:effectLst/>
                <a:latin typeface="+mn-lt"/>
                <a:ea typeface="+mn-ea"/>
                <a:cs typeface="+mn-cs"/>
              </a:rPr>
              <a:t>consumption</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society</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ignoring</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that</a:t>
            </a:r>
            <a:r>
              <a:rPr lang="es-ES_tradnl" sz="1950" kern="1200" dirty="0" smtClean="0">
                <a:solidFill>
                  <a:schemeClr val="tx1"/>
                </a:solidFill>
                <a:effectLst/>
                <a:latin typeface="+mn-lt"/>
                <a:ea typeface="+mn-ea"/>
                <a:cs typeface="+mn-cs"/>
              </a:rPr>
              <a:t> a </a:t>
            </a:r>
            <a:r>
              <a:rPr lang="es-ES_tradnl" sz="1950" kern="1200" dirty="0" err="1" smtClean="0">
                <a:solidFill>
                  <a:schemeClr val="tx1"/>
                </a:solidFill>
                <a:effectLst/>
                <a:latin typeface="+mn-lt"/>
                <a:ea typeface="+mn-ea"/>
                <a:cs typeface="+mn-cs"/>
              </a:rPr>
              <a:t>profound</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vision</a:t>
            </a:r>
            <a:r>
              <a:rPr lang="es-ES_tradnl" sz="1950" kern="1200" dirty="0" smtClean="0">
                <a:solidFill>
                  <a:schemeClr val="tx1"/>
                </a:solidFill>
                <a:effectLst/>
                <a:latin typeface="+mn-lt"/>
                <a:ea typeface="+mn-ea"/>
                <a:cs typeface="+mn-cs"/>
              </a:rPr>
              <a:t> of </a:t>
            </a:r>
            <a:r>
              <a:rPr lang="es-ES_tradnl" sz="1950" kern="1200" dirty="0" err="1" smtClean="0">
                <a:solidFill>
                  <a:schemeClr val="tx1"/>
                </a:solidFill>
                <a:effectLst/>
                <a:latin typeface="+mn-lt"/>
                <a:ea typeface="+mn-ea"/>
                <a:cs typeface="+mn-cs"/>
              </a:rPr>
              <a:t>it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means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analyzing</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from</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its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essential</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function</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which</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is</a:t>
            </a:r>
            <a:r>
              <a:rPr lang="es-ES_tradnl" sz="1950" kern="1200" dirty="0" smtClean="0">
                <a:solidFill>
                  <a:schemeClr val="tx1"/>
                </a:solidFill>
                <a:effectLst/>
                <a:latin typeface="+mn-lt"/>
                <a:ea typeface="+mn-ea"/>
                <a:cs typeface="+mn-cs"/>
              </a:rPr>
              <a:t> to </a:t>
            </a:r>
            <a:r>
              <a:rPr lang="es-ES_tradnl" sz="1950" kern="1200" dirty="0" err="1" smtClean="0">
                <a:solidFill>
                  <a:schemeClr val="tx1"/>
                </a:solidFill>
                <a:effectLst/>
                <a:latin typeface="+mn-lt"/>
                <a:ea typeface="+mn-ea"/>
                <a:cs typeface="+mn-cs"/>
              </a:rPr>
              <a:t>give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meaning</a:t>
            </a:r>
            <a:r>
              <a:rPr lang="es-ES_tradnl" sz="1950" kern="1200" dirty="0" smtClean="0">
                <a:solidFill>
                  <a:schemeClr val="tx1"/>
                </a:solidFill>
                <a:effectLst/>
                <a:latin typeface="+mn-lt"/>
                <a:ea typeface="+mn-ea"/>
                <a:cs typeface="+mn-cs"/>
              </a:rPr>
              <a:t>.</a:t>
            </a:r>
          </a:p>
          <a:p>
            <a:pPr algn="just"/>
            <a:endParaRPr lang="es-ES_tradnl" sz="1950" kern="1200" dirty="0" smtClean="0">
              <a:solidFill>
                <a:schemeClr val="tx1"/>
              </a:solidFill>
              <a:effectLst/>
              <a:latin typeface="+mn-lt"/>
              <a:ea typeface="+mn-ea"/>
              <a:cs typeface="+mn-cs"/>
            </a:endParaRPr>
          </a:p>
          <a:p>
            <a:pPr algn="just"/>
            <a:r>
              <a:rPr lang="en-US" sz="1950" kern="1200" dirty="0" smtClean="0">
                <a:solidFill>
                  <a:schemeClr val="tx1"/>
                </a:solidFill>
                <a:effectLst/>
                <a:latin typeface="+mn-lt"/>
                <a:ea typeface="+mn-ea"/>
                <a:cs typeface="+mn-cs"/>
              </a:rPr>
              <a:t>In my opinion, the appropriation does not end with the acquisition or contact with the cultural product, but the use continues in the interaction that the subjects strengthen with them in their enjoyment.</a:t>
            </a:r>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5</a:t>
            </a:fld>
            <a:endParaRPr lang="es-ES_tradnl"/>
          </a:p>
        </p:txBody>
      </p:sp>
    </p:spTree>
    <p:extLst>
      <p:ext uri="{BB962C8B-B14F-4D97-AF65-F5344CB8AC3E}">
        <p14:creationId xmlns:p14="http://schemas.microsoft.com/office/powerpoint/2010/main" val="267482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1486174" rtl="0" eaLnBrk="1" fontAlgn="auto" latinLnBrk="0" hangingPunct="1">
              <a:lnSpc>
                <a:spcPct val="100000"/>
              </a:lnSpc>
              <a:spcBef>
                <a:spcPts val="0"/>
              </a:spcBef>
              <a:spcAft>
                <a:spcPts val="0"/>
              </a:spcAft>
              <a:buClrTx/>
              <a:buSzTx/>
              <a:buFontTx/>
              <a:buNone/>
              <a:tabLst/>
              <a:defRPr/>
            </a:pPr>
            <a:r>
              <a:rPr lang="en-US" sz="1950" kern="1200" dirty="0" smtClean="0">
                <a:solidFill>
                  <a:schemeClr val="tx1"/>
                </a:solidFill>
                <a:effectLst/>
                <a:latin typeface="+mn-lt"/>
                <a:ea typeface="+mn-ea"/>
                <a:cs typeface="+mn-cs"/>
              </a:rPr>
              <a:t>The main objective of this paper is to socialize the methodological package proposal prepared for the characterization of the audiovisual consumption of Cuban children in early childhood, as the first result of the research project.</a:t>
            </a:r>
            <a:endParaRPr lang="es-ES_tradnl" sz="1950" kern="1200" dirty="0" smtClean="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6</a:t>
            </a:fld>
            <a:endParaRPr lang="es-ES_tradnl"/>
          </a:p>
        </p:txBody>
      </p:sp>
    </p:spTree>
    <p:extLst>
      <p:ext uri="{BB962C8B-B14F-4D97-AF65-F5344CB8AC3E}">
        <p14:creationId xmlns:p14="http://schemas.microsoft.com/office/powerpoint/2010/main" val="3352801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just" defTabSz="1486174" rtl="0" eaLnBrk="1" fontAlgn="auto" latinLnBrk="0" hangingPunct="1">
              <a:lnSpc>
                <a:spcPct val="100000"/>
              </a:lnSpc>
              <a:spcBef>
                <a:spcPts val="0"/>
              </a:spcBef>
              <a:spcAft>
                <a:spcPts val="0"/>
              </a:spcAft>
              <a:buClrTx/>
              <a:buSzTx/>
              <a:buFontTx/>
              <a:buNone/>
              <a:tabLst/>
              <a:defRPr/>
            </a:pPr>
            <a:r>
              <a:rPr lang="en-US" sz="1950" kern="1200" dirty="0" smtClean="0">
                <a:solidFill>
                  <a:schemeClr val="tx1"/>
                </a:solidFill>
                <a:effectLst/>
                <a:latin typeface="+mn-lt"/>
                <a:ea typeface="+mn-ea"/>
                <a:cs typeface="+mn-cs"/>
              </a:rPr>
              <a:t>Some of the countries of </a:t>
            </a:r>
            <a:r>
              <a:rPr lang="en-US" sz="2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Iberian-America</a:t>
            </a:r>
            <a:r>
              <a:rPr lang="es-ES_tradnl" sz="2000" b="1" baseline="0"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 </a:t>
            </a:r>
            <a:r>
              <a:rPr lang="en-US" sz="1950" kern="1200" dirty="0" smtClean="0">
                <a:solidFill>
                  <a:schemeClr val="tx1"/>
                </a:solidFill>
                <a:effectLst/>
                <a:latin typeface="+mn-lt"/>
                <a:ea typeface="+mn-ea"/>
                <a:cs typeface="+mn-cs"/>
              </a:rPr>
              <a:t>have established since the last century and others in more recent years, the annual realization of national surveys of consumption of audiovisual content, as is the case of Mexico, Argentina, Chile, Colombia and Uruguay. </a:t>
            </a:r>
            <a:r>
              <a:rPr lang="es-ES_tradnl" sz="1950" kern="1200" dirty="0" err="1" smtClean="0">
                <a:solidFill>
                  <a:schemeClr val="tx1"/>
                </a:solidFill>
                <a:effectLst/>
                <a:latin typeface="+mn-lt"/>
                <a:ea typeface="+mn-ea"/>
                <a:cs typeface="+mn-cs"/>
              </a:rPr>
              <a:t>It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was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possible</a:t>
            </a:r>
            <a:r>
              <a:rPr lang="es-ES_tradnl" sz="1950" kern="1200" dirty="0" smtClean="0">
                <a:solidFill>
                  <a:schemeClr val="tx1"/>
                </a:solidFill>
                <a:effectLst/>
                <a:latin typeface="+mn-lt"/>
                <a:ea typeface="+mn-ea"/>
                <a:cs typeface="+mn-cs"/>
              </a:rPr>
              <a:t> to </a:t>
            </a:r>
            <a:r>
              <a:rPr lang="es-ES_tradnl" sz="1950" kern="1200" dirty="0" err="1" smtClean="0">
                <a:solidFill>
                  <a:schemeClr val="tx1"/>
                </a:solidFill>
                <a:effectLst/>
                <a:latin typeface="+mn-lt"/>
                <a:ea typeface="+mn-ea"/>
                <a:cs typeface="+mn-cs"/>
              </a:rPr>
              <a:t>corroborate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that</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the</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instruments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which</a:t>
            </a:r>
            <a:r>
              <a:rPr lang="es-ES_tradnl" sz="1950" kern="1200" dirty="0" smtClean="0">
                <a:solidFill>
                  <a:schemeClr val="tx1"/>
                </a:solidFill>
                <a:effectLst/>
                <a:latin typeface="+mn-lt"/>
                <a:ea typeface="+mn-ea"/>
                <a:cs typeface="+mn-cs"/>
              </a:rPr>
              <a:t> are </a:t>
            </a:r>
            <a:r>
              <a:rPr lang="es-ES_tradnl" sz="1950" kern="1200" dirty="0" err="1" smtClean="0">
                <a:solidFill>
                  <a:schemeClr val="tx1"/>
                </a:solidFill>
                <a:effectLst/>
                <a:latin typeface="+mn-lt"/>
                <a:ea typeface="+mn-ea"/>
                <a:cs typeface="+mn-cs"/>
              </a:rPr>
              <a:t>applied</a:t>
            </a:r>
            <a:r>
              <a:rPr lang="es-ES_tradnl" sz="1950" kern="1200" dirty="0" smtClean="0">
                <a:solidFill>
                  <a:schemeClr val="tx1"/>
                </a:solidFill>
                <a:effectLst/>
                <a:latin typeface="+mn-lt"/>
                <a:ea typeface="+mn-ea"/>
                <a:cs typeface="+mn-cs"/>
              </a:rPr>
              <a:t> in </a:t>
            </a:r>
            <a:r>
              <a:rPr lang="es-ES_tradnl" sz="1950" kern="1200" dirty="0" err="1" smtClean="0">
                <a:solidFill>
                  <a:schemeClr val="tx1"/>
                </a:solidFill>
                <a:effectLst/>
                <a:latin typeface="+mn-lt"/>
                <a:ea typeface="+mn-ea"/>
                <a:cs typeface="+mn-cs"/>
              </a:rPr>
              <a:t>many</a:t>
            </a:r>
            <a:r>
              <a:rPr lang="es-ES_tradnl" sz="1950" kern="1200" dirty="0" smtClean="0">
                <a:solidFill>
                  <a:schemeClr val="tx1"/>
                </a:solidFill>
                <a:effectLst/>
                <a:latin typeface="+mn-lt"/>
                <a:ea typeface="+mn-ea"/>
                <a:cs typeface="+mn-cs"/>
              </a:rPr>
              <a:t> cases, </a:t>
            </a:r>
            <a:r>
              <a:rPr lang="es-ES_tradnl" sz="1950" kern="1200" dirty="0" err="1" smtClean="0">
                <a:solidFill>
                  <a:schemeClr val="tx1"/>
                </a:solidFill>
                <a:effectLst/>
                <a:latin typeface="+mn-lt"/>
                <a:ea typeface="+mn-ea"/>
                <a:cs typeface="+mn-cs"/>
              </a:rPr>
              <a:t>generally</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respond</a:t>
            </a:r>
            <a:r>
              <a:rPr lang="es-ES_tradnl" sz="1950" kern="1200" dirty="0" smtClean="0">
                <a:solidFill>
                  <a:schemeClr val="tx1"/>
                </a:solidFill>
                <a:effectLst/>
                <a:latin typeface="+mn-lt"/>
                <a:ea typeface="+mn-ea"/>
                <a:cs typeface="+mn-cs"/>
              </a:rPr>
              <a:t> to </a:t>
            </a:r>
            <a:r>
              <a:rPr lang="es-ES_tradnl" sz="1950" kern="1200" dirty="0" err="1" smtClean="0">
                <a:solidFill>
                  <a:schemeClr val="tx1"/>
                </a:solidFill>
                <a:effectLst/>
                <a:latin typeface="+mn-lt"/>
                <a:ea typeface="+mn-ea"/>
                <a:cs typeface="+mn-cs"/>
              </a:rPr>
              <a:t>ages</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greater</a:t>
            </a:r>
            <a:r>
              <a:rPr lang="es-ES_tradnl" sz="1950" kern="1200" dirty="0" smtClean="0">
                <a:solidFill>
                  <a:schemeClr val="tx1"/>
                </a:solidFill>
                <a:effectLst/>
                <a:latin typeface="+mn-lt"/>
                <a:ea typeface="+mn-ea"/>
                <a:cs typeface="+mn-cs"/>
              </a:rPr>
              <a:t> </a:t>
            </a:r>
            <a:r>
              <a:rPr lang="es-ES_tradnl" sz="1950" kern="1200" dirty="0" err="1" smtClean="0">
                <a:solidFill>
                  <a:schemeClr val="tx1"/>
                </a:solidFill>
                <a:effectLst/>
                <a:latin typeface="+mn-lt"/>
                <a:ea typeface="+mn-ea"/>
                <a:cs typeface="+mn-cs"/>
              </a:rPr>
              <a:t>than</a:t>
            </a:r>
            <a:r>
              <a:rPr lang="es-ES_tradnl" sz="1950" kern="1200" dirty="0" smtClean="0">
                <a:solidFill>
                  <a:schemeClr val="tx1"/>
                </a:solidFill>
                <a:effectLst/>
                <a:latin typeface="+mn-lt"/>
                <a:ea typeface="+mn-ea"/>
                <a:cs typeface="+mn-cs"/>
              </a:rPr>
              <a:t> 8 </a:t>
            </a:r>
            <a:r>
              <a:rPr lang="es-ES_tradnl" sz="1950" kern="1200" dirty="0" err="1" smtClean="0">
                <a:solidFill>
                  <a:schemeClr val="tx1"/>
                </a:solidFill>
                <a:effectLst/>
                <a:latin typeface="+mn-lt"/>
                <a:ea typeface="+mn-ea"/>
                <a:cs typeface="+mn-cs"/>
              </a:rPr>
              <a:t>years</a:t>
            </a:r>
            <a:r>
              <a:rPr lang="es-ES_tradnl" sz="1950" kern="1200" dirty="0" smtClean="0">
                <a:solidFill>
                  <a:schemeClr val="tx1"/>
                </a:solidFill>
                <a:effectLst/>
                <a:latin typeface="+mn-lt"/>
                <a:ea typeface="+mn-ea"/>
                <a:cs typeface="+mn-cs"/>
              </a:rPr>
              <a:t>.</a:t>
            </a: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7</a:t>
            </a:fld>
            <a:endParaRPr lang="es-ES_tradnl"/>
          </a:p>
        </p:txBody>
      </p:sp>
    </p:spTree>
    <p:extLst>
      <p:ext uri="{BB962C8B-B14F-4D97-AF65-F5344CB8AC3E}">
        <p14:creationId xmlns:p14="http://schemas.microsoft.com/office/powerpoint/2010/main" val="409084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dirty="0" smtClean="0"/>
              <a:t>In the case of childhood, research on cultural consumption in Cuba is scarce. </a:t>
            </a:r>
          </a:p>
          <a:p>
            <a:pPr algn="just"/>
            <a:endParaRPr lang="en-US" dirty="0" smtClean="0"/>
          </a:p>
          <a:p>
            <a:pPr algn="just"/>
            <a:r>
              <a:rPr lang="en-US" dirty="0" smtClean="0"/>
              <a:t>Within the specific field of the media, the studies carried out by the Social Research Center of the Cuban Institute of Radio and Television and the Research Department of the Cuban Institute of Cinematographic Art and Industry, and other institutions such as the Faculties of Psychology and Communication of the University of Havana and the Juan </a:t>
            </a:r>
            <a:r>
              <a:rPr lang="en-US" dirty="0" err="1" smtClean="0"/>
              <a:t>Marinello</a:t>
            </a:r>
            <a:r>
              <a:rPr lang="en-US" dirty="0" smtClean="0"/>
              <a:t> Cuban Institute for Cultural Research, which do not consider early childhood in their larger-scale studies. </a:t>
            </a:r>
          </a:p>
          <a:p>
            <a:pPr algn="just"/>
            <a:endParaRPr lang="en-US" dirty="0" smtClean="0"/>
          </a:p>
          <a:p>
            <a:pPr algn="just"/>
            <a:r>
              <a:rPr lang="en-US" dirty="0" smtClean="0"/>
              <a:t>In general, the exclusion of early childhood is not surprising, since this behavior is similar in other fields of action or areas of study, in which the first years of life of girls and boys are subsumed or made invisible. Added to this is that audiovisual consumption studies in early childhood require higher costs and more complicated logistics.</a:t>
            </a:r>
            <a:endParaRPr lang="es-ES_tradnl" sz="195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8</a:t>
            </a:fld>
            <a:endParaRPr lang="es-ES_tradnl"/>
          </a:p>
        </p:txBody>
      </p:sp>
    </p:spTree>
    <p:extLst>
      <p:ext uri="{BB962C8B-B14F-4D97-AF65-F5344CB8AC3E}">
        <p14:creationId xmlns:p14="http://schemas.microsoft.com/office/powerpoint/2010/main" val="24042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Early childhood is a key stage in the assimilation of values ​​and behavior patterns that make up identity, and the audiovisual media are increasingly present among the socializing agents that influence this complex process. For this reason, the products that are made available to children and their protection from content considered harmful are essential to complete the training process in such a sensitive period of development. </a:t>
            </a:r>
          </a:p>
          <a:p>
            <a:endParaRPr lang="en-US" dirty="0" smtClean="0"/>
          </a:p>
          <a:p>
            <a:r>
              <a:rPr lang="en-US" dirty="0" smtClean="0"/>
              <a:t>The activities carried out by the child through the exploration of the senses and the active use of his body, allow him to use it as a vital resource of communication and justify the affirmation of López J. (2001), that each moment of the life of a child should be educational.</a:t>
            </a:r>
            <a:endParaRPr lang="en-US" dirty="0"/>
          </a:p>
        </p:txBody>
      </p:sp>
      <p:sp>
        <p:nvSpPr>
          <p:cNvPr id="4" name="Marcador de número de diapositiva 3"/>
          <p:cNvSpPr>
            <a:spLocks noGrp="1"/>
          </p:cNvSpPr>
          <p:nvPr>
            <p:ph type="sldNum" sz="quarter" idx="10"/>
          </p:nvPr>
        </p:nvSpPr>
        <p:spPr/>
        <p:txBody>
          <a:bodyPr/>
          <a:lstStyle/>
          <a:p>
            <a:fld id="{AC8869E2-E897-40CD-8D1D-CD653F803171}" type="slidenum">
              <a:rPr lang="es-ES_tradnl" smtClean="0"/>
              <a:t>9</a:t>
            </a:fld>
            <a:endParaRPr lang="es-ES_tradnl"/>
          </a:p>
        </p:txBody>
      </p:sp>
    </p:spTree>
    <p:extLst>
      <p:ext uri="{BB962C8B-B14F-4D97-AF65-F5344CB8AC3E}">
        <p14:creationId xmlns:p14="http://schemas.microsoft.com/office/powerpoint/2010/main" val="26725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385219" y="1944390"/>
            <a:ext cx="14311313" cy="4136296"/>
          </a:xfrm>
        </p:spPr>
        <p:txBody>
          <a:bodyPr anchor="b"/>
          <a:lstStyle>
            <a:lvl1pPr algn="ctr">
              <a:defRPr sz="9391"/>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385219" y="6240197"/>
            <a:ext cx="14311313" cy="2868454"/>
          </a:xfrm>
        </p:spPr>
        <p:txBody>
          <a:bodyPr/>
          <a:lstStyle>
            <a:lvl1pPr marL="0" indent="0" algn="ctr">
              <a:buNone/>
              <a:defRPr sz="3756"/>
            </a:lvl1pPr>
            <a:lvl2pPr marL="715564" indent="0" algn="ctr">
              <a:buNone/>
              <a:defRPr sz="3130"/>
            </a:lvl2pPr>
            <a:lvl3pPr marL="1431127" indent="0" algn="ctr">
              <a:buNone/>
              <a:defRPr sz="2817"/>
            </a:lvl3pPr>
            <a:lvl4pPr marL="2146691" indent="0" algn="ctr">
              <a:buNone/>
              <a:defRPr sz="2504"/>
            </a:lvl4pPr>
            <a:lvl5pPr marL="2862255" indent="0" algn="ctr">
              <a:buNone/>
              <a:defRPr sz="2504"/>
            </a:lvl5pPr>
            <a:lvl6pPr marL="3577819" indent="0" algn="ctr">
              <a:buNone/>
              <a:defRPr sz="2504"/>
            </a:lvl6pPr>
            <a:lvl7pPr marL="4293382" indent="0" algn="ctr">
              <a:buNone/>
              <a:defRPr sz="2504"/>
            </a:lvl7pPr>
            <a:lvl8pPr marL="5008946" indent="0" algn="ctr">
              <a:buNone/>
              <a:defRPr sz="2504"/>
            </a:lvl8pPr>
            <a:lvl9pPr marL="5724510" indent="0" algn="ctr">
              <a:buNone/>
              <a:defRPr sz="2504"/>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1611585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379540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55378" y="632545"/>
            <a:ext cx="4114502" cy="1006847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11870" y="632545"/>
            <a:ext cx="12104985" cy="10068471"/>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20995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374896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301932" y="2961963"/>
            <a:ext cx="16458009" cy="4942103"/>
          </a:xfrm>
        </p:spPr>
        <p:txBody>
          <a:bodyPr anchor="b"/>
          <a:lstStyle>
            <a:lvl1pPr>
              <a:defRPr sz="9391"/>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1932" y="7950821"/>
            <a:ext cx="16458009" cy="2598935"/>
          </a:xfrm>
        </p:spPr>
        <p:txBody>
          <a:bodyPr/>
          <a:lstStyle>
            <a:lvl1pPr marL="0" indent="0">
              <a:buNone/>
              <a:defRPr sz="3756">
                <a:solidFill>
                  <a:schemeClr val="tx1">
                    <a:tint val="75000"/>
                  </a:schemeClr>
                </a:solidFill>
              </a:defRPr>
            </a:lvl1pPr>
            <a:lvl2pPr marL="715564" indent="0">
              <a:buNone/>
              <a:defRPr sz="3130">
                <a:solidFill>
                  <a:schemeClr val="tx1">
                    <a:tint val="75000"/>
                  </a:schemeClr>
                </a:solidFill>
              </a:defRPr>
            </a:lvl2pPr>
            <a:lvl3pPr marL="1431127" indent="0">
              <a:buNone/>
              <a:defRPr sz="2817">
                <a:solidFill>
                  <a:schemeClr val="tx1">
                    <a:tint val="75000"/>
                  </a:schemeClr>
                </a:solidFill>
              </a:defRPr>
            </a:lvl3pPr>
            <a:lvl4pPr marL="2146691" indent="0">
              <a:buNone/>
              <a:defRPr sz="2504">
                <a:solidFill>
                  <a:schemeClr val="tx1">
                    <a:tint val="75000"/>
                  </a:schemeClr>
                </a:solidFill>
              </a:defRPr>
            </a:lvl4pPr>
            <a:lvl5pPr marL="2862255" indent="0">
              <a:buNone/>
              <a:defRPr sz="2504">
                <a:solidFill>
                  <a:schemeClr val="tx1">
                    <a:tint val="75000"/>
                  </a:schemeClr>
                </a:solidFill>
              </a:defRPr>
            </a:lvl5pPr>
            <a:lvl6pPr marL="3577819" indent="0">
              <a:buNone/>
              <a:defRPr sz="2504">
                <a:solidFill>
                  <a:schemeClr val="tx1">
                    <a:tint val="75000"/>
                  </a:schemeClr>
                </a:solidFill>
              </a:defRPr>
            </a:lvl6pPr>
            <a:lvl7pPr marL="4293382" indent="0">
              <a:buNone/>
              <a:defRPr sz="2504">
                <a:solidFill>
                  <a:schemeClr val="tx1">
                    <a:tint val="75000"/>
                  </a:schemeClr>
                </a:solidFill>
              </a:defRPr>
            </a:lvl7pPr>
            <a:lvl8pPr marL="5008946" indent="0">
              <a:buNone/>
              <a:defRPr sz="2504">
                <a:solidFill>
                  <a:schemeClr val="tx1">
                    <a:tint val="75000"/>
                  </a:schemeClr>
                </a:solidFill>
              </a:defRPr>
            </a:lvl8pPr>
            <a:lvl9pPr marL="5724510" indent="0">
              <a:buNone/>
              <a:defRPr sz="2504">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67218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11870" y="3162726"/>
            <a:ext cx="8109744" cy="753829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9660136" y="3162726"/>
            <a:ext cx="8109744" cy="753829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2128113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14356" y="632546"/>
            <a:ext cx="16458009" cy="2296415"/>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14356" y="2912459"/>
            <a:ext cx="8072474" cy="1427351"/>
          </a:xfrm>
        </p:spPr>
        <p:txBody>
          <a:bodyPr anchor="b"/>
          <a:lstStyle>
            <a:lvl1pPr marL="0" indent="0">
              <a:buNone/>
              <a:defRPr sz="3756" b="1"/>
            </a:lvl1pPr>
            <a:lvl2pPr marL="715564" indent="0">
              <a:buNone/>
              <a:defRPr sz="3130" b="1"/>
            </a:lvl2pPr>
            <a:lvl3pPr marL="1431127" indent="0">
              <a:buNone/>
              <a:defRPr sz="2817" b="1"/>
            </a:lvl3pPr>
            <a:lvl4pPr marL="2146691" indent="0">
              <a:buNone/>
              <a:defRPr sz="2504" b="1"/>
            </a:lvl4pPr>
            <a:lvl5pPr marL="2862255" indent="0">
              <a:buNone/>
              <a:defRPr sz="2504" b="1"/>
            </a:lvl5pPr>
            <a:lvl6pPr marL="3577819" indent="0">
              <a:buNone/>
              <a:defRPr sz="2504" b="1"/>
            </a:lvl6pPr>
            <a:lvl7pPr marL="4293382" indent="0">
              <a:buNone/>
              <a:defRPr sz="2504" b="1"/>
            </a:lvl7pPr>
            <a:lvl8pPr marL="5008946" indent="0">
              <a:buNone/>
              <a:defRPr sz="2504" b="1"/>
            </a:lvl8pPr>
            <a:lvl9pPr marL="5724510" indent="0">
              <a:buNone/>
              <a:defRPr sz="2504" b="1"/>
            </a:lvl9pPr>
          </a:lstStyle>
          <a:p>
            <a:pPr lvl="0"/>
            <a:r>
              <a:rPr lang="es-ES" smtClean="0"/>
              <a:t>Editar el estilo de texto del patrón</a:t>
            </a:r>
          </a:p>
        </p:txBody>
      </p:sp>
      <p:sp>
        <p:nvSpPr>
          <p:cNvPr id="4" name="Content Placeholder 3"/>
          <p:cNvSpPr>
            <a:spLocks noGrp="1"/>
          </p:cNvSpPr>
          <p:nvPr>
            <p:ph sz="half" idx="2"/>
          </p:nvPr>
        </p:nvSpPr>
        <p:spPr>
          <a:xfrm>
            <a:off x="1314356" y="4339810"/>
            <a:ext cx="8072474" cy="638320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9660136" y="2912459"/>
            <a:ext cx="8112229" cy="1427351"/>
          </a:xfrm>
        </p:spPr>
        <p:txBody>
          <a:bodyPr anchor="b"/>
          <a:lstStyle>
            <a:lvl1pPr marL="0" indent="0">
              <a:buNone/>
              <a:defRPr sz="3756" b="1"/>
            </a:lvl1pPr>
            <a:lvl2pPr marL="715564" indent="0">
              <a:buNone/>
              <a:defRPr sz="3130" b="1"/>
            </a:lvl2pPr>
            <a:lvl3pPr marL="1431127" indent="0">
              <a:buNone/>
              <a:defRPr sz="2817" b="1"/>
            </a:lvl3pPr>
            <a:lvl4pPr marL="2146691" indent="0">
              <a:buNone/>
              <a:defRPr sz="2504" b="1"/>
            </a:lvl4pPr>
            <a:lvl5pPr marL="2862255" indent="0">
              <a:buNone/>
              <a:defRPr sz="2504" b="1"/>
            </a:lvl5pPr>
            <a:lvl6pPr marL="3577819" indent="0">
              <a:buNone/>
              <a:defRPr sz="2504" b="1"/>
            </a:lvl6pPr>
            <a:lvl7pPr marL="4293382" indent="0">
              <a:buNone/>
              <a:defRPr sz="2504" b="1"/>
            </a:lvl7pPr>
            <a:lvl8pPr marL="5008946" indent="0">
              <a:buNone/>
              <a:defRPr sz="2504" b="1"/>
            </a:lvl8pPr>
            <a:lvl9pPr marL="5724510" indent="0">
              <a:buNone/>
              <a:defRPr sz="2504" b="1"/>
            </a:lvl9pPr>
          </a:lstStyle>
          <a:p>
            <a:pPr lvl="0"/>
            <a:r>
              <a:rPr lang="es-ES" smtClean="0"/>
              <a:t>Editar el estilo de texto del patrón</a:t>
            </a:r>
          </a:p>
        </p:txBody>
      </p:sp>
      <p:sp>
        <p:nvSpPr>
          <p:cNvPr id="6" name="Content Placeholder 5"/>
          <p:cNvSpPr>
            <a:spLocks noGrp="1"/>
          </p:cNvSpPr>
          <p:nvPr>
            <p:ph sz="quarter" idx="4"/>
          </p:nvPr>
        </p:nvSpPr>
        <p:spPr>
          <a:xfrm>
            <a:off x="9660136" y="4339810"/>
            <a:ext cx="8112229" cy="638320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391851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267928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10770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314356" y="792057"/>
            <a:ext cx="6154361" cy="2772198"/>
          </a:xfrm>
        </p:spPr>
        <p:txBody>
          <a:bodyPr anchor="b"/>
          <a:lstStyle>
            <a:lvl1pPr>
              <a:defRPr sz="5008"/>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112229" y="1710623"/>
            <a:ext cx="9660136" cy="8443104"/>
          </a:xfrm>
        </p:spPr>
        <p:txBody>
          <a:bodyPr/>
          <a:lstStyle>
            <a:lvl1pPr>
              <a:defRPr sz="5008"/>
            </a:lvl1pPr>
            <a:lvl2pPr>
              <a:defRPr sz="4382"/>
            </a:lvl2pPr>
            <a:lvl3pPr>
              <a:defRPr sz="3756"/>
            </a:lvl3pPr>
            <a:lvl4pPr>
              <a:defRPr sz="3130"/>
            </a:lvl4pPr>
            <a:lvl5pPr>
              <a:defRPr sz="3130"/>
            </a:lvl5pPr>
            <a:lvl6pPr>
              <a:defRPr sz="3130"/>
            </a:lvl6pPr>
            <a:lvl7pPr>
              <a:defRPr sz="3130"/>
            </a:lvl7pPr>
            <a:lvl8pPr>
              <a:defRPr sz="3130"/>
            </a:lvl8pPr>
            <a:lvl9pPr>
              <a:defRPr sz="313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314356" y="3564255"/>
            <a:ext cx="6154361" cy="6603223"/>
          </a:xfrm>
        </p:spPr>
        <p:txBody>
          <a:bodyPr/>
          <a:lstStyle>
            <a:lvl1pPr marL="0" indent="0">
              <a:buNone/>
              <a:defRPr sz="2504"/>
            </a:lvl1pPr>
            <a:lvl2pPr marL="715564" indent="0">
              <a:buNone/>
              <a:defRPr sz="2191"/>
            </a:lvl2pPr>
            <a:lvl3pPr marL="1431127" indent="0">
              <a:buNone/>
              <a:defRPr sz="1878"/>
            </a:lvl3pPr>
            <a:lvl4pPr marL="2146691" indent="0">
              <a:buNone/>
              <a:defRPr sz="1565"/>
            </a:lvl4pPr>
            <a:lvl5pPr marL="2862255" indent="0">
              <a:buNone/>
              <a:defRPr sz="1565"/>
            </a:lvl5pPr>
            <a:lvl6pPr marL="3577819" indent="0">
              <a:buNone/>
              <a:defRPr sz="1565"/>
            </a:lvl6pPr>
            <a:lvl7pPr marL="4293382" indent="0">
              <a:buNone/>
              <a:defRPr sz="1565"/>
            </a:lvl7pPr>
            <a:lvl8pPr marL="5008946" indent="0">
              <a:buNone/>
              <a:defRPr sz="1565"/>
            </a:lvl8pPr>
            <a:lvl9pPr marL="5724510" indent="0">
              <a:buNone/>
              <a:defRPr sz="156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340410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314356" y="792057"/>
            <a:ext cx="6154361" cy="2772198"/>
          </a:xfrm>
        </p:spPr>
        <p:txBody>
          <a:bodyPr anchor="b"/>
          <a:lstStyle>
            <a:lvl1pPr>
              <a:defRPr sz="5008"/>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8112229" y="1710623"/>
            <a:ext cx="9660136" cy="8443104"/>
          </a:xfrm>
        </p:spPr>
        <p:txBody>
          <a:bodyPr anchor="t"/>
          <a:lstStyle>
            <a:lvl1pPr marL="0" indent="0">
              <a:buNone/>
              <a:defRPr sz="5008"/>
            </a:lvl1pPr>
            <a:lvl2pPr marL="715564" indent="0">
              <a:buNone/>
              <a:defRPr sz="4382"/>
            </a:lvl2pPr>
            <a:lvl3pPr marL="1431127" indent="0">
              <a:buNone/>
              <a:defRPr sz="3756"/>
            </a:lvl3pPr>
            <a:lvl4pPr marL="2146691" indent="0">
              <a:buNone/>
              <a:defRPr sz="3130"/>
            </a:lvl4pPr>
            <a:lvl5pPr marL="2862255" indent="0">
              <a:buNone/>
              <a:defRPr sz="3130"/>
            </a:lvl5pPr>
            <a:lvl6pPr marL="3577819" indent="0">
              <a:buNone/>
              <a:defRPr sz="3130"/>
            </a:lvl6pPr>
            <a:lvl7pPr marL="4293382" indent="0">
              <a:buNone/>
              <a:defRPr sz="3130"/>
            </a:lvl7pPr>
            <a:lvl8pPr marL="5008946" indent="0">
              <a:buNone/>
              <a:defRPr sz="3130"/>
            </a:lvl8pPr>
            <a:lvl9pPr marL="5724510" indent="0">
              <a:buNone/>
              <a:defRPr sz="313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314356" y="3564255"/>
            <a:ext cx="6154361" cy="6603223"/>
          </a:xfrm>
        </p:spPr>
        <p:txBody>
          <a:bodyPr/>
          <a:lstStyle>
            <a:lvl1pPr marL="0" indent="0">
              <a:buNone/>
              <a:defRPr sz="2504"/>
            </a:lvl1pPr>
            <a:lvl2pPr marL="715564" indent="0">
              <a:buNone/>
              <a:defRPr sz="2191"/>
            </a:lvl2pPr>
            <a:lvl3pPr marL="1431127" indent="0">
              <a:buNone/>
              <a:defRPr sz="1878"/>
            </a:lvl3pPr>
            <a:lvl4pPr marL="2146691" indent="0">
              <a:buNone/>
              <a:defRPr sz="1565"/>
            </a:lvl4pPr>
            <a:lvl5pPr marL="2862255" indent="0">
              <a:buNone/>
              <a:defRPr sz="1565"/>
            </a:lvl5pPr>
            <a:lvl6pPr marL="3577819" indent="0">
              <a:buNone/>
              <a:defRPr sz="1565"/>
            </a:lvl6pPr>
            <a:lvl7pPr marL="4293382" indent="0">
              <a:buNone/>
              <a:defRPr sz="1565"/>
            </a:lvl7pPr>
            <a:lvl8pPr marL="5008946" indent="0">
              <a:buNone/>
              <a:defRPr sz="1565"/>
            </a:lvl8pPr>
            <a:lvl9pPr marL="5724510" indent="0">
              <a:buNone/>
              <a:defRPr sz="1565"/>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295107D-8CD5-4124-9E77-B09A48A93A68}" type="datetimeFigureOut">
              <a:rPr lang="es-ES_tradnl" smtClean="0"/>
              <a:t>09/05/2022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2840902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11871" y="632546"/>
            <a:ext cx="16458009" cy="229641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11871" y="3162726"/>
            <a:ext cx="16458009" cy="753829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311870" y="11011789"/>
            <a:ext cx="4293394" cy="632545"/>
          </a:xfrm>
          <a:prstGeom prst="rect">
            <a:avLst/>
          </a:prstGeom>
        </p:spPr>
        <p:txBody>
          <a:bodyPr vert="horz" lIns="91440" tIns="45720" rIns="91440" bIns="45720" rtlCol="0" anchor="ctr"/>
          <a:lstStyle>
            <a:lvl1pPr algn="l">
              <a:defRPr sz="1878">
                <a:solidFill>
                  <a:schemeClr val="tx1">
                    <a:tint val="75000"/>
                  </a:schemeClr>
                </a:solidFill>
              </a:defRPr>
            </a:lvl1pPr>
          </a:lstStyle>
          <a:p>
            <a:fld id="{2295107D-8CD5-4124-9E77-B09A48A93A68}" type="datetimeFigureOut">
              <a:rPr lang="es-ES_tradnl" smtClean="0"/>
              <a:t>09/05/2022</a:t>
            </a:fld>
            <a:endParaRPr lang="es-ES_tradnl"/>
          </a:p>
        </p:txBody>
      </p:sp>
      <p:sp>
        <p:nvSpPr>
          <p:cNvPr id="5" name="Footer Placeholder 4"/>
          <p:cNvSpPr>
            <a:spLocks noGrp="1"/>
          </p:cNvSpPr>
          <p:nvPr>
            <p:ph type="ftr" sz="quarter" idx="3"/>
          </p:nvPr>
        </p:nvSpPr>
        <p:spPr>
          <a:xfrm>
            <a:off x="6320830" y="11011789"/>
            <a:ext cx="6440091" cy="632545"/>
          </a:xfrm>
          <a:prstGeom prst="rect">
            <a:avLst/>
          </a:prstGeom>
        </p:spPr>
        <p:txBody>
          <a:bodyPr vert="horz" lIns="91440" tIns="45720" rIns="91440" bIns="45720" rtlCol="0" anchor="ctr"/>
          <a:lstStyle>
            <a:lvl1pPr algn="ctr">
              <a:defRPr sz="1878">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13476486" y="11011789"/>
            <a:ext cx="4293394" cy="632545"/>
          </a:xfrm>
          <a:prstGeom prst="rect">
            <a:avLst/>
          </a:prstGeom>
        </p:spPr>
        <p:txBody>
          <a:bodyPr vert="horz" lIns="91440" tIns="45720" rIns="91440" bIns="45720" rtlCol="0" anchor="ctr"/>
          <a:lstStyle>
            <a:lvl1pPr algn="r">
              <a:defRPr sz="1878">
                <a:solidFill>
                  <a:schemeClr val="tx1">
                    <a:tint val="75000"/>
                  </a:schemeClr>
                </a:solidFill>
              </a:defRPr>
            </a:lvl1pPr>
          </a:lstStyle>
          <a:p>
            <a:fld id="{98E72307-16F0-48C2-948B-E9F22AFFBF1C}" type="slidenum">
              <a:rPr lang="es-ES_tradnl" smtClean="0"/>
              <a:t>‹Nº›</a:t>
            </a:fld>
            <a:endParaRPr lang="es-ES_tradnl"/>
          </a:p>
        </p:txBody>
      </p:sp>
    </p:spTree>
    <p:extLst>
      <p:ext uri="{BB962C8B-B14F-4D97-AF65-F5344CB8AC3E}">
        <p14:creationId xmlns:p14="http://schemas.microsoft.com/office/powerpoint/2010/main" val="4173576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31127" rtl="0" eaLnBrk="1" latinLnBrk="0" hangingPunct="1">
        <a:lnSpc>
          <a:spcPct val="90000"/>
        </a:lnSpc>
        <a:spcBef>
          <a:spcPct val="0"/>
        </a:spcBef>
        <a:buNone/>
        <a:defRPr sz="6886" kern="1200">
          <a:solidFill>
            <a:schemeClr val="tx1"/>
          </a:solidFill>
          <a:latin typeface="+mj-lt"/>
          <a:ea typeface="+mj-ea"/>
          <a:cs typeface="+mj-cs"/>
        </a:defRPr>
      </a:lvl1pPr>
    </p:titleStyle>
    <p:bodyStyle>
      <a:lvl1pPr marL="357782" indent="-357782" algn="l" defTabSz="1431127" rtl="0" eaLnBrk="1" latinLnBrk="0" hangingPunct="1">
        <a:lnSpc>
          <a:spcPct val="90000"/>
        </a:lnSpc>
        <a:spcBef>
          <a:spcPts val="1565"/>
        </a:spcBef>
        <a:buFont typeface="Arial" panose="020B0604020202020204" pitchFamily="34" charset="0"/>
        <a:buChar char="•"/>
        <a:defRPr sz="4382" kern="1200">
          <a:solidFill>
            <a:schemeClr val="tx1"/>
          </a:solidFill>
          <a:latin typeface="+mn-lt"/>
          <a:ea typeface="+mn-ea"/>
          <a:cs typeface="+mn-cs"/>
        </a:defRPr>
      </a:lvl1pPr>
      <a:lvl2pPr marL="1073346" indent="-357782" algn="l" defTabSz="1431127" rtl="0" eaLnBrk="1" latinLnBrk="0" hangingPunct="1">
        <a:lnSpc>
          <a:spcPct val="90000"/>
        </a:lnSpc>
        <a:spcBef>
          <a:spcPts val="783"/>
        </a:spcBef>
        <a:buFont typeface="Arial" panose="020B0604020202020204" pitchFamily="34" charset="0"/>
        <a:buChar char="•"/>
        <a:defRPr sz="3756" kern="1200">
          <a:solidFill>
            <a:schemeClr val="tx1"/>
          </a:solidFill>
          <a:latin typeface="+mn-lt"/>
          <a:ea typeface="+mn-ea"/>
          <a:cs typeface="+mn-cs"/>
        </a:defRPr>
      </a:lvl2pPr>
      <a:lvl3pPr marL="1788909" indent="-357782" algn="l" defTabSz="1431127" rtl="0" eaLnBrk="1" latinLnBrk="0" hangingPunct="1">
        <a:lnSpc>
          <a:spcPct val="90000"/>
        </a:lnSpc>
        <a:spcBef>
          <a:spcPts val="783"/>
        </a:spcBef>
        <a:buFont typeface="Arial" panose="020B0604020202020204" pitchFamily="34" charset="0"/>
        <a:buChar char="•"/>
        <a:defRPr sz="3130" kern="1200">
          <a:solidFill>
            <a:schemeClr val="tx1"/>
          </a:solidFill>
          <a:latin typeface="+mn-lt"/>
          <a:ea typeface="+mn-ea"/>
          <a:cs typeface="+mn-cs"/>
        </a:defRPr>
      </a:lvl3pPr>
      <a:lvl4pPr marL="2504473"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4pPr>
      <a:lvl5pPr marL="3220037"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5pPr>
      <a:lvl6pPr marL="3935600"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6pPr>
      <a:lvl7pPr marL="4651164"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7pPr>
      <a:lvl8pPr marL="5366728"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8pPr>
      <a:lvl9pPr marL="6082292" indent="-357782" algn="l" defTabSz="1431127" rtl="0" eaLnBrk="1" latinLnBrk="0" hangingPunct="1">
        <a:lnSpc>
          <a:spcPct val="90000"/>
        </a:lnSpc>
        <a:spcBef>
          <a:spcPts val="783"/>
        </a:spcBef>
        <a:buFont typeface="Arial" panose="020B0604020202020204" pitchFamily="34" charset="0"/>
        <a:buChar char="•"/>
        <a:defRPr sz="2817" kern="1200">
          <a:solidFill>
            <a:schemeClr val="tx1"/>
          </a:solidFill>
          <a:latin typeface="+mn-lt"/>
          <a:ea typeface="+mn-ea"/>
          <a:cs typeface="+mn-cs"/>
        </a:defRPr>
      </a:lvl9pPr>
    </p:bodyStyle>
    <p:otherStyle>
      <a:defPPr>
        <a:defRPr lang="en-US"/>
      </a:defPPr>
      <a:lvl1pPr marL="0" algn="l" defTabSz="1431127" rtl="0" eaLnBrk="1" latinLnBrk="0" hangingPunct="1">
        <a:defRPr sz="2817" kern="1200">
          <a:solidFill>
            <a:schemeClr val="tx1"/>
          </a:solidFill>
          <a:latin typeface="+mn-lt"/>
          <a:ea typeface="+mn-ea"/>
          <a:cs typeface="+mn-cs"/>
        </a:defRPr>
      </a:lvl1pPr>
      <a:lvl2pPr marL="715564" algn="l" defTabSz="1431127" rtl="0" eaLnBrk="1" latinLnBrk="0" hangingPunct="1">
        <a:defRPr sz="2817" kern="1200">
          <a:solidFill>
            <a:schemeClr val="tx1"/>
          </a:solidFill>
          <a:latin typeface="+mn-lt"/>
          <a:ea typeface="+mn-ea"/>
          <a:cs typeface="+mn-cs"/>
        </a:defRPr>
      </a:lvl2pPr>
      <a:lvl3pPr marL="1431127" algn="l" defTabSz="1431127" rtl="0" eaLnBrk="1" latinLnBrk="0" hangingPunct="1">
        <a:defRPr sz="2817" kern="1200">
          <a:solidFill>
            <a:schemeClr val="tx1"/>
          </a:solidFill>
          <a:latin typeface="+mn-lt"/>
          <a:ea typeface="+mn-ea"/>
          <a:cs typeface="+mn-cs"/>
        </a:defRPr>
      </a:lvl3pPr>
      <a:lvl4pPr marL="2146691" algn="l" defTabSz="1431127" rtl="0" eaLnBrk="1" latinLnBrk="0" hangingPunct="1">
        <a:defRPr sz="2817" kern="1200">
          <a:solidFill>
            <a:schemeClr val="tx1"/>
          </a:solidFill>
          <a:latin typeface="+mn-lt"/>
          <a:ea typeface="+mn-ea"/>
          <a:cs typeface="+mn-cs"/>
        </a:defRPr>
      </a:lvl4pPr>
      <a:lvl5pPr marL="2862255" algn="l" defTabSz="1431127" rtl="0" eaLnBrk="1" latinLnBrk="0" hangingPunct="1">
        <a:defRPr sz="2817" kern="1200">
          <a:solidFill>
            <a:schemeClr val="tx1"/>
          </a:solidFill>
          <a:latin typeface="+mn-lt"/>
          <a:ea typeface="+mn-ea"/>
          <a:cs typeface="+mn-cs"/>
        </a:defRPr>
      </a:lvl5pPr>
      <a:lvl6pPr marL="3577819" algn="l" defTabSz="1431127" rtl="0" eaLnBrk="1" latinLnBrk="0" hangingPunct="1">
        <a:defRPr sz="2817" kern="1200">
          <a:solidFill>
            <a:schemeClr val="tx1"/>
          </a:solidFill>
          <a:latin typeface="+mn-lt"/>
          <a:ea typeface="+mn-ea"/>
          <a:cs typeface="+mn-cs"/>
        </a:defRPr>
      </a:lvl6pPr>
      <a:lvl7pPr marL="4293382" algn="l" defTabSz="1431127" rtl="0" eaLnBrk="1" latinLnBrk="0" hangingPunct="1">
        <a:defRPr sz="2817" kern="1200">
          <a:solidFill>
            <a:schemeClr val="tx1"/>
          </a:solidFill>
          <a:latin typeface="+mn-lt"/>
          <a:ea typeface="+mn-ea"/>
          <a:cs typeface="+mn-cs"/>
        </a:defRPr>
      </a:lvl7pPr>
      <a:lvl8pPr marL="5008946" algn="l" defTabSz="1431127" rtl="0" eaLnBrk="1" latinLnBrk="0" hangingPunct="1">
        <a:defRPr sz="2817" kern="1200">
          <a:solidFill>
            <a:schemeClr val="tx1"/>
          </a:solidFill>
          <a:latin typeface="+mn-lt"/>
          <a:ea typeface="+mn-ea"/>
          <a:cs typeface="+mn-cs"/>
        </a:defRPr>
      </a:lvl8pPr>
      <a:lvl9pPr marL="5724510" algn="l" defTabSz="1431127" rtl="0" eaLnBrk="1" latinLnBrk="0" hangingPunct="1">
        <a:defRPr sz="28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slideLayout" Target="../slideLayouts/slideLayout2.xml"/><Relationship Id="rId7" Type="http://schemas.openxmlformats.org/officeDocument/2006/relationships/image" Target="../media/image5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59.jpg"/><Relationship Id="rId4" Type="http://schemas.openxmlformats.org/officeDocument/2006/relationships/notesSlide" Target="../notesSlides/notesSlide10.xml"/><Relationship Id="rId9" Type="http://schemas.openxmlformats.org/officeDocument/2006/relationships/image" Target="../media/image5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3.jpg"/><Relationship Id="rId3" Type="http://schemas.openxmlformats.org/officeDocument/2006/relationships/slideLayout" Target="../slideLayouts/slideLayout2.xml"/><Relationship Id="rId7" Type="http://schemas.openxmlformats.org/officeDocument/2006/relationships/image" Target="../media/image40.jpg"/><Relationship Id="rId12" Type="http://schemas.openxmlformats.org/officeDocument/2006/relationships/image" Target="../media/image6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11" Type="http://schemas.openxmlformats.org/officeDocument/2006/relationships/image" Target="../media/image26.jpg"/><Relationship Id="rId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notesSlide" Target="../notesSlides/notesSlide12.xml"/><Relationship Id="rId9" Type="http://schemas.openxmlformats.org/officeDocument/2006/relationships/image" Target="../media/image60.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69.jpg"/><Relationship Id="rId3" Type="http://schemas.openxmlformats.org/officeDocument/2006/relationships/slideLayout" Target="../slideLayouts/slideLayout2.xml"/><Relationship Id="rId7" Type="http://schemas.openxmlformats.org/officeDocument/2006/relationships/image" Target="../media/image64.jpg"/><Relationship Id="rId12" Type="http://schemas.openxmlformats.org/officeDocument/2006/relationships/image" Target="../media/image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11" Type="http://schemas.openxmlformats.org/officeDocument/2006/relationships/image" Target="../media/image68.jpg"/><Relationship Id="rId5" Type="http://schemas.openxmlformats.org/officeDocument/2006/relationships/image" Target="../media/image1.png"/><Relationship Id="rId10" Type="http://schemas.openxmlformats.org/officeDocument/2006/relationships/image" Target="../media/image67.jpg"/><Relationship Id="rId4" Type="http://schemas.openxmlformats.org/officeDocument/2006/relationships/notesSlide" Target="../notesSlides/notesSlide14.xml"/><Relationship Id="rId9"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76.jpg"/><Relationship Id="rId3" Type="http://schemas.openxmlformats.org/officeDocument/2006/relationships/slideLayout" Target="../slideLayouts/slideLayout2.xml"/><Relationship Id="rId7" Type="http://schemas.openxmlformats.org/officeDocument/2006/relationships/image" Target="../media/image70.jpg"/><Relationship Id="rId12" Type="http://schemas.openxmlformats.org/officeDocument/2006/relationships/image" Target="../media/image75.jpg"/><Relationship Id="rId2" Type="http://schemas.openxmlformats.org/officeDocument/2006/relationships/audio" Target="../media/media16.m4a"/><Relationship Id="rId16" Type="http://schemas.openxmlformats.org/officeDocument/2006/relationships/image" Target="../media/image79.jpg"/><Relationship Id="rId1" Type="http://schemas.microsoft.com/office/2007/relationships/media" Target="../media/media16.m4a"/><Relationship Id="rId6" Type="http://schemas.openxmlformats.org/officeDocument/2006/relationships/image" Target="../media/image2.jpg"/><Relationship Id="rId11" Type="http://schemas.openxmlformats.org/officeDocument/2006/relationships/image" Target="../media/image74.jpg"/><Relationship Id="rId5" Type="http://schemas.openxmlformats.org/officeDocument/2006/relationships/image" Target="../media/image1.png"/><Relationship Id="rId15" Type="http://schemas.openxmlformats.org/officeDocument/2006/relationships/image" Target="../media/image78.jpg"/><Relationship Id="rId10" Type="http://schemas.openxmlformats.org/officeDocument/2006/relationships/image" Target="../media/image73.jpg"/><Relationship Id="rId4" Type="http://schemas.openxmlformats.org/officeDocument/2006/relationships/notesSlide" Target="../notesSlides/notesSlide16.xml"/><Relationship Id="rId9" Type="http://schemas.openxmlformats.org/officeDocument/2006/relationships/image" Target="../media/image72.jpg"/><Relationship Id="rId14" Type="http://schemas.openxmlformats.org/officeDocument/2006/relationships/image" Target="../media/image7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3" Type="http://schemas.openxmlformats.org/officeDocument/2006/relationships/slideLayout" Target="../slideLayouts/slideLayout2.xml"/><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11" Type="http://schemas.openxmlformats.org/officeDocument/2006/relationships/image" Target="../media/image9.jpg"/><Relationship Id="rId5" Type="http://schemas.openxmlformats.org/officeDocument/2006/relationships/image" Target="../media/image1.png"/><Relationship Id="rId15" Type="http://schemas.openxmlformats.org/officeDocument/2006/relationships/image" Target="../media/image13.jpg"/><Relationship Id="rId10" Type="http://schemas.openxmlformats.org/officeDocument/2006/relationships/image" Target="../media/image8.jpe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audio" Target="../media/media3.m4a"/><Relationship Id="rId16" Type="http://schemas.openxmlformats.org/officeDocument/2006/relationships/image" Target="../media/image23.jpg"/><Relationship Id="rId1" Type="http://schemas.microsoft.com/office/2007/relationships/media" Target="../media/media3.m4a"/><Relationship Id="rId6" Type="http://schemas.openxmlformats.org/officeDocument/2006/relationships/image" Target="../media/image2.jpg"/><Relationship Id="rId11" Type="http://schemas.openxmlformats.org/officeDocument/2006/relationships/image" Target="../media/image18.png"/><Relationship Id="rId5" Type="http://schemas.openxmlformats.org/officeDocument/2006/relationships/image" Target="../media/image1.png"/><Relationship Id="rId15" Type="http://schemas.openxmlformats.org/officeDocument/2006/relationships/image" Target="../media/image22.png"/><Relationship Id="rId10" Type="http://schemas.openxmlformats.org/officeDocument/2006/relationships/image" Target="../media/image17.jpg"/><Relationship Id="rId19" Type="http://schemas.openxmlformats.org/officeDocument/2006/relationships/image" Target="../media/image26.jpg"/><Relationship Id="rId4" Type="http://schemas.openxmlformats.org/officeDocument/2006/relationships/notesSlide" Target="../notesSlides/notesSlide3.xml"/><Relationship Id="rId9" Type="http://schemas.openxmlformats.org/officeDocument/2006/relationships/image" Target="../media/image16.jp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11" Type="http://schemas.microsoft.com/office/2007/relationships/diagramDrawing" Target="../diagrams/drawing1.xml"/><Relationship Id="rId5" Type="http://schemas.openxmlformats.org/officeDocument/2006/relationships/image" Target="../media/image1.png"/><Relationship Id="rId10" Type="http://schemas.openxmlformats.org/officeDocument/2006/relationships/diagramColors" Target="../diagrams/colors1.xml"/><Relationship Id="rId4" Type="http://schemas.openxmlformats.org/officeDocument/2006/relationships/notesSlide" Target="../notesSlides/notesSlide5.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11" Type="http://schemas.openxmlformats.org/officeDocument/2006/relationships/image" Target="../media/image32.png"/><Relationship Id="rId5" Type="http://schemas.openxmlformats.org/officeDocument/2006/relationships/image" Target="../media/image1.png"/><Relationship Id="rId10" Type="http://schemas.openxmlformats.org/officeDocument/2006/relationships/image" Target="../media/image31.jpg"/><Relationship Id="rId4" Type="http://schemas.openxmlformats.org/officeDocument/2006/relationships/notesSlide" Target="../notesSlides/notesSlide7.xml"/><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18" Type="http://schemas.openxmlformats.org/officeDocument/2006/relationships/image" Target="../media/image44.jp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audio" Target="../media/media8.m4a"/><Relationship Id="rId16" Type="http://schemas.openxmlformats.org/officeDocument/2006/relationships/image" Target="../media/image42.jpg"/><Relationship Id="rId20" Type="http://schemas.openxmlformats.org/officeDocument/2006/relationships/image" Target="../media/image46.jpg"/><Relationship Id="rId1" Type="http://schemas.microsoft.com/office/2007/relationships/media" Target="../media/media8.m4a"/><Relationship Id="rId6" Type="http://schemas.openxmlformats.org/officeDocument/2006/relationships/image" Target="../media/image2.jpg"/><Relationship Id="rId11" Type="http://schemas.openxmlformats.org/officeDocument/2006/relationships/image" Target="../media/image37.jpg"/><Relationship Id="rId5" Type="http://schemas.openxmlformats.org/officeDocument/2006/relationships/image" Target="../media/image1.png"/><Relationship Id="rId15" Type="http://schemas.openxmlformats.org/officeDocument/2006/relationships/image" Target="../media/image41.pn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notesSlide" Target="../notesSlides/notesSlide8.xml"/><Relationship Id="rId9" Type="http://schemas.openxmlformats.org/officeDocument/2006/relationships/image" Target="../media/image35.jpg"/><Relationship Id="rId14"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3" Type="http://schemas.openxmlformats.org/officeDocument/2006/relationships/slideLayout" Target="../slideLayouts/slideLayout2.xml"/><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11" Type="http://schemas.openxmlformats.org/officeDocument/2006/relationships/image" Target="../media/image51.jpg"/><Relationship Id="rId5" Type="http://schemas.openxmlformats.org/officeDocument/2006/relationships/image" Target="../media/image1.png"/><Relationship Id="rId15" Type="http://schemas.openxmlformats.org/officeDocument/2006/relationships/image" Target="../media/image55.jpg"/><Relationship Id="rId10" Type="http://schemas.openxmlformats.org/officeDocument/2006/relationships/image" Target="../media/image50.jpg"/><Relationship Id="rId4" Type="http://schemas.openxmlformats.org/officeDocument/2006/relationships/notesSlide" Target="../notesSlides/notesSlide9.xml"/><Relationship Id="rId9" Type="http://schemas.openxmlformats.org/officeDocument/2006/relationships/image" Target="../media/image49.jpg"/><Relationship Id="rId14" Type="http://schemas.openxmlformats.org/officeDocument/2006/relationships/image" Target="../media/image5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20220509-WA001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02656" y="10963005"/>
            <a:ext cx="609600" cy="609600"/>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91534"/>
            <a:ext cx="3416300" cy="3416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ángulo 10"/>
          <p:cNvSpPr/>
          <p:nvPr/>
        </p:nvSpPr>
        <p:spPr>
          <a:xfrm>
            <a:off x="3416300" y="4610013"/>
            <a:ext cx="15091156" cy="1754326"/>
          </a:xfrm>
          <a:prstGeom prst="rect">
            <a:avLst/>
          </a:prstGeom>
          <a:noFill/>
        </p:spPr>
        <p:txBody>
          <a:bodyPr wrap="square">
            <a:spAutoFit/>
          </a:bodyPr>
          <a:lstStyle/>
          <a:p>
            <a:pPr algn="ctr" defTabSz="1188811">
              <a:defRPr/>
            </a:pPr>
            <a:r>
              <a:rPr lang="en-US" sz="5400" b="1" dirty="0">
                <a:ln w="0"/>
                <a:solidFill>
                  <a:srgbClr val="008080"/>
                </a:solidFill>
                <a:effectLst>
                  <a:outerShdw blurRad="38100" dist="25400" dir="5400000" algn="ctr" rotWithShape="0">
                    <a:srgbClr val="6E747A">
                      <a:alpha val="43000"/>
                    </a:srgbClr>
                  </a:outerShdw>
                </a:effectLst>
              </a:rPr>
              <a:t>How to characterize the audiovisual consumption of children in early childhood</a:t>
            </a:r>
            <a:r>
              <a:rPr lang="en-US" sz="5400" b="1" dirty="0" smtClean="0">
                <a:ln w="0"/>
                <a:solidFill>
                  <a:srgbClr val="008080"/>
                </a:solidFill>
                <a:effectLst>
                  <a:outerShdw blurRad="38100" dist="25400" dir="5400000" algn="ctr" rotWithShape="0">
                    <a:srgbClr val="6E747A">
                      <a:alpha val="43000"/>
                    </a:srgbClr>
                  </a:outerShdw>
                </a:effectLst>
              </a:rPr>
              <a:t>?</a:t>
            </a:r>
            <a:endParaRPr lang="es-ES" sz="5400" b="1" dirty="0">
              <a:ln w="0"/>
              <a:solidFill>
                <a:srgbClr val="008080"/>
              </a:solidFill>
              <a:effectLst>
                <a:outerShdw blurRad="38100" dist="25400" dir="5400000" algn="ctr" rotWithShape="0">
                  <a:srgbClr val="6E747A">
                    <a:alpha val="43000"/>
                  </a:srgbClr>
                </a:outerShdw>
              </a:effectLst>
            </a:endParaRPr>
          </a:p>
        </p:txBody>
      </p:sp>
      <p:sp>
        <p:nvSpPr>
          <p:cNvPr id="12" name="Rectángulo 11"/>
          <p:cNvSpPr/>
          <p:nvPr/>
        </p:nvSpPr>
        <p:spPr>
          <a:xfrm>
            <a:off x="9405939" y="3235110"/>
            <a:ext cx="1739579" cy="1107996"/>
          </a:xfrm>
          <a:prstGeom prst="rect">
            <a:avLst/>
          </a:prstGeom>
          <a:noFill/>
        </p:spPr>
        <p:txBody>
          <a:bodyPr wrap="none">
            <a:spAutoFit/>
          </a:bodyPr>
          <a:lstStyle/>
          <a:p>
            <a:pPr algn="ctr" defTabSz="1188811">
              <a:defRPr/>
            </a:pPr>
            <a:r>
              <a:rPr lang="es-ES" sz="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Title</a:t>
            </a:r>
            <a:endParaRPr lang="es-ES"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13" name="CuadroTexto 12"/>
          <p:cNvSpPr txBox="1"/>
          <p:nvPr/>
        </p:nvSpPr>
        <p:spPr>
          <a:xfrm>
            <a:off x="292608" y="7820500"/>
            <a:ext cx="18214848" cy="1754326"/>
          </a:xfrm>
          <a:prstGeom prst="rect">
            <a:avLst/>
          </a:prstGeom>
          <a:noFill/>
        </p:spPr>
        <p:txBody>
          <a:bodyPr wrap="square">
            <a:spAutoFit/>
          </a:bodyPr>
          <a:lstStyle/>
          <a:p>
            <a:pPr algn="just" defTabSz="1188811">
              <a:defRPr/>
            </a:pPr>
            <a:r>
              <a:rPr lang="es-ES" sz="3600" b="1" dirty="0" smtClean="0">
                <a:effectLst>
                  <a:outerShdw blurRad="38100" dist="38100" dir="2700000" algn="tl">
                    <a:srgbClr val="000000">
                      <a:alpha val="43137"/>
                    </a:srgbClr>
                  </a:outerShdw>
                </a:effectLst>
                <a:latin typeface="+mn-lt"/>
              </a:rPr>
              <a:t>Autores: </a:t>
            </a:r>
            <a:r>
              <a:rPr lang="it-IT" sz="3600" b="1" dirty="0" smtClean="0">
                <a:effectLst>
                  <a:outerShdw blurRad="38100" dist="38100" dir="2700000" algn="tl">
                    <a:srgbClr val="000000">
                      <a:alpha val="43137"/>
                    </a:srgbClr>
                  </a:outerShdw>
                </a:effectLst>
              </a:rPr>
              <a:t>PhD Annia </a:t>
            </a:r>
            <a:r>
              <a:rPr lang="it-IT" sz="3600" b="1" dirty="0">
                <a:effectLst>
                  <a:outerShdw blurRad="38100" dist="38100" dir="2700000" algn="tl">
                    <a:srgbClr val="000000">
                      <a:alpha val="43137"/>
                    </a:srgbClr>
                  </a:outerShdw>
                </a:effectLst>
              </a:rPr>
              <a:t>Cano </a:t>
            </a:r>
            <a:r>
              <a:rPr lang="it-IT" sz="3600" b="1" dirty="0" smtClean="0">
                <a:effectLst>
                  <a:outerShdw blurRad="38100" dist="38100" dir="2700000" algn="tl">
                    <a:srgbClr val="000000">
                      <a:alpha val="43137"/>
                    </a:srgbClr>
                  </a:outerShdw>
                </a:effectLst>
              </a:rPr>
              <a:t>Pérez, </a:t>
            </a:r>
            <a:r>
              <a:rPr lang="en-US" sz="3200" b="1" dirty="0">
                <a:effectLst>
                  <a:outerShdw blurRad="38100" dist="38100" dir="2700000" algn="tl">
                    <a:srgbClr val="000000">
                      <a:alpha val="43137"/>
                    </a:srgbClr>
                  </a:outerShdw>
                </a:effectLst>
              </a:rPr>
              <a:t>Full Professor and Assistant Researcher, University of </a:t>
            </a:r>
            <a:r>
              <a:rPr lang="en-US" sz="3200" b="1" dirty="0" smtClean="0">
                <a:effectLst>
                  <a:outerShdw blurRad="38100" dist="38100" dir="2700000" algn="tl">
                    <a:srgbClr val="000000">
                      <a:alpha val="43137"/>
                    </a:srgbClr>
                  </a:outerShdw>
                </a:effectLst>
              </a:rPr>
              <a:t>Havana</a:t>
            </a:r>
          </a:p>
          <a:p>
            <a:pPr indent="1719263" algn="just" defTabSz="1188811">
              <a:defRPr/>
            </a:pPr>
            <a:r>
              <a:rPr lang="es-ES" sz="3600" b="1" dirty="0" smtClean="0">
                <a:effectLst>
                  <a:outerShdw blurRad="38100" dist="38100" dir="2700000" algn="tl">
                    <a:srgbClr val="000000">
                      <a:alpha val="43137"/>
                    </a:srgbClr>
                  </a:outerShdw>
                </a:effectLst>
              </a:rPr>
              <a:t>Ph</a:t>
            </a:r>
            <a:r>
              <a:rPr lang="es-ES" sz="3600" b="1" dirty="0">
                <a:effectLst>
                  <a:outerShdw blurRad="38100" dist="38100" dir="2700000" algn="tl">
                    <a:srgbClr val="000000">
                      <a:alpha val="43137"/>
                    </a:srgbClr>
                  </a:outerShdw>
                </a:effectLst>
              </a:rPr>
              <a:t>D</a:t>
            </a:r>
            <a:r>
              <a:rPr lang="es-ES" sz="3600" b="1" dirty="0" smtClean="0">
                <a:effectLst>
                  <a:outerShdw blurRad="38100" dist="38100" dir="2700000" algn="tl">
                    <a:srgbClr val="000000">
                      <a:alpha val="43137"/>
                    </a:srgbClr>
                  </a:outerShdw>
                </a:effectLst>
              </a:rPr>
              <a:t> </a:t>
            </a:r>
            <a:r>
              <a:rPr lang="es-ES" sz="3600" b="1" dirty="0">
                <a:effectLst>
                  <a:outerShdw blurRad="38100" dist="38100" dir="2700000" algn="tl">
                    <a:srgbClr val="000000">
                      <a:alpha val="43137"/>
                    </a:srgbClr>
                  </a:outerShdw>
                </a:effectLst>
              </a:rPr>
              <a:t>Isabel Ríos </a:t>
            </a:r>
            <a:r>
              <a:rPr lang="es-ES" sz="3600" b="1" dirty="0" smtClean="0">
                <a:effectLst>
                  <a:outerShdw blurRad="38100" dist="38100" dir="2700000" algn="tl">
                    <a:srgbClr val="000000">
                      <a:alpha val="43137"/>
                    </a:srgbClr>
                  </a:outerShdw>
                </a:effectLst>
              </a:rPr>
              <a:t>Leonard, </a:t>
            </a:r>
            <a:r>
              <a:rPr lang="en-US" sz="3600" b="1" dirty="0">
                <a:effectLst>
                  <a:outerShdw blurRad="38100" dist="38100" dir="2700000" algn="tl">
                    <a:srgbClr val="000000">
                      <a:alpha val="43137"/>
                    </a:srgbClr>
                  </a:outerShdw>
                </a:effectLst>
              </a:rPr>
              <a:t>Full Professor and Assistant Researcher</a:t>
            </a:r>
            <a:r>
              <a:rPr lang="es-ES_tradnl" sz="3600" b="1" dirty="0" smtClean="0">
                <a:effectLst>
                  <a:outerShdw blurRad="38100" dist="38100" dir="2700000" algn="tl">
                    <a:srgbClr val="000000">
                      <a:alpha val="43137"/>
                    </a:srgbClr>
                  </a:outerShdw>
                </a:effectLst>
              </a:rPr>
              <a:t>, ICCP</a:t>
            </a:r>
          </a:p>
          <a:p>
            <a:pPr indent="1719263" algn="just" defTabSz="1188811">
              <a:defRPr/>
            </a:pPr>
            <a:r>
              <a:rPr lang="es-ES" sz="3600" b="1" dirty="0" smtClean="0">
                <a:effectLst>
                  <a:outerShdw blurRad="38100" dist="38100" dir="2700000" algn="tl">
                    <a:srgbClr val="000000">
                      <a:alpha val="43137"/>
                    </a:srgbClr>
                  </a:outerShdw>
                </a:effectLst>
              </a:rPr>
              <a:t>M. Sc. Idania de la Vega Hernández, </a:t>
            </a:r>
            <a:r>
              <a:rPr lang="es-ES_tradnl" sz="3600" b="1" dirty="0">
                <a:effectLst>
                  <a:outerShdw blurRad="38100" dist="38100" dir="2700000" algn="tl">
                    <a:srgbClr val="000000">
                      <a:alpha val="43137"/>
                    </a:srgbClr>
                  </a:outerShdw>
                </a:effectLst>
              </a:rPr>
              <a:t>Assistant Professor, </a:t>
            </a:r>
            <a:r>
              <a:rPr lang="es-ES_tradnl" sz="3600" b="1" dirty="0" smtClean="0">
                <a:effectLst>
                  <a:outerShdw blurRad="38100" dist="38100" dir="2700000" algn="tl">
                    <a:srgbClr val="000000">
                      <a:alpha val="43137"/>
                    </a:srgbClr>
                  </a:outerShdw>
                </a:effectLst>
              </a:rPr>
              <a:t>UCPEJV </a:t>
            </a:r>
            <a:endParaRPr lang="es-ES_tradnl" sz="3600" b="1" dirty="0">
              <a:effectLst>
                <a:outerShdw blurRad="38100" dist="38100" dir="2700000" algn="tl">
                  <a:srgbClr val="000000">
                    <a:alpha val="43137"/>
                  </a:srgbClr>
                </a:outerShdw>
              </a:effectLst>
            </a:endParaRPr>
          </a:p>
        </p:txBody>
      </p:sp>
      <p:sp>
        <p:nvSpPr>
          <p:cNvPr id="17" name="Rectángulo 16"/>
          <p:cNvSpPr/>
          <p:nvPr/>
        </p:nvSpPr>
        <p:spPr>
          <a:xfrm>
            <a:off x="6784066" y="10250784"/>
            <a:ext cx="3491661" cy="954107"/>
          </a:xfrm>
          <a:prstGeom prst="rect">
            <a:avLst/>
          </a:prstGeom>
          <a:noFill/>
        </p:spPr>
        <p:txBody>
          <a:bodyPr wrap="none">
            <a:spAutoFit/>
          </a:bodyPr>
          <a:lstStyle/>
          <a:p>
            <a:pPr algn="ctr" defTabSz="1188811" eaLnBrk="1" fontAlgn="auto" hangingPunct="1">
              <a:spcBef>
                <a:spcPts val="0"/>
              </a:spcBef>
              <a:spcAft>
                <a:spcPts val="0"/>
              </a:spcAft>
              <a:defRPr/>
            </a:pPr>
            <a:r>
              <a:rPr lang="es-ES" sz="5600" b="1" dirty="0" smtClean="0">
                <a:ln w="9525">
                  <a:solidFill>
                    <a:srgbClr val="009999"/>
                  </a:solidFill>
                  <a:prstDash val="solid"/>
                </a:ln>
                <a:solidFill>
                  <a:schemeClr val="bg1"/>
                </a:solidFill>
                <a:effectLst>
                  <a:outerShdw blurRad="38100" dist="38100" dir="2700000" algn="tl">
                    <a:srgbClr val="000000">
                      <a:alpha val="43137"/>
                    </a:srgbClr>
                  </a:outerShdw>
                </a:effectLst>
                <a:latin typeface="+mn-lt"/>
              </a:rPr>
              <a:t>Cuba, 2022</a:t>
            </a:r>
            <a:endParaRPr lang="es-ES" sz="5600" b="1" dirty="0">
              <a:ln w="9525">
                <a:solidFill>
                  <a:srgbClr val="009999"/>
                </a:solidFill>
                <a:prstDash val="solid"/>
              </a:ln>
              <a:solidFill>
                <a:schemeClr val="bg1"/>
              </a:solidFill>
              <a:effectLst>
                <a:outerShdw blurRad="38100" dist="38100" dir="2700000" algn="tl">
                  <a:srgbClr val="000000">
                    <a:alpha val="43137"/>
                  </a:srgbClr>
                </a:outerShdw>
              </a:effectLst>
              <a:latin typeface="+mn-lt"/>
            </a:endParaRPr>
          </a:p>
        </p:txBody>
      </p:sp>
      <p:pic>
        <p:nvPicPr>
          <p:cNvPr id="19" name="Imagen 18"/>
          <p:cNvPicPr>
            <a:picLocks noChangeAspect="1"/>
          </p:cNvPicPr>
          <p:nvPr/>
        </p:nvPicPr>
        <p:blipFill>
          <a:blip r:embed="rId8"/>
          <a:stretch>
            <a:fillRect/>
          </a:stretch>
        </p:blipFill>
        <p:spPr>
          <a:xfrm>
            <a:off x="2816352" y="110504"/>
            <a:ext cx="16213999" cy="920576"/>
          </a:xfrm>
          <a:prstGeom prst="rect">
            <a:avLst/>
          </a:prstGeom>
        </p:spPr>
      </p:pic>
    </p:spTree>
    <p:extLst>
      <p:ext uri="{BB962C8B-B14F-4D97-AF65-F5344CB8AC3E}">
        <p14:creationId xmlns:p14="http://schemas.microsoft.com/office/powerpoint/2010/main" val="4247620916"/>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02200" y="10948947"/>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5" name="Rectángulo 4"/>
          <p:cNvSpPr/>
          <p:nvPr/>
        </p:nvSpPr>
        <p:spPr>
          <a:xfrm>
            <a:off x="1104900" y="10071784"/>
            <a:ext cx="15697200" cy="1754326"/>
          </a:xfrm>
          <a:prstGeom prst="rect">
            <a:avLst/>
          </a:prstGeom>
          <a:noFill/>
        </p:spPr>
        <p:txBody>
          <a:bodyPr wrap="square">
            <a:spAutoFit/>
          </a:bodyPr>
          <a:lstStyle/>
          <a:p>
            <a:pPr algn="ctr" defTabSz="1188811"/>
            <a:r>
              <a:rPr lang="en-US" sz="5400" b="1" dirty="0">
                <a:ln w="9525">
                  <a:solidFill>
                    <a:srgbClr val="009999"/>
                  </a:solidFill>
                  <a:prstDash val="solid"/>
                </a:ln>
                <a:solidFill>
                  <a:schemeClr val="bg1"/>
                </a:solidFill>
                <a:effectLst>
                  <a:outerShdw blurRad="38100" dist="38100" dir="2700000" algn="tl">
                    <a:srgbClr val="000000">
                      <a:alpha val="43137"/>
                    </a:srgbClr>
                  </a:outerShdw>
                </a:effectLst>
              </a:rPr>
              <a:t>A beneficial audiovisual consumption for early childhood will be, above all, a mediation activity</a:t>
            </a:r>
            <a:endParaRPr lang="es-ES" sz="5400" b="1" dirty="0">
              <a:ln w="9525">
                <a:solidFill>
                  <a:srgbClr val="009999"/>
                </a:solidFill>
                <a:prstDash val="solid"/>
              </a:ln>
              <a:solidFill>
                <a:schemeClr val="bg1"/>
              </a:solidFill>
              <a:effectLst>
                <a:outerShdw blurRad="38100" dist="38100" dir="2700000" algn="tl">
                  <a:srgbClr val="000000">
                    <a:alpha val="43137"/>
                  </a:srgbClr>
                </a:outerShdw>
              </a:effectLst>
            </a:endParaRPr>
          </a:p>
        </p:txBody>
      </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22681" t="35120" r="3372"/>
          <a:stretch/>
        </p:blipFill>
        <p:spPr>
          <a:xfrm>
            <a:off x="542544" y="1284962"/>
            <a:ext cx="4174126" cy="3543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9184" y="6771747"/>
            <a:ext cx="4168749" cy="29776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ángulo 11"/>
          <p:cNvSpPr/>
          <p:nvPr/>
        </p:nvSpPr>
        <p:spPr>
          <a:xfrm>
            <a:off x="4716670" y="2087116"/>
            <a:ext cx="14028530" cy="1938992"/>
          </a:xfrm>
          <a:prstGeom prst="rect">
            <a:avLst/>
          </a:prstGeom>
          <a:noFill/>
        </p:spPr>
        <p:txBody>
          <a:bodyPr wrap="square">
            <a:spAutoFit/>
          </a:bodyPr>
          <a:lstStyle/>
          <a:p>
            <a:pPr algn="ctr" defTabSz="1188811"/>
            <a:r>
              <a:rPr lang="en-US" sz="6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The audiovisual media become means of the educational process of girls and boys</a:t>
            </a:r>
            <a:endParaRPr lang="es-ES_tradnl" sz="6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pic>
        <p:nvPicPr>
          <p:cNvPr id="14" name="Imagen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483" y="6796820"/>
            <a:ext cx="3489119" cy="2684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90153" y="6870686"/>
            <a:ext cx="4139484" cy="2779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Rectángulo 15"/>
          <p:cNvSpPr/>
          <p:nvPr/>
        </p:nvSpPr>
        <p:spPr>
          <a:xfrm>
            <a:off x="1536385" y="5756084"/>
            <a:ext cx="17208815" cy="1015663"/>
          </a:xfrm>
          <a:prstGeom prst="rect">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rPr>
              <a:t>ability to capture the attention and motivate children</a:t>
            </a:r>
            <a:endParaRPr lang="es-ES_tradnl" sz="6000" b="1" dirty="0">
              <a:solidFill>
                <a:schemeClr val="bg1"/>
              </a:solidFill>
              <a:effectLst>
                <a:outerShdw blurRad="38100" dist="38100" dir="2700000" algn="tl">
                  <a:srgbClr val="000000">
                    <a:alpha val="43137"/>
                  </a:srgbClr>
                </a:outerShdw>
              </a:effectLst>
            </a:endParaRPr>
          </a:p>
        </p:txBody>
      </p:sp>
      <p:sp>
        <p:nvSpPr>
          <p:cNvPr id="17" name="Flecha abajo 16"/>
          <p:cNvSpPr/>
          <p:nvPr/>
        </p:nvSpPr>
        <p:spPr>
          <a:xfrm>
            <a:off x="8584798" y="4180833"/>
            <a:ext cx="4445402" cy="1433306"/>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square" anchor="b">
            <a:spAutoFit/>
          </a:bodyPr>
          <a:lstStyle/>
          <a:p>
            <a:endParaRPr lang="es-ES_tradnl"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0450838"/>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1.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13275" y="10915547"/>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6" name="Rectángulo 5"/>
          <p:cNvSpPr/>
          <p:nvPr/>
        </p:nvSpPr>
        <p:spPr>
          <a:xfrm>
            <a:off x="1790700" y="2963416"/>
            <a:ext cx="16687800" cy="1323439"/>
          </a:xfrm>
          <a:prstGeom prst="rect">
            <a:avLst/>
          </a:prstGeom>
          <a:noFill/>
        </p:spPr>
        <p:txBody>
          <a:bodyPr wrap="square">
            <a:spAutoFit/>
          </a:bodyPr>
          <a:lstStyle/>
          <a:p>
            <a:pPr algn="ctr" defTabSz="1188811"/>
            <a:r>
              <a:rPr lang="en-US" sz="8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Mediation </a:t>
            </a:r>
            <a:r>
              <a:rPr lang="en-US"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of audiovisual consumption</a:t>
            </a:r>
            <a:endParaRPr lang="es-ES_tradnl"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7" name="Rectángulo 6"/>
          <p:cNvSpPr/>
          <p:nvPr/>
        </p:nvSpPr>
        <p:spPr>
          <a:xfrm>
            <a:off x="1158875" y="4898956"/>
            <a:ext cx="16764000" cy="3785652"/>
          </a:xfrm>
          <a:prstGeom prst="rect">
            <a:avLst/>
          </a:prstGeom>
          <a:ln w="76200">
            <a:solidFill>
              <a:srgbClr val="009999"/>
            </a:solidFill>
          </a:ln>
        </p:spPr>
        <p:txBody>
          <a:bodyPr wrap="square">
            <a:spAutoFit/>
          </a:bodyPr>
          <a:lstStyle/>
          <a:p>
            <a:pPr algn="just"/>
            <a:r>
              <a:rPr lang="en-US" sz="4800" b="1" dirty="0" smtClean="0"/>
              <a:t>The interaction between the production space and the reception space, as the starting point for an investigation of the significance and meaning that children attribute to their practices and objects. Of consumption, so that it is an important attempt to recover the perspective of it as an active subject</a:t>
            </a:r>
            <a:endParaRPr lang="es-ES_tradnl" sz="4800" b="1" dirty="0"/>
          </a:p>
        </p:txBody>
      </p:sp>
    </p:spTree>
    <p:extLst>
      <p:ext uri="{BB962C8B-B14F-4D97-AF65-F5344CB8AC3E}">
        <p14:creationId xmlns:p14="http://schemas.microsoft.com/office/powerpoint/2010/main" val="1044618666"/>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2.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200204" y="10827058"/>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6" name="Rectángulo 5"/>
          <p:cNvSpPr/>
          <p:nvPr/>
        </p:nvSpPr>
        <p:spPr>
          <a:xfrm>
            <a:off x="1790700" y="2963416"/>
            <a:ext cx="16687800" cy="1323439"/>
          </a:xfrm>
          <a:prstGeom prst="rect">
            <a:avLst/>
          </a:prstGeom>
          <a:noFill/>
        </p:spPr>
        <p:txBody>
          <a:bodyPr wrap="square">
            <a:spAutoFit/>
          </a:bodyPr>
          <a:lstStyle/>
          <a:p>
            <a:pPr algn="ctr" defTabSz="1188811"/>
            <a:r>
              <a:rPr lang="en-US"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Scientific research </a:t>
            </a:r>
            <a:endParaRPr lang="es-ES_tradnl"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97" y="1447800"/>
            <a:ext cx="5003472" cy="1886555"/>
          </a:xfrm>
          <a:prstGeom prst="rect">
            <a:avLst/>
          </a:prstGeom>
          <a:ln>
            <a:noFill/>
          </a:ln>
          <a:effectLst>
            <a:outerShdw blurRad="190500" algn="tl" rotWithShape="0">
              <a:srgbClr val="000000">
                <a:alpha val="70000"/>
              </a:srgbClr>
            </a:outerShdw>
          </a:effectLst>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5448" y="3201610"/>
            <a:ext cx="2018770" cy="2018770"/>
          </a:xfrm>
          <a:prstGeom prst="rect">
            <a:avLst/>
          </a:prstGeom>
          <a:ln>
            <a:noFill/>
          </a:ln>
          <a:effectLst>
            <a:outerShdw blurRad="190500" algn="tl" rotWithShape="0">
              <a:srgbClr val="000000">
                <a:alpha val="70000"/>
              </a:srgbClr>
            </a:outerShdw>
          </a:effectLst>
        </p:spPr>
      </p:pic>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51063" y="1600502"/>
            <a:ext cx="3320284" cy="2209498"/>
          </a:xfrm>
          <a:prstGeom prst="rect">
            <a:avLst/>
          </a:prstGeom>
          <a:ln>
            <a:noFill/>
          </a:ln>
          <a:effectLst>
            <a:outerShdw blurRad="190500" algn="tl" rotWithShape="0">
              <a:srgbClr val="000000">
                <a:alpha val="70000"/>
              </a:srgbClr>
            </a:outerShdw>
          </a:effectLst>
        </p:spPr>
      </p:pic>
      <p:pic>
        <p:nvPicPr>
          <p:cNvPr id="3" name="Imagen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83983" y="3548935"/>
            <a:ext cx="4659265" cy="1946955"/>
          </a:xfrm>
          <a:prstGeom prst="rect">
            <a:avLst/>
          </a:prstGeom>
          <a:ln>
            <a:noFill/>
          </a:ln>
          <a:effectLst>
            <a:outerShdw blurRad="190500" algn="tl" rotWithShape="0">
              <a:srgbClr val="000000">
                <a:alpha val="70000"/>
              </a:srgbClr>
            </a:outerShdw>
          </a:effectLst>
        </p:spPr>
      </p:pic>
      <p:sp>
        <p:nvSpPr>
          <p:cNvPr id="9" name="Flecha abajo 8"/>
          <p:cNvSpPr/>
          <p:nvPr/>
        </p:nvSpPr>
        <p:spPr>
          <a:xfrm>
            <a:off x="7149081" y="4454777"/>
            <a:ext cx="4783585" cy="1104245"/>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none" anchor="b">
            <a:spAutoFit/>
          </a:bodyPr>
          <a:lstStyle/>
          <a:p>
            <a:r>
              <a:rPr lang="es-ES_tradnl" sz="4800" b="1">
                <a:effectLst>
                  <a:outerShdw blurRad="38100" dist="38100" dir="2700000" algn="tl">
                    <a:srgbClr val="000000">
                      <a:alpha val="43137"/>
                    </a:srgbClr>
                  </a:outerShdw>
                </a:effectLst>
              </a:rPr>
              <a:t>confirms</a:t>
            </a:r>
            <a:endParaRPr lang="es-ES_tradnl" sz="4800" b="1" dirty="0">
              <a:effectLst>
                <a:outerShdw blurRad="38100" dist="38100" dir="2700000" algn="tl">
                  <a:srgbClr val="000000">
                    <a:alpha val="43137"/>
                  </a:srgbClr>
                </a:outerShdw>
              </a:effectLst>
            </a:endParaRPr>
          </a:p>
        </p:txBody>
      </p:sp>
      <p:sp>
        <p:nvSpPr>
          <p:cNvPr id="10" name="Rectángulo 9"/>
          <p:cNvSpPr/>
          <p:nvPr/>
        </p:nvSpPr>
        <p:spPr>
          <a:xfrm>
            <a:off x="3169366" y="5743977"/>
            <a:ext cx="12743013" cy="1569660"/>
          </a:xfrm>
          <a:prstGeom prst="rect">
            <a:avLst/>
          </a:prstGeom>
          <a:ln w="76200">
            <a:solidFill>
              <a:srgbClr val="009999"/>
            </a:solidFill>
          </a:ln>
        </p:spPr>
        <p:txBody>
          <a:bodyPr wrap="square">
            <a:spAutoFit/>
          </a:bodyPr>
          <a:lstStyle/>
          <a:p>
            <a:pPr algn="ctr"/>
            <a:r>
              <a:rPr lang="en-US" sz="4800" b="1" dirty="0"/>
              <a:t>majority of children in Cuba do not have mediation in one of its primary manifestations</a:t>
            </a:r>
            <a:endParaRPr lang="es-ES_tradnl" sz="4800" b="1" dirty="0"/>
          </a:p>
        </p:txBody>
      </p:sp>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61243" y="7736083"/>
            <a:ext cx="5466695" cy="2767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05841" y="8142133"/>
            <a:ext cx="4019509" cy="18097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87385" y="7819717"/>
            <a:ext cx="3478649" cy="2314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8204101"/>
      </p:ext>
    </p:extLst>
  </p:cSld>
  <p:clrMapOvr>
    <a:masterClrMapping/>
  </p:clrMapOvr>
  <mc:AlternateContent xmlns:mc="http://schemas.openxmlformats.org/markup-compatibility/2006" xmlns:p14="http://schemas.microsoft.com/office/powerpoint/2010/main">
    <mc:Choice Requires="p14">
      <p:transition spd="slow" p14:dur="2000" advTm="24000"/>
    </mc:Choice>
    <mc:Fallback xmlns="">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87900" y="11005563"/>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6" name="Rectángulo 5"/>
          <p:cNvSpPr/>
          <p:nvPr/>
        </p:nvSpPr>
        <p:spPr>
          <a:xfrm>
            <a:off x="2324100" y="2236999"/>
            <a:ext cx="8581076" cy="1938992"/>
          </a:xfrm>
          <a:prstGeom prst="rect">
            <a:avLst/>
          </a:prstGeom>
          <a:noFill/>
        </p:spPr>
        <p:txBody>
          <a:bodyPr wrap="square">
            <a:spAutoFit/>
          </a:bodyPr>
          <a:lstStyle/>
          <a:p>
            <a:pPr algn="ctr" defTabSz="1188811"/>
            <a:r>
              <a:rPr lang="en-US" sz="6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Aspects that has certainly gained more awareness</a:t>
            </a:r>
            <a:endParaRPr lang="es-ES_tradnl" sz="6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9" name="Flecha abajo 8"/>
          <p:cNvSpPr/>
          <p:nvPr/>
        </p:nvSpPr>
        <p:spPr>
          <a:xfrm rot="16200000">
            <a:off x="10476089" y="2872708"/>
            <a:ext cx="1794174" cy="936000"/>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square" anchor="b">
            <a:spAutoFit/>
          </a:bodyPr>
          <a:lstStyle/>
          <a:p>
            <a:endParaRPr lang="es-ES_tradnl" sz="4800" b="1" dirty="0">
              <a:effectLst>
                <a:outerShdw blurRad="38100" dist="38100" dir="2700000" algn="tl">
                  <a:srgbClr val="000000">
                    <a:alpha val="43137"/>
                  </a:srgbClr>
                </a:outerShdw>
              </a:effectLst>
            </a:endParaRPr>
          </a:p>
        </p:txBody>
      </p:sp>
      <p:sp>
        <p:nvSpPr>
          <p:cNvPr id="10" name="Rectángulo 9"/>
          <p:cNvSpPr/>
          <p:nvPr/>
        </p:nvSpPr>
        <p:spPr>
          <a:xfrm>
            <a:off x="12116516" y="2443621"/>
            <a:ext cx="5980984" cy="1754326"/>
          </a:xfrm>
          <a:prstGeom prst="rect">
            <a:avLst/>
          </a:prstGeom>
          <a:ln w="76200">
            <a:solidFill>
              <a:srgbClr val="009999"/>
            </a:solidFill>
          </a:ln>
        </p:spPr>
        <p:txBody>
          <a:bodyPr wrap="square">
            <a:spAutoFit/>
          </a:bodyPr>
          <a:lstStyle/>
          <a:p>
            <a:pPr algn="ctr"/>
            <a:r>
              <a:rPr lang="en-US" sz="5400" b="1" dirty="0"/>
              <a:t>regulation of consumption time </a:t>
            </a:r>
            <a:endParaRPr lang="es-ES_tradnl" sz="5400" b="1" dirty="0"/>
          </a:p>
        </p:txBody>
      </p:sp>
      <p:sp>
        <p:nvSpPr>
          <p:cNvPr id="15" name="Flecha abajo 14"/>
          <p:cNvSpPr/>
          <p:nvPr/>
        </p:nvSpPr>
        <p:spPr>
          <a:xfrm>
            <a:off x="8272914" y="4276172"/>
            <a:ext cx="6200524" cy="1104245"/>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square" anchor="b">
            <a:spAutoFit/>
          </a:bodyPr>
          <a:lstStyle/>
          <a:p>
            <a:pPr algn="ctr"/>
            <a:r>
              <a:rPr lang="en-US" sz="4800" b="1" dirty="0">
                <a:effectLst>
                  <a:outerShdw blurRad="38100" dist="38100" dir="2700000" algn="tl">
                    <a:srgbClr val="000000">
                      <a:alpha val="43137"/>
                    </a:srgbClr>
                  </a:outerShdw>
                </a:effectLst>
              </a:rPr>
              <a:t>generate</a:t>
            </a:r>
            <a:endParaRPr lang="es-ES_tradnl" sz="4800" b="1" dirty="0">
              <a:effectLst>
                <a:outerShdw blurRad="38100" dist="38100" dir="2700000" algn="tl">
                  <a:srgbClr val="000000">
                    <a:alpha val="43137"/>
                  </a:srgbClr>
                </a:outerShdw>
              </a:effectLst>
            </a:endParaRPr>
          </a:p>
        </p:txBody>
      </p:sp>
      <p:sp>
        <p:nvSpPr>
          <p:cNvPr id="7" name="Rectángulo 6"/>
          <p:cNvSpPr/>
          <p:nvPr/>
        </p:nvSpPr>
        <p:spPr>
          <a:xfrm>
            <a:off x="4876800" y="5533381"/>
            <a:ext cx="13754100" cy="3785652"/>
          </a:xfrm>
          <a:prstGeom prst="rect">
            <a:avLst/>
          </a:prstGeom>
          <a:solidFill>
            <a:srgbClr val="009999"/>
          </a:solidFill>
          <a:ln>
            <a:solidFill>
              <a:srgbClr val="009999"/>
            </a:solidFill>
          </a:ln>
          <a:scene3d>
            <a:camera prst="orthographicFront"/>
            <a:lightRig rig="threePt" dir="t"/>
          </a:scene3d>
          <a:sp3d>
            <a:bevelT/>
          </a:sp3d>
        </p:spPr>
        <p:txBody>
          <a:bodyPr wrap="square">
            <a:spAutoFit/>
          </a:bodyPr>
          <a:lstStyle/>
          <a:p>
            <a:pPr marL="685800" indent="-685800" algn="just">
              <a:buFont typeface="Arial" panose="020B0604020202020204" pitchFamily="34" charset="0"/>
              <a:buChar char="•"/>
            </a:pPr>
            <a:r>
              <a:rPr lang="en-US" sz="4800" b="1" dirty="0" smtClean="0">
                <a:solidFill>
                  <a:schemeClr val="bg1"/>
                </a:solidFill>
                <a:effectLst>
                  <a:outerShdw blurRad="38100" dist="38100" dir="2700000" algn="tl">
                    <a:srgbClr val="000000">
                      <a:alpha val="43137"/>
                    </a:srgbClr>
                  </a:outerShdw>
                </a:effectLst>
              </a:rPr>
              <a:t>Such as states of over-anxiety</a:t>
            </a:r>
          </a:p>
          <a:p>
            <a:pPr marL="685800" indent="-685800" algn="just">
              <a:buFont typeface="Arial" panose="020B0604020202020204" pitchFamily="34" charset="0"/>
              <a:buChar char="•"/>
            </a:pPr>
            <a:r>
              <a:rPr lang="en-US" sz="4800" b="1" dirty="0" smtClean="0">
                <a:solidFill>
                  <a:schemeClr val="bg1"/>
                </a:solidFill>
                <a:effectLst>
                  <a:outerShdw blurRad="38100" dist="38100" dir="2700000" algn="tl">
                    <a:srgbClr val="000000">
                      <a:alpha val="43137"/>
                    </a:srgbClr>
                  </a:outerShdw>
                </a:effectLst>
              </a:rPr>
              <a:t>Deterioration or insufficient development of social skills and competencies</a:t>
            </a:r>
          </a:p>
          <a:p>
            <a:pPr marL="685800" indent="-685800" algn="just">
              <a:buFont typeface="Arial" panose="020B0604020202020204" pitchFamily="34" charset="0"/>
              <a:buChar char="•"/>
            </a:pPr>
            <a:r>
              <a:rPr lang="en-US" sz="4800" b="1" dirty="0" smtClean="0">
                <a:solidFill>
                  <a:schemeClr val="bg1"/>
                </a:solidFill>
                <a:effectLst>
                  <a:outerShdw blurRad="38100" dist="38100" dir="2700000" algn="tl">
                    <a:srgbClr val="000000">
                      <a:alpha val="43137"/>
                    </a:srgbClr>
                  </a:outerShdw>
                </a:effectLst>
              </a:rPr>
              <a:t>Addictions</a:t>
            </a:r>
          </a:p>
          <a:p>
            <a:pPr marL="685800" indent="-685800" algn="just">
              <a:buFont typeface="Arial" panose="020B0604020202020204" pitchFamily="34" charset="0"/>
              <a:buChar char="•"/>
            </a:pPr>
            <a:r>
              <a:rPr lang="en-US" sz="4800" b="1" dirty="0" smtClean="0">
                <a:solidFill>
                  <a:schemeClr val="bg1"/>
                </a:solidFill>
                <a:effectLst>
                  <a:outerShdw blurRad="38100" dist="38100" dir="2700000" algn="tl">
                    <a:srgbClr val="000000">
                      <a:alpha val="43137"/>
                    </a:srgbClr>
                  </a:outerShdw>
                </a:effectLst>
              </a:rPr>
              <a:t>Serious impairment of psychological development</a:t>
            </a:r>
            <a:endParaRPr lang="es-ES_tradnl" sz="4800" b="1" dirty="0">
              <a:solidFill>
                <a:schemeClr val="bg1"/>
              </a:solidFill>
              <a:effectLst>
                <a:outerShdw blurRad="38100" dist="38100" dir="2700000" algn="tl">
                  <a:srgbClr val="000000">
                    <a:alpha val="43137"/>
                  </a:srgbClr>
                </a:outerShdw>
              </a:effectLst>
            </a:endParaRPr>
          </a:p>
        </p:txBody>
      </p:sp>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447" y="6373796"/>
            <a:ext cx="3741906" cy="21048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8646738"/>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4.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80345" y="10945045"/>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6" name="Rectángulo 5"/>
          <p:cNvSpPr/>
          <p:nvPr/>
        </p:nvSpPr>
        <p:spPr>
          <a:xfrm>
            <a:off x="1974850" y="3152308"/>
            <a:ext cx="16764000" cy="3693319"/>
          </a:xfrm>
          <a:prstGeom prst="rect">
            <a:avLst/>
          </a:prstGeom>
          <a:ln w="76200">
            <a:solidFill>
              <a:srgbClr val="009999"/>
            </a:solidFill>
          </a:ln>
        </p:spPr>
        <p:txBody>
          <a:bodyPr wrap="square">
            <a:spAutoFit/>
          </a:bodyPr>
          <a:lstStyle/>
          <a:p>
            <a:pPr algn="just"/>
            <a:r>
              <a:rPr lang="en-US" sz="6000" b="1" dirty="0" smtClean="0"/>
              <a:t>“Parents</a:t>
            </a:r>
            <a:r>
              <a:rPr lang="en-US" sz="6000" b="1" dirty="0"/>
              <a:t>, even feeling concerned about this problem, distance themselves from what their children do when they are in front of a </a:t>
            </a:r>
            <a:r>
              <a:rPr lang="en-US" sz="6000" b="1" dirty="0" smtClean="0"/>
              <a:t>screen“</a:t>
            </a:r>
          </a:p>
          <a:p>
            <a:pPr algn="r"/>
            <a:r>
              <a:rPr lang="en-US" sz="4800" b="1" dirty="0"/>
              <a:t>Castellanos (2020) </a:t>
            </a:r>
            <a:endParaRPr lang="es-ES_tradnl" sz="4800" b="1" dirty="0"/>
          </a:p>
        </p:txBody>
      </p:sp>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262" y="6267694"/>
            <a:ext cx="2619375" cy="1743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7025" y="7624098"/>
            <a:ext cx="2581275" cy="1771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0178" y="6700173"/>
            <a:ext cx="2533650" cy="1809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206587" y="6741891"/>
            <a:ext cx="2676525" cy="1704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95798" y="8140560"/>
            <a:ext cx="2457450"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35551" y="6391763"/>
            <a:ext cx="3985622" cy="166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5933" y="6741891"/>
            <a:ext cx="2638425" cy="1733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017996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5.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65675" y="10830310"/>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100"/>
            <a:ext cx="19081750" cy="11880850"/>
          </a:xfrm>
          <a:prstGeom prst="rect">
            <a:avLst/>
          </a:prstGeom>
        </p:spPr>
      </p:pic>
      <p:sp>
        <p:nvSpPr>
          <p:cNvPr id="5" name="Rectángulo 4"/>
          <p:cNvSpPr/>
          <p:nvPr/>
        </p:nvSpPr>
        <p:spPr>
          <a:xfrm>
            <a:off x="2393951" y="2273598"/>
            <a:ext cx="16687800" cy="1323439"/>
          </a:xfrm>
          <a:prstGeom prst="rect">
            <a:avLst/>
          </a:prstGeom>
          <a:noFill/>
        </p:spPr>
        <p:txBody>
          <a:bodyPr wrap="square">
            <a:spAutoFit/>
          </a:bodyPr>
          <a:lstStyle/>
          <a:p>
            <a:pPr algn="ctr" defTabSz="1188811"/>
            <a:r>
              <a:rPr lang="en-US" sz="8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Mediation </a:t>
            </a:r>
            <a:r>
              <a:rPr lang="en-US"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of audiovisual consumption</a:t>
            </a:r>
            <a:endParaRPr lang="es-ES_tradnl"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7" name="Flecha abajo 6"/>
          <p:cNvSpPr/>
          <p:nvPr/>
        </p:nvSpPr>
        <p:spPr>
          <a:xfrm rot="16200000">
            <a:off x="781614" y="3023795"/>
            <a:ext cx="1467326" cy="2730828"/>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effectLst>
                  <a:outerShdw blurRad="38100" dist="38100" dir="2700000" algn="tl">
                    <a:srgbClr val="000000">
                      <a:alpha val="43137"/>
                    </a:srgbClr>
                  </a:outerShdw>
                </a:effectLst>
              </a:rPr>
              <a:t>meet</a:t>
            </a:r>
            <a:endParaRPr lang="es-ES_tradnl" sz="3600" b="1" dirty="0">
              <a:effectLst>
                <a:outerShdw blurRad="38100" dist="38100" dir="2700000" algn="tl">
                  <a:srgbClr val="000000">
                    <a:alpha val="43137"/>
                  </a:srgbClr>
                </a:outerShdw>
              </a:effectLst>
            </a:endParaRPr>
          </a:p>
        </p:txBody>
      </p:sp>
      <p:sp>
        <p:nvSpPr>
          <p:cNvPr id="13" name="Flecha abajo 12"/>
          <p:cNvSpPr/>
          <p:nvPr/>
        </p:nvSpPr>
        <p:spPr>
          <a:xfrm rot="16200000">
            <a:off x="781613" y="4142661"/>
            <a:ext cx="1467326" cy="2730827"/>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effectLst>
                  <a:outerShdw blurRad="38100" dist="38100" dir="2700000" algn="tl">
                    <a:srgbClr val="000000">
                      <a:alpha val="43137"/>
                    </a:srgbClr>
                  </a:outerShdw>
                </a:effectLst>
              </a:rPr>
              <a:t>encourage</a:t>
            </a:r>
            <a:endParaRPr lang="es-ES_tradnl" sz="3600" b="1" dirty="0">
              <a:effectLst>
                <a:outerShdw blurRad="38100" dist="38100" dir="2700000" algn="tl">
                  <a:srgbClr val="000000">
                    <a:alpha val="43137"/>
                  </a:srgbClr>
                </a:outerShdw>
              </a:effectLst>
            </a:endParaRPr>
          </a:p>
        </p:txBody>
      </p:sp>
      <p:sp>
        <p:nvSpPr>
          <p:cNvPr id="14" name="Flecha abajo 13"/>
          <p:cNvSpPr/>
          <p:nvPr/>
        </p:nvSpPr>
        <p:spPr>
          <a:xfrm rot="16200000">
            <a:off x="781613" y="8579069"/>
            <a:ext cx="1467326" cy="2730828"/>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solidFill>
                  <a:schemeClr val="bg1"/>
                </a:solidFill>
                <a:effectLst>
                  <a:outerShdw blurRad="38100" dist="38100" dir="2700000" algn="tl">
                    <a:srgbClr val="000000">
                      <a:alpha val="43137"/>
                    </a:srgbClr>
                  </a:outerShdw>
                </a:effectLst>
              </a:rPr>
              <a:t>rectify</a:t>
            </a:r>
            <a:endParaRPr lang="es-ES_tradnl" sz="3600" b="1" dirty="0">
              <a:solidFill>
                <a:schemeClr val="bg1"/>
              </a:solidFill>
              <a:effectLst>
                <a:outerShdw blurRad="38100" dist="38100" dir="2700000" algn="tl">
                  <a:srgbClr val="000000">
                    <a:alpha val="43137"/>
                  </a:srgbClr>
                </a:outerShdw>
              </a:effectLst>
            </a:endParaRPr>
          </a:p>
        </p:txBody>
      </p:sp>
      <p:sp>
        <p:nvSpPr>
          <p:cNvPr id="15" name="Flecha abajo 14"/>
          <p:cNvSpPr/>
          <p:nvPr/>
        </p:nvSpPr>
        <p:spPr>
          <a:xfrm rot="16200000">
            <a:off x="781614" y="6360865"/>
            <a:ext cx="1467326" cy="2730829"/>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effectLst>
                  <a:outerShdw blurRad="38100" dist="38100" dir="2700000" algn="tl">
                    <a:srgbClr val="000000">
                      <a:alpha val="43137"/>
                    </a:srgbClr>
                  </a:outerShdw>
                </a:effectLst>
              </a:rPr>
              <a:t>satisfy</a:t>
            </a:r>
            <a:endParaRPr lang="es-ES_tradnl" sz="3600" b="1" dirty="0">
              <a:effectLst>
                <a:outerShdw blurRad="38100" dist="38100" dir="2700000" algn="tl">
                  <a:srgbClr val="000000">
                    <a:alpha val="43137"/>
                  </a:srgbClr>
                </a:outerShdw>
              </a:effectLst>
            </a:endParaRPr>
          </a:p>
        </p:txBody>
      </p:sp>
      <p:sp>
        <p:nvSpPr>
          <p:cNvPr id="16" name="Flecha abajo 15"/>
          <p:cNvSpPr/>
          <p:nvPr/>
        </p:nvSpPr>
        <p:spPr>
          <a:xfrm rot="16200000">
            <a:off x="781613" y="5261526"/>
            <a:ext cx="1467326" cy="2730828"/>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effectLst>
                  <a:outerShdw blurRad="38100" dist="38100" dir="2700000" algn="tl">
                    <a:srgbClr val="000000">
                      <a:alpha val="43137"/>
                    </a:srgbClr>
                  </a:outerShdw>
                </a:effectLst>
              </a:rPr>
              <a:t>delve</a:t>
            </a:r>
            <a:endParaRPr lang="es-ES_tradnl" sz="3600" b="1" dirty="0">
              <a:effectLst>
                <a:outerShdw blurRad="38100" dist="38100" dir="2700000" algn="tl">
                  <a:srgbClr val="000000">
                    <a:alpha val="43137"/>
                  </a:srgbClr>
                </a:outerShdw>
              </a:effectLst>
            </a:endParaRPr>
          </a:p>
        </p:txBody>
      </p:sp>
      <p:sp>
        <p:nvSpPr>
          <p:cNvPr id="17" name="Flecha abajo 16"/>
          <p:cNvSpPr/>
          <p:nvPr/>
        </p:nvSpPr>
        <p:spPr>
          <a:xfrm rot="16200000">
            <a:off x="812257" y="7489723"/>
            <a:ext cx="1467326" cy="2710841"/>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effectLst>
                  <a:outerShdw blurRad="38100" dist="38100" dir="2700000" algn="tl">
                    <a:srgbClr val="000000">
                      <a:alpha val="43137"/>
                    </a:srgbClr>
                  </a:outerShdw>
                </a:effectLst>
              </a:rPr>
              <a:t>verify</a:t>
            </a:r>
            <a:endParaRPr lang="es-ES_tradnl" sz="3600" b="1" dirty="0">
              <a:effectLst>
                <a:outerShdw blurRad="38100" dist="38100" dir="2700000" algn="tl">
                  <a:srgbClr val="000000">
                    <a:alpha val="43137"/>
                  </a:srgbClr>
                </a:outerShdw>
              </a:effectLst>
            </a:endParaRPr>
          </a:p>
        </p:txBody>
      </p:sp>
      <p:sp>
        <p:nvSpPr>
          <p:cNvPr id="18" name="Flecha abajo 17"/>
          <p:cNvSpPr/>
          <p:nvPr/>
        </p:nvSpPr>
        <p:spPr>
          <a:xfrm rot="16200000">
            <a:off x="815041" y="9648657"/>
            <a:ext cx="1467326" cy="2705273"/>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vert="vert" wrap="square" anchor="b">
            <a:spAutoFit/>
          </a:bodyPr>
          <a:lstStyle/>
          <a:p>
            <a:pPr algn="ctr"/>
            <a:r>
              <a:rPr lang="en-US" sz="3600" b="1" dirty="0">
                <a:solidFill>
                  <a:schemeClr val="bg1"/>
                </a:solidFill>
                <a:effectLst>
                  <a:outerShdw blurRad="38100" dist="38100" dir="2700000" algn="tl">
                    <a:srgbClr val="000000">
                      <a:alpha val="43137"/>
                    </a:srgbClr>
                  </a:outerShdw>
                </a:effectLst>
              </a:rPr>
              <a:t>stimulate</a:t>
            </a:r>
            <a:endParaRPr lang="es-ES_tradnl" sz="3600" b="1" dirty="0">
              <a:solidFill>
                <a:schemeClr val="bg1"/>
              </a:solidFill>
              <a:effectLst>
                <a:outerShdw blurRad="38100" dist="38100" dir="2700000" algn="tl">
                  <a:srgbClr val="000000">
                    <a:alpha val="43137"/>
                  </a:srgbClr>
                </a:outerShdw>
              </a:effectLst>
            </a:endParaRPr>
          </a:p>
        </p:txBody>
      </p:sp>
      <p:sp>
        <p:nvSpPr>
          <p:cNvPr id="2" name="Rectángulo 1"/>
          <p:cNvSpPr/>
          <p:nvPr/>
        </p:nvSpPr>
        <p:spPr>
          <a:xfrm>
            <a:off x="3030552" y="3987521"/>
            <a:ext cx="15562248" cy="769441"/>
          </a:xfrm>
          <a:prstGeom prst="rect">
            <a:avLst/>
          </a:prstGeom>
          <a:solidFill>
            <a:schemeClr val="bg1"/>
          </a:solidFill>
          <a:ln w="57150">
            <a:solidFill>
              <a:srgbClr val="009999"/>
            </a:solidFill>
          </a:ln>
        </p:spPr>
        <p:txBody>
          <a:bodyPr wrap="square">
            <a:spAutoFit/>
          </a:bodyPr>
          <a:lstStyle/>
          <a:p>
            <a:r>
              <a:rPr lang="en-US" sz="4400" b="1" dirty="0"/>
              <a:t>the needs that arise in children to understand what is observed</a:t>
            </a:r>
            <a:endParaRPr lang="es-ES_tradnl" sz="4000" b="1" dirty="0"/>
          </a:p>
        </p:txBody>
      </p:sp>
      <p:sp>
        <p:nvSpPr>
          <p:cNvPr id="3" name="Rectángulo 2"/>
          <p:cNvSpPr/>
          <p:nvPr/>
        </p:nvSpPr>
        <p:spPr>
          <a:xfrm>
            <a:off x="3030552" y="5132884"/>
            <a:ext cx="4287136" cy="769441"/>
          </a:xfrm>
          <a:prstGeom prst="rect">
            <a:avLst/>
          </a:prstGeom>
          <a:solidFill>
            <a:schemeClr val="bg1"/>
          </a:solidFill>
          <a:ln w="57150">
            <a:solidFill>
              <a:srgbClr val="009999"/>
            </a:solidFill>
          </a:ln>
        </p:spPr>
        <p:txBody>
          <a:bodyPr wrap="square">
            <a:spAutoFit/>
          </a:bodyPr>
          <a:lstStyle/>
          <a:p>
            <a:r>
              <a:rPr lang="en-US" sz="4400" b="1" dirty="0"/>
              <a:t>verbal expression</a:t>
            </a:r>
            <a:endParaRPr lang="es-ES_tradnl" sz="4400" b="1" dirty="0"/>
          </a:p>
        </p:txBody>
      </p:sp>
      <p:sp>
        <p:nvSpPr>
          <p:cNvPr id="19" name="Rectángulo 18"/>
          <p:cNvSpPr/>
          <p:nvPr/>
        </p:nvSpPr>
        <p:spPr>
          <a:xfrm>
            <a:off x="3030552" y="6236151"/>
            <a:ext cx="4397101" cy="769441"/>
          </a:xfrm>
          <a:prstGeom prst="rect">
            <a:avLst/>
          </a:prstGeom>
          <a:solidFill>
            <a:schemeClr val="bg1"/>
          </a:solidFill>
          <a:ln w="57150">
            <a:solidFill>
              <a:srgbClr val="009999"/>
            </a:solidFill>
          </a:ln>
        </p:spPr>
        <p:txBody>
          <a:bodyPr wrap="square">
            <a:spAutoFit/>
          </a:bodyPr>
          <a:lstStyle/>
          <a:p>
            <a:r>
              <a:rPr lang="en-US" sz="4400" b="1" dirty="0"/>
              <a:t>into certain issues</a:t>
            </a:r>
            <a:endParaRPr lang="es-ES_tradnl" sz="4400" b="1" dirty="0"/>
          </a:p>
        </p:txBody>
      </p:sp>
      <p:sp>
        <p:nvSpPr>
          <p:cNvPr id="20" name="Rectángulo 19"/>
          <p:cNvSpPr/>
          <p:nvPr/>
        </p:nvSpPr>
        <p:spPr>
          <a:xfrm>
            <a:off x="3030552" y="7360603"/>
            <a:ext cx="5754396" cy="769441"/>
          </a:xfrm>
          <a:prstGeom prst="rect">
            <a:avLst/>
          </a:prstGeom>
          <a:solidFill>
            <a:schemeClr val="bg1"/>
          </a:solidFill>
          <a:ln w="57150">
            <a:solidFill>
              <a:srgbClr val="009999"/>
            </a:solidFill>
          </a:ln>
        </p:spPr>
        <p:txBody>
          <a:bodyPr wrap="square">
            <a:spAutoFit/>
          </a:bodyPr>
          <a:lstStyle/>
          <a:p>
            <a:r>
              <a:rPr lang="en-US" sz="4400" b="1" dirty="0"/>
              <a:t>the interests of children</a:t>
            </a:r>
            <a:endParaRPr lang="es-ES_tradnl" sz="4400" b="1" dirty="0"/>
          </a:p>
        </p:txBody>
      </p:sp>
      <p:sp>
        <p:nvSpPr>
          <p:cNvPr id="21" name="Rectángulo 20"/>
          <p:cNvSpPr/>
          <p:nvPr/>
        </p:nvSpPr>
        <p:spPr>
          <a:xfrm>
            <a:off x="3071189" y="8491968"/>
            <a:ext cx="3572325" cy="769441"/>
          </a:xfrm>
          <a:prstGeom prst="rect">
            <a:avLst/>
          </a:prstGeom>
          <a:solidFill>
            <a:schemeClr val="bg1"/>
          </a:solidFill>
          <a:ln w="57150">
            <a:solidFill>
              <a:srgbClr val="009999"/>
            </a:solidFill>
          </a:ln>
        </p:spPr>
        <p:txBody>
          <a:bodyPr wrap="square">
            <a:spAutoFit/>
          </a:bodyPr>
          <a:lstStyle/>
          <a:p>
            <a:r>
              <a:rPr lang="en-US" sz="4400" b="1" dirty="0"/>
              <a:t>understanding</a:t>
            </a:r>
            <a:endParaRPr lang="es-ES_tradnl" sz="4400" b="1" dirty="0"/>
          </a:p>
        </p:txBody>
      </p:sp>
      <p:sp>
        <p:nvSpPr>
          <p:cNvPr id="22" name="Rectángulo 21"/>
          <p:cNvSpPr/>
          <p:nvPr/>
        </p:nvSpPr>
        <p:spPr>
          <a:xfrm>
            <a:off x="3091840" y="9498189"/>
            <a:ext cx="1583190" cy="769441"/>
          </a:xfrm>
          <a:prstGeom prst="rect">
            <a:avLst/>
          </a:prstGeom>
          <a:solidFill>
            <a:schemeClr val="bg1"/>
          </a:solidFill>
          <a:ln w="57150">
            <a:solidFill>
              <a:srgbClr val="009999"/>
            </a:solidFill>
          </a:ln>
        </p:spPr>
        <p:txBody>
          <a:bodyPr wrap="square">
            <a:spAutoFit/>
          </a:bodyPr>
          <a:lstStyle/>
          <a:p>
            <a:r>
              <a:rPr lang="en-US" sz="4400" b="1" dirty="0"/>
              <a:t>errors</a:t>
            </a:r>
            <a:endParaRPr lang="es-ES_tradnl" sz="4400" b="1" dirty="0"/>
          </a:p>
        </p:txBody>
      </p:sp>
      <p:sp>
        <p:nvSpPr>
          <p:cNvPr id="23" name="Rectángulo 22"/>
          <p:cNvSpPr/>
          <p:nvPr/>
        </p:nvSpPr>
        <p:spPr>
          <a:xfrm>
            <a:off x="3091840" y="10670469"/>
            <a:ext cx="11799577" cy="769441"/>
          </a:xfrm>
          <a:prstGeom prst="rect">
            <a:avLst/>
          </a:prstGeom>
          <a:solidFill>
            <a:schemeClr val="bg1"/>
          </a:solidFill>
          <a:ln w="57150">
            <a:solidFill>
              <a:srgbClr val="009999"/>
            </a:solidFill>
          </a:ln>
        </p:spPr>
        <p:txBody>
          <a:bodyPr wrap="square">
            <a:spAutoFit/>
          </a:bodyPr>
          <a:lstStyle/>
          <a:p>
            <a:r>
              <a:rPr lang="en-US" sz="4400" b="1" dirty="0"/>
              <a:t>the creation of new audiovisual or other products</a:t>
            </a:r>
            <a:endParaRPr lang="es-ES_tradnl" sz="4400" b="1" dirty="0"/>
          </a:p>
        </p:txBody>
      </p:sp>
      <p:sp>
        <p:nvSpPr>
          <p:cNvPr id="24" name="Rectángulo 23"/>
          <p:cNvSpPr/>
          <p:nvPr/>
        </p:nvSpPr>
        <p:spPr>
          <a:xfrm>
            <a:off x="9912349" y="5652443"/>
            <a:ext cx="8680451" cy="3416320"/>
          </a:xfrm>
          <a:prstGeom prst="rect">
            <a:avLst/>
          </a:prstGeom>
          <a:noFill/>
        </p:spPr>
        <p:txBody>
          <a:bodyPr wrap="square">
            <a:spAutoFit/>
          </a:bodyPr>
          <a:lstStyle/>
          <a:p>
            <a:pPr algn="ctr" defTabSz="1188811"/>
            <a:r>
              <a:rPr lang="en-US" sz="5400" b="1" dirty="0">
                <a:ln w="9525">
                  <a:solidFill>
                    <a:srgbClr val="009999"/>
                  </a:solidFill>
                  <a:prstDash val="solid"/>
                </a:ln>
                <a:solidFill>
                  <a:srgbClr val="00CC99"/>
                </a:solidFill>
                <a:effectLst>
                  <a:innerShdw blurRad="63500" dist="50800" dir="5400000">
                    <a:prstClr val="black">
                      <a:alpha val="50000"/>
                    </a:prstClr>
                  </a:innerShdw>
                  <a:reflection blurRad="6350" stA="55000" endA="300" endPos="45500" dir="5400000" sy="-100000" algn="bl" rotWithShape="0"/>
                </a:effectLst>
              </a:rPr>
              <a:t>The mediating subjects cannot be only the members of the </a:t>
            </a:r>
            <a:r>
              <a:rPr lang="en-US" sz="5400" b="1" dirty="0" smtClean="0">
                <a:ln w="9525">
                  <a:solidFill>
                    <a:srgbClr val="009999"/>
                  </a:solidFill>
                  <a:prstDash val="solid"/>
                </a:ln>
                <a:solidFill>
                  <a:srgbClr val="00CC99"/>
                </a:solidFill>
                <a:effectLst>
                  <a:innerShdw blurRad="63500" dist="50800" dir="5400000">
                    <a:prstClr val="black">
                      <a:alpha val="50000"/>
                    </a:prstClr>
                  </a:innerShdw>
                  <a:reflection blurRad="6350" stA="55000" endA="300" endPos="45500" dir="5400000" sy="-100000" algn="bl" rotWithShape="0"/>
                </a:effectLst>
              </a:rPr>
              <a:t>respective families </a:t>
            </a:r>
            <a:r>
              <a:rPr lang="en-US" sz="5400" b="1" dirty="0">
                <a:ln w="9525">
                  <a:solidFill>
                    <a:srgbClr val="009999"/>
                  </a:solidFill>
                  <a:prstDash val="solid"/>
                </a:ln>
                <a:solidFill>
                  <a:srgbClr val="00CC99"/>
                </a:solidFill>
                <a:effectLst>
                  <a:innerShdw blurRad="63500" dist="50800" dir="5400000">
                    <a:prstClr val="black">
                      <a:alpha val="50000"/>
                    </a:prstClr>
                  </a:innerShdw>
                  <a:reflection blurRad="6350" stA="55000" endA="300" endPos="45500" dir="5400000" sy="-100000" algn="bl" rotWithShape="0"/>
                </a:effectLst>
              </a:rPr>
              <a:t>and the </a:t>
            </a:r>
            <a:r>
              <a:rPr lang="en-US" sz="5400" b="1" dirty="0" smtClean="0">
                <a:ln w="9525">
                  <a:solidFill>
                    <a:srgbClr val="009999"/>
                  </a:solidFill>
                  <a:prstDash val="solid"/>
                </a:ln>
                <a:solidFill>
                  <a:srgbClr val="00CC99"/>
                </a:solidFill>
                <a:effectLst>
                  <a:innerShdw blurRad="63500" dist="50800" dir="5400000">
                    <a:prstClr val="black">
                      <a:alpha val="50000"/>
                    </a:prstClr>
                  </a:innerShdw>
                  <a:reflection blurRad="6350" stA="55000" endA="300" endPos="45500" dir="5400000" sy="-100000" algn="bl" rotWithShape="0"/>
                </a:effectLst>
              </a:rPr>
              <a:t>educators</a:t>
            </a:r>
            <a:endParaRPr lang="es-ES_tradnl" sz="5400" b="1" dirty="0">
              <a:ln w="9525">
                <a:solidFill>
                  <a:srgbClr val="009999"/>
                </a:solidFill>
                <a:prstDash val="solid"/>
              </a:ln>
              <a:solidFill>
                <a:srgbClr val="00CC99"/>
              </a:solidFill>
              <a:effectLst>
                <a:innerShdw blurRad="63500" dist="50800" dir="5400000">
                  <a:prstClr val="black">
                    <a:alpha val="50000"/>
                  </a:prstClr>
                </a:innerShdw>
                <a:reflection blurRad="6350" stA="55000" endA="300" endPos="45500" dir="5400000" sy="-100000" algn="bl" rotWithShape="0"/>
              </a:effectLst>
            </a:endParaRPr>
          </a:p>
        </p:txBody>
      </p:sp>
    </p:spTree>
    <p:extLst>
      <p:ext uri="{BB962C8B-B14F-4D97-AF65-F5344CB8AC3E}">
        <p14:creationId xmlns:p14="http://schemas.microsoft.com/office/powerpoint/2010/main" val="3511216218"/>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6.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87494" y="10728240"/>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6049"/>
            <a:ext cx="19081750" cy="11880850"/>
          </a:xfrm>
          <a:prstGeom prst="rect">
            <a:avLst/>
          </a:prstGeom>
        </p:spPr>
      </p:pic>
      <p:sp>
        <p:nvSpPr>
          <p:cNvPr id="16" name="Rectángulo 15"/>
          <p:cNvSpPr/>
          <p:nvPr/>
        </p:nvSpPr>
        <p:spPr>
          <a:xfrm>
            <a:off x="10471355" y="3448173"/>
            <a:ext cx="8142897" cy="1404000"/>
          </a:xfrm>
          <a:prstGeom prst="rect">
            <a:avLst/>
          </a:prstGeom>
          <a:solidFill>
            <a:schemeClr val="bg1"/>
          </a:solidFill>
          <a:ln w="57150">
            <a:solidFill>
              <a:srgbClr val="009999"/>
            </a:solidFill>
          </a:ln>
        </p:spPr>
        <p:txBody>
          <a:bodyPr wrap="square">
            <a:spAutoFit/>
          </a:bodyPr>
          <a:lstStyle/>
          <a:p>
            <a:pPr algn="ctr"/>
            <a:r>
              <a:rPr lang="en-US" sz="4400" b="1" dirty="0"/>
              <a:t>Subjects that produce and market audiovisuals</a:t>
            </a:r>
          </a:p>
          <a:p>
            <a:pPr algn="ctr"/>
            <a:endParaRPr lang="en-US" sz="4400" b="1" dirty="0"/>
          </a:p>
        </p:txBody>
      </p:sp>
      <p:sp>
        <p:nvSpPr>
          <p:cNvPr id="2" name="Rectángulo 1"/>
          <p:cNvSpPr/>
          <p:nvPr/>
        </p:nvSpPr>
        <p:spPr>
          <a:xfrm>
            <a:off x="6197049" y="1800073"/>
            <a:ext cx="7297255" cy="1323439"/>
          </a:xfrm>
          <a:prstGeom prst="rect">
            <a:avLst/>
          </a:prstGeom>
          <a:noFill/>
        </p:spPr>
        <p:txBody>
          <a:bodyPr wrap="square">
            <a:spAutoFit/>
          </a:bodyPr>
          <a:lstStyle/>
          <a:p>
            <a:pPr algn="ctr" defTabSz="1188811"/>
            <a:r>
              <a:rPr lang="en-US" sz="8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Other mediators </a:t>
            </a:r>
            <a:endParaRPr lang="es-ES_tradnl"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4950" y="4954586"/>
            <a:ext cx="2628900" cy="1743075"/>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94803" y="4895592"/>
            <a:ext cx="2838450" cy="1609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67610" y="5894376"/>
            <a:ext cx="3577592" cy="1984910"/>
          </a:xfrm>
          <a:prstGeom prst="rect">
            <a:avLst/>
          </a:prstGeom>
          <a:ln>
            <a:noFill/>
          </a:ln>
          <a:effectLst>
            <a:outerShdw blurRad="292100" dist="139700" dir="2700000" algn="tl" rotWithShape="0">
              <a:srgbClr val="333333">
                <a:alpha val="65000"/>
              </a:srgbClr>
            </a:outerShdw>
          </a:effectLst>
        </p:spPr>
      </p:pic>
      <p:grpSp>
        <p:nvGrpSpPr>
          <p:cNvPr id="18" name="Grupo 17"/>
          <p:cNvGrpSpPr/>
          <p:nvPr/>
        </p:nvGrpSpPr>
        <p:grpSpPr>
          <a:xfrm>
            <a:off x="544690" y="8437207"/>
            <a:ext cx="4705342" cy="3195908"/>
            <a:chOff x="-401492" y="10023678"/>
            <a:chExt cx="4705342" cy="3195908"/>
          </a:xfrm>
        </p:grpSpPr>
        <p:pic>
          <p:nvPicPr>
            <p:cNvPr id="9" name="Imagen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9725" y="11409836"/>
              <a:ext cx="2524125" cy="1809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492" y="10023678"/>
              <a:ext cx="2647950" cy="1724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1" name="Imagen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39749" y="8460299"/>
            <a:ext cx="2476500" cy="184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01421" y="9412395"/>
            <a:ext cx="3285067" cy="184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Rectángulo 14"/>
          <p:cNvSpPr/>
          <p:nvPr/>
        </p:nvSpPr>
        <p:spPr>
          <a:xfrm>
            <a:off x="395615" y="3550668"/>
            <a:ext cx="5801434" cy="1446550"/>
          </a:xfrm>
          <a:prstGeom prst="rect">
            <a:avLst/>
          </a:prstGeom>
          <a:solidFill>
            <a:schemeClr val="bg1"/>
          </a:solidFill>
          <a:ln w="57150">
            <a:solidFill>
              <a:srgbClr val="009999"/>
            </a:solidFill>
          </a:ln>
        </p:spPr>
        <p:txBody>
          <a:bodyPr wrap="square">
            <a:spAutoFit/>
          </a:bodyPr>
          <a:lstStyle/>
          <a:p>
            <a:pPr algn="ctr"/>
            <a:r>
              <a:rPr lang="en-US" sz="4400" b="1" dirty="0"/>
              <a:t>other children who may or may not be family </a:t>
            </a:r>
            <a:endParaRPr lang="es-ES_tradnl" sz="4400" b="1" dirty="0"/>
          </a:p>
        </p:txBody>
      </p:sp>
      <p:pic>
        <p:nvPicPr>
          <p:cNvPr id="6" name="Imagen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0831" y="4878386"/>
            <a:ext cx="2890144" cy="18012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Rectángulo 16"/>
          <p:cNvSpPr/>
          <p:nvPr/>
        </p:nvSpPr>
        <p:spPr>
          <a:xfrm>
            <a:off x="1799689" y="7378375"/>
            <a:ext cx="10457179" cy="1446550"/>
          </a:xfrm>
          <a:prstGeom prst="rect">
            <a:avLst/>
          </a:prstGeom>
          <a:solidFill>
            <a:schemeClr val="bg1"/>
          </a:solidFill>
          <a:ln w="57150">
            <a:solidFill>
              <a:srgbClr val="009999"/>
            </a:solidFill>
          </a:ln>
        </p:spPr>
        <p:txBody>
          <a:bodyPr wrap="square">
            <a:spAutoFit/>
          </a:bodyPr>
          <a:lstStyle/>
          <a:p>
            <a:pPr algn="ctr"/>
            <a:r>
              <a:rPr lang="en-US" sz="4400" b="1" dirty="0"/>
              <a:t>The decisive act of providing and accessing the diversity of audiovisual materials </a:t>
            </a:r>
            <a:endParaRPr lang="es-ES_tradnl" sz="4400" b="1" dirty="0"/>
          </a:p>
        </p:txBody>
      </p:sp>
      <p:pic>
        <p:nvPicPr>
          <p:cNvPr id="12" name="Image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083979" y="9869700"/>
            <a:ext cx="1910824" cy="15923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05031" y="8764606"/>
            <a:ext cx="3385916" cy="19012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3480851"/>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7.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95172" y="10827057"/>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5" name="Rectángulo 4"/>
          <p:cNvSpPr/>
          <p:nvPr/>
        </p:nvSpPr>
        <p:spPr>
          <a:xfrm>
            <a:off x="2393950" y="2114330"/>
            <a:ext cx="16687800" cy="2554545"/>
          </a:xfrm>
          <a:prstGeom prst="rect">
            <a:avLst/>
          </a:prstGeom>
          <a:noFill/>
        </p:spPr>
        <p:txBody>
          <a:bodyPr wrap="square">
            <a:spAutoFit/>
          </a:bodyPr>
          <a:lstStyle/>
          <a:p>
            <a:pPr algn="ctr" defTabSz="1188811"/>
            <a:r>
              <a:rPr lang="en-US" sz="80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Audiovisual consumption for early childhood development </a:t>
            </a:r>
            <a:endParaRPr lang="es-ES_tradnl"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6" name="Rectángulo 5"/>
          <p:cNvSpPr/>
          <p:nvPr/>
        </p:nvSpPr>
        <p:spPr>
          <a:xfrm>
            <a:off x="1790700" y="4926171"/>
            <a:ext cx="16764000" cy="3785652"/>
          </a:xfrm>
          <a:prstGeom prst="rect">
            <a:avLst/>
          </a:prstGeom>
          <a:ln w="76200">
            <a:solidFill>
              <a:srgbClr val="009999"/>
            </a:solidFill>
          </a:ln>
        </p:spPr>
        <p:txBody>
          <a:bodyPr wrap="square">
            <a:spAutoFit/>
          </a:bodyPr>
          <a:lstStyle/>
          <a:p>
            <a:pPr algn="just"/>
            <a:r>
              <a:rPr lang="en-US" sz="4800" b="1" dirty="0" smtClean="0"/>
              <a:t>Particular </a:t>
            </a:r>
            <a:r>
              <a:rPr lang="en-US" sz="4800" b="1" dirty="0"/>
              <a:t>type of activity, which fosters interaction and appropriation by children of audiovisual content, through essential management of their carrier devices and from the mediation of "others" who produce, provide, guide and/or accompany, in a context specific socio-cultural</a:t>
            </a:r>
            <a:endParaRPr lang="es-ES_tradnl" sz="4800" b="1" dirty="0"/>
          </a:p>
        </p:txBody>
      </p:sp>
    </p:spTree>
    <p:extLst>
      <p:ext uri="{BB962C8B-B14F-4D97-AF65-F5344CB8AC3E}">
        <p14:creationId xmlns:p14="http://schemas.microsoft.com/office/powerpoint/2010/main" val="14307788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55611" y="10988224"/>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a:solidFill>
            <a:srgbClr val="009999"/>
          </a:solidFill>
          <a:ln>
            <a:solidFill>
              <a:srgbClr val="009999"/>
            </a:solidFill>
          </a:ln>
          <a:scene3d>
            <a:camera prst="orthographicFront"/>
            <a:lightRig rig="threePt" dir="t"/>
          </a:scene3d>
          <a:sp3d>
            <a:bevelT/>
          </a:sp3d>
        </p:spPr>
      </p:pic>
      <p:pic>
        <p:nvPicPr>
          <p:cNvPr id="44" name="Imagen 43"/>
          <p:cNvPicPr>
            <a:picLocks noChangeAspect="1"/>
          </p:cNvPicPr>
          <p:nvPr/>
        </p:nvPicPr>
        <p:blipFill>
          <a:blip r:embed="rId7"/>
          <a:stretch>
            <a:fillRect/>
          </a:stretch>
        </p:blipFill>
        <p:spPr>
          <a:xfrm>
            <a:off x="0" y="2090060"/>
            <a:ext cx="19081750" cy="9202964"/>
          </a:xfrm>
          <a:prstGeom prst="rect">
            <a:avLst/>
          </a:prstGeom>
        </p:spPr>
      </p:pic>
    </p:spTree>
    <p:extLst>
      <p:ext uri="{BB962C8B-B14F-4D97-AF65-F5344CB8AC3E}">
        <p14:creationId xmlns:p14="http://schemas.microsoft.com/office/powerpoint/2010/main" val="995240129"/>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9.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77185" y="10791220"/>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6" name="Rectángulo 5"/>
          <p:cNvSpPr/>
          <p:nvPr/>
        </p:nvSpPr>
        <p:spPr>
          <a:xfrm>
            <a:off x="0" y="10311190"/>
            <a:ext cx="12838176" cy="1569660"/>
          </a:xfrm>
          <a:prstGeom prst="rect">
            <a:avLst/>
          </a:prstGeom>
          <a:noFill/>
        </p:spPr>
        <p:txBody>
          <a:bodyPr wrap="square">
            <a:spAutoFit/>
          </a:bodyPr>
          <a:lstStyle/>
          <a:p>
            <a:pPr algn="ctr" defTabSz="1188811">
              <a:defRPr/>
            </a:pPr>
            <a:r>
              <a:rPr lang="en-US" sz="4800" b="1" dirty="0">
                <a:ln w="9525">
                  <a:solidFill>
                    <a:srgbClr val="009999"/>
                  </a:solidFill>
                  <a:prstDash val="solid"/>
                </a:ln>
                <a:solidFill>
                  <a:schemeClr val="bg1"/>
                </a:solidFill>
                <a:effectLst>
                  <a:outerShdw blurRad="38100" dist="38100" dir="2700000" algn="tl">
                    <a:srgbClr val="000000">
                      <a:alpha val="43137"/>
                    </a:srgbClr>
                  </a:outerShdw>
                </a:effectLst>
              </a:rPr>
              <a:t>Instruments for characterizing the audiovisual consumption of early childhood children</a:t>
            </a:r>
            <a:endParaRPr lang="es-ES" sz="4800" b="1" dirty="0">
              <a:ln w="9525">
                <a:solidFill>
                  <a:srgbClr val="009999"/>
                </a:solidFill>
                <a:prstDash val="solid"/>
              </a:ln>
              <a:solidFill>
                <a:schemeClr val="bg1"/>
              </a:solidFill>
              <a:effectLst>
                <a:outerShdw blurRad="38100" dist="38100" dir="2700000" algn="tl">
                  <a:srgbClr val="000000">
                    <a:alpha val="43137"/>
                  </a:srgbClr>
                </a:outerShdw>
              </a:effectLst>
            </a:endParaRPr>
          </a:p>
        </p:txBody>
      </p:sp>
      <p:sp>
        <p:nvSpPr>
          <p:cNvPr id="5" name="Rectángulo 4"/>
          <p:cNvSpPr/>
          <p:nvPr/>
        </p:nvSpPr>
        <p:spPr>
          <a:xfrm>
            <a:off x="2393950" y="2114330"/>
            <a:ext cx="16687800" cy="2554545"/>
          </a:xfrm>
          <a:prstGeom prst="rect">
            <a:avLst/>
          </a:prstGeom>
          <a:noFill/>
        </p:spPr>
        <p:txBody>
          <a:bodyPr wrap="square">
            <a:spAutoFit/>
          </a:bodyPr>
          <a:lstStyle/>
          <a:p>
            <a:pPr algn="ctr" defTabSz="1188811"/>
            <a:r>
              <a:rPr lang="en-US" sz="80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13 instruments were developed, which were applied to the units of analysis</a:t>
            </a:r>
          </a:p>
        </p:txBody>
      </p:sp>
      <p:graphicFrame>
        <p:nvGraphicFramePr>
          <p:cNvPr id="3" name="Tabla 2"/>
          <p:cNvGraphicFramePr>
            <a:graphicFrameLocks noGrp="1"/>
          </p:cNvGraphicFramePr>
          <p:nvPr>
            <p:extLst>
              <p:ext uri="{D42A27DB-BD31-4B8C-83A1-F6EECF244321}">
                <p14:modId xmlns:p14="http://schemas.microsoft.com/office/powerpoint/2010/main" val="3249081503"/>
              </p:ext>
            </p:extLst>
          </p:nvPr>
        </p:nvGraphicFramePr>
        <p:xfrm>
          <a:off x="494847" y="5028323"/>
          <a:ext cx="18092056" cy="4023360"/>
        </p:xfrm>
        <a:graphic>
          <a:graphicData uri="http://schemas.openxmlformats.org/drawingml/2006/table">
            <a:tbl>
              <a:tblPr firstRow="1" firstCol="1" bandRow="1">
                <a:tableStyleId>{5C22544A-7EE6-4342-B048-85BDC9FD1C3A}</a:tableStyleId>
              </a:tblPr>
              <a:tblGrid>
                <a:gridCol w="3298371">
                  <a:extLst>
                    <a:ext uri="{9D8B030D-6E8A-4147-A177-3AD203B41FA5}">
                      <a16:colId xmlns:a16="http://schemas.microsoft.com/office/drawing/2014/main" val="3921064168"/>
                    </a:ext>
                  </a:extLst>
                </a:gridCol>
                <a:gridCol w="2024743">
                  <a:extLst>
                    <a:ext uri="{9D8B030D-6E8A-4147-A177-3AD203B41FA5}">
                      <a16:colId xmlns:a16="http://schemas.microsoft.com/office/drawing/2014/main" val="2835839570"/>
                    </a:ext>
                  </a:extLst>
                </a:gridCol>
                <a:gridCol w="2188028">
                  <a:extLst>
                    <a:ext uri="{9D8B030D-6E8A-4147-A177-3AD203B41FA5}">
                      <a16:colId xmlns:a16="http://schemas.microsoft.com/office/drawing/2014/main" val="928778557"/>
                    </a:ext>
                  </a:extLst>
                </a:gridCol>
                <a:gridCol w="3461657">
                  <a:extLst>
                    <a:ext uri="{9D8B030D-6E8A-4147-A177-3AD203B41FA5}">
                      <a16:colId xmlns:a16="http://schemas.microsoft.com/office/drawing/2014/main" val="732386699"/>
                    </a:ext>
                  </a:extLst>
                </a:gridCol>
                <a:gridCol w="3690257">
                  <a:extLst>
                    <a:ext uri="{9D8B030D-6E8A-4147-A177-3AD203B41FA5}">
                      <a16:colId xmlns:a16="http://schemas.microsoft.com/office/drawing/2014/main" val="3110278161"/>
                    </a:ext>
                  </a:extLst>
                </a:gridCol>
                <a:gridCol w="3429000">
                  <a:extLst>
                    <a:ext uri="{9D8B030D-6E8A-4147-A177-3AD203B41FA5}">
                      <a16:colId xmlns:a16="http://schemas.microsoft.com/office/drawing/2014/main" val="1871090987"/>
                    </a:ext>
                  </a:extLst>
                </a:gridCol>
              </a:tblGrid>
              <a:tr h="0">
                <a:tc rowSpan="2">
                  <a:txBody>
                    <a:bodyPr/>
                    <a:lstStyle/>
                    <a:p>
                      <a:pPr>
                        <a:spcAft>
                          <a:spcPts val="0"/>
                        </a:spcAft>
                      </a:pPr>
                      <a:r>
                        <a:rPr lang="es-ES_tradnl" sz="4400" dirty="0" smtClean="0">
                          <a:effectLst>
                            <a:outerShdw blurRad="38100" dist="38100" dir="2700000" algn="tl">
                              <a:srgbClr val="000000">
                                <a:alpha val="43137"/>
                              </a:srgbClr>
                            </a:outerShdw>
                          </a:effectLst>
                        </a:rPr>
                        <a:t>Instruments</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nchor="ctr">
                    <a:solidFill>
                      <a:srgbClr val="009999"/>
                    </a:solidFill>
                  </a:tcPr>
                </a:tc>
                <a:tc gridSpan="5">
                  <a:txBody>
                    <a:bodyPr/>
                    <a:lstStyle/>
                    <a:p>
                      <a:pPr algn="ctr">
                        <a:spcAft>
                          <a:spcPts val="0"/>
                        </a:spcAft>
                      </a:pPr>
                      <a:r>
                        <a:rPr lang="es-ES_tradnl" sz="4400" dirty="0" err="1" smtClean="0">
                          <a:effectLst>
                            <a:outerShdw blurRad="38100" dist="38100" dir="2700000" algn="tl">
                              <a:srgbClr val="000000">
                                <a:alpha val="43137"/>
                              </a:srgbClr>
                            </a:outerShdw>
                          </a:effectLst>
                        </a:rPr>
                        <a:t>Analysis</a:t>
                      </a:r>
                      <a:r>
                        <a:rPr lang="es-ES_tradnl" sz="4400" dirty="0" smtClean="0">
                          <a:effectLst>
                            <a:outerShdw blurRad="38100" dist="38100" dir="2700000" algn="tl">
                              <a:srgbClr val="000000">
                                <a:alpha val="43137"/>
                              </a:srgbClr>
                            </a:outerShdw>
                          </a:effectLst>
                        </a:rPr>
                        <a:t> </a:t>
                      </a:r>
                      <a:r>
                        <a:rPr lang="es-ES_tradnl" sz="4400" dirty="0" err="1" smtClean="0">
                          <a:effectLst>
                            <a:outerShdw blurRad="38100" dist="38100" dir="2700000" algn="tl">
                              <a:srgbClr val="000000">
                                <a:alpha val="43137"/>
                              </a:srgbClr>
                            </a:outerShdw>
                          </a:effectLst>
                        </a:rPr>
                        <a:t>units</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solidFill>
                      <a:srgbClr val="009999"/>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4091843821"/>
                  </a:ext>
                </a:extLst>
              </a:tr>
              <a:tr h="0">
                <a:tc vMerge="1">
                  <a:txBody>
                    <a:bodyPr/>
                    <a:lstStyle/>
                    <a:p>
                      <a:endParaRPr lang="es-ES_tradnl"/>
                    </a:p>
                  </a:txBody>
                  <a:tcPr/>
                </a:tc>
                <a:tc>
                  <a:txBody>
                    <a:bodyPr/>
                    <a:lstStyle/>
                    <a:p>
                      <a:pPr algn="ctr">
                        <a:spcAft>
                          <a:spcPts val="0"/>
                        </a:spcAft>
                      </a:pPr>
                      <a:r>
                        <a:rPr lang="es-ES_tradnl" sz="4400" b="1" dirty="0" err="1" smtClean="0">
                          <a:effectLst>
                            <a:outerShdw blurRad="38100" dist="38100" dir="2700000" algn="tl">
                              <a:srgbClr val="000000">
                                <a:alpha val="43137"/>
                              </a:srgbClr>
                            </a:outerShdw>
                          </a:effectLst>
                        </a:rPr>
                        <a:t>Kids</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err="1" smtClean="0">
                          <a:effectLst>
                            <a:outerShdw blurRad="38100" dist="38100" dir="2700000" algn="tl">
                              <a:srgbClr val="000000">
                                <a:alpha val="43137"/>
                              </a:srgbClr>
                            </a:outerShdw>
                          </a:effectLst>
                        </a:rPr>
                        <a:t>Families</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err="1" smtClean="0">
                          <a:effectLst>
                            <a:outerShdw blurRad="38100" dist="38100" dir="2700000" algn="tl">
                              <a:srgbClr val="000000">
                                <a:alpha val="43137"/>
                              </a:srgbClr>
                            </a:outerShdw>
                          </a:effectLst>
                        </a:rPr>
                        <a:t>Educators</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err="1" smtClean="0">
                          <a:effectLst>
                            <a:outerShdw blurRad="38100" dist="38100" dir="2700000" algn="tl">
                              <a:srgbClr val="000000">
                                <a:alpha val="43137"/>
                              </a:srgbClr>
                            </a:outerShdw>
                          </a:effectLst>
                        </a:rPr>
                        <a:t>Providers</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err="1" smtClean="0">
                          <a:effectLst>
                            <a:outerShdw blurRad="38100" dist="38100" dir="2700000" algn="tl">
                              <a:srgbClr val="000000">
                                <a:alpha val="43137"/>
                              </a:srgbClr>
                            </a:outerShdw>
                          </a:effectLst>
                        </a:rPr>
                        <a:t>Filmmakers</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extLst>
                  <a:ext uri="{0D108BD9-81ED-4DB2-BD59-A6C34878D82A}">
                    <a16:rowId xmlns:a16="http://schemas.microsoft.com/office/drawing/2014/main" val="2545313366"/>
                  </a:ext>
                </a:extLst>
              </a:tr>
              <a:tr h="0">
                <a:tc>
                  <a:txBody>
                    <a:bodyPr/>
                    <a:lstStyle/>
                    <a:p>
                      <a:pPr>
                        <a:spcAft>
                          <a:spcPts val="0"/>
                        </a:spcAft>
                      </a:pPr>
                      <a:r>
                        <a:rPr lang="es-ES_tradnl" sz="4400" dirty="0" smtClean="0">
                          <a:effectLst>
                            <a:outerShdw blurRad="38100" dist="38100" dir="2700000" algn="tl">
                              <a:srgbClr val="000000">
                                <a:alpha val="43137"/>
                              </a:srgbClr>
                            </a:outerShdw>
                          </a:effectLst>
                        </a:rPr>
                        <a:t>Observation </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solidFill>
                      <a:srgbClr val="009999"/>
                    </a:solidFill>
                  </a:tcPr>
                </a:tc>
                <a:tc>
                  <a:txBody>
                    <a:bodyPr/>
                    <a:lstStyle/>
                    <a:p>
                      <a:pPr algn="ctr">
                        <a:spcAft>
                          <a:spcPts val="0"/>
                        </a:spcAft>
                      </a:pPr>
                      <a:r>
                        <a:rPr lang="es-ES_tradnl" sz="4400" b="1" dirty="0">
                          <a:effectLst>
                            <a:outerShdw blurRad="38100" dist="38100" dir="2700000" algn="tl">
                              <a:srgbClr val="000000">
                                <a:alpha val="43137"/>
                              </a:srgbClr>
                            </a:outerShdw>
                          </a:effectLst>
                        </a:rPr>
                        <a:t>x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a:effectLst>
                            <a:outerShdw blurRad="38100" dist="38100" dir="2700000" algn="tl">
                              <a:srgbClr val="000000">
                                <a:alpha val="43137"/>
                              </a:srgbClr>
                            </a:outerShdw>
                          </a:effectLst>
                        </a:rPr>
                        <a:t> </a:t>
                      </a:r>
                      <a:endParaRPr lang="es-ES_tradnl" sz="4400" b="1">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a:effectLst>
                            <a:outerShdw blurRad="38100" dist="38100" dir="2700000" algn="tl">
                              <a:srgbClr val="000000">
                                <a:alpha val="43137"/>
                              </a:srgbClr>
                            </a:outerShdw>
                          </a:effectLst>
                        </a:rPr>
                        <a:t> </a:t>
                      </a:r>
                      <a:endParaRPr lang="es-ES_tradnl" sz="4400" b="1">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10082512"/>
                  </a:ext>
                </a:extLst>
              </a:tr>
              <a:tr h="0">
                <a:tc>
                  <a:txBody>
                    <a:bodyPr/>
                    <a:lstStyle/>
                    <a:p>
                      <a:pPr>
                        <a:spcAft>
                          <a:spcPts val="0"/>
                        </a:spcAft>
                      </a:pPr>
                      <a:r>
                        <a:rPr lang="es-ES_tradnl" sz="4400" dirty="0" err="1" smtClean="0">
                          <a:effectLst>
                            <a:outerShdw blurRad="38100" dist="38100" dir="2700000" algn="tl">
                              <a:srgbClr val="000000">
                                <a:alpha val="43137"/>
                              </a:srgbClr>
                            </a:outerShdw>
                          </a:effectLst>
                        </a:rPr>
                        <a:t>Poll</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solidFill>
                      <a:srgbClr val="009999"/>
                    </a:solidFill>
                  </a:tcPr>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x (2)</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x (2)</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x</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x</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extLst>
                  <a:ext uri="{0D108BD9-81ED-4DB2-BD59-A6C34878D82A}">
                    <a16:rowId xmlns:a16="http://schemas.microsoft.com/office/drawing/2014/main" val="3249488983"/>
                  </a:ext>
                </a:extLst>
              </a:tr>
              <a:tr h="0">
                <a:tc>
                  <a:txBody>
                    <a:bodyPr/>
                    <a:lstStyle/>
                    <a:p>
                      <a:pPr>
                        <a:spcAft>
                          <a:spcPts val="0"/>
                        </a:spcAft>
                      </a:pPr>
                      <a:r>
                        <a:rPr lang="es-ES_tradnl" sz="4400" dirty="0" smtClean="0">
                          <a:effectLst>
                            <a:outerShdw blurRad="38100" dist="38100" dir="2700000" algn="tl">
                              <a:srgbClr val="000000">
                                <a:alpha val="43137"/>
                              </a:srgbClr>
                            </a:outerShdw>
                          </a:effectLst>
                        </a:rPr>
                        <a:t>Interview</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solidFill>
                      <a:srgbClr val="009999"/>
                    </a:solidFill>
                  </a:tcPr>
                </a:tc>
                <a:tc>
                  <a:txBody>
                    <a:bodyPr/>
                    <a:lstStyle/>
                    <a:p>
                      <a:pPr algn="ctr">
                        <a:spcAft>
                          <a:spcPts val="0"/>
                        </a:spcAft>
                      </a:pPr>
                      <a:r>
                        <a:rPr lang="es-ES_tradnl" sz="4400" b="1">
                          <a:effectLst>
                            <a:outerShdw blurRad="38100" dist="38100" dir="2700000" algn="tl">
                              <a:srgbClr val="000000">
                                <a:alpha val="43137"/>
                              </a:srgbClr>
                            </a:outerShdw>
                          </a:effectLst>
                        </a:rPr>
                        <a:t>x</a:t>
                      </a:r>
                      <a:endParaRPr lang="es-ES_tradnl" sz="4400" b="1">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a:effectLst>
                            <a:outerShdw blurRad="38100" dist="38100" dir="2700000" algn="tl">
                              <a:srgbClr val="000000">
                                <a:alpha val="43137"/>
                              </a:srgbClr>
                            </a:outerShdw>
                          </a:effectLst>
                        </a:rPr>
                        <a:t>x</a:t>
                      </a:r>
                      <a:endParaRPr lang="es-ES_tradnl" sz="4400" b="1">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a:effectLst>
                            <a:outerShdw blurRad="38100" dist="38100" dir="2700000" algn="tl">
                              <a:srgbClr val="000000">
                                <a:alpha val="43137"/>
                              </a:srgbClr>
                            </a:outerShdw>
                          </a:effectLst>
                        </a:rPr>
                        <a:t>x</a:t>
                      </a:r>
                      <a:endParaRPr lang="es-ES_tradnl" sz="4400" b="1">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dirty="0">
                          <a:effectLst>
                            <a:outerShdw blurRad="38100" dist="38100" dir="2700000" algn="tl">
                              <a:srgbClr val="000000">
                                <a:alpha val="43137"/>
                              </a:srgbClr>
                            </a:outerShdw>
                          </a:effectLst>
                        </a:rPr>
                        <a:t>x</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tc>
                  <a:txBody>
                    <a:bodyPr/>
                    <a:lstStyle/>
                    <a:p>
                      <a:pPr algn="ctr">
                        <a:spcAft>
                          <a:spcPts val="0"/>
                        </a:spcAft>
                      </a:pPr>
                      <a:r>
                        <a:rPr lang="es-ES_tradnl" sz="4400" b="1" dirty="0">
                          <a:effectLst>
                            <a:outerShdw blurRad="38100" dist="38100" dir="2700000" algn="tl">
                              <a:srgbClr val="000000">
                                <a:alpha val="43137"/>
                              </a:srgbClr>
                            </a:outerShdw>
                          </a:effectLst>
                        </a:rPr>
                        <a:t>x</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283449483"/>
                  </a:ext>
                </a:extLst>
              </a:tr>
              <a:tr h="0">
                <a:tc>
                  <a:txBody>
                    <a:bodyPr/>
                    <a:lstStyle/>
                    <a:p>
                      <a:pPr>
                        <a:spcAft>
                          <a:spcPts val="0"/>
                        </a:spcAft>
                      </a:pPr>
                      <a:r>
                        <a:rPr lang="es-ES_tradnl" sz="4400" dirty="0" err="1" smtClean="0">
                          <a:effectLst>
                            <a:outerShdw blurRad="38100" dist="38100" dir="2700000" algn="tl">
                              <a:srgbClr val="000000">
                                <a:alpha val="43137"/>
                              </a:srgbClr>
                            </a:outerShdw>
                          </a:effectLst>
                        </a:rPr>
                        <a:t>Anecdote</a:t>
                      </a:r>
                      <a:endParaRPr lang="es-ES_tradnl" sz="4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solidFill>
                      <a:srgbClr val="009999"/>
                    </a:solidFill>
                  </a:tcPr>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x</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tc>
                  <a:txBody>
                    <a:bodyPr/>
                    <a:lstStyle/>
                    <a:p>
                      <a:pPr algn="ctr">
                        <a:spcAft>
                          <a:spcPts val="0"/>
                        </a:spcAft>
                      </a:pPr>
                      <a:r>
                        <a:rPr lang="es-ES_tradnl" sz="4400" b="1" dirty="0">
                          <a:effectLst>
                            <a:outerShdw blurRad="38100" dist="38100" dir="2700000" algn="tl">
                              <a:srgbClr val="000000">
                                <a:alpha val="43137"/>
                              </a:srgbClr>
                            </a:outerShdw>
                          </a:effectLst>
                        </a:rPr>
                        <a:t> </a:t>
                      </a:r>
                      <a:endParaRPr lang="es-ES_tradnl" sz="44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a:txBody>
                  <a:tcPr marL="68580" marR="68580" marT="0" marB="0">
                    <a:gradFill flip="none" rotWithShape="1">
                      <a:gsLst>
                        <a:gs pos="0">
                          <a:srgbClr val="009999">
                            <a:tint val="66000"/>
                            <a:satMod val="160000"/>
                          </a:srgbClr>
                        </a:gs>
                        <a:gs pos="50000">
                          <a:srgbClr val="009999">
                            <a:tint val="44500"/>
                            <a:satMod val="160000"/>
                          </a:srgbClr>
                        </a:gs>
                        <a:gs pos="100000">
                          <a:srgbClr val="009999">
                            <a:tint val="23500"/>
                            <a:satMod val="160000"/>
                          </a:srgbClr>
                        </a:gs>
                      </a:gsLst>
                      <a:lin ang="18900000" scaled="1"/>
                      <a:tileRect/>
                    </a:gradFill>
                  </a:tcPr>
                </a:tc>
                <a:extLst>
                  <a:ext uri="{0D108BD9-81ED-4DB2-BD59-A6C34878D82A}">
                    <a16:rowId xmlns:a16="http://schemas.microsoft.com/office/drawing/2014/main" val="3358260966"/>
                  </a:ext>
                </a:extLst>
              </a:tr>
            </a:tbl>
          </a:graphicData>
        </a:graphic>
      </p:graphicFrame>
    </p:spTree>
    <p:extLst>
      <p:ext uri="{BB962C8B-B14F-4D97-AF65-F5344CB8AC3E}">
        <p14:creationId xmlns:p14="http://schemas.microsoft.com/office/powerpoint/2010/main" val="192369782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40845" y="11084919"/>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131" y="4156924"/>
            <a:ext cx="4252753" cy="23785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6731" y="268321"/>
            <a:ext cx="4976784" cy="20736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9"/>
          <a:stretch>
            <a:fillRect/>
          </a:stretch>
        </p:blipFill>
        <p:spPr>
          <a:xfrm>
            <a:off x="3175356" y="768676"/>
            <a:ext cx="4123121" cy="2571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n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505299" y="2955709"/>
            <a:ext cx="3964813" cy="2230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63190" y="5901978"/>
            <a:ext cx="3689666" cy="23695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855" y="7485832"/>
            <a:ext cx="4826814" cy="21215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Imagen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42145" y="2983002"/>
            <a:ext cx="5857678" cy="5352887"/>
          </a:xfrm>
          <a:prstGeom prst="ellipse">
            <a:avLst/>
          </a:prstGeom>
          <a:ln>
            <a:noFill/>
          </a:ln>
          <a:effectLst>
            <a:softEdge rad="112500"/>
          </a:effectLst>
          <a:scene3d>
            <a:camera prst="orthographicFront"/>
            <a:lightRig rig="threePt" dir="t"/>
          </a:scene3d>
          <a:sp3d>
            <a:bevelT/>
          </a:sp3d>
        </p:spPr>
      </p:pic>
      <p:pic>
        <p:nvPicPr>
          <p:cNvPr id="17" name="Imagen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05123" y="8827020"/>
            <a:ext cx="4752641" cy="2562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Imagen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42145" y="8976910"/>
            <a:ext cx="3625806" cy="24128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00569518"/>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0.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18191" y="11003087"/>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3" name="Rectángulo 2"/>
          <p:cNvSpPr/>
          <p:nvPr/>
        </p:nvSpPr>
        <p:spPr>
          <a:xfrm>
            <a:off x="5263516" y="1780053"/>
            <a:ext cx="8554718" cy="1862048"/>
          </a:xfrm>
          <a:prstGeom prst="rect">
            <a:avLst/>
          </a:prstGeom>
          <a:noFill/>
        </p:spPr>
        <p:txBody>
          <a:bodyPr wrap="square">
            <a:spAutoFit/>
          </a:bodyPr>
          <a:lstStyle/>
          <a:p>
            <a:pPr algn="ctr" defTabSz="1188811">
              <a:defRPr/>
            </a:pPr>
            <a:r>
              <a:rPr lang="es-ES" sz="115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Conclusions </a:t>
            </a:r>
          </a:p>
        </p:txBody>
      </p:sp>
      <p:sp>
        <p:nvSpPr>
          <p:cNvPr id="2" name="Rectángulo 1"/>
          <p:cNvSpPr/>
          <p:nvPr/>
        </p:nvSpPr>
        <p:spPr>
          <a:xfrm>
            <a:off x="849086" y="4131958"/>
            <a:ext cx="17798143" cy="1938992"/>
          </a:xfrm>
          <a:prstGeom prst="rect">
            <a:avLst/>
          </a:prstGeom>
          <a:solidFill>
            <a:schemeClr val="bg1"/>
          </a:solidFill>
          <a:ln w="76200">
            <a:solidFill>
              <a:srgbClr val="009999"/>
            </a:solidFill>
          </a:ln>
        </p:spPr>
        <p:txBody>
          <a:bodyPr wrap="square">
            <a:spAutoFit/>
          </a:bodyPr>
          <a:lstStyle/>
          <a:p>
            <a:pPr marL="742950" indent="-742950" algn="just">
              <a:buFont typeface="+mj-lt"/>
              <a:buAutoNum type="arabicPeriod"/>
            </a:pPr>
            <a:r>
              <a:rPr lang="en-US" sz="4000" b="1" dirty="0"/>
              <a:t>The application of the systemic approach in the study carried out, conditioned a greater amplitude in the definition of the audiovisual consumption variable for the development of early childhood</a:t>
            </a:r>
            <a:endParaRPr lang="es-ES_tradnl" sz="4000" b="1" dirty="0"/>
          </a:p>
        </p:txBody>
      </p:sp>
      <p:sp>
        <p:nvSpPr>
          <p:cNvPr id="5" name="Rectángulo 4"/>
          <p:cNvSpPr/>
          <p:nvPr/>
        </p:nvSpPr>
        <p:spPr>
          <a:xfrm>
            <a:off x="849086" y="6621410"/>
            <a:ext cx="17798143" cy="1323439"/>
          </a:xfrm>
          <a:prstGeom prst="rect">
            <a:avLst/>
          </a:prstGeom>
          <a:solidFill>
            <a:schemeClr val="bg1"/>
          </a:solidFill>
          <a:ln w="76200">
            <a:solidFill>
              <a:srgbClr val="009999"/>
            </a:solidFill>
          </a:ln>
        </p:spPr>
        <p:txBody>
          <a:bodyPr wrap="square">
            <a:spAutoFit/>
          </a:bodyPr>
          <a:lstStyle/>
          <a:p>
            <a:pPr marL="719138" indent="-719138" algn="just"/>
            <a:r>
              <a:rPr lang="en-US" sz="4000" b="1" dirty="0" smtClean="0"/>
              <a:t>2. The </a:t>
            </a:r>
            <a:r>
              <a:rPr lang="en-US" sz="4000" b="1" dirty="0"/>
              <a:t>results presented were subjected to a rational validation process, in correspondence with the current conditions</a:t>
            </a:r>
            <a:endParaRPr lang="es-ES_tradnl" sz="4000" b="1" dirty="0"/>
          </a:p>
        </p:txBody>
      </p:sp>
      <p:sp>
        <p:nvSpPr>
          <p:cNvPr id="6" name="Rectángulo 5"/>
          <p:cNvSpPr/>
          <p:nvPr/>
        </p:nvSpPr>
        <p:spPr>
          <a:xfrm>
            <a:off x="849086" y="8504472"/>
            <a:ext cx="17798143" cy="1938992"/>
          </a:xfrm>
          <a:prstGeom prst="rect">
            <a:avLst/>
          </a:prstGeom>
          <a:solidFill>
            <a:schemeClr val="bg1"/>
          </a:solidFill>
          <a:ln w="76200">
            <a:solidFill>
              <a:srgbClr val="009999"/>
            </a:solidFill>
          </a:ln>
        </p:spPr>
        <p:txBody>
          <a:bodyPr wrap="square">
            <a:spAutoFit/>
          </a:bodyPr>
          <a:lstStyle/>
          <a:p>
            <a:pPr marL="719138" indent="-719138" algn="just"/>
            <a:r>
              <a:rPr lang="en-US" sz="4000" b="1" dirty="0"/>
              <a:t>3. The characterization of audiovisual consumption in early childhood is not the ultimate goal of this research project; although its importance lies in the fact that its results are decisive as a means to obtain essential information</a:t>
            </a:r>
            <a:endParaRPr lang="es-ES_tradnl" sz="4000" b="1" dirty="0"/>
          </a:p>
        </p:txBody>
      </p:sp>
    </p:spTree>
    <p:extLst>
      <p:ext uri="{BB962C8B-B14F-4D97-AF65-F5344CB8AC3E}">
        <p14:creationId xmlns:p14="http://schemas.microsoft.com/office/powerpoint/2010/main" val="351049330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599" y="3560762"/>
            <a:ext cx="4759325" cy="47593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Rectángulo 4"/>
          <p:cNvSpPr/>
          <p:nvPr/>
        </p:nvSpPr>
        <p:spPr>
          <a:xfrm>
            <a:off x="7400924" y="4627562"/>
            <a:ext cx="10582276" cy="2646878"/>
          </a:xfrm>
          <a:prstGeom prst="rect">
            <a:avLst/>
          </a:prstGeom>
          <a:noFill/>
        </p:spPr>
        <p:txBody>
          <a:bodyPr wrap="square">
            <a:spAutoFit/>
          </a:bodyPr>
          <a:lstStyle/>
          <a:p>
            <a:pPr algn="ctr" defTabSz="1188811">
              <a:defRPr/>
            </a:pPr>
            <a:r>
              <a:rPr lang="es-ES" sz="1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Thank you </a:t>
            </a:r>
            <a:endParaRPr lang="es-ES" sz="1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Tree>
    <p:extLst>
      <p:ext uri="{BB962C8B-B14F-4D97-AF65-F5344CB8AC3E}">
        <p14:creationId xmlns:p14="http://schemas.microsoft.com/office/powerpoint/2010/main" val="1458595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52310" y="10927767"/>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24" name="Flecha derecha 23"/>
          <p:cNvSpPr/>
          <p:nvPr/>
        </p:nvSpPr>
        <p:spPr>
          <a:xfrm>
            <a:off x="3013815" y="4448841"/>
            <a:ext cx="3649319" cy="3177048"/>
          </a:xfrm>
          <a:prstGeom prst="rightArrow">
            <a:avLst>
              <a:gd name="adj1" fmla="val 73985"/>
              <a:gd name="adj2" fmla="val 27929"/>
            </a:avLst>
          </a:prstGeom>
          <a:solidFill>
            <a:srgbClr val="009999"/>
          </a:solidFill>
          <a:ln>
            <a:solidFill>
              <a:srgbClr val="009999"/>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diversification</a:t>
            </a:r>
            <a:endParaRPr lang="es-ES_tradnl" sz="3200" b="1" dirty="0">
              <a:solidFill>
                <a:schemeClr val="bg1"/>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7"/>
          <a:stretch>
            <a:fillRect/>
          </a:stretch>
        </p:blipFill>
        <p:spPr>
          <a:xfrm>
            <a:off x="14303835" y="1313066"/>
            <a:ext cx="3358523" cy="1902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6138" y="3558714"/>
            <a:ext cx="2476500"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 y="5197475"/>
            <a:ext cx="2867025" cy="1590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15" name="Imagen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7997" y="1582279"/>
            <a:ext cx="3767841" cy="2119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Imagen 17"/>
          <p:cNvPicPr>
            <a:picLocks noChangeAspect="1"/>
          </p:cNvPicPr>
          <p:nvPr/>
        </p:nvPicPr>
        <p:blipFill>
          <a:blip r:embed="rId11"/>
          <a:stretch>
            <a:fillRect/>
          </a:stretch>
        </p:blipFill>
        <p:spPr>
          <a:xfrm>
            <a:off x="15167619" y="6739891"/>
            <a:ext cx="2778409" cy="2058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Imagen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767924" y="4380808"/>
            <a:ext cx="2178104" cy="1449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41936" y="4380808"/>
            <a:ext cx="2804971" cy="13597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agen 20"/>
          <p:cNvPicPr>
            <a:picLocks noChangeAspect="1"/>
          </p:cNvPicPr>
          <p:nvPr/>
        </p:nvPicPr>
        <p:blipFill>
          <a:blip r:embed="rId14"/>
          <a:stretch>
            <a:fillRect/>
          </a:stretch>
        </p:blipFill>
        <p:spPr>
          <a:xfrm>
            <a:off x="6975948" y="6410967"/>
            <a:ext cx="2124151" cy="1875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Imagen 21"/>
          <p:cNvPicPr>
            <a:picLocks noChangeAspect="1"/>
          </p:cNvPicPr>
          <p:nvPr/>
        </p:nvPicPr>
        <p:blipFill>
          <a:blip r:embed="rId15"/>
          <a:stretch>
            <a:fillRect/>
          </a:stretch>
        </p:blipFill>
        <p:spPr>
          <a:xfrm>
            <a:off x="9746907" y="517991"/>
            <a:ext cx="3532976" cy="1776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Imagen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59938" y="6788150"/>
            <a:ext cx="2628900" cy="1743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25" name="Imagen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6405" y="4394686"/>
            <a:ext cx="4315797" cy="2732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477613" y="9535593"/>
            <a:ext cx="3264207" cy="1836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Imagen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5560" y="8700267"/>
            <a:ext cx="3626331" cy="1836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4316073"/>
      </p:ext>
    </p:extLst>
  </p:cSld>
  <p:clrMapOvr>
    <a:masterClrMapping/>
  </p:clrMapOvr>
  <mc:AlternateContent xmlns:mc="http://schemas.openxmlformats.org/markup-compatibility/2006" xmlns:p14="http://schemas.microsoft.com/office/powerpoint/2010/main">
    <mc:Choice Requires="p14">
      <p:transition p14:dur="10" advClick="0" advTm="29000"/>
    </mc:Choice>
    <mc:Fallback xmlns="">
      <p:transition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12431" y="11013273"/>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grpSp>
        <p:nvGrpSpPr>
          <p:cNvPr id="14" name="Grupo 13"/>
          <p:cNvGrpSpPr/>
          <p:nvPr/>
        </p:nvGrpSpPr>
        <p:grpSpPr>
          <a:xfrm>
            <a:off x="11069053" y="3687331"/>
            <a:ext cx="8012697" cy="6110940"/>
            <a:chOff x="11069053" y="3687331"/>
            <a:chExt cx="8012697" cy="6110940"/>
          </a:xfrm>
        </p:grpSpPr>
        <p:sp>
          <p:nvSpPr>
            <p:cNvPr id="3" name="Flecha abajo 2"/>
            <p:cNvSpPr/>
            <p:nvPr/>
          </p:nvSpPr>
          <p:spPr>
            <a:xfrm>
              <a:off x="13036328" y="3687331"/>
              <a:ext cx="5093737" cy="1584000"/>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none" anchor="b">
              <a:spAutoFit/>
            </a:bodyPr>
            <a:lstStyle/>
            <a:p>
              <a:r>
                <a:rPr lang="en-US" sz="4800" b="1" dirty="0" smtClean="0"/>
                <a:t>identifies</a:t>
              </a:r>
              <a:endParaRPr lang="es-ES_tradnl" sz="7200" b="1" dirty="0">
                <a:effectLst>
                  <a:outerShdw blurRad="38100" dist="38100" dir="2700000" algn="tl">
                    <a:srgbClr val="000000">
                      <a:alpha val="43137"/>
                    </a:srgbClr>
                  </a:outerShdw>
                </a:effectLst>
              </a:endParaRPr>
            </a:p>
          </p:txBody>
        </p:sp>
        <p:sp>
          <p:nvSpPr>
            <p:cNvPr id="5" name="Rectángulo 4"/>
            <p:cNvSpPr/>
            <p:nvPr/>
          </p:nvSpPr>
          <p:spPr>
            <a:xfrm>
              <a:off x="11069053" y="5364976"/>
              <a:ext cx="8012697" cy="3416320"/>
            </a:xfrm>
            <a:prstGeom prst="rect">
              <a:avLst/>
            </a:prstGeom>
            <a:solidFill>
              <a:schemeClr val="bg1"/>
            </a:solidFill>
            <a:ln w="76200">
              <a:solidFill>
                <a:srgbClr val="009999"/>
              </a:solidFill>
            </a:ln>
          </p:spPr>
          <p:txBody>
            <a:bodyPr wrap="square">
              <a:spAutoFit/>
            </a:bodyPr>
            <a:lstStyle/>
            <a:p>
              <a:pPr algn="ctr"/>
              <a:r>
                <a:rPr lang="es-ES" sz="5400" b="1" dirty="0"/>
                <a:t>largest amount of research </a:t>
              </a:r>
              <a:r>
                <a:rPr lang="en-US" sz="5400" b="1" dirty="0"/>
                <a:t>in this sphere is associated with the areas of communication and culture</a:t>
              </a:r>
              <a:endParaRPr lang="es-ES" sz="5400" b="1" dirty="0"/>
            </a:p>
          </p:txBody>
        </p:sp>
        <p:sp>
          <p:nvSpPr>
            <p:cNvPr id="6" name="Rectángulo 5"/>
            <p:cNvSpPr/>
            <p:nvPr/>
          </p:nvSpPr>
          <p:spPr>
            <a:xfrm>
              <a:off x="11928770" y="8874941"/>
              <a:ext cx="6293261" cy="923330"/>
            </a:xfrm>
            <a:prstGeom prst="rect">
              <a:avLst/>
            </a:prstGeom>
            <a:solidFill>
              <a:srgbClr val="009999"/>
            </a:solidFill>
            <a:ln>
              <a:solidFill>
                <a:srgbClr val="009999"/>
              </a:solidFill>
            </a:ln>
            <a:scene3d>
              <a:camera prst="orthographicFront"/>
              <a:lightRig rig="threePt" dir="t"/>
            </a:scene3d>
            <a:sp3d>
              <a:bevelT/>
            </a:sp3d>
          </p:spPr>
          <p:txBody>
            <a:bodyPr wrap="none">
              <a:spAutoFit/>
            </a:bodyPr>
            <a:lstStyle/>
            <a:p>
              <a:r>
                <a:rPr lang="en-US" sz="5400" b="1" dirty="0">
                  <a:solidFill>
                    <a:schemeClr val="bg1"/>
                  </a:solidFill>
                  <a:effectLst>
                    <a:outerShdw blurRad="38100" dist="38100" dir="2700000" algn="tl">
                      <a:srgbClr val="000000">
                        <a:alpha val="43137"/>
                      </a:srgbClr>
                    </a:outerShdw>
                  </a:effectLst>
                </a:rPr>
                <a:t>cultural consumption</a:t>
              </a:r>
              <a:endParaRPr lang="es-ES_tradnl" sz="5400" b="1" dirty="0">
                <a:solidFill>
                  <a:schemeClr val="bg1"/>
                </a:solidFill>
                <a:effectLst>
                  <a:outerShdw blurRad="38100" dist="38100" dir="2700000" algn="tl">
                    <a:srgbClr val="000000">
                      <a:alpha val="43137"/>
                    </a:srgbClr>
                  </a:outerShdw>
                </a:effectLst>
              </a:endParaRPr>
            </a:p>
          </p:txBody>
        </p:sp>
      </p:grpSp>
      <p:pic>
        <p:nvPicPr>
          <p:cNvPr id="10" name="Imagen 9"/>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0800000">
            <a:off x="2840713" y="2830180"/>
            <a:ext cx="3991862" cy="3063718"/>
          </a:xfrm>
          <a:prstGeom prst="rect">
            <a:avLst/>
          </a:prstGeom>
        </p:spPr>
      </p:pic>
      <p:sp>
        <p:nvSpPr>
          <p:cNvPr id="2" name="Rectángulo 1"/>
          <p:cNvSpPr/>
          <p:nvPr/>
        </p:nvSpPr>
        <p:spPr>
          <a:xfrm>
            <a:off x="3861444" y="2589049"/>
            <a:ext cx="13094675" cy="1015663"/>
          </a:xfrm>
          <a:prstGeom prst="rect">
            <a:avLst/>
          </a:prstGeom>
          <a:solidFill>
            <a:srgbClr val="009999"/>
          </a:solidFill>
          <a:ln>
            <a:solidFill>
              <a:srgbClr val="009999"/>
            </a:solidFill>
          </a:ln>
          <a:scene3d>
            <a:camera prst="orthographicFront"/>
            <a:lightRig rig="threePt" dir="t"/>
          </a:scene3d>
          <a:sp3d>
            <a:bevelT/>
          </a:sp3d>
        </p:spPr>
        <p:txBody>
          <a:bodyPr wrap="none">
            <a:spAutoFit/>
          </a:bodyPr>
          <a:lstStyle/>
          <a:p>
            <a:r>
              <a:rPr lang="en-US" sz="6000" b="1" dirty="0" smtClean="0">
                <a:solidFill>
                  <a:schemeClr val="bg1"/>
                </a:solidFill>
                <a:effectLst>
                  <a:outerShdw blurRad="38100" dist="38100" dir="2700000" algn="tl">
                    <a:srgbClr val="000000">
                      <a:alpha val="43137"/>
                    </a:srgbClr>
                  </a:outerShdw>
                </a:effectLst>
              </a:rPr>
              <a:t>Great challenges to pedagogical research</a:t>
            </a:r>
            <a:endParaRPr lang="es-ES_tradnl" sz="6000" b="1" dirty="0">
              <a:solidFill>
                <a:schemeClr val="bg1"/>
              </a:solidFill>
              <a:effectLst>
                <a:outerShdw blurRad="38100" dist="38100" dir="2700000" algn="tl">
                  <a:srgbClr val="000000">
                    <a:alpha val="43137"/>
                  </a:srgbClr>
                </a:outerShdw>
              </a:effectLst>
            </a:endParaRPr>
          </a:p>
        </p:txBody>
      </p:sp>
      <p:sp>
        <p:nvSpPr>
          <p:cNvPr id="11" name="Rectángulo 10"/>
          <p:cNvSpPr/>
          <p:nvPr/>
        </p:nvSpPr>
        <p:spPr>
          <a:xfrm>
            <a:off x="-2771" y="4057190"/>
            <a:ext cx="3330036" cy="926643"/>
          </a:xfrm>
          <a:prstGeom prst="rect">
            <a:avLst/>
          </a:prstGeom>
          <a:solidFill>
            <a:schemeClr val="bg1"/>
          </a:solidFill>
          <a:ln w="76200">
            <a:solidFill>
              <a:srgbClr val="009999"/>
            </a:solidFill>
          </a:ln>
        </p:spPr>
        <p:txBody>
          <a:bodyPr wrap="square">
            <a:spAutoFit/>
          </a:bodyPr>
          <a:lstStyle/>
          <a:p>
            <a:pPr algn="ctr"/>
            <a:r>
              <a:rPr lang="es-ES" sz="5400" b="1" dirty="0" err="1"/>
              <a:t>formative</a:t>
            </a:r>
            <a:endParaRPr lang="es-ES" sz="5400" b="1" dirty="0"/>
          </a:p>
        </p:txBody>
      </p:sp>
      <p:sp>
        <p:nvSpPr>
          <p:cNvPr id="12" name="Rectángulo 11"/>
          <p:cNvSpPr/>
          <p:nvPr/>
        </p:nvSpPr>
        <p:spPr>
          <a:xfrm>
            <a:off x="3423517" y="5774681"/>
            <a:ext cx="2768553" cy="923330"/>
          </a:xfrm>
          <a:prstGeom prst="rect">
            <a:avLst/>
          </a:prstGeom>
          <a:solidFill>
            <a:schemeClr val="bg1"/>
          </a:solidFill>
          <a:ln w="76200">
            <a:solidFill>
              <a:srgbClr val="009999"/>
            </a:solidFill>
          </a:ln>
        </p:spPr>
        <p:txBody>
          <a:bodyPr wrap="square">
            <a:spAutoFit/>
          </a:bodyPr>
          <a:lstStyle/>
          <a:p>
            <a:pPr algn="ctr"/>
            <a:r>
              <a:rPr lang="es-ES" sz="5400" b="1" dirty="0"/>
              <a:t>didactic </a:t>
            </a:r>
          </a:p>
        </p:txBody>
      </p:sp>
      <p:sp>
        <p:nvSpPr>
          <p:cNvPr id="13" name="Rectángulo 12"/>
          <p:cNvSpPr/>
          <p:nvPr/>
        </p:nvSpPr>
        <p:spPr>
          <a:xfrm>
            <a:off x="6464031" y="3973246"/>
            <a:ext cx="4898464" cy="923330"/>
          </a:xfrm>
          <a:prstGeom prst="rect">
            <a:avLst/>
          </a:prstGeom>
          <a:solidFill>
            <a:schemeClr val="bg1"/>
          </a:solidFill>
          <a:ln w="76200">
            <a:solidFill>
              <a:srgbClr val="009999"/>
            </a:solidFill>
          </a:ln>
        </p:spPr>
        <p:txBody>
          <a:bodyPr wrap="square">
            <a:spAutoFit/>
          </a:bodyPr>
          <a:lstStyle/>
          <a:p>
            <a:pPr algn="ctr"/>
            <a:r>
              <a:rPr lang="es-ES" sz="5400" b="1" dirty="0" err="1"/>
              <a:t>methodological</a:t>
            </a:r>
            <a:r>
              <a:rPr lang="es-ES" sz="5400" b="1" dirty="0"/>
              <a:t>  </a:t>
            </a:r>
          </a:p>
        </p:txBody>
      </p:sp>
    </p:spTree>
    <p:extLst>
      <p:ext uri="{BB962C8B-B14F-4D97-AF65-F5344CB8AC3E}">
        <p14:creationId xmlns:p14="http://schemas.microsoft.com/office/powerpoint/2010/main" val="2476978702"/>
      </p:ext>
    </p:extLst>
  </p:cSld>
  <p:clrMapOvr>
    <a:masterClrMapping/>
  </p:clrMapOvr>
  <mc:AlternateContent xmlns:mc="http://schemas.openxmlformats.org/markup-compatibility/2006" xmlns:p14="http://schemas.microsoft.com/office/powerpoint/2010/main">
    <mc:Choice Requires="p14">
      <p:transition p14:dur="1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14854" y="11055408"/>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7" name="Rectángulo 6"/>
          <p:cNvSpPr/>
          <p:nvPr/>
        </p:nvSpPr>
        <p:spPr>
          <a:xfrm>
            <a:off x="5852851" y="2567953"/>
            <a:ext cx="9686114" cy="1107996"/>
          </a:xfrm>
          <a:prstGeom prst="rect">
            <a:avLst/>
          </a:prstGeom>
          <a:noFill/>
        </p:spPr>
        <p:txBody>
          <a:bodyPr wrap="none">
            <a:spAutoFit/>
          </a:bodyPr>
          <a:lstStyle/>
          <a:p>
            <a:pPr algn="ctr" defTabSz="1188811"/>
            <a:r>
              <a:rPr lang="en-US" sz="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Many </a:t>
            </a:r>
            <a:r>
              <a:rPr lang="en-US"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of the investigations </a:t>
            </a:r>
            <a:endParaRPr lang="es-ES_tradnl"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graphicFrame>
        <p:nvGraphicFramePr>
          <p:cNvPr id="16" name="Diagrama 15"/>
          <p:cNvGraphicFramePr/>
          <p:nvPr>
            <p:extLst>
              <p:ext uri="{D42A27DB-BD31-4B8C-83A1-F6EECF244321}">
                <p14:modId xmlns:p14="http://schemas.microsoft.com/office/powerpoint/2010/main" val="2977031418"/>
              </p:ext>
            </p:extLst>
          </p:nvPr>
        </p:nvGraphicFramePr>
        <p:xfrm>
          <a:off x="816169" y="3184230"/>
          <a:ext cx="17760589" cy="84807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33979415"/>
      </p:ext>
    </p:extLst>
  </p:cSld>
  <p:clrMapOvr>
    <a:masterClrMapping/>
  </p:clrMapOvr>
  <mc:AlternateContent xmlns:mc="http://schemas.openxmlformats.org/markup-compatibility/2006" xmlns:p14="http://schemas.microsoft.com/office/powerpoint/2010/main">
    <mc:Choice Requires="p14">
      <p:transition p14:dur="10" advTm="33000"/>
    </mc:Choice>
    <mc:Fallback xmlns="">
      <p:transition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10974541"/>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3" name="Rectángulo 2"/>
          <p:cNvSpPr/>
          <p:nvPr/>
        </p:nvSpPr>
        <p:spPr>
          <a:xfrm>
            <a:off x="5263516" y="2269910"/>
            <a:ext cx="8554718" cy="1862048"/>
          </a:xfrm>
          <a:prstGeom prst="rect">
            <a:avLst/>
          </a:prstGeom>
          <a:noFill/>
        </p:spPr>
        <p:txBody>
          <a:bodyPr wrap="square">
            <a:spAutoFit/>
          </a:bodyPr>
          <a:lstStyle/>
          <a:p>
            <a:pPr algn="ctr" defTabSz="1188811">
              <a:defRPr/>
            </a:pPr>
            <a:r>
              <a:rPr lang="es-ES" sz="115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Objective </a:t>
            </a:r>
            <a:endParaRPr lang="es-ES" sz="115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2" name="Rectángulo 1"/>
          <p:cNvSpPr/>
          <p:nvPr/>
        </p:nvSpPr>
        <p:spPr>
          <a:xfrm>
            <a:off x="1270000" y="4384155"/>
            <a:ext cx="16764000" cy="3785652"/>
          </a:xfrm>
          <a:prstGeom prst="rect">
            <a:avLst/>
          </a:prstGeom>
          <a:ln w="76200">
            <a:solidFill>
              <a:srgbClr val="009999"/>
            </a:solidFill>
          </a:ln>
        </p:spPr>
        <p:txBody>
          <a:bodyPr wrap="square">
            <a:spAutoFit/>
          </a:bodyPr>
          <a:lstStyle/>
          <a:p>
            <a:pPr algn="just"/>
            <a:r>
              <a:rPr lang="en-US" sz="6000" b="1" dirty="0" smtClean="0"/>
              <a:t>Socialize the methodological package proposal prepared for the characterization of the audiovisual consumption of Cuban children in early childhood, as the first result of the research project</a:t>
            </a:r>
            <a:endParaRPr lang="es-ES_tradnl" sz="6000" b="1" dirty="0"/>
          </a:p>
        </p:txBody>
      </p:sp>
    </p:spTree>
    <p:extLst>
      <p:ext uri="{BB962C8B-B14F-4D97-AF65-F5344CB8AC3E}">
        <p14:creationId xmlns:p14="http://schemas.microsoft.com/office/powerpoint/2010/main" val="2010097276"/>
      </p:ext>
    </p:extLst>
  </p:cSld>
  <p:clrMapOvr>
    <a:masterClrMapping/>
  </p:clrMapOvr>
  <mc:AlternateContent xmlns:mc="http://schemas.openxmlformats.org/markup-compatibility/2006" xmlns:p14="http://schemas.microsoft.com/office/powerpoint/2010/main">
    <mc:Choice Requires="p14">
      <p:transition p14:dur="10" advTm="14000"/>
    </mc:Choice>
    <mc:Fallback xmlns="">
      <p:transition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7.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14180" y="11007674"/>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3" name="Rectángulo 2"/>
          <p:cNvSpPr/>
          <p:nvPr/>
        </p:nvSpPr>
        <p:spPr>
          <a:xfrm>
            <a:off x="0" y="10882310"/>
            <a:ext cx="13386816" cy="923330"/>
          </a:xfrm>
          <a:prstGeom prst="rect">
            <a:avLst/>
          </a:prstGeom>
          <a:noFill/>
        </p:spPr>
        <p:txBody>
          <a:bodyPr wrap="square">
            <a:spAutoFit/>
          </a:bodyPr>
          <a:lstStyle/>
          <a:p>
            <a:pPr algn="ctr" defTabSz="1188811">
              <a:defRPr/>
            </a:pPr>
            <a:r>
              <a:rPr lang="en-US" sz="5400" b="1" dirty="0" smtClean="0">
                <a:ln w="9525">
                  <a:solidFill>
                    <a:srgbClr val="009999"/>
                  </a:solidFill>
                  <a:prstDash val="solid"/>
                </a:ln>
                <a:solidFill>
                  <a:schemeClr val="bg1"/>
                </a:solidFill>
                <a:effectLst>
                  <a:outerShdw blurRad="38100" dist="38100" dir="2700000" algn="tl">
                    <a:srgbClr val="000000">
                      <a:alpha val="43137"/>
                    </a:srgbClr>
                  </a:outerShdw>
                </a:effectLst>
              </a:rPr>
              <a:t>Audiovisual </a:t>
            </a:r>
            <a:r>
              <a:rPr lang="en-US" sz="5400" b="1" dirty="0">
                <a:ln w="9525">
                  <a:solidFill>
                    <a:srgbClr val="009999"/>
                  </a:solidFill>
                  <a:prstDash val="solid"/>
                </a:ln>
                <a:solidFill>
                  <a:schemeClr val="bg1"/>
                </a:solidFill>
                <a:effectLst>
                  <a:outerShdw blurRad="38100" dist="38100" dir="2700000" algn="tl">
                    <a:srgbClr val="000000">
                      <a:alpha val="43137"/>
                    </a:srgbClr>
                  </a:outerShdw>
                </a:effectLst>
              </a:rPr>
              <a:t>consumption and early childhood</a:t>
            </a:r>
            <a:endParaRPr lang="es-ES" sz="5400" b="1" dirty="0">
              <a:ln w="9525">
                <a:solidFill>
                  <a:srgbClr val="009999"/>
                </a:solidFill>
                <a:prstDash val="solid"/>
              </a:ln>
              <a:solidFill>
                <a:schemeClr val="bg1"/>
              </a:solidFill>
              <a:effectLst>
                <a:outerShdw blurRad="38100" dist="38100" dir="2700000" algn="tl">
                  <a:srgbClr val="000000">
                    <a:alpha val="43137"/>
                  </a:srgbClr>
                </a:outerShdw>
              </a:effectLst>
            </a:endParaRPr>
          </a:p>
        </p:txBody>
      </p:sp>
      <p:sp>
        <p:nvSpPr>
          <p:cNvPr id="5" name="Rectángulo 4"/>
          <p:cNvSpPr/>
          <p:nvPr/>
        </p:nvSpPr>
        <p:spPr>
          <a:xfrm>
            <a:off x="3368037" y="2092465"/>
            <a:ext cx="14655743" cy="1107996"/>
          </a:xfrm>
          <a:prstGeom prst="rect">
            <a:avLst/>
          </a:prstGeom>
          <a:noFill/>
        </p:spPr>
        <p:txBody>
          <a:bodyPr wrap="none">
            <a:spAutoFit/>
          </a:bodyPr>
          <a:lstStyle/>
          <a:p>
            <a:pPr algn="ctr" defTabSz="1188811"/>
            <a:r>
              <a:rPr lang="en-US"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Some of the countries of </a:t>
            </a:r>
            <a:r>
              <a:rPr lang="en-US" sz="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Iberian-America</a:t>
            </a:r>
            <a:endParaRPr lang="es-ES_tradnl"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6" name="Flecha abajo 5"/>
          <p:cNvSpPr/>
          <p:nvPr/>
        </p:nvSpPr>
        <p:spPr>
          <a:xfrm>
            <a:off x="7506875" y="3282908"/>
            <a:ext cx="4068000" cy="1044000"/>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none" anchor="b">
            <a:spAutoFit/>
          </a:bodyPr>
          <a:lstStyle/>
          <a:p>
            <a:endParaRPr lang="es-ES_tradnl" sz="7200" b="1" dirty="0">
              <a:effectLst>
                <a:outerShdw blurRad="38100" dist="38100" dir="2700000" algn="tl">
                  <a:srgbClr val="000000">
                    <a:alpha val="43137"/>
                  </a:srgbClr>
                </a:outerShdw>
              </a:effectLst>
            </a:endParaRPr>
          </a:p>
        </p:txBody>
      </p:sp>
      <p:sp>
        <p:nvSpPr>
          <p:cNvPr id="2" name="Rectángulo 1"/>
          <p:cNvSpPr/>
          <p:nvPr/>
        </p:nvSpPr>
        <p:spPr>
          <a:xfrm>
            <a:off x="1879600" y="4525675"/>
            <a:ext cx="15261389" cy="1938992"/>
          </a:xfrm>
          <a:prstGeom prst="rect">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rPr>
              <a:t>the annual realization of national surveys of consumption of audiovisual content</a:t>
            </a:r>
            <a:endParaRPr lang="es-ES_tradnl" sz="6000" b="1" dirty="0">
              <a:solidFill>
                <a:schemeClr val="bg1"/>
              </a:solidFill>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1394" y="6884253"/>
            <a:ext cx="2695575" cy="1695450"/>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8670" y="6578068"/>
            <a:ext cx="1514937" cy="2246852"/>
          </a:xfrm>
          <a:prstGeom prst="rect">
            <a:avLst/>
          </a:prstGeom>
        </p:spPr>
      </p:pic>
      <p:pic>
        <p:nvPicPr>
          <p:cNvPr id="9" name="Imagen 8"/>
          <p:cNvPicPr>
            <a:picLocks noChangeAspect="1"/>
          </p:cNvPicPr>
          <p:nvPr/>
        </p:nvPicPr>
        <p:blipFill rotWithShape="1">
          <a:blip r:embed="rId9">
            <a:extLst>
              <a:ext uri="{28A0092B-C50C-407E-A947-70E740481C1C}">
                <a14:useLocalDpi xmlns:a14="http://schemas.microsoft.com/office/drawing/2010/main" val="0"/>
              </a:ext>
            </a:extLst>
          </a:blip>
          <a:srcRect l="43710" t="7424" r="38365" b="22193"/>
          <a:stretch/>
        </p:blipFill>
        <p:spPr>
          <a:xfrm>
            <a:off x="9179906" y="6680495"/>
            <a:ext cx="595424" cy="2129782"/>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2362" y="6615644"/>
            <a:ext cx="2105025" cy="2171700"/>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722429" y="6636603"/>
            <a:ext cx="2085975" cy="2190750"/>
          </a:xfrm>
          <a:prstGeom prst="rect">
            <a:avLst/>
          </a:prstGeom>
        </p:spPr>
      </p:pic>
      <p:sp>
        <p:nvSpPr>
          <p:cNvPr id="12" name="Rectángulo 11"/>
          <p:cNvSpPr/>
          <p:nvPr/>
        </p:nvSpPr>
        <p:spPr>
          <a:xfrm>
            <a:off x="402336" y="8852584"/>
            <a:ext cx="18679414" cy="646331"/>
          </a:xfrm>
          <a:prstGeom prst="rect">
            <a:avLst/>
          </a:prstGeom>
        </p:spPr>
        <p:txBody>
          <a:bodyPr wrap="square">
            <a:spAutoFit/>
          </a:bodyPr>
          <a:lstStyle/>
          <a:p>
            <a:pPr marL="571500" indent="-571500">
              <a:buFont typeface="Arial" panose="020B0604020202020204" pitchFamily="34" charset="0"/>
              <a:buChar char="•"/>
            </a:pPr>
            <a:r>
              <a:rPr lang="en-US" sz="3600" b="1" dirty="0" smtClean="0"/>
              <a:t>Instruments which are applied in many cases, generally respond to ages greater than 8 years</a:t>
            </a:r>
            <a:endParaRPr lang="es-ES_tradnl" sz="3600" b="1" dirty="0"/>
          </a:p>
        </p:txBody>
      </p:sp>
    </p:spTree>
    <p:extLst>
      <p:ext uri="{BB962C8B-B14F-4D97-AF65-F5344CB8AC3E}">
        <p14:creationId xmlns:p14="http://schemas.microsoft.com/office/powerpoint/2010/main" val="4005569290"/>
      </p:ext>
    </p:extLst>
  </p:cSld>
  <p:clrMapOvr>
    <a:masterClrMapping/>
  </p:clrMapOvr>
  <mc:AlternateContent xmlns:mc="http://schemas.openxmlformats.org/markup-compatibility/2006" xmlns:p14="http://schemas.microsoft.com/office/powerpoint/2010/main">
    <mc:Choice Requires="p14">
      <p:transition p14:dur="10" advClick="0" advTm="26000"/>
    </mc:Choice>
    <mc:Fallback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21660" y="11133915"/>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sp>
        <p:nvSpPr>
          <p:cNvPr id="5" name="Rectángulo 4"/>
          <p:cNvSpPr/>
          <p:nvPr/>
        </p:nvSpPr>
        <p:spPr>
          <a:xfrm>
            <a:off x="5580608" y="2919819"/>
            <a:ext cx="9588214" cy="2123658"/>
          </a:xfrm>
          <a:prstGeom prst="rect">
            <a:avLst/>
          </a:prstGeom>
          <a:noFill/>
        </p:spPr>
        <p:txBody>
          <a:bodyPr wrap="square">
            <a:spAutoFit/>
          </a:bodyPr>
          <a:lstStyle/>
          <a:p>
            <a:pPr algn="ctr" defTabSz="1188811"/>
            <a:r>
              <a:rPr lang="en-US" sz="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Research </a:t>
            </a:r>
            <a:r>
              <a:rPr lang="en-US"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on cultural consumption </a:t>
            </a:r>
            <a:r>
              <a:rPr lang="en-US" sz="6600" b="1" dirty="0" smtClean="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is </a:t>
            </a:r>
            <a:r>
              <a:rPr lang="en-US"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rPr>
              <a:t>scarce</a:t>
            </a:r>
            <a:endParaRPr lang="es-ES_tradnl" sz="6600" b="1" dirty="0">
              <a:ln w="9525">
                <a:solidFill>
                  <a:srgbClr val="009999"/>
                </a:solidFill>
                <a:prstDash val="solid"/>
              </a:ln>
              <a:solidFill>
                <a:srgbClr val="008080"/>
              </a:solidFill>
              <a:effectLst>
                <a:innerShdw blurRad="63500" dist="50800" dir="5400000">
                  <a:prstClr val="black">
                    <a:alpha val="50000"/>
                  </a:prstClr>
                </a:innerShdw>
                <a:reflection blurRad="6350" stA="55000" endA="300" endPos="45500" dir="5400000" sy="-100000" algn="bl" rotWithShape="0"/>
              </a:effectLst>
            </a:endParaRPr>
          </a:p>
        </p:txBody>
      </p:sp>
      <p:sp>
        <p:nvSpPr>
          <p:cNvPr id="6" name="Flecha abajo 5"/>
          <p:cNvSpPr/>
          <p:nvPr/>
        </p:nvSpPr>
        <p:spPr>
          <a:xfrm>
            <a:off x="7768368" y="5257305"/>
            <a:ext cx="4068000" cy="1044000"/>
          </a:xfrm>
          <a:prstGeom prst="downArrow">
            <a:avLst/>
          </a:prstGeom>
          <a:solidFill>
            <a:srgbClr val="009999"/>
          </a:solidFill>
          <a:ln>
            <a:noFill/>
          </a:ln>
          <a:effectLst/>
          <a:scene3d>
            <a:camera prst="orthographicFront">
              <a:rot lat="0" lon="0" rev="0"/>
            </a:camera>
            <a:lightRig rig="chilly" dir="t">
              <a:rot lat="0" lon="0" rev="18480000"/>
            </a:lightRig>
          </a:scene3d>
          <a:sp3d prstMaterial="clear">
            <a:bevelT h="63500"/>
          </a:sp3d>
        </p:spPr>
        <p:txBody>
          <a:bodyPr wrap="none" anchor="b">
            <a:spAutoFit/>
          </a:bodyPr>
          <a:lstStyle/>
          <a:p>
            <a:endParaRPr lang="es-ES_tradnl" sz="7200" b="1" dirty="0">
              <a:effectLst>
                <a:outerShdw blurRad="38100" dist="38100" dir="2700000" algn="tl">
                  <a:srgbClr val="000000">
                    <a:alpha val="43137"/>
                  </a:srgbClr>
                </a:outerShdw>
              </a:effectLst>
            </a:endParaRPr>
          </a:p>
        </p:txBody>
      </p:sp>
      <p:pic>
        <p:nvPicPr>
          <p:cNvPr id="15" name="Imagen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9495" y="2205855"/>
            <a:ext cx="4689475" cy="1593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688" y="3243129"/>
            <a:ext cx="2533650" cy="1809750"/>
          </a:xfrm>
          <a:prstGeom prst="rect">
            <a:avLst/>
          </a:prstGeom>
          <a:ln>
            <a:noFill/>
          </a:ln>
          <a:effectLst>
            <a:outerShdw blurRad="292100" dist="139700" dir="2700000" algn="tl" rotWithShape="0">
              <a:srgbClr val="333333">
                <a:alpha val="65000"/>
              </a:srgbClr>
            </a:outerShdw>
          </a:effectLst>
        </p:spPr>
      </p:pic>
      <p:pic>
        <p:nvPicPr>
          <p:cNvPr id="16" name="Imagen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50107" y="2294754"/>
            <a:ext cx="3552706" cy="2277246"/>
          </a:xfrm>
          <a:prstGeom prst="rect">
            <a:avLst/>
          </a:prstGeom>
          <a:ln>
            <a:noFill/>
          </a:ln>
          <a:effectLst>
            <a:outerShdw blurRad="292100" dist="139700" dir="2700000" algn="tl" rotWithShape="0">
              <a:srgbClr val="333333">
                <a:alpha val="65000"/>
              </a:srgbClr>
            </a:outerShdw>
          </a:effectLst>
        </p:spPr>
      </p:pic>
      <p:pic>
        <p:nvPicPr>
          <p:cNvPr id="17" name="Imagen 16"/>
          <p:cNvPicPr>
            <a:picLocks noChangeAspect="1"/>
          </p:cNvPicPr>
          <p:nvPr/>
        </p:nvPicPr>
        <p:blipFill rotWithShape="1">
          <a:blip r:embed="rId10">
            <a:extLst>
              <a:ext uri="{28A0092B-C50C-407E-A947-70E740481C1C}">
                <a14:useLocalDpi xmlns:a14="http://schemas.microsoft.com/office/drawing/2010/main" val="0"/>
              </a:ext>
            </a:extLst>
          </a:blip>
          <a:srcRect l="11528" t="6689"/>
          <a:stretch/>
        </p:blipFill>
        <p:spPr>
          <a:xfrm>
            <a:off x="256032" y="8156448"/>
            <a:ext cx="3092712" cy="1217643"/>
          </a:xfrm>
          <a:prstGeom prst="rect">
            <a:avLst/>
          </a:prstGeom>
          <a:ln>
            <a:noFill/>
          </a:ln>
          <a:effectLst>
            <a:outerShdw blurRad="190500" algn="tl" rotWithShape="0">
              <a:srgbClr val="000000">
                <a:alpha val="70000"/>
              </a:srgbClr>
            </a:outerShdw>
          </a:effectLst>
        </p:spPr>
      </p:pic>
      <p:pic>
        <p:nvPicPr>
          <p:cNvPr id="18" name="Imagen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6719" y="8951322"/>
            <a:ext cx="2867025" cy="1600200"/>
          </a:xfrm>
          <a:prstGeom prst="rect">
            <a:avLst/>
          </a:prstGeom>
          <a:ln>
            <a:noFill/>
          </a:ln>
          <a:effectLst>
            <a:outerShdw blurRad="190500" algn="tl" rotWithShape="0">
              <a:srgbClr val="000000">
                <a:alpha val="70000"/>
              </a:srgbClr>
            </a:outerShdw>
          </a:effectLst>
        </p:spPr>
      </p:pic>
      <p:pic>
        <p:nvPicPr>
          <p:cNvPr id="20" name="Imagen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0880" y="9302950"/>
            <a:ext cx="1790322" cy="1335856"/>
          </a:xfrm>
          <a:prstGeom prst="rect">
            <a:avLst/>
          </a:prstGeom>
          <a:ln>
            <a:noFill/>
          </a:ln>
          <a:effectLst>
            <a:outerShdw blurRad="190500" algn="tl" rotWithShape="0">
              <a:srgbClr val="000000">
                <a:alpha val="70000"/>
              </a:srgbClr>
            </a:outerShdw>
          </a:effectLst>
        </p:spPr>
      </p:pic>
      <p:pic>
        <p:nvPicPr>
          <p:cNvPr id="19" name="Imagen 18"/>
          <p:cNvPicPr>
            <a:picLocks noChangeAspect="1"/>
          </p:cNvPicPr>
          <p:nvPr/>
        </p:nvPicPr>
        <p:blipFill rotWithShape="1">
          <a:blip r:embed="rId13">
            <a:extLst>
              <a:ext uri="{28A0092B-C50C-407E-A947-70E740481C1C}">
                <a14:useLocalDpi xmlns:a14="http://schemas.microsoft.com/office/drawing/2010/main" val="0"/>
              </a:ext>
            </a:extLst>
          </a:blip>
          <a:srcRect l="9729" t="15282" r="11764" b="14746"/>
          <a:stretch/>
        </p:blipFill>
        <p:spPr>
          <a:xfrm>
            <a:off x="5632703" y="8156448"/>
            <a:ext cx="1682497" cy="1499616"/>
          </a:xfrm>
          <a:prstGeom prst="rect">
            <a:avLst/>
          </a:prstGeom>
          <a:ln>
            <a:noFill/>
          </a:ln>
          <a:effectLst>
            <a:outerShdw blurRad="190500" algn="tl" rotWithShape="0">
              <a:srgbClr val="000000">
                <a:alpha val="70000"/>
              </a:srgbClr>
            </a:outerShdw>
          </a:effectLst>
        </p:spPr>
      </p:pic>
      <p:pic>
        <p:nvPicPr>
          <p:cNvPr id="21" name="Imagen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71719" y="8112672"/>
            <a:ext cx="3486150" cy="1314450"/>
          </a:xfrm>
          <a:prstGeom prst="rect">
            <a:avLst/>
          </a:prstGeom>
          <a:ln>
            <a:noFill/>
          </a:ln>
          <a:effectLst>
            <a:outerShdw blurRad="190500" algn="tl" rotWithShape="0">
              <a:srgbClr val="000000">
                <a:alpha val="70000"/>
              </a:srgbClr>
            </a:outerShdw>
          </a:effectLst>
        </p:spPr>
      </p:pic>
      <p:pic>
        <p:nvPicPr>
          <p:cNvPr id="22" name="Imagen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54310" y="9331048"/>
            <a:ext cx="1406570" cy="1406570"/>
          </a:xfrm>
          <a:prstGeom prst="rect">
            <a:avLst/>
          </a:prstGeom>
          <a:ln>
            <a:noFill/>
          </a:ln>
          <a:effectLst>
            <a:outerShdw blurRad="190500" algn="tl" rotWithShape="0">
              <a:srgbClr val="000000">
                <a:alpha val="70000"/>
              </a:srgbClr>
            </a:outerShdw>
          </a:effectLst>
        </p:spPr>
      </p:pic>
      <p:pic>
        <p:nvPicPr>
          <p:cNvPr id="24" name="Imagen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91872" y="8162037"/>
            <a:ext cx="2051555" cy="1352837"/>
          </a:xfrm>
          <a:prstGeom prst="rect">
            <a:avLst/>
          </a:prstGeom>
          <a:ln>
            <a:noFill/>
          </a:ln>
          <a:effectLst>
            <a:outerShdw blurRad="190500" algn="tl" rotWithShape="0">
              <a:srgbClr val="000000">
                <a:alpha val="70000"/>
              </a:srgbClr>
            </a:outerShdw>
          </a:effectLst>
        </p:spPr>
      </p:pic>
      <p:pic>
        <p:nvPicPr>
          <p:cNvPr id="23" name="Imagen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934726" y="9331048"/>
            <a:ext cx="1638998" cy="1365832"/>
          </a:xfrm>
          <a:prstGeom prst="rect">
            <a:avLst/>
          </a:prstGeom>
          <a:ln>
            <a:noFill/>
          </a:ln>
          <a:effectLst>
            <a:outerShdw blurRad="190500" algn="tl" rotWithShape="0">
              <a:srgbClr val="000000">
                <a:alpha val="70000"/>
              </a:srgbClr>
            </a:outerShdw>
          </a:effectLst>
        </p:spPr>
      </p:pic>
      <p:pic>
        <p:nvPicPr>
          <p:cNvPr id="26" name="Imagen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757434" y="8238091"/>
            <a:ext cx="1952625" cy="2343150"/>
          </a:xfrm>
          <a:prstGeom prst="rect">
            <a:avLst/>
          </a:prstGeom>
          <a:ln>
            <a:noFill/>
          </a:ln>
          <a:effectLst>
            <a:outerShdw blurRad="190500" algn="tl" rotWithShape="0">
              <a:srgbClr val="000000">
                <a:alpha val="70000"/>
              </a:srgbClr>
            </a:outerShdw>
          </a:effectLst>
        </p:spPr>
      </p:pic>
      <p:pic>
        <p:nvPicPr>
          <p:cNvPr id="27" name="Imagen 2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36593" y="7309272"/>
            <a:ext cx="1629334" cy="1537640"/>
          </a:xfrm>
          <a:prstGeom prst="rect">
            <a:avLst/>
          </a:prstGeom>
          <a:ln>
            <a:noFill/>
          </a:ln>
          <a:effectLst>
            <a:outerShdw blurRad="190500" algn="tl" rotWithShape="0">
              <a:srgbClr val="000000">
                <a:alpha val="70000"/>
              </a:srgbClr>
            </a:outerShdw>
          </a:effectLst>
        </p:spPr>
      </p:pic>
      <p:pic>
        <p:nvPicPr>
          <p:cNvPr id="25" name="Imagen 24"/>
          <p:cNvPicPr>
            <a:picLocks noChangeAspect="1"/>
          </p:cNvPicPr>
          <p:nvPr/>
        </p:nvPicPr>
        <p:blipFill rotWithShape="1">
          <a:blip r:embed="rId20">
            <a:extLst>
              <a:ext uri="{28A0092B-C50C-407E-A947-70E740481C1C}">
                <a14:useLocalDpi xmlns:a14="http://schemas.microsoft.com/office/drawing/2010/main" val="0"/>
              </a:ext>
            </a:extLst>
          </a:blip>
          <a:srcRect l="11791" t="1" r="12688" b="-5812"/>
          <a:stretch/>
        </p:blipFill>
        <p:spPr>
          <a:xfrm>
            <a:off x="16888489" y="9982912"/>
            <a:ext cx="2157984" cy="1219518"/>
          </a:xfrm>
          <a:prstGeom prst="rect">
            <a:avLst/>
          </a:prstGeom>
          <a:ln>
            <a:noFill/>
          </a:ln>
          <a:effectLst>
            <a:outerShdw blurRad="190500" algn="tl" rotWithShape="0">
              <a:srgbClr val="000000">
                <a:alpha val="70000"/>
              </a:srgbClr>
            </a:outerShdw>
          </a:effectLst>
        </p:spPr>
      </p:pic>
      <p:sp>
        <p:nvSpPr>
          <p:cNvPr id="28" name="Flecha abajo 27"/>
          <p:cNvSpPr/>
          <p:nvPr/>
        </p:nvSpPr>
        <p:spPr>
          <a:xfrm>
            <a:off x="1841430" y="7159306"/>
            <a:ext cx="1507314" cy="864000"/>
          </a:xfrm>
          <a:prstGeom prst="downArrow">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endParaRPr lang="es-ES_tradnl" sz="6000" b="1">
              <a:solidFill>
                <a:schemeClr val="bg1"/>
              </a:solidFill>
              <a:effectLst>
                <a:outerShdw blurRad="38100" dist="38100" dir="2700000" algn="tl">
                  <a:srgbClr val="000000">
                    <a:alpha val="43137"/>
                  </a:srgbClr>
                </a:outerShdw>
              </a:effectLst>
            </a:endParaRPr>
          </a:p>
        </p:txBody>
      </p:sp>
      <p:sp>
        <p:nvSpPr>
          <p:cNvPr id="29" name="Flecha abajo 28"/>
          <p:cNvSpPr/>
          <p:nvPr/>
        </p:nvSpPr>
        <p:spPr>
          <a:xfrm>
            <a:off x="5647143" y="7166606"/>
            <a:ext cx="1507314" cy="864000"/>
          </a:xfrm>
          <a:prstGeom prst="downArrow">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endParaRPr lang="es-ES_tradnl" sz="6000" b="1">
              <a:solidFill>
                <a:schemeClr val="bg1"/>
              </a:solidFill>
              <a:effectLst>
                <a:outerShdw blurRad="38100" dist="38100" dir="2700000" algn="tl">
                  <a:srgbClr val="000000">
                    <a:alpha val="43137"/>
                  </a:srgbClr>
                </a:outerShdw>
              </a:effectLst>
            </a:endParaRPr>
          </a:p>
        </p:txBody>
      </p:sp>
      <p:sp>
        <p:nvSpPr>
          <p:cNvPr id="30" name="Flecha abajo 29"/>
          <p:cNvSpPr/>
          <p:nvPr/>
        </p:nvSpPr>
        <p:spPr>
          <a:xfrm>
            <a:off x="9732338" y="7130030"/>
            <a:ext cx="1507314" cy="864000"/>
          </a:xfrm>
          <a:prstGeom prst="downArrow">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endParaRPr lang="es-ES_tradnl" sz="6000" b="1">
              <a:solidFill>
                <a:schemeClr val="bg1"/>
              </a:solidFill>
              <a:effectLst>
                <a:outerShdw blurRad="38100" dist="38100" dir="2700000" algn="tl">
                  <a:srgbClr val="000000">
                    <a:alpha val="43137"/>
                  </a:srgbClr>
                </a:outerShdw>
              </a:effectLst>
            </a:endParaRPr>
          </a:p>
        </p:txBody>
      </p:sp>
      <p:sp>
        <p:nvSpPr>
          <p:cNvPr id="31" name="Flecha abajo 30"/>
          <p:cNvSpPr/>
          <p:nvPr/>
        </p:nvSpPr>
        <p:spPr>
          <a:xfrm>
            <a:off x="13001189" y="7194453"/>
            <a:ext cx="1507314" cy="864000"/>
          </a:xfrm>
          <a:prstGeom prst="downArrow">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endParaRPr lang="es-ES_tradnl" sz="6000" b="1">
              <a:solidFill>
                <a:schemeClr val="bg1"/>
              </a:solidFill>
              <a:effectLst>
                <a:outerShdw blurRad="38100" dist="38100" dir="2700000" algn="tl">
                  <a:srgbClr val="000000">
                    <a:alpha val="43137"/>
                  </a:srgbClr>
                </a:outerShdw>
              </a:effectLst>
            </a:endParaRPr>
          </a:p>
        </p:txBody>
      </p:sp>
      <p:sp>
        <p:nvSpPr>
          <p:cNvPr id="32" name="Flecha abajo 31"/>
          <p:cNvSpPr/>
          <p:nvPr/>
        </p:nvSpPr>
        <p:spPr>
          <a:xfrm>
            <a:off x="15482975" y="7219674"/>
            <a:ext cx="1507314" cy="864000"/>
          </a:xfrm>
          <a:prstGeom prst="downArrow">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endParaRPr lang="es-ES_tradnl" sz="6000" b="1">
              <a:solidFill>
                <a:schemeClr val="bg1"/>
              </a:solidFill>
              <a:effectLst>
                <a:outerShdw blurRad="38100" dist="38100" dir="2700000" algn="tl">
                  <a:srgbClr val="000000">
                    <a:alpha val="43137"/>
                  </a:srgbClr>
                </a:outerShdw>
              </a:effectLst>
            </a:endParaRPr>
          </a:p>
        </p:txBody>
      </p:sp>
      <p:sp>
        <p:nvSpPr>
          <p:cNvPr id="2" name="Rectángulo 1"/>
          <p:cNvSpPr/>
          <p:nvPr/>
        </p:nvSpPr>
        <p:spPr>
          <a:xfrm>
            <a:off x="1841430" y="6364954"/>
            <a:ext cx="15932774" cy="1015663"/>
          </a:xfrm>
          <a:prstGeom prst="rect">
            <a:avLst/>
          </a:prstGeom>
          <a:solidFill>
            <a:srgbClr val="009999"/>
          </a:solidFill>
          <a:ln>
            <a:solidFill>
              <a:srgbClr val="009999"/>
            </a:solidFill>
          </a:ln>
          <a:scene3d>
            <a:camera prst="orthographicFront"/>
            <a:lightRig rig="threePt" dir="t"/>
          </a:scene3d>
          <a:sp3d>
            <a:bevelT/>
          </a:sp3d>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rPr>
              <a:t>Within the specific field of media </a:t>
            </a:r>
            <a:r>
              <a:rPr lang="en-US" sz="6000" b="1" dirty="0" smtClean="0">
                <a:solidFill>
                  <a:schemeClr val="bg1"/>
                </a:solidFill>
                <a:effectLst>
                  <a:outerShdw blurRad="38100" dist="38100" dir="2700000" algn="tl">
                    <a:srgbClr val="000000">
                      <a:alpha val="43137"/>
                    </a:srgbClr>
                  </a:outerShdw>
                </a:effectLst>
              </a:rPr>
              <a:t>studies</a:t>
            </a:r>
            <a:endParaRPr lang="es-ES_tradnl" sz="6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7875442"/>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 AUD-20220509-WA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825022" y="10842268"/>
            <a:ext cx="609600" cy="609600"/>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081750" cy="11880850"/>
          </a:xfrm>
          <a:prstGeom prst="rect">
            <a:avLst/>
          </a:prstGeom>
        </p:spPr>
      </p:pic>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72" y="6064993"/>
            <a:ext cx="2496681" cy="1999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223" y="4497416"/>
            <a:ext cx="28575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029" y="8217454"/>
            <a:ext cx="3009900" cy="15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84393" y="5321167"/>
            <a:ext cx="2857500" cy="1600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603" y="2856567"/>
            <a:ext cx="28575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agen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4299" y="3577362"/>
            <a:ext cx="2686050" cy="1704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50910" y="7017670"/>
            <a:ext cx="2800350" cy="16287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8512" y="8726335"/>
            <a:ext cx="2895600" cy="158115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40425" y="1838806"/>
            <a:ext cx="2771775" cy="1647825"/>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upo 12"/>
          <p:cNvGrpSpPr/>
          <p:nvPr/>
        </p:nvGrpSpPr>
        <p:grpSpPr>
          <a:xfrm>
            <a:off x="6287473" y="192424"/>
            <a:ext cx="12672357" cy="1819255"/>
            <a:chOff x="6409393" y="2326025"/>
            <a:chExt cx="12171215" cy="1061084"/>
          </a:xfrm>
        </p:grpSpPr>
        <p:sp>
          <p:nvSpPr>
            <p:cNvPr id="14" name="Google Shape;214;p18"/>
            <p:cNvSpPr/>
            <p:nvPr/>
          </p:nvSpPr>
          <p:spPr>
            <a:xfrm>
              <a:off x="7150398" y="2491744"/>
              <a:ext cx="11430210" cy="895364"/>
            </a:xfrm>
            <a:custGeom>
              <a:avLst/>
              <a:gdLst/>
              <a:ahLst/>
              <a:cxnLst/>
              <a:rect l="l" t="t" r="r" b="b"/>
              <a:pathLst>
                <a:path w="162807" h="23968" extrusionOk="0">
                  <a:moveTo>
                    <a:pt x="1" y="0"/>
                  </a:moveTo>
                  <a:lnTo>
                    <a:pt x="1" y="23967"/>
                  </a:lnTo>
                  <a:lnTo>
                    <a:pt x="150817" y="23967"/>
                  </a:lnTo>
                  <a:cubicBezTo>
                    <a:pt x="157437" y="23967"/>
                    <a:pt x="162807" y="18609"/>
                    <a:pt x="162807" y="11990"/>
                  </a:cubicBezTo>
                  <a:cubicBezTo>
                    <a:pt x="162807" y="5370"/>
                    <a:pt x="157437" y="0"/>
                    <a:pt x="150817" y="0"/>
                  </a:cubicBezTo>
                  <a:close/>
                </a:path>
              </a:pathLst>
            </a:cu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8900000" scaled="1"/>
              <a:tileRect/>
            </a:gradFill>
            <a:ln w="57150">
              <a:solidFill>
                <a:srgbClr val="00808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4800" b="1">
                <a:solidFill>
                  <a:schemeClr val="tx1"/>
                </a:solidFill>
                <a:latin typeface="+mn-lt"/>
                <a:cs typeface="Arial" pitchFamily="34" charset="0"/>
              </a:endParaRPr>
            </a:p>
          </p:txBody>
        </p:sp>
        <p:sp>
          <p:nvSpPr>
            <p:cNvPr id="15" name="Google Shape;215;p18"/>
            <p:cNvSpPr/>
            <p:nvPr/>
          </p:nvSpPr>
          <p:spPr>
            <a:xfrm>
              <a:off x="6409393" y="2326025"/>
              <a:ext cx="1273747" cy="1061084"/>
            </a:xfrm>
            <a:custGeom>
              <a:avLst/>
              <a:gdLst/>
              <a:ahLst/>
              <a:cxnLst/>
              <a:rect l="l" t="t" r="r" b="b"/>
              <a:pathLst>
                <a:path w="33553" h="32574" extrusionOk="0">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4800" b="1">
                <a:latin typeface="+mn-lt"/>
                <a:cs typeface="Arial" pitchFamily="34" charset="0"/>
              </a:endParaRPr>
            </a:p>
          </p:txBody>
        </p:sp>
        <p:sp>
          <p:nvSpPr>
            <p:cNvPr id="16" name="Google Shape;217;p18"/>
            <p:cNvSpPr/>
            <p:nvPr/>
          </p:nvSpPr>
          <p:spPr>
            <a:xfrm>
              <a:off x="6497682" y="2412284"/>
              <a:ext cx="1113450" cy="898624"/>
            </a:xfrm>
            <a:custGeom>
              <a:avLst/>
              <a:gdLst/>
              <a:ahLst/>
              <a:cxnLst/>
              <a:rect l="l" t="t" r="r" b="b"/>
              <a:pathLst>
                <a:path w="27218" h="26599" extrusionOk="0">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008080">
                <a:alpha val="30000"/>
              </a:srgbClr>
            </a:solidFill>
            <a:ln>
              <a:solidFill>
                <a:srgbClr val="00808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4800" b="1" dirty="0">
                <a:solidFill>
                  <a:srgbClr val="FFFFFF"/>
                </a:solidFill>
                <a:latin typeface="+mn-lt"/>
                <a:ea typeface="Fira Sans Extra Condensed Medium"/>
                <a:cs typeface="Arial" pitchFamily="34" charset="0"/>
                <a:sym typeface="Fira Sans Extra Condensed Medium"/>
              </a:endParaRPr>
            </a:p>
          </p:txBody>
        </p:sp>
        <p:sp>
          <p:nvSpPr>
            <p:cNvPr id="17" name="Google Shape;219;p18"/>
            <p:cNvSpPr txBox="1"/>
            <p:nvPr/>
          </p:nvSpPr>
          <p:spPr>
            <a:xfrm>
              <a:off x="7694663" y="2491744"/>
              <a:ext cx="10152859" cy="89536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4000" b="1" dirty="0" smtClean="0">
                  <a:solidFill>
                    <a:schemeClr val="tx1"/>
                  </a:solidFill>
                  <a:latin typeface="+mn-lt"/>
                  <a:ea typeface="Roboto"/>
                  <a:cs typeface="Arial" pitchFamily="34" charset="0"/>
                  <a:sym typeface="Roboto"/>
                </a:rPr>
                <a:t>Key </a:t>
              </a:r>
              <a:r>
                <a:rPr lang="en-US" sz="4000" b="1" dirty="0">
                  <a:solidFill>
                    <a:schemeClr val="tx1"/>
                  </a:solidFill>
                  <a:latin typeface="+mn-lt"/>
                  <a:ea typeface="Roboto"/>
                  <a:cs typeface="Arial" pitchFamily="34" charset="0"/>
                  <a:sym typeface="Roboto"/>
                </a:rPr>
                <a:t>stage in the assimilation of values and behavior patterns that make up identity</a:t>
              </a:r>
              <a:endParaRPr sz="4000" b="1" dirty="0">
                <a:solidFill>
                  <a:schemeClr val="tx1"/>
                </a:solidFill>
                <a:latin typeface="+mn-lt"/>
                <a:ea typeface="Roboto"/>
                <a:cs typeface="Arial" pitchFamily="34" charset="0"/>
                <a:sym typeface="Roboto"/>
              </a:endParaRPr>
            </a:p>
          </p:txBody>
        </p:sp>
      </p:grpSp>
      <p:grpSp>
        <p:nvGrpSpPr>
          <p:cNvPr id="30" name="Grupo 29"/>
          <p:cNvGrpSpPr/>
          <p:nvPr/>
        </p:nvGrpSpPr>
        <p:grpSpPr>
          <a:xfrm>
            <a:off x="6285245" y="2241393"/>
            <a:ext cx="12672357" cy="2555958"/>
            <a:chOff x="6285245" y="2241393"/>
            <a:chExt cx="12672357" cy="2555958"/>
          </a:xfrm>
        </p:grpSpPr>
        <p:sp>
          <p:nvSpPr>
            <p:cNvPr id="19" name="Google Shape;214;p18"/>
            <p:cNvSpPr/>
            <p:nvPr/>
          </p:nvSpPr>
          <p:spPr>
            <a:xfrm>
              <a:off x="7056760" y="2241393"/>
              <a:ext cx="11900842" cy="2555958"/>
            </a:xfrm>
            <a:custGeom>
              <a:avLst/>
              <a:gdLst/>
              <a:ahLst/>
              <a:cxnLst/>
              <a:rect l="l" t="t" r="r" b="b"/>
              <a:pathLst>
                <a:path w="162807" h="23968" extrusionOk="0">
                  <a:moveTo>
                    <a:pt x="1" y="0"/>
                  </a:moveTo>
                  <a:lnTo>
                    <a:pt x="1" y="23967"/>
                  </a:lnTo>
                  <a:lnTo>
                    <a:pt x="150817" y="23967"/>
                  </a:lnTo>
                  <a:cubicBezTo>
                    <a:pt x="157437" y="23967"/>
                    <a:pt x="162807" y="18609"/>
                    <a:pt x="162807" y="11990"/>
                  </a:cubicBezTo>
                  <a:cubicBezTo>
                    <a:pt x="162807" y="5370"/>
                    <a:pt x="157437" y="0"/>
                    <a:pt x="150817" y="0"/>
                  </a:cubicBezTo>
                  <a:close/>
                </a:path>
              </a:pathLst>
            </a:cu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8900000" scaled="1"/>
              <a:tileRect/>
            </a:gradFill>
            <a:ln w="57150">
              <a:solidFill>
                <a:srgbClr val="008080"/>
              </a:solidFill>
            </a:ln>
          </p:spPr>
          <p:txBody>
            <a:bodyPr spcFirstLastPara="1" wrap="square" lIns="91425" tIns="91425" rIns="91425" bIns="91425" anchor="ctr" anchorCtr="0">
              <a:noAutofit/>
            </a:bodyPr>
            <a:lstStyle/>
            <a:p>
              <a:pPr>
                <a:buClr>
                  <a:srgbClr val="000000"/>
                </a:buClr>
                <a:buFont typeface="Arial"/>
                <a:buNone/>
              </a:pPr>
              <a:endParaRPr sz="4800" b="1">
                <a:ea typeface="Arial"/>
                <a:cs typeface="Arial" pitchFamily="34" charset="0"/>
              </a:endParaRPr>
            </a:p>
          </p:txBody>
        </p:sp>
        <p:sp>
          <p:nvSpPr>
            <p:cNvPr id="20" name="Google Shape;215;p18"/>
            <p:cNvSpPr/>
            <p:nvPr/>
          </p:nvSpPr>
          <p:spPr>
            <a:xfrm>
              <a:off x="6285245" y="2566864"/>
              <a:ext cx="1326193" cy="1819255"/>
            </a:xfrm>
            <a:custGeom>
              <a:avLst/>
              <a:gdLst/>
              <a:ahLst/>
              <a:cxnLst/>
              <a:rect l="l" t="t" r="r" b="b"/>
              <a:pathLst>
                <a:path w="33553" h="32574" extrusionOk="0">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00CC99"/>
            </a:solidFill>
            <a:ln w="57150">
              <a:noFill/>
            </a:ln>
          </p:spPr>
          <p:txBody>
            <a:bodyPr spcFirstLastPara="1" wrap="square" lIns="91425" tIns="91425" rIns="91425" bIns="91425" anchor="ctr" anchorCtr="0">
              <a:noAutofit/>
            </a:bodyPr>
            <a:lstStyle/>
            <a:p>
              <a:pPr>
                <a:buClr>
                  <a:srgbClr val="000000"/>
                </a:buClr>
                <a:buFont typeface="Arial"/>
                <a:buNone/>
              </a:pPr>
              <a:endParaRPr sz="4800" b="1">
                <a:ea typeface="Arial"/>
                <a:cs typeface="Arial" pitchFamily="34" charset="0"/>
              </a:endParaRPr>
            </a:p>
          </p:txBody>
        </p:sp>
        <p:sp>
          <p:nvSpPr>
            <p:cNvPr id="21" name="Google Shape;217;p18"/>
            <p:cNvSpPr/>
            <p:nvPr/>
          </p:nvSpPr>
          <p:spPr>
            <a:xfrm>
              <a:off x="6411374" y="2720344"/>
              <a:ext cx="1159296" cy="1540713"/>
            </a:xfrm>
            <a:custGeom>
              <a:avLst/>
              <a:gdLst/>
              <a:ahLst/>
              <a:cxnLst/>
              <a:rect l="l" t="t" r="r" b="b"/>
              <a:pathLst>
                <a:path w="27218" h="26599" extrusionOk="0">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00B050"/>
            </a:solidFill>
            <a:ln w="57150">
              <a:solidFill>
                <a:srgbClr val="009999"/>
              </a:solidFill>
            </a:ln>
          </p:spPr>
          <p:txBody>
            <a:bodyPr spcFirstLastPara="1" wrap="square" lIns="91425" tIns="91425" rIns="91425" bIns="91425" anchor="ctr" anchorCtr="0">
              <a:noAutofit/>
            </a:bodyPr>
            <a:lstStyle/>
            <a:p>
              <a:pPr>
                <a:buClr>
                  <a:srgbClr val="000000"/>
                </a:buClr>
                <a:buFont typeface="Arial"/>
                <a:buNone/>
              </a:pPr>
              <a:endParaRPr sz="4800" b="1" dirty="0">
                <a:ea typeface="Arial"/>
                <a:cs typeface="Arial" pitchFamily="34" charset="0"/>
                <a:sym typeface="Fira Sans Extra Condensed Medium"/>
              </a:endParaRPr>
            </a:p>
          </p:txBody>
        </p:sp>
        <p:sp>
          <p:nvSpPr>
            <p:cNvPr id="22" name="Google Shape;219;p18"/>
            <p:cNvSpPr txBox="1"/>
            <p:nvPr/>
          </p:nvSpPr>
          <p:spPr>
            <a:xfrm>
              <a:off x="7623435" y="2332833"/>
              <a:ext cx="10969365" cy="2374438"/>
            </a:xfrm>
            <a:prstGeom prst="rect">
              <a:avLst/>
            </a:prstGeom>
            <a:noFill/>
            <a:ln w="57150">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s-ES_tradnl"/>
              </a:defPPr>
              <a:lvl1pPr marR="0" lvl="0" indent="0">
                <a:lnSpc>
                  <a:spcPct val="100000"/>
                </a:lnSpc>
                <a:spcBef>
                  <a:spcPts val="0"/>
                </a:spcBef>
                <a:spcAft>
                  <a:spcPts val="0"/>
                </a:spcAft>
                <a:buClr>
                  <a:srgbClr val="000000"/>
                </a:buClr>
                <a:buFont typeface="Arial"/>
                <a:buNone/>
                <a:defRPr sz="4800" b="1" i="0" u="none" strike="noStrike" cap="none">
                  <a:ea typeface="Arial"/>
                  <a:cs typeface="Arial"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just"/>
              <a:r>
                <a:rPr lang="en-US" sz="4000" dirty="0">
                  <a:sym typeface="Roboto"/>
                </a:rPr>
                <a:t>The products that are made available to children and their protection with respect to content considered harmful are essential to complete the training process</a:t>
              </a:r>
              <a:endParaRPr sz="4000" dirty="0">
                <a:sym typeface="Roboto"/>
              </a:endParaRPr>
            </a:p>
          </p:txBody>
        </p:sp>
      </p:grpSp>
      <p:grpSp>
        <p:nvGrpSpPr>
          <p:cNvPr id="25" name="Grupo 24"/>
          <p:cNvGrpSpPr/>
          <p:nvPr/>
        </p:nvGrpSpPr>
        <p:grpSpPr>
          <a:xfrm>
            <a:off x="6285245" y="4950831"/>
            <a:ext cx="12672357" cy="2555958"/>
            <a:chOff x="6285245" y="3826353"/>
            <a:chExt cx="12672357" cy="2555958"/>
          </a:xfrm>
        </p:grpSpPr>
        <p:sp>
          <p:nvSpPr>
            <p:cNvPr id="26" name="Google Shape;214;p18"/>
            <p:cNvSpPr/>
            <p:nvPr/>
          </p:nvSpPr>
          <p:spPr>
            <a:xfrm>
              <a:off x="7056760" y="3826353"/>
              <a:ext cx="11900842" cy="2555958"/>
            </a:xfrm>
            <a:custGeom>
              <a:avLst/>
              <a:gdLst/>
              <a:ahLst/>
              <a:cxnLst/>
              <a:rect l="l" t="t" r="r" b="b"/>
              <a:pathLst>
                <a:path w="162807" h="23968" extrusionOk="0">
                  <a:moveTo>
                    <a:pt x="1" y="0"/>
                  </a:moveTo>
                  <a:lnTo>
                    <a:pt x="1" y="23967"/>
                  </a:lnTo>
                  <a:lnTo>
                    <a:pt x="150817" y="23967"/>
                  </a:lnTo>
                  <a:cubicBezTo>
                    <a:pt x="157437" y="23967"/>
                    <a:pt x="162807" y="18609"/>
                    <a:pt x="162807" y="11990"/>
                  </a:cubicBezTo>
                  <a:cubicBezTo>
                    <a:pt x="162807" y="5370"/>
                    <a:pt x="157437" y="0"/>
                    <a:pt x="150817" y="0"/>
                  </a:cubicBezTo>
                  <a:close/>
                </a:path>
              </a:pathLst>
            </a:cu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8900000" scaled="1"/>
              <a:tileRect/>
            </a:gradFill>
            <a:ln w="57150">
              <a:solidFill>
                <a:srgbClr val="00808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4800" b="1">
                <a:latin typeface="+mn-lt"/>
                <a:cs typeface="Arial" pitchFamily="34" charset="0"/>
              </a:endParaRPr>
            </a:p>
          </p:txBody>
        </p:sp>
        <p:sp>
          <p:nvSpPr>
            <p:cNvPr id="27" name="Google Shape;215;p18"/>
            <p:cNvSpPr/>
            <p:nvPr/>
          </p:nvSpPr>
          <p:spPr>
            <a:xfrm>
              <a:off x="6285245" y="4151824"/>
              <a:ext cx="1326193" cy="1819255"/>
            </a:xfrm>
            <a:custGeom>
              <a:avLst/>
              <a:gdLst/>
              <a:ahLst/>
              <a:cxnLst/>
              <a:rect l="l" t="t" r="r" b="b"/>
              <a:pathLst>
                <a:path w="33553" h="32574" extrusionOk="0">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2FC94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4800" b="1">
                <a:latin typeface="+mn-lt"/>
                <a:cs typeface="Arial" pitchFamily="34" charset="0"/>
              </a:endParaRPr>
            </a:p>
          </p:txBody>
        </p:sp>
        <p:sp>
          <p:nvSpPr>
            <p:cNvPr id="28" name="Google Shape;217;p18"/>
            <p:cNvSpPr/>
            <p:nvPr/>
          </p:nvSpPr>
          <p:spPr>
            <a:xfrm>
              <a:off x="6411374" y="4305304"/>
              <a:ext cx="1159296" cy="1540713"/>
            </a:xfrm>
            <a:custGeom>
              <a:avLst/>
              <a:gdLst/>
              <a:ahLst/>
              <a:cxnLst/>
              <a:rect l="l" t="t" r="r" b="b"/>
              <a:pathLst>
                <a:path w="27218" h="26599" extrusionOk="0">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008080">
                <a:alpha val="30000"/>
              </a:srgbClr>
            </a:solidFill>
            <a:ln>
              <a:solidFill>
                <a:srgbClr val="00808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4800" b="1" dirty="0">
                <a:solidFill>
                  <a:srgbClr val="FFFFFF"/>
                </a:solidFill>
                <a:latin typeface="+mn-lt"/>
                <a:ea typeface="Fira Sans Extra Condensed Medium"/>
                <a:cs typeface="Arial" pitchFamily="34" charset="0"/>
                <a:sym typeface="Fira Sans Extra Condensed Medium"/>
              </a:endParaRPr>
            </a:p>
          </p:txBody>
        </p:sp>
        <p:sp>
          <p:nvSpPr>
            <p:cNvPr id="29" name="Google Shape;219;p18"/>
            <p:cNvSpPr txBox="1"/>
            <p:nvPr/>
          </p:nvSpPr>
          <p:spPr>
            <a:xfrm>
              <a:off x="7623435" y="3917793"/>
              <a:ext cx="10573125" cy="23744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en-US" sz="4000" b="1" dirty="0" smtClean="0">
                  <a:solidFill>
                    <a:schemeClr val="tx1"/>
                  </a:solidFill>
                  <a:latin typeface="+mn-lt"/>
                  <a:ea typeface="Roboto"/>
                  <a:cs typeface="Arial" pitchFamily="34" charset="0"/>
                  <a:sym typeface="Roboto"/>
                </a:rPr>
                <a:t>Certain </a:t>
              </a:r>
              <a:r>
                <a:rPr lang="en-US" sz="4000" b="1" dirty="0">
                  <a:solidFill>
                    <a:schemeClr val="tx1"/>
                  </a:solidFill>
                  <a:latin typeface="+mn-lt"/>
                  <a:ea typeface="Roboto"/>
                  <a:cs typeface="Arial" pitchFamily="34" charset="0"/>
                  <a:sym typeface="Roboto"/>
                </a:rPr>
                <a:t>media content can be harmful to their moral and emotional development, as well as to the assimilation of roles, values and behavior patterns</a:t>
              </a:r>
            </a:p>
          </p:txBody>
        </p:sp>
      </p:grpSp>
      <p:grpSp>
        <p:nvGrpSpPr>
          <p:cNvPr id="31" name="Grupo 30"/>
          <p:cNvGrpSpPr/>
          <p:nvPr/>
        </p:nvGrpSpPr>
        <p:grpSpPr>
          <a:xfrm>
            <a:off x="6285245" y="7667433"/>
            <a:ext cx="12672357" cy="2555958"/>
            <a:chOff x="6285245" y="2241393"/>
            <a:chExt cx="12672357" cy="2555958"/>
          </a:xfrm>
        </p:grpSpPr>
        <p:sp>
          <p:nvSpPr>
            <p:cNvPr id="32" name="Google Shape;214;p18"/>
            <p:cNvSpPr/>
            <p:nvPr/>
          </p:nvSpPr>
          <p:spPr>
            <a:xfrm>
              <a:off x="7056760" y="2241393"/>
              <a:ext cx="11900842" cy="2555958"/>
            </a:xfrm>
            <a:custGeom>
              <a:avLst/>
              <a:gdLst/>
              <a:ahLst/>
              <a:cxnLst/>
              <a:rect l="l" t="t" r="r" b="b"/>
              <a:pathLst>
                <a:path w="162807" h="23968" extrusionOk="0">
                  <a:moveTo>
                    <a:pt x="1" y="0"/>
                  </a:moveTo>
                  <a:lnTo>
                    <a:pt x="1" y="23967"/>
                  </a:lnTo>
                  <a:lnTo>
                    <a:pt x="150817" y="23967"/>
                  </a:lnTo>
                  <a:cubicBezTo>
                    <a:pt x="157437" y="23967"/>
                    <a:pt x="162807" y="18609"/>
                    <a:pt x="162807" y="11990"/>
                  </a:cubicBezTo>
                  <a:cubicBezTo>
                    <a:pt x="162807" y="5370"/>
                    <a:pt x="157437" y="0"/>
                    <a:pt x="150817" y="0"/>
                  </a:cubicBezTo>
                  <a:close/>
                </a:path>
              </a:pathLst>
            </a:custGeom>
            <a:gradFill flip="none" rotWithShape="1">
              <a:gsLst>
                <a:gs pos="0">
                  <a:srgbClr val="008080">
                    <a:tint val="66000"/>
                    <a:satMod val="160000"/>
                  </a:srgbClr>
                </a:gs>
                <a:gs pos="50000">
                  <a:srgbClr val="008080">
                    <a:tint val="44500"/>
                    <a:satMod val="160000"/>
                  </a:srgbClr>
                </a:gs>
                <a:gs pos="100000">
                  <a:srgbClr val="008080">
                    <a:tint val="23500"/>
                    <a:satMod val="160000"/>
                  </a:srgbClr>
                </a:gs>
              </a:gsLst>
              <a:lin ang="18900000" scaled="1"/>
              <a:tileRect/>
            </a:gradFill>
            <a:ln w="57150">
              <a:solidFill>
                <a:srgbClr val="008080"/>
              </a:solidFill>
            </a:ln>
          </p:spPr>
          <p:txBody>
            <a:bodyPr spcFirstLastPara="1" wrap="square" lIns="91425" tIns="91425" rIns="91425" bIns="91425" anchor="ctr" anchorCtr="0">
              <a:noAutofit/>
            </a:bodyPr>
            <a:lstStyle/>
            <a:p>
              <a:pPr>
                <a:buClr>
                  <a:srgbClr val="000000"/>
                </a:buClr>
                <a:buFont typeface="Arial"/>
                <a:buNone/>
              </a:pPr>
              <a:endParaRPr sz="4800" b="1">
                <a:ea typeface="Arial"/>
                <a:cs typeface="Arial" pitchFamily="34" charset="0"/>
              </a:endParaRPr>
            </a:p>
          </p:txBody>
        </p:sp>
        <p:sp>
          <p:nvSpPr>
            <p:cNvPr id="33" name="Google Shape;215;p18"/>
            <p:cNvSpPr/>
            <p:nvPr/>
          </p:nvSpPr>
          <p:spPr>
            <a:xfrm>
              <a:off x="6285245" y="2566864"/>
              <a:ext cx="1326193" cy="1819255"/>
            </a:xfrm>
            <a:custGeom>
              <a:avLst/>
              <a:gdLst/>
              <a:ahLst/>
              <a:cxnLst/>
              <a:rect l="l" t="t" r="r" b="b"/>
              <a:pathLst>
                <a:path w="33553" h="32574" extrusionOk="0">
                  <a:moveTo>
                    <a:pt x="16777" y="1"/>
                  </a:moveTo>
                  <a:cubicBezTo>
                    <a:pt x="15506" y="1"/>
                    <a:pt x="14235" y="483"/>
                    <a:pt x="13265" y="1448"/>
                  </a:cubicBezTo>
                  <a:lnTo>
                    <a:pt x="1942" y="12782"/>
                  </a:lnTo>
                  <a:cubicBezTo>
                    <a:pt x="1" y="14711"/>
                    <a:pt x="1" y="17854"/>
                    <a:pt x="1942" y="19795"/>
                  </a:cubicBezTo>
                  <a:lnTo>
                    <a:pt x="13265" y="31118"/>
                  </a:lnTo>
                  <a:cubicBezTo>
                    <a:pt x="14235" y="32088"/>
                    <a:pt x="15506" y="32573"/>
                    <a:pt x="16777" y="32573"/>
                  </a:cubicBezTo>
                  <a:cubicBezTo>
                    <a:pt x="18048" y="32573"/>
                    <a:pt x="19319" y="32088"/>
                    <a:pt x="20289" y="31118"/>
                  </a:cubicBezTo>
                  <a:lnTo>
                    <a:pt x="31612" y="19795"/>
                  </a:lnTo>
                  <a:cubicBezTo>
                    <a:pt x="33553" y="17854"/>
                    <a:pt x="33553" y="14711"/>
                    <a:pt x="31612" y="12782"/>
                  </a:cubicBezTo>
                  <a:lnTo>
                    <a:pt x="20289" y="1448"/>
                  </a:lnTo>
                  <a:cubicBezTo>
                    <a:pt x="19319" y="483"/>
                    <a:pt x="18048" y="1"/>
                    <a:pt x="16777" y="1"/>
                  </a:cubicBezTo>
                  <a:close/>
                </a:path>
              </a:pathLst>
            </a:custGeom>
            <a:solidFill>
              <a:srgbClr val="00CC99"/>
            </a:solidFill>
            <a:ln w="57150">
              <a:noFill/>
            </a:ln>
          </p:spPr>
          <p:txBody>
            <a:bodyPr spcFirstLastPara="1" wrap="square" lIns="91425" tIns="91425" rIns="91425" bIns="91425" anchor="ctr" anchorCtr="0">
              <a:noAutofit/>
            </a:bodyPr>
            <a:lstStyle/>
            <a:p>
              <a:pPr>
                <a:buClr>
                  <a:srgbClr val="000000"/>
                </a:buClr>
                <a:buFont typeface="Arial"/>
                <a:buNone/>
              </a:pPr>
              <a:endParaRPr sz="4800" b="1">
                <a:ea typeface="Arial"/>
                <a:cs typeface="Arial" pitchFamily="34" charset="0"/>
              </a:endParaRPr>
            </a:p>
          </p:txBody>
        </p:sp>
        <p:sp>
          <p:nvSpPr>
            <p:cNvPr id="34" name="Google Shape;217;p18"/>
            <p:cNvSpPr/>
            <p:nvPr/>
          </p:nvSpPr>
          <p:spPr>
            <a:xfrm>
              <a:off x="6411374" y="2720344"/>
              <a:ext cx="1159296" cy="1540713"/>
            </a:xfrm>
            <a:custGeom>
              <a:avLst/>
              <a:gdLst/>
              <a:ahLst/>
              <a:cxnLst/>
              <a:rect l="l" t="t" r="r" b="b"/>
              <a:pathLst>
                <a:path w="27218" h="26599" extrusionOk="0">
                  <a:moveTo>
                    <a:pt x="13604" y="0"/>
                  </a:moveTo>
                  <a:cubicBezTo>
                    <a:pt x="12781" y="0"/>
                    <a:pt x="11960" y="316"/>
                    <a:pt x="11335" y="947"/>
                  </a:cubicBezTo>
                  <a:lnTo>
                    <a:pt x="1250" y="11020"/>
                  </a:lnTo>
                  <a:cubicBezTo>
                    <a:pt x="0" y="12282"/>
                    <a:pt x="0" y="14318"/>
                    <a:pt x="1250" y="15568"/>
                  </a:cubicBezTo>
                  <a:lnTo>
                    <a:pt x="11335" y="25652"/>
                  </a:lnTo>
                  <a:cubicBezTo>
                    <a:pt x="11960" y="26283"/>
                    <a:pt x="12781" y="26599"/>
                    <a:pt x="13604" y="26599"/>
                  </a:cubicBezTo>
                  <a:cubicBezTo>
                    <a:pt x="14427" y="26599"/>
                    <a:pt x="15252" y="26283"/>
                    <a:pt x="15883" y="25652"/>
                  </a:cubicBezTo>
                  <a:lnTo>
                    <a:pt x="25968" y="15568"/>
                  </a:lnTo>
                  <a:cubicBezTo>
                    <a:pt x="27218" y="14318"/>
                    <a:pt x="27218" y="12282"/>
                    <a:pt x="25968" y="11020"/>
                  </a:cubicBezTo>
                  <a:lnTo>
                    <a:pt x="15883" y="947"/>
                  </a:lnTo>
                  <a:cubicBezTo>
                    <a:pt x="15252" y="316"/>
                    <a:pt x="14427" y="0"/>
                    <a:pt x="13604" y="0"/>
                  </a:cubicBezTo>
                  <a:close/>
                </a:path>
              </a:pathLst>
            </a:custGeom>
            <a:solidFill>
              <a:srgbClr val="00B050"/>
            </a:solidFill>
            <a:ln w="57150">
              <a:solidFill>
                <a:srgbClr val="009999"/>
              </a:solidFill>
            </a:ln>
          </p:spPr>
          <p:txBody>
            <a:bodyPr spcFirstLastPara="1" wrap="square" lIns="91425" tIns="91425" rIns="91425" bIns="91425" anchor="ctr" anchorCtr="0">
              <a:noAutofit/>
            </a:bodyPr>
            <a:lstStyle/>
            <a:p>
              <a:pPr>
                <a:buClr>
                  <a:srgbClr val="000000"/>
                </a:buClr>
                <a:buFont typeface="Arial"/>
                <a:buNone/>
              </a:pPr>
              <a:endParaRPr sz="4800" b="1" dirty="0">
                <a:ea typeface="Arial"/>
                <a:cs typeface="Arial" pitchFamily="34" charset="0"/>
                <a:sym typeface="Fira Sans Extra Condensed Medium"/>
              </a:endParaRPr>
            </a:p>
          </p:txBody>
        </p:sp>
        <p:sp>
          <p:nvSpPr>
            <p:cNvPr id="35" name="Google Shape;219;p18"/>
            <p:cNvSpPr txBox="1"/>
            <p:nvPr/>
          </p:nvSpPr>
          <p:spPr>
            <a:xfrm>
              <a:off x="7623435" y="2332833"/>
              <a:ext cx="10969365" cy="2374438"/>
            </a:xfrm>
            <a:prstGeom prst="rect">
              <a:avLst/>
            </a:prstGeom>
            <a:noFill/>
            <a:ln w="57150">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lang="es-ES_tradnl"/>
              </a:defPPr>
              <a:lvl1pPr marR="0" lvl="0" indent="0">
                <a:lnSpc>
                  <a:spcPct val="100000"/>
                </a:lnSpc>
                <a:spcBef>
                  <a:spcPts val="0"/>
                </a:spcBef>
                <a:spcAft>
                  <a:spcPts val="0"/>
                </a:spcAft>
                <a:buClr>
                  <a:srgbClr val="000000"/>
                </a:buClr>
                <a:buFont typeface="Arial"/>
                <a:buNone/>
                <a:defRPr sz="4800" b="1" i="0" u="none" strike="noStrike" cap="none">
                  <a:ea typeface="Arial"/>
                  <a:cs typeface="Arial"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just"/>
              <a:r>
                <a:rPr lang="en-US" sz="4000" dirty="0">
                  <a:sym typeface="Roboto"/>
                </a:rPr>
                <a:t>The activities </a:t>
              </a:r>
              <a:r>
                <a:rPr lang="en-US" sz="4000" dirty="0" smtClean="0">
                  <a:sym typeface="Roboto"/>
                </a:rPr>
                <a:t>carried out by the </a:t>
              </a:r>
              <a:r>
                <a:rPr lang="en-US" sz="4000" dirty="0">
                  <a:sym typeface="Roboto"/>
                </a:rPr>
                <a:t>child </a:t>
              </a:r>
              <a:r>
                <a:rPr lang="en-US" sz="4000" dirty="0" smtClean="0">
                  <a:sym typeface="Roboto"/>
                </a:rPr>
                <a:t>through </a:t>
              </a:r>
              <a:r>
                <a:rPr lang="en-US" sz="4000" dirty="0">
                  <a:sym typeface="Roboto"/>
                </a:rPr>
                <a:t>the exploration of the senses and the active use of his body, allow him to use it as a vital communication </a:t>
              </a:r>
              <a:r>
                <a:rPr lang="en-US" sz="4000" dirty="0" smtClean="0">
                  <a:sym typeface="Roboto"/>
                </a:rPr>
                <a:t>resource</a:t>
              </a:r>
              <a:endParaRPr sz="4000" dirty="0">
                <a:sym typeface="Roboto"/>
              </a:endParaRPr>
            </a:p>
          </p:txBody>
        </p:sp>
      </p:grpSp>
      <p:sp>
        <p:nvSpPr>
          <p:cNvPr id="37" name="Rectángulo 36"/>
          <p:cNvSpPr/>
          <p:nvPr/>
        </p:nvSpPr>
        <p:spPr>
          <a:xfrm>
            <a:off x="0" y="10361141"/>
            <a:ext cx="18129822" cy="830997"/>
          </a:xfrm>
          <a:prstGeom prst="rect">
            <a:avLst/>
          </a:prstGeom>
          <a:noFill/>
        </p:spPr>
        <p:txBody>
          <a:bodyPr wrap="square">
            <a:spAutoFit/>
          </a:bodyPr>
          <a:lstStyle/>
          <a:p>
            <a:pPr algn="ctr" defTabSz="1188811"/>
            <a:r>
              <a:rPr lang="es-ES_tradnl" sz="4800" b="1" dirty="0" smtClean="0">
                <a:ln w="9525">
                  <a:solidFill>
                    <a:srgbClr val="009999"/>
                  </a:solidFill>
                  <a:prstDash val="solid"/>
                </a:ln>
                <a:solidFill>
                  <a:schemeClr val="bg1"/>
                </a:solidFill>
                <a:effectLst>
                  <a:innerShdw blurRad="63500" dist="50800" dir="5400000">
                    <a:prstClr val="black">
                      <a:alpha val="50000"/>
                    </a:prstClr>
                  </a:innerShdw>
                  <a:reflection blurRad="6350" stA="55000" endA="300" endPos="45500" dir="5400000" sy="-100000" algn="bl" rotWithShape="0"/>
                </a:effectLst>
              </a:rPr>
              <a:t>“</a:t>
            </a:r>
            <a:r>
              <a:rPr lang="en-US" sz="4800" b="1" dirty="0" smtClean="0">
                <a:ln w="9525">
                  <a:solidFill>
                    <a:srgbClr val="009999"/>
                  </a:solidFill>
                  <a:prstDash val="solid"/>
                </a:ln>
                <a:solidFill>
                  <a:schemeClr val="bg1"/>
                </a:solidFill>
                <a:effectLst>
                  <a:innerShdw blurRad="63500" dist="50800" dir="5400000">
                    <a:prstClr val="black">
                      <a:alpha val="50000"/>
                    </a:prstClr>
                  </a:innerShdw>
                  <a:reflection blurRad="6350" stA="55000" endA="300" endPos="45500" dir="5400000" sy="-100000" algn="bl" rotWithShape="0"/>
                </a:effectLst>
              </a:rPr>
              <a:t>Every </a:t>
            </a:r>
            <a:r>
              <a:rPr lang="en-US" sz="4800" b="1" dirty="0">
                <a:ln w="9525">
                  <a:solidFill>
                    <a:srgbClr val="009999"/>
                  </a:solidFill>
                  <a:prstDash val="solid"/>
                </a:ln>
                <a:solidFill>
                  <a:schemeClr val="bg1"/>
                </a:solidFill>
                <a:effectLst>
                  <a:innerShdw blurRad="63500" dist="50800" dir="5400000">
                    <a:prstClr val="black">
                      <a:alpha val="50000"/>
                    </a:prstClr>
                  </a:innerShdw>
                  <a:reflection blurRad="6350" stA="55000" endA="300" endPos="45500" dir="5400000" sy="-100000" algn="bl" rotWithShape="0"/>
                </a:effectLst>
              </a:rPr>
              <a:t>moment of a child's life should be educational</a:t>
            </a:r>
            <a:r>
              <a:rPr lang="es-ES_tradnl" sz="4800" b="1" dirty="0" smtClean="0">
                <a:ln w="9525">
                  <a:solidFill>
                    <a:srgbClr val="009999"/>
                  </a:solidFill>
                  <a:prstDash val="solid"/>
                </a:ln>
                <a:solidFill>
                  <a:schemeClr val="bg1"/>
                </a:solidFill>
                <a:effectLst>
                  <a:innerShdw blurRad="63500" dist="50800" dir="5400000">
                    <a:prstClr val="black">
                      <a:alpha val="50000"/>
                    </a:prstClr>
                  </a:innerShdw>
                  <a:reflection blurRad="6350" stA="55000" endA="300" endPos="45500" dir="5400000" sy="-100000" algn="bl" rotWithShape="0"/>
                </a:effectLst>
              </a:rPr>
              <a:t>”</a:t>
            </a:r>
            <a:endParaRPr lang="es-ES_tradnl" sz="4800" b="1" dirty="0">
              <a:ln w="9525">
                <a:solidFill>
                  <a:srgbClr val="009999"/>
                </a:solidFill>
                <a:prstDash val="solid"/>
              </a:ln>
              <a:solidFill>
                <a:schemeClr val="bg1"/>
              </a:solidFill>
              <a:effectLst>
                <a:innerShdw blurRad="63500" dist="50800" dir="5400000">
                  <a:prstClr val="black">
                    <a:alpha val="50000"/>
                  </a:prstClr>
                </a:innerShdw>
                <a:reflection blurRad="6350" stA="55000" endA="300" endPos="45500" dir="5400000" sy="-100000" algn="bl" rotWithShape="0"/>
              </a:effectLst>
            </a:endParaRPr>
          </a:p>
        </p:txBody>
      </p:sp>
      <p:sp>
        <p:nvSpPr>
          <p:cNvPr id="38" name="Rectángulo 37"/>
          <p:cNvSpPr/>
          <p:nvPr/>
        </p:nvSpPr>
        <p:spPr>
          <a:xfrm>
            <a:off x="14002133" y="11159481"/>
            <a:ext cx="2683107" cy="584775"/>
          </a:xfrm>
          <a:prstGeom prst="rect">
            <a:avLst/>
          </a:prstGeom>
        </p:spPr>
        <p:txBody>
          <a:bodyPr wrap="none">
            <a:spAutoFit/>
          </a:bodyPr>
          <a:lstStyle/>
          <a:p>
            <a:r>
              <a:rPr lang="es-ES_tradnl" sz="3200" b="1" dirty="0">
                <a:ea typeface="Calibri" panose="020F0502020204030204" pitchFamily="34" charset="0"/>
              </a:rPr>
              <a:t>López J. (2001)</a:t>
            </a:r>
            <a:endParaRPr lang="es-ES_tradnl" b="1" dirty="0"/>
          </a:p>
        </p:txBody>
      </p:sp>
    </p:spTree>
    <p:extLst>
      <p:ext uri="{BB962C8B-B14F-4D97-AF65-F5344CB8AC3E}">
        <p14:creationId xmlns:p14="http://schemas.microsoft.com/office/powerpoint/2010/main" val="3411038547"/>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1453</TotalTime>
  <Words>2626</Words>
  <Application>Microsoft Office PowerPoint</Application>
  <PresentationFormat>Personalizado</PresentationFormat>
  <Paragraphs>174</Paragraphs>
  <Slides>21</Slides>
  <Notes>21</Notes>
  <HiddenSlides>0</HiddenSlides>
  <MMClips>20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21</vt:i4>
      </vt:variant>
    </vt:vector>
  </HeadingPairs>
  <TitlesOfParts>
    <vt:vector size="27" baseType="lpstr">
      <vt:lpstr>Arial</vt:lpstr>
      <vt:lpstr>Calibri</vt:lpstr>
      <vt:lpstr>Calibri Light</vt:lpstr>
      <vt:lpstr>Fira Sans Extra Condensed Medium</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Maritza</dc:creator>
  <cp:lastModifiedBy>Maritza</cp:lastModifiedBy>
  <cp:revision>391</cp:revision>
  <dcterms:created xsi:type="dcterms:W3CDTF">2022-05-07T16:03:32Z</dcterms:created>
  <dcterms:modified xsi:type="dcterms:W3CDTF">2022-05-09T20:01:38Z</dcterms:modified>
</cp:coreProperties>
</file>