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98" r:id="rId2"/>
    <p:sldId id="299" r:id="rId3"/>
    <p:sldId id="310" r:id="rId4"/>
    <p:sldId id="311" r:id="rId5"/>
    <p:sldId id="312" r:id="rId6"/>
    <p:sldId id="314" r:id="rId7"/>
    <p:sldId id="315"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52F3471-9670-4B8E-AA6D-1E114CFC500C}">
          <p14:sldIdLst>
            <p14:sldId id="298"/>
            <p14:sldId id="299"/>
            <p14:sldId id="310"/>
            <p14:sldId id="311"/>
            <p14:sldId id="312"/>
            <p14:sldId id="314"/>
            <p14:sldId id="31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VVR6" initials="U" lastIdx="1" clrIdx="0">
    <p:extLst>
      <p:ext uri="{19B8F6BF-5375-455C-9EA6-DF929625EA0E}">
        <p15:presenceInfo xmlns:p15="http://schemas.microsoft.com/office/powerpoint/2012/main" userId="UVVR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B8A5A-A751-40C6-82B3-77A12CE86B77}" type="datetimeFigureOut">
              <a:rPr lang="ru-RU" smtClean="0"/>
              <a:t>16.05.2024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EC985-9217-4789-917A-4CD2B118EFCE}" type="slidenum">
              <a:rPr lang="ru-RU" smtClean="0"/>
              <a:t>‹#›</a:t>
            </a:fld>
            <a:endParaRPr lang="ru-RU"/>
          </a:p>
        </p:txBody>
      </p:sp>
    </p:spTree>
    <p:extLst>
      <p:ext uri="{BB962C8B-B14F-4D97-AF65-F5344CB8AC3E}">
        <p14:creationId xmlns:p14="http://schemas.microsoft.com/office/powerpoint/2010/main" val="268589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E18EC985-9217-4789-917A-4CD2B118EFCE}" type="slidenum">
              <a:rPr lang="ru-RU" smtClean="0"/>
              <a:t>5</a:t>
            </a:fld>
            <a:endParaRPr lang="ru-RU"/>
          </a:p>
        </p:txBody>
      </p:sp>
    </p:spTree>
    <p:extLst>
      <p:ext uri="{BB962C8B-B14F-4D97-AF65-F5344CB8AC3E}">
        <p14:creationId xmlns:p14="http://schemas.microsoft.com/office/powerpoint/2010/main" val="12228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944226A-12B8-475D-9B81-D93320850572}" type="datetimeFigureOut">
              <a:rPr lang="ru-RU" smtClean="0"/>
              <a:t>16.05.2024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104864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44226A-12B8-475D-9B81-D93320850572}" type="datetimeFigureOut">
              <a:rPr lang="ru-RU" smtClean="0"/>
              <a:t>16.05.2024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44635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44226A-12B8-475D-9B81-D93320850572}" type="datetimeFigureOut">
              <a:rPr lang="ru-RU" smtClean="0"/>
              <a:t>16.05.2024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122480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44226A-12B8-475D-9B81-D93320850572}" type="datetimeFigureOut">
              <a:rPr lang="ru-RU" smtClean="0"/>
              <a:t>16.05.2024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361088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944226A-12B8-475D-9B81-D93320850572}" type="datetimeFigureOut">
              <a:rPr lang="ru-RU" smtClean="0"/>
              <a:t>16.05.2024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220342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944226A-12B8-475D-9B81-D93320850572}" type="datetimeFigureOut">
              <a:rPr lang="ru-RU" smtClean="0"/>
              <a:t>16.05.2024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23932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44226A-12B8-475D-9B81-D93320850572}" type="datetimeFigureOut">
              <a:rPr lang="ru-RU" smtClean="0"/>
              <a:t>16.05.2024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104229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944226A-12B8-475D-9B81-D93320850572}" type="datetimeFigureOut">
              <a:rPr lang="ru-RU" smtClean="0"/>
              <a:t>16.05.2024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258398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44226A-12B8-475D-9B81-D93320850572}" type="datetimeFigureOut">
              <a:rPr lang="ru-RU" smtClean="0"/>
              <a:t>16.05.2024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33985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944226A-12B8-475D-9B81-D93320850572}" type="datetimeFigureOut">
              <a:rPr lang="ru-RU" smtClean="0"/>
              <a:t>16.05.2024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68581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944226A-12B8-475D-9B81-D93320850572}" type="datetimeFigureOut">
              <a:rPr lang="ru-RU" smtClean="0"/>
              <a:t>16.05.2024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419139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4226A-12B8-475D-9B81-D93320850572}" type="datetimeFigureOut">
              <a:rPr lang="ru-RU" smtClean="0"/>
              <a:t>16.05.2024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5BE2C-3DB4-4A0E-9600-E7227BEBE29A}" type="slidenum">
              <a:rPr lang="ru-RU" smtClean="0"/>
              <a:t>‹#›</a:t>
            </a:fld>
            <a:endParaRPr lang="ru-RU"/>
          </a:p>
        </p:txBody>
      </p:sp>
    </p:spTree>
    <p:extLst>
      <p:ext uri="{BB962C8B-B14F-4D97-AF65-F5344CB8AC3E}">
        <p14:creationId xmlns:p14="http://schemas.microsoft.com/office/powerpoint/2010/main" val="119722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35D052-B4E3-4216-AE8C-83F567A556D3}"/>
              </a:ext>
            </a:extLst>
          </p:cNvPr>
          <p:cNvSpPr>
            <a:spLocks noGrp="1"/>
          </p:cNvSpPr>
          <p:nvPr>
            <p:ph type="ctrTitle"/>
          </p:nvPr>
        </p:nvSpPr>
        <p:spPr>
          <a:xfrm>
            <a:off x="1265582" y="1214438"/>
            <a:ext cx="9660835" cy="2387600"/>
          </a:xfrm>
        </p:spPr>
        <p:txBody>
          <a:bodyPr>
            <a:noAutofit/>
          </a:bodyPr>
          <a:lstStyle/>
          <a:p>
            <a:r>
              <a:rPr lang="en-US" sz="4400" b="1" dirty="0"/>
              <a:t>The relation between Executive functions and Activity regulation functions of children with different language status at the beginning of school education</a:t>
            </a:r>
            <a:br>
              <a:rPr lang="en-US" sz="4400" b="1" dirty="0"/>
            </a:br>
            <a:r>
              <a:rPr lang="en-US" sz="1800" dirty="0"/>
              <a:t>The research was conducted with the financial support from Russian National Fund, No. 23-28-10202.</a:t>
            </a:r>
            <a:endParaRPr lang="ru-RU" sz="1800" dirty="0"/>
          </a:p>
        </p:txBody>
      </p:sp>
      <p:sp>
        <p:nvSpPr>
          <p:cNvPr id="3" name="Подзаголовок 2">
            <a:extLst>
              <a:ext uri="{FF2B5EF4-FFF2-40B4-BE49-F238E27FC236}">
                <a16:creationId xmlns:a16="http://schemas.microsoft.com/office/drawing/2014/main" id="{2159B243-16BE-48F6-9870-287CC5258F6F}"/>
              </a:ext>
            </a:extLst>
          </p:cNvPr>
          <p:cNvSpPr>
            <a:spLocks noGrp="1"/>
          </p:cNvSpPr>
          <p:nvPr>
            <p:ph type="subTitle" idx="1"/>
          </p:nvPr>
        </p:nvSpPr>
        <p:spPr>
          <a:xfrm>
            <a:off x="1265581" y="5202238"/>
            <a:ext cx="9660835" cy="1655762"/>
          </a:xfrm>
        </p:spPr>
        <p:txBody>
          <a:bodyPr>
            <a:noAutofit/>
          </a:bodyPr>
          <a:lstStyle/>
          <a:p>
            <a:pPr algn="r">
              <a:lnSpc>
                <a:spcPct val="100000"/>
              </a:lnSpc>
              <a:spcBef>
                <a:spcPts val="0"/>
              </a:spcBef>
            </a:pPr>
            <a:r>
              <a:rPr lang="en-US" sz="1600" dirty="0" err="1"/>
              <a:t>Yulia</a:t>
            </a:r>
            <a:r>
              <a:rPr lang="en-US" sz="1600" dirty="0"/>
              <a:t> O. Novgorodova</a:t>
            </a:r>
          </a:p>
          <a:p>
            <a:pPr algn="r">
              <a:lnSpc>
                <a:spcPct val="100000"/>
              </a:lnSpc>
              <a:spcBef>
                <a:spcPts val="0"/>
              </a:spcBef>
            </a:pPr>
            <a:r>
              <a:rPr lang="en-US" sz="1600" dirty="0"/>
              <a:t>Postgraduate student at Udmurt State University</a:t>
            </a:r>
          </a:p>
          <a:p>
            <a:pPr algn="r">
              <a:lnSpc>
                <a:spcPct val="100000"/>
              </a:lnSpc>
              <a:spcBef>
                <a:spcPts val="0"/>
              </a:spcBef>
            </a:pPr>
            <a:r>
              <a:rPr lang="en-US" sz="1600" dirty="0"/>
              <a:t>Vera Yu. </a:t>
            </a:r>
            <a:r>
              <a:rPr lang="en-US" sz="1600" dirty="0" err="1"/>
              <a:t>Khotinets</a:t>
            </a:r>
            <a:r>
              <a:rPr lang="en-US" sz="1600" dirty="0"/>
              <a:t> </a:t>
            </a:r>
          </a:p>
          <a:p>
            <a:pPr algn="r">
              <a:lnSpc>
                <a:spcPct val="100000"/>
              </a:lnSpc>
              <a:spcBef>
                <a:spcPts val="0"/>
              </a:spcBef>
            </a:pPr>
            <a:r>
              <a:rPr lang="en-US" sz="1600" dirty="0"/>
              <a:t>PhD, Professor at Udmurt State University</a:t>
            </a:r>
          </a:p>
          <a:p>
            <a:pPr algn="r">
              <a:lnSpc>
                <a:spcPct val="100000"/>
              </a:lnSpc>
              <a:spcBef>
                <a:spcPts val="0"/>
              </a:spcBef>
            </a:pPr>
            <a:r>
              <a:rPr lang="en-US" sz="1600" dirty="0"/>
              <a:t>Daria S. Medvedeva</a:t>
            </a:r>
          </a:p>
          <a:p>
            <a:pPr algn="r">
              <a:lnSpc>
                <a:spcPct val="100000"/>
              </a:lnSpc>
              <a:spcBef>
                <a:spcPts val="0"/>
              </a:spcBef>
            </a:pPr>
            <a:r>
              <a:rPr lang="en-US" sz="1600" dirty="0"/>
              <a:t>PhD, Docent at Udmurt State University</a:t>
            </a:r>
          </a:p>
          <a:p>
            <a:pPr algn="r">
              <a:lnSpc>
                <a:spcPct val="100000"/>
              </a:lnSpc>
              <a:spcBef>
                <a:spcPts val="0"/>
              </a:spcBef>
            </a:pPr>
            <a:r>
              <a:rPr lang="en-US" sz="1600" dirty="0"/>
              <a:t>  </a:t>
            </a:r>
            <a:endParaRPr lang="ru-RU" sz="1600" dirty="0"/>
          </a:p>
        </p:txBody>
      </p:sp>
    </p:spTree>
    <p:extLst>
      <p:ext uri="{BB962C8B-B14F-4D97-AF65-F5344CB8AC3E}">
        <p14:creationId xmlns:p14="http://schemas.microsoft.com/office/powerpoint/2010/main" val="2548842408"/>
      </p:ext>
    </p:extLst>
  </p:cSld>
  <p:clrMapOvr>
    <a:masterClrMapping/>
  </p:clrMapOvr>
  <mc:AlternateContent xmlns:mc="http://schemas.openxmlformats.org/markup-compatibility/2006" xmlns:p14="http://schemas.microsoft.com/office/powerpoint/2010/main">
    <mc:Choice Requires="p14">
      <p:transition spd="slow" p14:dur="2000" advTm="16856"/>
    </mc:Choice>
    <mc:Fallback xmlns="">
      <p:transition spd="slow" advTm="1685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D7BDEDF-9202-4F99-AD07-7F1F5678DB4A}"/>
              </a:ext>
            </a:extLst>
          </p:cNvPr>
          <p:cNvSpPr>
            <a:spLocks noGrp="1"/>
          </p:cNvSpPr>
          <p:nvPr>
            <p:ph type="title"/>
          </p:nvPr>
        </p:nvSpPr>
        <p:spPr/>
        <p:txBody>
          <a:bodyPr/>
          <a:lstStyle/>
          <a:p>
            <a:r>
              <a:rPr lang="en-US" b="1" dirty="0"/>
              <a:t>Research problem</a:t>
            </a:r>
            <a:endParaRPr lang="ru-RU" b="1" dirty="0"/>
          </a:p>
        </p:txBody>
      </p:sp>
      <p:sp>
        <p:nvSpPr>
          <p:cNvPr id="5" name="Объект 4">
            <a:extLst>
              <a:ext uri="{FF2B5EF4-FFF2-40B4-BE49-F238E27FC236}">
                <a16:creationId xmlns:a16="http://schemas.microsoft.com/office/drawing/2014/main" id="{638434CE-231B-4003-BF8D-4E3F343BD570}"/>
              </a:ext>
            </a:extLst>
          </p:cNvPr>
          <p:cNvSpPr>
            <a:spLocks noGrp="1"/>
          </p:cNvSpPr>
          <p:nvPr>
            <p:ph sz="half" idx="1"/>
          </p:nvPr>
        </p:nvSpPr>
        <p:spPr/>
        <p:txBody>
          <a:bodyPr>
            <a:normAutofit/>
          </a:bodyPr>
          <a:lstStyle/>
          <a:p>
            <a:r>
              <a:rPr lang="en-US" dirty="0"/>
              <a:t>The study raises the problem of benefits and difficulties of younger monolingual and bilingual schoolchildren at the beginning of school education by identifying the relation between activity regulation functions and executive functions. </a:t>
            </a:r>
            <a:endParaRPr lang="ru-RU" dirty="0"/>
          </a:p>
        </p:txBody>
      </p:sp>
      <p:sp>
        <p:nvSpPr>
          <p:cNvPr id="9" name="Прямоугольник 8">
            <a:extLst>
              <a:ext uri="{FF2B5EF4-FFF2-40B4-BE49-F238E27FC236}">
                <a16:creationId xmlns:a16="http://schemas.microsoft.com/office/drawing/2014/main" id="{E647D3A5-5D01-48C4-85D0-4D0A6A019514}"/>
              </a:ext>
            </a:extLst>
          </p:cNvPr>
          <p:cNvSpPr/>
          <p:nvPr/>
        </p:nvSpPr>
        <p:spPr>
          <a:xfrm>
            <a:off x="7461390" y="5639081"/>
            <a:ext cx="4351338" cy="215444"/>
          </a:xfrm>
          <a:prstGeom prst="rect">
            <a:avLst/>
          </a:prstGeom>
        </p:spPr>
        <p:txBody>
          <a:bodyPr wrap="square">
            <a:spAutoFit/>
          </a:bodyPr>
          <a:lstStyle/>
          <a:p>
            <a:r>
              <a:rPr lang="en-US" sz="800" dirty="0"/>
              <a:t>Photo from the author's archive of the study. The children's parents agreed to its use.</a:t>
            </a:r>
            <a:endParaRPr lang="ru-RU" sz="800" dirty="0"/>
          </a:p>
        </p:txBody>
      </p:sp>
      <p:pic>
        <p:nvPicPr>
          <p:cNvPr id="6" name="Объект 5">
            <a:extLst>
              <a:ext uri="{FF2B5EF4-FFF2-40B4-BE49-F238E27FC236}">
                <a16:creationId xmlns:a16="http://schemas.microsoft.com/office/drawing/2014/main" id="{C881BC59-306C-4A9A-A996-DF8F215473F0}"/>
              </a:ext>
            </a:extLst>
          </p:cNvPr>
          <p:cNvPicPr>
            <a:picLocks noGrp="1" noChangeAspect="1"/>
          </p:cNvPicPr>
          <p:nvPr>
            <p:ph sz="half" idx="2"/>
          </p:nvPr>
        </p:nvPicPr>
        <p:blipFill>
          <a:blip r:embed="rId2"/>
          <a:stretch>
            <a:fillRect/>
          </a:stretch>
        </p:blipFill>
        <p:spPr>
          <a:xfrm>
            <a:off x="7150468" y="1990165"/>
            <a:ext cx="4203332" cy="3218241"/>
          </a:xfrm>
          <a:prstGeom prst="rect">
            <a:avLst/>
          </a:prstGeom>
        </p:spPr>
      </p:pic>
    </p:spTree>
    <p:extLst>
      <p:ext uri="{BB962C8B-B14F-4D97-AF65-F5344CB8AC3E}">
        <p14:creationId xmlns:p14="http://schemas.microsoft.com/office/powerpoint/2010/main" val="167428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5F9A2D-BC38-4623-8CAF-DF3000186C2C}"/>
              </a:ext>
            </a:extLst>
          </p:cNvPr>
          <p:cNvSpPr>
            <a:spLocks noGrp="1"/>
          </p:cNvSpPr>
          <p:nvPr>
            <p:ph type="title"/>
          </p:nvPr>
        </p:nvSpPr>
        <p:spPr>
          <a:xfrm>
            <a:off x="838200" y="365125"/>
            <a:ext cx="10515600" cy="468593"/>
          </a:xfrm>
        </p:spPr>
        <p:txBody>
          <a:bodyPr>
            <a:normAutofit fontScale="90000"/>
          </a:bodyPr>
          <a:lstStyle/>
          <a:p>
            <a:r>
              <a:rPr lang="en-US" b="1" dirty="0"/>
              <a:t>Basic definitions</a:t>
            </a:r>
            <a:endParaRPr lang="ru-RU" b="1" dirty="0"/>
          </a:p>
        </p:txBody>
      </p:sp>
      <p:sp>
        <p:nvSpPr>
          <p:cNvPr id="3" name="Объект 2">
            <a:extLst>
              <a:ext uri="{FF2B5EF4-FFF2-40B4-BE49-F238E27FC236}">
                <a16:creationId xmlns:a16="http://schemas.microsoft.com/office/drawing/2014/main" id="{EDCFEAC8-D14C-4936-B26F-AC53B4B7FAB2}"/>
              </a:ext>
            </a:extLst>
          </p:cNvPr>
          <p:cNvSpPr>
            <a:spLocks noGrp="1"/>
          </p:cNvSpPr>
          <p:nvPr>
            <p:ph sz="half" idx="1"/>
          </p:nvPr>
        </p:nvSpPr>
        <p:spPr>
          <a:xfrm>
            <a:off x="838200" y="1277471"/>
            <a:ext cx="5508812" cy="4899492"/>
          </a:xfrm>
        </p:spPr>
        <p:txBody>
          <a:bodyPr>
            <a:normAutofit/>
          </a:bodyPr>
          <a:lstStyle/>
          <a:p>
            <a:r>
              <a:rPr lang="en-US" dirty="0"/>
              <a:t>Activity regulation functions ensure the maintenance of general and selective activity associated with indicators of pace, fatigue, impulsivity, hyperactivity and inertia. Executive functions provide planning and programming of activities, retention of the plan during execution, control over the processing and the achieved result. </a:t>
            </a:r>
            <a:endParaRPr lang="ru-RU" dirty="0"/>
          </a:p>
        </p:txBody>
      </p:sp>
      <p:pic>
        <p:nvPicPr>
          <p:cNvPr id="5" name="Объект 4">
            <a:extLst>
              <a:ext uri="{FF2B5EF4-FFF2-40B4-BE49-F238E27FC236}">
                <a16:creationId xmlns:a16="http://schemas.microsoft.com/office/drawing/2014/main" id="{21C57E0D-25C3-4A15-9019-02B16987AE2A}"/>
              </a:ext>
            </a:extLst>
          </p:cNvPr>
          <p:cNvPicPr>
            <a:picLocks noGrp="1" noChangeAspect="1"/>
          </p:cNvPicPr>
          <p:nvPr>
            <p:ph sz="half" idx="2"/>
          </p:nvPr>
        </p:nvPicPr>
        <p:blipFill>
          <a:blip r:embed="rId2"/>
          <a:stretch>
            <a:fillRect/>
          </a:stretch>
        </p:blipFill>
        <p:spPr>
          <a:xfrm>
            <a:off x="7016344" y="1963272"/>
            <a:ext cx="4211950" cy="3208556"/>
          </a:xfrm>
          <a:prstGeom prst="rect">
            <a:avLst/>
          </a:prstGeom>
        </p:spPr>
      </p:pic>
    </p:spTree>
    <p:extLst>
      <p:ext uri="{BB962C8B-B14F-4D97-AF65-F5344CB8AC3E}">
        <p14:creationId xmlns:p14="http://schemas.microsoft.com/office/powerpoint/2010/main" val="136692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98F787-46AA-4160-95EA-24A8BD5F4C97}"/>
              </a:ext>
            </a:extLst>
          </p:cNvPr>
          <p:cNvSpPr>
            <a:spLocks noGrp="1"/>
          </p:cNvSpPr>
          <p:nvPr>
            <p:ph type="title"/>
          </p:nvPr>
        </p:nvSpPr>
        <p:spPr/>
        <p:txBody>
          <a:bodyPr/>
          <a:lstStyle/>
          <a:p>
            <a:r>
              <a:rPr lang="en-US" b="1" dirty="0"/>
              <a:t>Sample</a:t>
            </a:r>
            <a:endParaRPr lang="ru-RU" b="1" dirty="0"/>
          </a:p>
        </p:txBody>
      </p:sp>
      <p:sp>
        <p:nvSpPr>
          <p:cNvPr id="3" name="Объект 2">
            <a:extLst>
              <a:ext uri="{FF2B5EF4-FFF2-40B4-BE49-F238E27FC236}">
                <a16:creationId xmlns:a16="http://schemas.microsoft.com/office/drawing/2014/main" id="{ABB00BB2-65A3-4ECB-8A8A-B5E79CFE39D7}"/>
              </a:ext>
            </a:extLst>
          </p:cNvPr>
          <p:cNvSpPr>
            <a:spLocks noGrp="1"/>
          </p:cNvSpPr>
          <p:nvPr>
            <p:ph sz="half" idx="1"/>
          </p:nvPr>
        </p:nvSpPr>
        <p:spPr>
          <a:xfrm>
            <a:off x="838200" y="1825625"/>
            <a:ext cx="6369424" cy="4351338"/>
          </a:xfrm>
        </p:spPr>
        <p:txBody>
          <a:bodyPr>
            <a:normAutofit fontScale="92500" lnSpcReduction="10000"/>
          </a:bodyPr>
          <a:lstStyle/>
          <a:p>
            <a:r>
              <a:rPr lang="en-US" dirty="0"/>
              <a:t>The study involved 150 primary school children in age from 7 to 8.4 (M = 7.7, SD = 0.39). Among them: 75 primary school children (33 boys and 42 girls) with balanced bilingualism (Udmurt and Russian languages) from the national Udmurt gymnasium named after </a:t>
            </a:r>
            <a:r>
              <a:rPr lang="en-US" dirty="0" err="1"/>
              <a:t>Kuzebay</a:t>
            </a:r>
            <a:r>
              <a:rPr lang="en-US" dirty="0"/>
              <a:t> Gerd, Izhevsk city. The comparison group consisted of 75 Russian native speakers monolinguals (38 boys and 37 girls) from a general-education school located in Izhevsk, Udmurt Republic.</a:t>
            </a:r>
            <a:endParaRPr lang="ru-RU" dirty="0"/>
          </a:p>
        </p:txBody>
      </p:sp>
      <p:pic>
        <p:nvPicPr>
          <p:cNvPr id="5" name="Объект 4">
            <a:extLst>
              <a:ext uri="{FF2B5EF4-FFF2-40B4-BE49-F238E27FC236}">
                <a16:creationId xmlns:a16="http://schemas.microsoft.com/office/drawing/2014/main" id="{91997E65-2F0E-4688-BDC4-9B9C9086D23E}"/>
              </a:ext>
            </a:extLst>
          </p:cNvPr>
          <p:cNvPicPr>
            <a:picLocks noGrp="1" noChangeAspect="1"/>
          </p:cNvPicPr>
          <p:nvPr>
            <p:ph sz="half" idx="2"/>
          </p:nvPr>
        </p:nvPicPr>
        <p:blipFill>
          <a:blip r:embed="rId2"/>
          <a:stretch>
            <a:fillRect/>
          </a:stretch>
        </p:blipFill>
        <p:spPr>
          <a:xfrm>
            <a:off x="7516719" y="2232212"/>
            <a:ext cx="4128434" cy="3281082"/>
          </a:xfrm>
          <a:prstGeom prst="rect">
            <a:avLst/>
          </a:prstGeom>
        </p:spPr>
      </p:pic>
      <p:pic>
        <p:nvPicPr>
          <p:cNvPr id="6" name="Рисунок 5">
            <a:extLst>
              <a:ext uri="{FF2B5EF4-FFF2-40B4-BE49-F238E27FC236}">
                <a16:creationId xmlns:a16="http://schemas.microsoft.com/office/drawing/2014/main" id="{CC513F4A-AAD2-45C9-93CC-84682336827C}"/>
              </a:ext>
            </a:extLst>
          </p:cNvPr>
          <p:cNvPicPr>
            <a:picLocks noChangeAspect="1"/>
          </p:cNvPicPr>
          <p:nvPr/>
        </p:nvPicPr>
        <p:blipFill>
          <a:blip r:embed="rId3"/>
          <a:stretch>
            <a:fillRect/>
          </a:stretch>
        </p:blipFill>
        <p:spPr>
          <a:xfrm>
            <a:off x="7845175" y="5817053"/>
            <a:ext cx="4346825" cy="237765"/>
          </a:xfrm>
          <a:prstGeom prst="rect">
            <a:avLst/>
          </a:prstGeom>
        </p:spPr>
      </p:pic>
    </p:spTree>
    <p:extLst>
      <p:ext uri="{BB962C8B-B14F-4D97-AF65-F5344CB8AC3E}">
        <p14:creationId xmlns:p14="http://schemas.microsoft.com/office/powerpoint/2010/main" val="38926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45050C-0056-4FA6-B756-698817EF9561}"/>
              </a:ext>
            </a:extLst>
          </p:cNvPr>
          <p:cNvSpPr>
            <a:spLocks noGrp="1"/>
          </p:cNvSpPr>
          <p:nvPr>
            <p:ph type="title"/>
          </p:nvPr>
        </p:nvSpPr>
        <p:spPr/>
        <p:txBody>
          <a:bodyPr/>
          <a:lstStyle/>
          <a:p>
            <a:r>
              <a:rPr lang="ru-RU" b="1" dirty="0"/>
              <a:t>М</a:t>
            </a:r>
            <a:r>
              <a:rPr lang="en-US" b="1" dirty="0" err="1"/>
              <a:t>ethods</a:t>
            </a:r>
            <a:endParaRPr lang="ru-RU" b="1" dirty="0"/>
          </a:p>
        </p:txBody>
      </p:sp>
      <p:sp>
        <p:nvSpPr>
          <p:cNvPr id="3" name="Объект 2">
            <a:extLst>
              <a:ext uri="{FF2B5EF4-FFF2-40B4-BE49-F238E27FC236}">
                <a16:creationId xmlns:a16="http://schemas.microsoft.com/office/drawing/2014/main" id="{10103B69-CAE5-404E-A6F3-149164827D09}"/>
              </a:ext>
            </a:extLst>
          </p:cNvPr>
          <p:cNvSpPr>
            <a:spLocks noGrp="1"/>
          </p:cNvSpPr>
          <p:nvPr>
            <p:ph sz="half" idx="1"/>
          </p:nvPr>
        </p:nvSpPr>
        <p:spPr>
          <a:xfrm>
            <a:off x="838200" y="1825625"/>
            <a:ext cx="6221506" cy="4351338"/>
          </a:xfrm>
        </p:spPr>
        <p:txBody>
          <a:bodyPr>
            <a:normAutofit fontScale="92500"/>
          </a:bodyPr>
          <a:lstStyle/>
          <a:p>
            <a:r>
              <a:rPr lang="en-US" sz="2000" dirty="0"/>
              <a:t>The following methods of neuropsychological executive functions research were used: Go-No-Go Task, Verbal Fluency Test, Counting, Problem Solving, Verbal Memory Test, Visual-Spatial Memory; computerized tests of the psychologists toolkit software «Moscow State University Practice»: Stroop Test, </a:t>
            </a:r>
            <a:r>
              <a:rPr lang="en-US" sz="2000" dirty="0" err="1"/>
              <a:t>Shulte</a:t>
            </a:r>
            <a:r>
              <a:rPr lang="en-US" sz="2000" dirty="0"/>
              <a:t> Tables, Dots. Activity regulation functions were observed during all the trials.</a:t>
            </a:r>
          </a:p>
          <a:p>
            <a:r>
              <a:rPr lang="en-US" sz="2000" dirty="0"/>
              <a:t>The mathematical and statistical analysis of the data included statistical method for analyzing empirical research data called SEM (Structural Equation Modeling). It was implemented with IBM SPSS Statistics V22.0 for Windows with built-in IBM SPSS AMOS V22.0 module. The leading functions of activity regulation were identified as predictors of executive functions productivity in monolingual and bilingual primary school students.</a:t>
            </a:r>
            <a:endParaRPr lang="ru-RU" sz="2000" dirty="0"/>
          </a:p>
        </p:txBody>
      </p:sp>
      <p:pic>
        <p:nvPicPr>
          <p:cNvPr id="7" name="Рисунок 6">
            <a:extLst>
              <a:ext uri="{FF2B5EF4-FFF2-40B4-BE49-F238E27FC236}">
                <a16:creationId xmlns:a16="http://schemas.microsoft.com/office/drawing/2014/main" id="{EE13CB7F-9FE2-489D-BD40-D0FE442198CE}"/>
              </a:ext>
            </a:extLst>
          </p:cNvPr>
          <p:cNvPicPr>
            <a:picLocks noChangeAspect="1"/>
          </p:cNvPicPr>
          <p:nvPr/>
        </p:nvPicPr>
        <p:blipFill>
          <a:blip r:embed="rId3"/>
          <a:stretch>
            <a:fillRect/>
          </a:stretch>
        </p:blipFill>
        <p:spPr>
          <a:xfrm>
            <a:off x="7597961" y="5596117"/>
            <a:ext cx="4346825" cy="237765"/>
          </a:xfrm>
          <a:prstGeom prst="rect">
            <a:avLst/>
          </a:prstGeom>
        </p:spPr>
      </p:pic>
      <p:pic>
        <p:nvPicPr>
          <p:cNvPr id="4" name="Picture 3">
            <a:extLst>
              <a:ext uri="{FF2B5EF4-FFF2-40B4-BE49-F238E27FC236}">
                <a16:creationId xmlns:a16="http://schemas.microsoft.com/office/drawing/2014/main" id="{EE562042-8C24-4C4A-9320-F6B7F8FF8511}"/>
              </a:ext>
            </a:extLst>
          </p:cNvPr>
          <p:cNvPicPr>
            <a:picLocks noChangeAspect="1"/>
          </p:cNvPicPr>
          <p:nvPr/>
        </p:nvPicPr>
        <p:blipFill>
          <a:blip r:embed="rId4"/>
          <a:stretch>
            <a:fillRect/>
          </a:stretch>
        </p:blipFill>
        <p:spPr>
          <a:xfrm>
            <a:off x="7773549" y="2381421"/>
            <a:ext cx="3371380" cy="2523963"/>
          </a:xfrm>
          <a:prstGeom prst="rect">
            <a:avLst/>
          </a:prstGeom>
        </p:spPr>
      </p:pic>
      <p:sp>
        <p:nvSpPr>
          <p:cNvPr id="6" name="Content Placeholder 5">
            <a:extLst>
              <a:ext uri="{FF2B5EF4-FFF2-40B4-BE49-F238E27FC236}">
                <a16:creationId xmlns:a16="http://schemas.microsoft.com/office/drawing/2014/main" id="{350105E4-78E7-4152-AD5A-AD468A4F10FE}"/>
              </a:ext>
            </a:extLst>
          </p:cNvPr>
          <p:cNvSpPr>
            <a:spLocks noGrp="1"/>
          </p:cNvSpPr>
          <p:nvPr>
            <p:ph sz="half" idx="2"/>
          </p:nvPr>
        </p:nvSpPr>
        <p:spPr/>
        <p:txBody>
          <a:bodyPr/>
          <a:lstStyle/>
          <a:p>
            <a:endParaRPr lang="ru-RU" dirty="0"/>
          </a:p>
        </p:txBody>
      </p:sp>
    </p:spTree>
    <p:extLst>
      <p:ext uri="{BB962C8B-B14F-4D97-AF65-F5344CB8AC3E}">
        <p14:creationId xmlns:p14="http://schemas.microsoft.com/office/powerpoint/2010/main" val="179383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CA3B-A799-4EC8-89C8-39EA087E405A}"/>
              </a:ext>
            </a:extLst>
          </p:cNvPr>
          <p:cNvSpPr>
            <a:spLocks noGrp="1"/>
          </p:cNvSpPr>
          <p:nvPr>
            <p:ph type="title"/>
          </p:nvPr>
        </p:nvSpPr>
        <p:spPr/>
        <p:txBody>
          <a:bodyPr/>
          <a:lstStyle/>
          <a:p>
            <a:endParaRPr lang="ru-RU" dirty="0"/>
          </a:p>
        </p:txBody>
      </p:sp>
      <p:pic>
        <p:nvPicPr>
          <p:cNvPr id="5" name="Content Placeholder 4">
            <a:extLst>
              <a:ext uri="{FF2B5EF4-FFF2-40B4-BE49-F238E27FC236}">
                <a16:creationId xmlns:a16="http://schemas.microsoft.com/office/drawing/2014/main" id="{0618EF5E-FA21-4BA4-8DFB-7C784D4A35C4}"/>
              </a:ext>
            </a:extLst>
          </p:cNvPr>
          <p:cNvPicPr>
            <a:picLocks noGrp="1" noChangeAspect="1"/>
          </p:cNvPicPr>
          <p:nvPr>
            <p:ph sz="half" idx="1"/>
          </p:nvPr>
        </p:nvPicPr>
        <p:blipFill>
          <a:blip r:embed="rId2"/>
          <a:stretch>
            <a:fillRect/>
          </a:stretch>
        </p:blipFill>
        <p:spPr>
          <a:xfrm>
            <a:off x="1409178" y="2230833"/>
            <a:ext cx="3951962" cy="3048187"/>
          </a:xfrm>
          <a:prstGeom prst="rect">
            <a:avLst/>
          </a:prstGeom>
        </p:spPr>
      </p:pic>
      <p:pic>
        <p:nvPicPr>
          <p:cNvPr id="7" name="Content Placeholder 6">
            <a:extLst>
              <a:ext uri="{FF2B5EF4-FFF2-40B4-BE49-F238E27FC236}">
                <a16:creationId xmlns:a16="http://schemas.microsoft.com/office/drawing/2014/main" id="{03DEC1BA-1F51-46F1-AF85-2A1A558056C3}"/>
              </a:ext>
            </a:extLst>
          </p:cNvPr>
          <p:cNvPicPr>
            <a:picLocks noGrp="1" noChangeAspect="1"/>
          </p:cNvPicPr>
          <p:nvPr>
            <p:ph sz="half" idx="2"/>
          </p:nvPr>
        </p:nvPicPr>
        <p:blipFill>
          <a:blip r:embed="rId3"/>
          <a:stretch>
            <a:fillRect/>
          </a:stretch>
        </p:blipFill>
        <p:spPr>
          <a:xfrm>
            <a:off x="6695161" y="2154376"/>
            <a:ext cx="3701441" cy="2749564"/>
          </a:xfrm>
          <a:prstGeom prst="rect">
            <a:avLst/>
          </a:prstGeom>
        </p:spPr>
      </p:pic>
      <p:pic>
        <p:nvPicPr>
          <p:cNvPr id="6" name="Picture 5">
            <a:extLst>
              <a:ext uri="{FF2B5EF4-FFF2-40B4-BE49-F238E27FC236}">
                <a16:creationId xmlns:a16="http://schemas.microsoft.com/office/drawing/2014/main" id="{510254FA-8767-4344-93E6-251DAD9E5DD6}"/>
              </a:ext>
            </a:extLst>
          </p:cNvPr>
          <p:cNvPicPr>
            <a:picLocks noChangeAspect="1"/>
          </p:cNvPicPr>
          <p:nvPr/>
        </p:nvPicPr>
        <p:blipFill>
          <a:blip r:embed="rId4"/>
          <a:stretch>
            <a:fillRect/>
          </a:stretch>
        </p:blipFill>
        <p:spPr>
          <a:xfrm>
            <a:off x="1876268" y="5221502"/>
            <a:ext cx="3017782" cy="323116"/>
          </a:xfrm>
          <a:prstGeom prst="rect">
            <a:avLst/>
          </a:prstGeom>
        </p:spPr>
      </p:pic>
      <p:pic>
        <p:nvPicPr>
          <p:cNvPr id="8" name="Picture 7">
            <a:extLst>
              <a:ext uri="{FF2B5EF4-FFF2-40B4-BE49-F238E27FC236}">
                <a16:creationId xmlns:a16="http://schemas.microsoft.com/office/drawing/2014/main" id="{D856629E-001D-4B19-9F29-14E13B51DE13}"/>
              </a:ext>
            </a:extLst>
          </p:cNvPr>
          <p:cNvPicPr>
            <a:picLocks noChangeAspect="1"/>
          </p:cNvPicPr>
          <p:nvPr/>
        </p:nvPicPr>
        <p:blipFill>
          <a:blip r:embed="rId5"/>
          <a:stretch>
            <a:fillRect/>
          </a:stretch>
        </p:blipFill>
        <p:spPr>
          <a:xfrm>
            <a:off x="7166306" y="5167312"/>
            <a:ext cx="2932430" cy="323116"/>
          </a:xfrm>
          <a:prstGeom prst="rect">
            <a:avLst/>
          </a:prstGeom>
        </p:spPr>
      </p:pic>
      <p:pic>
        <p:nvPicPr>
          <p:cNvPr id="9" name="Рисунок 20">
            <a:extLst>
              <a:ext uri="{FF2B5EF4-FFF2-40B4-BE49-F238E27FC236}">
                <a16:creationId xmlns:a16="http://schemas.microsoft.com/office/drawing/2014/main" id="{6BB7F44C-B99A-4749-83F1-E14BA619A624}"/>
              </a:ext>
            </a:extLst>
          </p:cNvPr>
          <p:cNvPicPr>
            <a:picLocks noChangeAspect="1"/>
          </p:cNvPicPr>
          <p:nvPr/>
        </p:nvPicPr>
        <p:blipFill>
          <a:blip r:embed="rId6"/>
          <a:stretch>
            <a:fillRect/>
          </a:stretch>
        </p:blipFill>
        <p:spPr>
          <a:xfrm>
            <a:off x="2755726" y="329755"/>
            <a:ext cx="5683017" cy="1635479"/>
          </a:xfrm>
          <a:prstGeom prst="rect">
            <a:avLst/>
          </a:prstGeom>
        </p:spPr>
      </p:pic>
    </p:spTree>
    <p:extLst>
      <p:ext uri="{BB962C8B-B14F-4D97-AF65-F5344CB8AC3E}">
        <p14:creationId xmlns:p14="http://schemas.microsoft.com/office/powerpoint/2010/main" val="423719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5060-8F1C-48D4-BC94-276ADACCC238}"/>
              </a:ext>
            </a:extLst>
          </p:cNvPr>
          <p:cNvSpPr>
            <a:spLocks noGrp="1"/>
          </p:cNvSpPr>
          <p:nvPr>
            <p:ph type="title"/>
          </p:nvPr>
        </p:nvSpPr>
        <p:spPr/>
        <p:txBody>
          <a:bodyPr/>
          <a:lstStyle/>
          <a:p>
            <a:r>
              <a:rPr lang="en-US" b="1" dirty="0"/>
              <a:t>Results</a:t>
            </a:r>
            <a:endParaRPr lang="ru-RU" b="1" dirty="0"/>
          </a:p>
        </p:txBody>
      </p:sp>
      <p:sp>
        <p:nvSpPr>
          <p:cNvPr id="3" name="Content Placeholder 2">
            <a:extLst>
              <a:ext uri="{FF2B5EF4-FFF2-40B4-BE49-F238E27FC236}">
                <a16:creationId xmlns:a16="http://schemas.microsoft.com/office/drawing/2014/main" id="{AD23F991-1B0A-4F00-95BD-B26828653697}"/>
              </a:ext>
            </a:extLst>
          </p:cNvPr>
          <p:cNvSpPr>
            <a:spLocks noGrp="1"/>
          </p:cNvSpPr>
          <p:nvPr>
            <p:ph sz="half" idx="1"/>
          </p:nvPr>
        </p:nvSpPr>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Different development trajectories of executive functions individual components of  children with different language status were identified: if an increase of reactivity of monolinguals reduced the productivity of their cognitive flexibility in nonverbal activity, then among bilinguals it ensured the productivity of auditory-speech memory; if activity of monolinguals led to an increase of cognitive flexibility and inhibitory control in solving non–verbal tasks, bilinguals tended to increase cognitive flexibility in speech activity. </a:t>
            </a:r>
            <a:endParaRPr kumimoji="0" lang="ru-RU"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ru-RU" dirty="0"/>
          </a:p>
        </p:txBody>
      </p:sp>
      <p:pic>
        <p:nvPicPr>
          <p:cNvPr id="6" name="Picture 5">
            <a:extLst>
              <a:ext uri="{FF2B5EF4-FFF2-40B4-BE49-F238E27FC236}">
                <a16:creationId xmlns:a16="http://schemas.microsoft.com/office/drawing/2014/main" id="{ECF08C33-1ED9-41F6-98D3-A6039BED7C81}"/>
              </a:ext>
            </a:extLst>
          </p:cNvPr>
          <p:cNvPicPr>
            <a:picLocks noChangeAspect="1"/>
          </p:cNvPicPr>
          <p:nvPr/>
        </p:nvPicPr>
        <p:blipFill>
          <a:blip r:embed="rId2"/>
          <a:stretch>
            <a:fillRect/>
          </a:stretch>
        </p:blipFill>
        <p:spPr>
          <a:xfrm>
            <a:off x="7005982" y="5320544"/>
            <a:ext cx="4352921" cy="237765"/>
          </a:xfrm>
          <a:prstGeom prst="rect">
            <a:avLst/>
          </a:prstGeom>
        </p:spPr>
      </p:pic>
      <p:pic>
        <p:nvPicPr>
          <p:cNvPr id="9" name="Content Placeholder 8">
            <a:extLst>
              <a:ext uri="{FF2B5EF4-FFF2-40B4-BE49-F238E27FC236}">
                <a16:creationId xmlns:a16="http://schemas.microsoft.com/office/drawing/2014/main" id="{8DEF3283-D684-4F81-8BA2-5A9F567BB54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2929" y="1689670"/>
            <a:ext cx="4712918" cy="3631892"/>
          </a:xfrm>
        </p:spPr>
      </p:pic>
    </p:spTree>
    <p:extLst>
      <p:ext uri="{BB962C8B-B14F-4D97-AF65-F5344CB8AC3E}">
        <p14:creationId xmlns:p14="http://schemas.microsoft.com/office/powerpoint/2010/main" val="3337629636"/>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468</Words>
  <Application>Microsoft Office PowerPoint</Application>
  <PresentationFormat>Widescreen</PresentationFormat>
  <Paragraphs>21</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1_Тема Office</vt:lpstr>
      <vt:lpstr>The relation between Executive functions and Activity regulation functions of children with different language status at the beginning of school education The research was conducted with the financial support from Russian National Fund, No. 23-28-10202.</vt:lpstr>
      <vt:lpstr>Research problem</vt:lpstr>
      <vt:lpstr>Basic definitions</vt:lpstr>
      <vt:lpstr>Sample</vt:lpstr>
      <vt:lpstr>Мethods</vt:lpstr>
      <vt:lpstr>PowerPoint Presentation</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UVVR6</dc:creator>
  <cp:lastModifiedBy>User</cp:lastModifiedBy>
  <cp:revision>39</cp:revision>
  <dcterms:created xsi:type="dcterms:W3CDTF">2021-09-09T07:57:31Z</dcterms:created>
  <dcterms:modified xsi:type="dcterms:W3CDTF">2024-05-16T18:13:02Z</dcterms:modified>
</cp:coreProperties>
</file>