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9" r:id="rId3"/>
    <p:sldId id="262" r:id="rId4"/>
    <p:sldId id="263" r:id="rId5"/>
    <p:sldId id="264" r:id="rId6"/>
    <p:sldId id="265" r:id="rId7"/>
    <p:sldId id="267" r:id="rId8"/>
    <p:sldId id="270" r:id="rId9"/>
    <p:sldId id="272" r:id="rId10"/>
    <p:sldId id="273" r:id="rId11"/>
    <p:sldId id="27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187" autoAdjust="0"/>
    <p:restoredTop sz="94660"/>
  </p:normalViewPr>
  <p:slideViewPr>
    <p:cSldViewPr>
      <p:cViewPr varScale="1">
        <p:scale>
          <a:sx n="109" d="100"/>
          <a:sy n="109" d="100"/>
        </p:scale>
        <p:origin x="24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596EFB-662E-4D4F-A8C3-5667E87CE905}" type="datetimeFigureOut">
              <a:rPr lang="ru-RU" smtClean="0"/>
              <a:t>14.05.2024</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6DB3A53-B4BA-4786-A06F-8CA9E819F8AE}" type="slidenum">
              <a:rPr lang="ru-RU" smtClean="0"/>
              <a:t>‹#›</a:t>
            </a:fld>
            <a:endParaRPr lang="ru-RU"/>
          </a:p>
        </p:txBody>
      </p:sp>
    </p:spTree>
    <p:extLst>
      <p:ext uri="{BB962C8B-B14F-4D97-AF65-F5344CB8AC3E}">
        <p14:creationId xmlns:p14="http://schemas.microsoft.com/office/powerpoint/2010/main" val="2601277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83B149-6134-4DD9-899F-3997634B4CC1}" type="datetimeFigureOut">
              <a:rPr lang="ru-RU" smtClean="0"/>
              <a:t>14.05.2024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256CA8-33E0-4449-900E-6423F749898C}" type="slidenum">
              <a:rPr lang="ru-RU" smtClean="0"/>
              <a:t>‹#›</a:t>
            </a:fld>
            <a:endParaRPr lang="ru-RU"/>
          </a:p>
        </p:txBody>
      </p:sp>
    </p:spTree>
    <p:extLst>
      <p:ext uri="{BB962C8B-B14F-4D97-AF65-F5344CB8AC3E}">
        <p14:creationId xmlns:p14="http://schemas.microsoft.com/office/powerpoint/2010/main" val="18948400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2</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11</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3</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4</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5</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6</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7</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8</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9</a:t>
            </a:fld>
            <a:endParaRPr lang="ru-RU"/>
          </a:p>
        </p:txBody>
      </p:sp>
    </p:spTree>
    <p:extLst>
      <p:ext uri="{BB962C8B-B14F-4D97-AF65-F5344CB8AC3E}">
        <p14:creationId xmlns:p14="http://schemas.microsoft.com/office/powerpoint/2010/main" val="1639545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8256CA8-33E0-4449-900E-6423F749898C}" type="slidenum">
              <a:rPr lang="ru-RU" smtClean="0"/>
              <a:t>10</a:t>
            </a:fld>
            <a:endParaRPr lang="ru-RU"/>
          </a:p>
        </p:txBody>
      </p:sp>
    </p:spTree>
    <p:extLst>
      <p:ext uri="{BB962C8B-B14F-4D97-AF65-F5344CB8AC3E}">
        <p14:creationId xmlns:p14="http://schemas.microsoft.com/office/powerpoint/2010/main" val="163954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F3493D6-A81F-4E57-A5C7-2043E114BA0F}" type="datetime1">
              <a:rPr lang="ru-RU" smtClean="0"/>
              <a:t>14.05.2024</a:t>
            </a:fld>
            <a:endParaRPr lang="ru-RU"/>
          </a:p>
        </p:txBody>
      </p:sp>
      <p:sp>
        <p:nvSpPr>
          <p:cNvPr id="5" name="Нижний колонтитул 4"/>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6" name="Номер слайда 5"/>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174889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A92980-A8F0-4309-B649-5BA6A0EF8DC1}" type="datetime1">
              <a:rPr lang="ru-RU" smtClean="0"/>
              <a:t>14.05.2024</a:t>
            </a:fld>
            <a:endParaRPr lang="ru-RU"/>
          </a:p>
        </p:txBody>
      </p:sp>
      <p:sp>
        <p:nvSpPr>
          <p:cNvPr id="5" name="Нижний колонтитул 4"/>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6" name="Номер слайда 5"/>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137669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0583A3-1970-4B94-8732-9AA631811AC3}" type="datetime1">
              <a:rPr lang="ru-RU" smtClean="0"/>
              <a:t>14.05.2024</a:t>
            </a:fld>
            <a:endParaRPr lang="ru-RU"/>
          </a:p>
        </p:txBody>
      </p:sp>
      <p:sp>
        <p:nvSpPr>
          <p:cNvPr id="5" name="Нижний колонтитул 4"/>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6" name="Номер слайда 5"/>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281095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467B69-2878-4F82-893B-CBE0174BE929}" type="datetime1">
              <a:rPr lang="ru-RU" smtClean="0"/>
              <a:t>14.05.2024</a:t>
            </a:fld>
            <a:endParaRPr lang="ru-RU"/>
          </a:p>
        </p:txBody>
      </p:sp>
      <p:sp>
        <p:nvSpPr>
          <p:cNvPr id="5" name="Нижний колонтитул 4"/>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6" name="Номер слайда 5"/>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3344651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910A85E-E22A-47B0-8239-FCA9A8E02F1B}" type="datetime1">
              <a:rPr lang="ru-RU" smtClean="0"/>
              <a:t>14.05.2024</a:t>
            </a:fld>
            <a:endParaRPr lang="ru-RU"/>
          </a:p>
        </p:txBody>
      </p:sp>
      <p:sp>
        <p:nvSpPr>
          <p:cNvPr id="5" name="Нижний колонтитул 4"/>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6" name="Номер слайда 5"/>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43900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262A68-2A08-4EDC-B80D-781AC355C7AA}" type="datetime1">
              <a:rPr lang="ru-RU" smtClean="0"/>
              <a:t>14.05.2024</a:t>
            </a:fld>
            <a:endParaRPr lang="ru-RU"/>
          </a:p>
        </p:txBody>
      </p:sp>
      <p:sp>
        <p:nvSpPr>
          <p:cNvPr id="6" name="Нижний колонтитул 5"/>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7" name="Номер слайда 6"/>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198854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0DFBA04-2AF9-47DC-94A7-8A47D47C9B8C}" type="datetime1">
              <a:rPr lang="ru-RU" smtClean="0"/>
              <a:t>14.05.2024</a:t>
            </a:fld>
            <a:endParaRPr lang="ru-RU"/>
          </a:p>
        </p:txBody>
      </p:sp>
      <p:sp>
        <p:nvSpPr>
          <p:cNvPr id="8" name="Нижний колонтитул 7"/>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9" name="Номер слайда 8"/>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272002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FCD73F3-FF12-4DBE-A15A-7CAB6E4E5B1E}" type="datetime1">
              <a:rPr lang="ru-RU" smtClean="0"/>
              <a:t>14.05.2024</a:t>
            </a:fld>
            <a:endParaRPr lang="ru-RU"/>
          </a:p>
        </p:txBody>
      </p:sp>
      <p:sp>
        <p:nvSpPr>
          <p:cNvPr id="4" name="Нижний колонтитул 3"/>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5" name="Номер слайда 4"/>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377990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0982839-BEC2-4701-8C39-AD223337C67A}" type="datetime1">
              <a:rPr lang="ru-RU" smtClean="0"/>
              <a:t>14.05.2024</a:t>
            </a:fld>
            <a:endParaRPr lang="ru-RU"/>
          </a:p>
        </p:txBody>
      </p:sp>
      <p:sp>
        <p:nvSpPr>
          <p:cNvPr id="3" name="Нижний колонтитул 2"/>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4" name="Номер слайда 3"/>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142302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463E0E7-55E7-4597-B9FB-1F9F17C3CF1C}" type="datetime1">
              <a:rPr lang="ru-RU" smtClean="0"/>
              <a:t>14.05.2024</a:t>
            </a:fld>
            <a:endParaRPr lang="ru-RU"/>
          </a:p>
        </p:txBody>
      </p:sp>
      <p:sp>
        <p:nvSpPr>
          <p:cNvPr id="6" name="Нижний колонтитул 5"/>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7" name="Номер слайда 6"/>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269490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975F134-D52C-4130-A376-06ED17664494}" type="datetime1">
              <a:rPr lang="ru-RU" smtClean="0"/>
              <a:t>14.05.2024</a:t>
            </a:fld>
            <a:endParaRPr lang="ru-RU"/>
          </a:p>
        </p:txBody>
      </p:sp>
      <p:sp>
        <p:nvSpPr>
          <p:cNvPr id="6" name="Нижний колонтитул 5"/>
          <p:cNvSpPr>
            <a:spLocks noGrp="1"/>
          </p:cNvSpPr>
          <p:nvPr>
            <p:ph type="ftr" sz="quarter" idx="11"/>
          </p:nvPr>
        </p:nvSpPr>
        <p:spPr/>
        <p:txBody>
          <a:body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7" name="Номер слайда 6"/>
          <p:cNvSpPr>
            <a:spLocks noGrp="1"/>
          </p:cNvSpPr>
          <p:nvPr>
            <p:ph type="sldNum" sz="quarter" idx="12"/>
          </p:nvPr>
        </p:nvSpPr>
        <p:spPr/>
        <p:txBody>
          <a:bodyPr/>
          <a:lstStyle/>
          <a:p>
            <a:fld id="{F8087204-94FF-47DE-8998-81EE4CC95CD3}" type="slidenum">
              <a:rPr lang="ru-RU" smtClean="0"/>
              <a:t>‹#›</a:t>
            </a:fld>
            <a:endParaRPr lang="ru-RU"/>
          </a:p>
        </p:txBody>
      </p:sp>
    </p:spTree>
    <p:extLst>
      <p:ext uri="{BB962C8B-B14F-4D97-AF65-F5344CB8AC3E}">
        <p14:creationId xmlns:p14="http://schemas.microsoft.com/office/powerpoint/2010/main" val="402113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F76BD-FE21-4569-9282-9499767EE597}" type="datetime1">
              <a:rPr lang="ru-RU" smtClean="0"/>
              <a:t>14.05.2024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Суворова Г.А. Формула интеллекта ученика //Способности и ментальные ресурсы человека в мире глобальных перемен/ Отв. Ред. А. Л. Журавлев, М. А. Холодная, П.А. Сабадош.-М.: Изд-во «Институт психологии РАН»,2020.-1905с., стр. 462-469.Суворова Г.А. Интеллектуальное развитие школьников в процессе обучения/ Научно-методический журнал «Школа будущего», № 5. 2020, стр. 110-121.</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87204-94FF-47DE-8998-81EE4CC95CD3}" type="slidenum">
              <a:rPr lang="ru-RU" smtClean="0"/>
              <a:t>‹#›</a:t>
            </a:fld>
            <a:endParaRPr lang="ru-RU"/>
          </a:p>
        </p:txBody>
      </p:sp>
    </p:spTree>
    <p:extLst>
      <p:ext uri="{BB962C8B-B14F-4D97-AF65-F5344CB8AC3E}">
        <p14:creationId xmlns:p14="http://schemas.microsoft.com/office/powerpoint/2010/main" val="3832179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mailto:suvorovaga@mail.r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suvorovaga@mail.ru"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631" y="157720"/>
            <a:ext cx="7772400" cy="1470025"/>
          </a:xfrm>
        </p:spPr>
        <p:txBody>
          <a:bodyPr>
            <a:normAutofit fontScale="90000"/>
          </a:bodyPr>
          <a:lstStyle/>
          <a:p>
            <a:r>
              <a:rPr lang="en-US" dirty="0" smtClean="0"/>
              <a:t>IV International Psychological Forum "A child in the digital world"</a:t>
            </a:r>
            <a:endParaRPr lang="ru-RU" dirty="0"/>
          </a:p>
        </p:txBody>
      </p:sp>
      <p:sp>
        <p:nvSpPr>
          <p:cNvPr id="3" name="Подзаголовок 2"/>
          <p:cNvSpPr>
            <a:spLocks noGrp="1"/>
          </p:cNvSpPr>
          <p:nvPr>
            <p:ph type="subTitle" idx="1"/>
          </p:nvPr>
        </p:nvSpPr>
        <p:spPr>
          <a:xfrm>
            <a:off x="3923928" y="1772816"/>
            <a:ext cx="4896544" cy="3577952"/>
          </a:xfrm>
        </p:spPr>
        <p:txBody>
          <a:bodyPr>
            <a:normAutofit fontScale="85000" lnSpcReduction="20000"/>
          </a:bodyPr>
          <a:lstStyle/>
          <a:p>
            <a:pPr algn="just"/>
            <a:r>
              <a:rPr lang="en-US" b="1" dirty="0"/>
              <a:t>Formation of a student's graphic writing skill in the digital world: problem statement</a:t>
            </a:r>
            <a:r>
              <a:rPr lang="en-US" b="1" dirty="0" smtClean="0"/>
              <a:t>.</a:t>
            </a:r>
          </a:p>
          <a:p>
            <a:pPr algn="just"/>
            <a:r>
              <a:rPr lang="en-US" dirty="0" smtClean="0"/>
              <a:t>The purpose of the report</a:t>
            </a:r>
            <a:r>
              <a:rPr lang="en-US" dirty="0"/>
              <a:t>: to find out what happens in the inner world of a child when he learns to write: why the </a:t>
            </a:r>
            <a:r>
              <a:rPr lang="en-US" dirty="0" smtClean="0"/>
              <a:t>rules of </a:t>
            </a:r>
            <a:r>
              <a:rPr lang="en-US" dirty="0"/>
              <a:t>writing are learned easily, quickly, well by one child, and difficult, long and poorly by another.</a:t>
            </a:r>
            <a:endParaRPr lang="ru-RU" dirty="0"/>
          </a:p>
        </p:txBody>
      </p:sp>
      <p:pic>
        <p:nvPicPr>
          <p:cNvPr id="4" name="Picture 2" descr="C:\Users\Суворова\Desktop\foto.JPG-SGA-165x16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00808"/>
            <a:ext cx="2666685" cy="253744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92715" y="4581128"/>
            <a:ext cx="2869506" cy="1200329"/>
          </a:xfrm>
          <a:prstGeom prst="rect">
            <a:avLst/>
          </a:prstGeom>
          <a:noFill/>
        </p:spPr>
        <p:txBody>
          <a:bodyPr wrap="square" rtlCol="0">
            <a:spAutoFit/>
          </a:bodyPr>
          <a:lstStyle/>
          <a:p>
            <a:r>
              <a:rPr lang="en-US" sz="1200" dirty="0" err="1" smtClean="0">
                <a:latin typeface="Times New Roman" panose="02020603050405020304" pitchFamily="18" charset="0"/>
                <a:cs typeface="Times New Roman" panose="02020603050405020304" pitchFamily="18" charset="0"/>
              </a:rPr>
              <a:t>Suvorova</a:t>
            </a:r>
            <a:r>
              <a:rPr lang="en-US" sz="1200" dirty="0" smtClean="0">
                <a:latin typeface="Times New Roman" panose="02020603050405020304" pitchFamily="18" charset="0"/>
                <a:cs typeface="Times New Roman" panose="02020603050405020304" pitchFamily="18" charset="0"/>
              </a:rPr>
              <a:t> G.A.</a:t>
            </a:r>
            <a:endParaRPr lang="ru-RU"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 </a:t>
            </a:r>
            <a:endParaRPr lang="ru-RU" sz="1200" dirty="0" smtClean="0">
              <a:latin typeface="Times New Roman" panose="02020603050405020304" pitchFamily="18" charset="0"/>
              <a:cs typeface="Times New Roman" panose="02020603050405020304" pitchFamily="18" charset="0"/>
            </a:endParaRPr>
          </a:p>
          <a:p>
            <a:r>
              <a:rPr lang="en-US" sz="120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200" dirty="0" smtClean="0">
                <a:solidFill>
                  <a:schemeClr val="bg1"/>
                </a:solidFill>
                <a:latin typeface="Times New Roman" panose="02020603050405020304" pitchFamily="18" charset="0"/>
                <a:cs typeface="Times New Roman" panose="02020603050405020304" pitchFamily="18" charset="0"/>
                <a:hlinkClick r:id="rId3"/>
              </a:rPr>
              <a:t>.</a:t>
            </a:r>
            <a:r>
              <a:rPr lang="en-US" sz="120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200" dirty="0" smtClean="0">
              <a:solidFill>
                <a:schemeClr val="bg1"/>
              </a:solidFill>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+7-967-017-70-97</a:t>
            </a:r>
            <a:endParaRPr lang="ru-RU" sz="1200" dirty="0" smtClean="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43919" y="404664"/>
            <a:ext cx="976139" cy="976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6305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5" name="TextBox 4"/>
          <p:cNvSpPr txBox="1"/>
          <p:nvPr/>
        </p:nvSpPr>
        <p:spPr>
          <a:xfrm>
            <a:off x="570786" y="836712"/>
            <a:ext cx="7961654" cy="4401205"/>
          </a:xfrm>
          <a:prstGeom prst="rect">
            <a:avLst/>
          </a:prstGeom>
          <a:noFill/>
        </p:spPr>
        <p:txBody>
          <a:bodyPr wrap="square" rtlCol="0">
            <a:spAutoFit/>
          </a:bodyPr>
          <a:lstStyle/>
          <a:p>
            <a:pPr algn="just"/>
            <a:r>
              <a:rPr lang="en-US" sz="1400" dirty="0"/>
              <a:t>The pause when writing a letter level lasts for seconds. But the child is performing an activity: The child must want to write a letter. He should have a motive, he should set a goal - to write a letter, imagine the letter as a whole and remember how the letter is written, what elements it consists of (i.e. he works with the information basis of writing the letter), then he must analyze (perform mental operations of analysis and synthesis) how the elements of a letter connect, imagine how another element of a letter is written, or imagine the trajectory of hand movements when writing (make up a writing program) and keep in mind the spelling of the first element of the letter and the letter as a whole, make a decision and write the letter. He must be attentive at every stage. At the same time, mental or cognitive processes are involved in him - perception, representation, memory, thinking, attention, internal speech and psychomotor processes - movements of the hand, fingers, forearm. Individual qualities are actualized, which in the process of writing a letter become educationally important qualities (EIQ). We analyzed the process of writing a letter using an abstract model of </a:t>
            </a:r>
            <a:r>
              <a:rPr lang="en-US" sz="1400" dirty="0" err="1" smtClean="0"/>
              <a:t>V.D.Shadrikov's</a:t>
            </a:r>
            <a:r>
              <a:rPr lang="ru-RU" sz="1400" baseline="30000" dirty="0" smtClean="0"/>
              <a:t>6</a:t>
            </a:r>
            <a:r>
              <a:rPr lang="en-US" sz="1400" dirty="0" smtClean="0"/>
              <a:t> </a:t>
            </a:r>
            <a:r>
              <a:rPr lang="en-US" sz="1400" dirty="0"/>
              <a:t>activity, a model of a functional psychological system of activity -FPSA, the main components of which are: motive, goal, information basis of activity, program, decision-making, individual qualities or EIQ. During these seconds, all the components of the activity should be presented in the child's mind in a pause. </a:t>
            </a:r>
            <a:r>
              <a:rPr lang="en-US" sz="1400" dirty="0" smtClean="0"/>
              <a:t>YOU </a:t>
            </a:r>
            <a:r>
              <a:rPr lang="en-US" sz="1400" dirty="0"/>
              <a:t>CAN'T RUSH IT. </a:t>
            </a:r>
            <a:endParaRPr lang="en-US" sz="1400" dirty="0" smtClean="0"/>
          </a:p>
          <a:p>
            <a:pPr algn="just"/>
            <a:endParaRPr lang="en-US" sz="1400" dirty="0" smtClean="0"/>
          </a:p>
          <a:p>
            <a:pPr algn="just"/>
            <a:r>
              <a:rPr lang="en-US" sz="1400" dirty="0" smtClean="0"/>
              <a:t>At </a:t>
            </a:r>
            <a:r>
              <a:rPr lang="en-US" sz="1400" dirty="0"/>
              <a:t>the stage of learning to write, it is necessary to say every time: I start - I lead - I finish. </a:t>
            </a:r>
            <a:endParaRPr lang="en-US" sz="1400" dirty="0" smtClean="0"/>
          </a:p>
          <a:p>
            <a:pPr algn="just"/>
            <a:endParaRPr lang="en-US" sz="1400" dirty="0"/>
          </a:p>
          <a:p>
            <a:pPr algn="just"/>
            <a:r>
              <a:rPr lang="en-US" sz="1400" dirty="0" smtClean="0"/>
              <a:t>These </a:t>
            </a:r>
            <a:r>
              <a:rPr lang="en-US" sz="1400" dirty="0"/>
              <a:t>classes will help adults teach their child to write, i.e. to consciously perform graphic movements and consolidate learning, i.e. to form a technical writing skill.</a:t>
            </a:r>
            <a:endParaRPr lang="en-US" sz="1400" dirty="0" smtClean="0"/>
          </a:p>
        </p:txBody>
      </p:sp>
      <p:sp>
        <p:nvSpPr>
          <p:cNvPr id="3" name="TextBox 2"/>
          <p:cNvSpPr txBox="1"/>
          <p:nvPr/>
        </p:nvSpPr>
        <p:spPr>
          <a:xfrm>
            <a:off x="570786" y="5661248"/>
            <a:ext cx="8033662" cy="230832"/>
          </a:xfrm>
          <a:prstGeom prst="rect">
            <a:avLst/>
          </a:prstGeom>
          <a:noFill/>
        </p:spPr>
        <p:txBody>
          <a:bodyPr wrap="square" rtlCol="0">
            <a:spAutoFit/>
          </a:bodyPr>
          <a:lstStyle/>
          <a:p>
            <a:r>
              <a:rPr lang="ru-RU" sz="900" dirty="0" smtClean="0"/>
              <a:t>6. </a:t>
            </a:r>
            <a:r>
              <a:rPr lang="en-US" sz="900" dirty="0" err="1"/>
              <a:t>Shadrikov</a:t>
            </a:r>
            <a:r>
              <a:rPr lang="en-US" sz="900" dirty="0"/>
              <a:t> V.D. Psychology of human activity. - M.: "Publishing House of Psychology of the Russian Academy of Sciences", 2013. - 464s. (Achievements in psychology)</a:t>
            </a:r>
            <a:endParaRPr lang="ru-RU" sz="900" dirty="0"/>
          </a:p>
        </p:txBody>
      </p:sp>
      <p:sp>
        <p:nvSpPr>
          <p:cNvPr id="6" name="TextBox 5"/>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975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3" name="TextBox 2"/>
          <p:cNvSpPr txBox="1"/>
          <p:nvPr/>
        </p:nvSpPr>
        <p:spPr>
          <a:xfrm>
            <a:off x="1259632" y="2852936"/>
            <a:ext cx="6408712" cy="707886"/>
          </a:xfrm>
          <a:prstGeom prst="rect">
            <a:avLst/>
          </a:prstGeom>
          <a:noFill/>
        </p:spPr>
        <p:txBody>
          <a:bodyPr wrap="square" rtlCol="0">
            <a:spAutoFit/>
          </a:bodyPr>
          <a:lstStyle/>
          <a:p>
            <a:pPr algn="ctr"/>
            <a:r>
              <a:rPr lang="ru-RU" sz="4000" dirty="0" smtClean="0"/>
              <a:t>Спасибо за внимание!</a:t>
            </a:r>
            <a:endParaRPr lang="ru-RU" sz="4000" dirty="0"/>
          </a:p>
        </p:txBody>
      </p:sp>
      <p:sp>
        <p:nvSpPr>
          <p:cNvPr id="5" name="TextBox 4"/>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817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9003536" cy="706090"/>
          </a:xfrm>
        </p:spPr>
        <p:txBody>
          <a:bodyPr>
            <a:noAutofit/>
          </a:bodyPr>
          <a:lstStyle/>
          <a:p>
            <a:r>
              <a:rPr lang="en-US" sz="1800" b="1" dirty="0"/>
              <a:t>Formation of a student's graphic writing skill in the digital world: problem statement.</a:t>
            </a:r>
          </a:p>
        </p:txBody>
      </p:sp>
      <p:sp>
        <p:nvSpPr>
          <p:cNvPr id="7" name="TextBox 6"/>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
        <p:nvSpPr>
          <p:cNvPr id="3" name="TextBox 2"/>
          <p:cNvSpPr txBox="1"/>
          <p:nvPr/>
        </p:nvSpPr>
        <p:spPr>
          <a:xfrm>
            <a:off x="570786" y="1484784"/>
            <a:ext cx="7632848" cy="1815882"/>
          </a:xfrm>
          <a:prstGeom prst="rect">
            <a:avLst/>
          </a:prstGeom>
          <a:noFill/>
        </p:spPr>
        <p:txBody>
          <a:bodyPr wrap="square" rtlCol="0">
            <a:spAutoFit/>
          </a:bodyPr>
          <a:lstStyle/>
          <a:p>
            <a:pPr algn="ctr"/>
            <a:r>
              <a:rPr lang="en-US" sz="3600" b="1" dirty="0"/>
              <a:t>Relevance</a:t>
            </a:r>
            <a:r>
              <a:rPr lang="en-US" sz="3200" b="1" dirty="0"/>
              <a:t>. </a:t>
            </a:r>
            <a:endParaRPr lang="en-US" sz="3200" b="1" dirty="0" smtClean="0"/>
          </a:p>
          <a:p>
            <a:pPr algn="just"/>
            <a:r>
              <a:rPr lang="en-US" dirty="0" smtClean="0"/>
              <a:t>The </a:t>
            </a:r>
            <a:r>
              <a:rPr lang="en-US" dirty="0"/>
              <a:t>relevance of this problem is due to the fact that the graphic writing skill as a component of </a:t>
            </a:r>
            <a:r>
              <a:rPr lang="en-US" dirty="0" smtClean="0"/>
              <a:t>RTL </a:t>
            </a:r>
            <a:r>
              <a:rPr lang="en-US" dirty="0"/>
              <a:t>(readiness to learn) is difficult for most students to form. A child learns to write in the first grade or in kindergarten preparatory groups. Why do most children write poorly? It's important to </a:t>
            </a:r>
            <a:r>
              <a:rPr lang="en-US" dirty="0" smtClean="0"/>
              <a:t>find out.</a:t>
            </a:r>
            <a:endParaRPr lang="ru-RU" dirty="0"/>
          </a:p>
        </p:txBody>
      </p:sp>
    </p:spTree>
    <p:extLst>
      <p:ext uri="{BB962C8B-B14F-4D97-AF65-F5344CB8AC3E}">
        <p14:creationId xmlns:p14="http://schemas.microsoft.com/office/powerpoint/2010/main" val="3824625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9" name="TextBox 8"/>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
        <p:nvSpPr>
          <p:cNvPr id="3" name="TextBox 2"/>
          <p:cNvSpPr txBox="1"/>
          <p:nvPr/>
        </p:nvSpPr>
        <p:spPr>
          <a:xfrm>
            <a:off x="570786" y="1052736"/>
            <a:ext cx="7920880" cy="3385542"/>
          </a:xfrm>
          <a:prstGeom prst="rect">
            <a:avLst/>
          </a:prstGeom>
          <a:noFill/>
        </p:spPr>
        <p:txBody>
          <a:bodyPr wrap="square" rtlCol="0">
            <a:spAutoFit/>
          </a:bodyPr>
          <a:lstStyle/>
          <a:p>
            <a:pPr algn="ctr"/>
            <a:r>
              <a:rPr lang="en-US" b="1" dirty="0" smtClean="0"/>
              <a:t>Expert </a:t>
            </a:r>
            <a:r>
              <a:rPr lang="en-US" b="1" dirty="0"/>
              <a:t>analytical analysis.</a:t>
            </a:r>
            <a:r>
              <a:rPr lang="en-US" sz="1400" dirty="0"/>
              <a:t> </a:t>
            </a:r>
            <a:endParaRPr lang="en-US" sz="1400" dirty="0" smtClean="0"/>
          </a:p>
          <a:p>
            <a:pPr algn="just"/>
            <a:r>
              <a:rPr lang="en-US" sz="1400" dirty="0" smtClean="0"/>
              <a:t>Writing </a:t>
            </a:r>
            <a:r>
              <a:rPr lang="en-US" sz="1400" dirty="0"/>
              <a:t>is a child's own written speech, it includes intellectual activity and psychomotor activity, i.e. it is an integral system-wide property of a child's personality, which is formed in practical work with children. Writing is a complex type of intellectual activity. The writing skill is formed throughout the entire period of study in elementary school, it is a type of motor skill for mastering the shape of letters, without fragmentary connections, and the speed of writing. The graphic writing skill is formed simultaneously with the skills of reading, counting, and spelling. The graphic writing skill, writing various graphic actions (writing elements of letters, syllables, sentences that convey meaning) goes into the subconscious. A skill is an action brought to automatism, i.e. consciousness is turned off. . We write without thinking about how we write letters, words, sentences. Only patience, systematic work, knowledge of what and how is formed simultaneously with the skills of reading, counting, spelling, and repeated performance of specific actions while maintaining a high degree of self-control (auditory, articulatory, visual, kinesthetic) over the actions performed allows you to form this skill. The formation of a graphic writing skill depends on the formation of a graphic writing code, which is formed individually for each child by psychomotor abilities and provides images of letter elements and their compounds.</a:t>
            </a:r>
            <a:endParaRPr lang="ru-RU" sz="1400" dirty="0"/>
          </a:p>
        </p:txBody>
      </p:sp>
    </p:spTree>
    <p:extLst>
      <p:ext uri="{BB962C8B-B14F-4D97-AF65-F5344CB8AC3E}">
        <p14:creationId xmlns:p14="http://schemas.microsoft.com/office/powerpoint/2010/main" val="3105791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3" name="TextBox 2"/>
          <p:cNvSpPr txBox="1"/>
          <p:nvPr/>
        </p:nvSpPr>
        <p:spPr>
          <a:xfrm>
            <a:off x="593393" y="692696"/>
            <a:ext cx="7920880" cy="5262979"/>
          </a:xfrm>
          <a:prstGeom prst="rect">
            <a:avLst/>
          </a:prstGeom>
          <a:noFill/>
        </p:spPr>
        <p:txBody>
          <a:bodyPr wrap="square" rtlCol="0">
            <a:spAutoFit/>
          </a:bodyPr>
          <a:lstStyle/>
          <a:p>
            <a:pPr algn="just"/>
            <a:r>
              <a:rPr lang="en-US" sz="1400" dirty="0"/>
              <a:t>Russian writing is a sound-letter writing, it is a Russian writing, the most perfect kind of writing. The basic principle of learning is therefore sound, phonemic. All scripts have sign systems that are written down. The basic unit of study is writing graphic elements of letters. A grapheme is a letter that consists of a different number of visual and motor elements, and which needs to be written. Each graphic element has its own visual-motor image. There are two types of elements: visual and motor. Sign systems - graphemes are recorded. A phoneme is a sounding sound. Since the basic principle of learning is sound, we are talking about phonemic learning, phonemic hearing. Difficulties in writing arise due to the fact that the letter and sound often do not match, we hear one thing, write another. Writing is a special form of speech, the elements of speech are fixed on paper by writing letters that correspond to the elements of oral speech</a:t>
            </a:r>
            <a:r>
              <a:rPr lang="en-US" sz="1400" dirty="0" smtClean="0"/>
              <a:t>.</a:t>
            </a:r>
          </a:p>
          <a:p>
            <a:pPr algn="just"/>
            <a:endParaRPr lang="en-US" sz="1400" dirty="0" smtClean="0"/>
          </a:p>
          <a:p>
            <a:pPr algn="just"/>
            <a:r>
              <a:rPr lang="en-US" sz="1400" dirty="0"/>
              <a:t>Causes of difficulties: the hand gets tired quickly, the working line is lost, the correct spelling of letters does not work, there is a "mirror" letter, the concepts of "left", "right", "sheet", "page" do not differ, the pace of work is low</a:t>
            </a:r>
            <a:r>
              <a:rPr lang="en-US" sz="1400" dirty="0" smtClean="0"/>
              <a:t>.</a:t>
            </a:r>
          </a:p>
          <a:p>
            <a:pPr algn="just"/>
            <a:endParaRPr lang="en-US" sz="1400" dirty="0"/>
          </a:p>
          <a:p>
            <a:pPr algn="just"/>
            <a:r>
              <a:rPr lang="en-US" sz="1400" dirty="0"/>
              <a:t>The student learns the information basis of writing with the help of his cognitive and psychomotor processes and abilities. The unpreparedness of the student's child's hand for writing is associated with the weakness of fine motor skills of the fingers, insufficient formation of visual-motor coordination and many other mental functions and abilities: voluntary attention, visual and auditory perception, visual and auditory memory, representations, thinking (analysis and synthesis), will, self-control, speech</a:t>
            </a:r>
            <a:r>
              <a:rPr lang="en-US" sz="1400" dirty="0" smtClean="0"/>
              <a:t>.</a:t>
            </a:r>
          </a:p>
          <a:p>
            <a:pPr algn="just"/>
            <a:endParaRPr lang="en-US" sz="1400" dirty="0"/>
          </a:p>
          <a:p>
            <a:pPr algn="just"/>
            <a:r>
              <a:rPr lang="en-US" sz="1400" dirty="0"/>
              <a:t>Allocated time for the formation of writing skills is insufficient for the skill to be formed. Learning to write is an independent type of activity for a child the development of which takes time. This time is increasingly shortened now in primary schools due to the introduction of distance learning. The lack of formation of graphic actions as educational leads to a loss of educational motivation, the child ceases to want to learn.</a:t>
            </a:r>
            <a:endParaRPr lang="ru-RU" sz="1400" dirty="0"/>
          </a:p>
        </p:txBody>
      </p:sp>
      <p:sp>
        <p:nvSpPr>
          <p:cNvPr id="5" name="TextBox 4"/>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491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3" name="TextBox 2"/>
          <p:cNvSpPr txBox="1"/>
          <p:nvPr/>
        </p:nvSpPr>
        <p:spPr>
          <a:xfrm>
            <a:off x="593393" y="692696"/>
            <a:ext cx="7920880" cy="3323987"/>
          </a:xfrm>
          <a:prstGeom prst="rect">
            <a:avLst/>
          </a:prstGeom>
          <a:noFill/>
        </p:spPr>
        <p:txBody>
          <a:bodyPr wrap="square" rtlCol="0">
            <a:spAutoFit/>
          </a:bodyPr>
          <a:lstStyle/>
          <a:p>
            <a:pPr algn="just"/>
            <a:r>
              <a:rPr lang="en-US" sz="1400" dirty="0"/>
              <a:t>Pavel </a:t>
            </a:r>
            <a:r>
              <a:rPr lang="en-US" sz="1400" dirty="0" err="1"/>
              <a:t>Leibovich</a:t>
            </a:r>
            <a:r>
              <a:rPr lang="en-US" sz="1400" dirty="0"/>
              <a:t> </a:t>
            </a:r>
            <a:r>
              <a:rPr lang="en-US" sz="1400" dirty="0" smtClean="0"/>
              <a:t>Gorfunkel</a:t>
            </a:r>
            <a:r>
              <a:rPr lang="en-US" sz="1400" baseline="30000" dirty="0" smtClean="0"/>
              <a:t>1</a:t>
            </a:r>
            <a:r>
              <a:rPr lang="en-US" sz="1400" dirty="0" smtClean="0"/>
              <a:t> </a:t>
            </a:r>
            <a:r>
              <a:rPr lang="en-US" sz="1400" dirty="0"/>
              <a:t>identified the main components of the structure of the graphic writing skill more than 70 years ago and showed how they are interconnected, i.e., he described the cortical sphere of the writing skill: C hearing- A Articulation - R hand -Z vision. In the act of writing, he believes, they take part:1) auditory representations AUR (sound, we hear the sound),(acoustic component),2) articulatory (speech-motor) representations- AR, (what movements do the lips make and what speech sounds we hear at the same time;) (speech motor components ), 3) visual representations of the letters of the VR, 4) kinesthetic representations of hand movements in writing, i.e. hand-motor representations -HMR (motor component or hand-motor representations</a:t>
            </a:r>
            <a:r>
              <a:rPr lang="en-US" sz="1400" dirty="0" smtClean="0"/>
              <a:t>).</a:t>
            </a:r>
          </a:p>
          <a:p>
            <a:pPr algn="just"/>
            <a:endParaRPr lang="en-US" sz="1400" dirty="0"/>
          </a:p>
          <a:p>
            <a:pPr algn="just"/>
            <a:r>
              <a:rPr lang="en-US" sz="1400" dirty="0"/>
              <a:t>According to </a:t>
            </a:r>
            <a:r>
              <a:rPr lang="en-US" sz="1400" dirty="0" err="1"/>
              <a:t>Evgeny</a:t>
            </a:r>
            <a:r>
              <a:rPr lang="en-US" sz="1400" dirty="0"/>
              <a:t> Vasilyevich </a:t>
            </a:r>
            <a:r>
              <a:rPr lang="en-US" sz="1400" dirty="0" smtClean="0"/>
              <a:t>Guryanov</a:t>
            </a:r>
            <a:r>
              <a:rPr lang="en-US" sz="1400" baseline="30000" dirty="0" smtClean="0"/>
              <a:t>2</a:t>
            </a:r>
            <a:r>
              <a:rPr lang="en-US" sz="1400" dirty="0" smtClean="0"/>
              <a:t>, </a:t>
            </a:r>
            <a:r>
              <a:rPr lang="en-US" sz="1400" dirty="0"/>
              <a:t>each of these components also includes self-control: auditory, articulatory, visual and kinesthetic</a:t>
            </a:r>
            <a:r>
              <a:rPr lang="en-US" sz="1400" dirty="0" smtClean="0"/>
              <a:t>.</a:t>
            </a:r>
          </a:p>
          <a:p>
            <a:pPr algn="just"/>
            <a:endParaRPr lang="en-US" sz="1400" dirty="0"/>
          </a:p>
          <a:p>
            <a:pPr algn="just"/>
            <a:r>
              <a:rPr lang="en-US" sz="1400" dirty="0"/>
              <a:t>The last link in the act of writing is the hand - H. P.L. </a:t>
            </a:r>
            <a:r>
              <a:rPr lang="en-US" sz="1400" dirty="0" err="1"/>
              <a:t>Gorfunkel</a:t>
            </a:r>
            <a:r>
              <a:rPr lang="en-US" sz="1400" dirty="0"/>
              <a:t> believes, it is the hand that determines the necessary hand movements when writing. The sphere of skill in the cerebral cortex, or the cortical sphere of skill, looks like this: </a:t>
            </a:r>
            <a:r>
              <a:rPr lang="en-US" sz="1400" dirty="0" smtClean="0"/>
              <a:t>S-hearing </a:t>
            </a:r>
            <a:r>
              <a:rPr lang="en-US" sz="1400" dirty="0"/>
              <a:t>(sound), A- articulation, H- hand, V-vision.</a:t>
            </a:r>
            <a:endParaRPr lang="ru-RU" sz="1400" dirty="0"/>
          </a:p>
        </p:txBody>
      </p:sp>
      <p:sp>
        <p:nvSpPr>
          <p:cNvPr id="4" name="TextBox 3"/>
          <p:cNvSpPr txBox="1"/>
          <p:nvPr/>
        </p:nvSpPr>
        <p:spPr>
          <a:xfrm>
            <a:off x="593393" y="5389765"/>
            <a:ext cx="7830705" cy="553998"/>
          </a:xfrm>
          <a:prstGeom prst="rect">
            <a:avLst/>
          </a:prstGeom>
          <a:noFill/>
        </p:spPr>
        <p:txBody>
          <a:bodyPr wrap="square" rtlCol="0">
            <a:spAutoFit/>
          </a:bodyPr>
          <a:lstStyle/>
          <a:p>
            <a:r>
              <a:rPr lang="en-US" sz="1000" dirty="0" smtClean="0"/>
              <a:t>1.Gorfunkel </a:t>
            </a:r>
            <a:r>
              <a:rPr lang="en-US" sz="1000" dirty="0"/>
              <a:t>P.L. The role of visual representations in the formation of elementary writing skills. </a:t>
            </a:r>
            <a:r>
              <a:rPr lang="en-US" sz="1000" dirty="0" err="1"/>
              <a:t>Cand</a:t>
            </a:r>
            <a:r>
              <a:rPr lang="en-US" sz="1000" dirty="0"/>
              <a:t>. Dissertation of 1953. </a:t>
            </a:r>
            <a:r>
              <a:rPr lang="en-US" sz="1000" dirty="0" smtClean="0"/>
              <a:t>3</a:t>
            </a:r>
          </a:p>
          <a:p>
            <a:r>
              <a:rPr lang="en-US" sz="1000" dirty="0" smtClean="0"/>
              <a:t>2. </a:t>
            </a:r>
            <a:r>
              <a:rPr lang="en-US" sz="1000" dirty="0" err="1" smtClean="0"/>
              <a:t>Guryanov</a:t>
            </a:r>
            <a:r>
              <a:rPr lang="en-US" sz="1000" dirty="0" smtClean="0"/>
              <a:t> </a:t>
            </a:r>
            <a:r>
              <a:rPr lang="en-US" sz="1000" dirty="0"/>
              <a:t>E.V. Psychology of teaching writing. Formation of graphic writing skills. M.: Publishing House of the Academy of Pedagogical Sciences of the RSFSR, 1959</a:t>
            </a:r>
            <a:endParaRPr lang="ru-RU" sz="1000" b="1" dirty="0"/>
          </a:p>
        </p:txBody>
      </p:sp>
      <p:sp>
        <p:nvSpPr>
          <p:cNvPr id="6" name="TextBox 5"/>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999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3" name="TextBox 2"/>
          <p:cNvSpPr txBox="1"/>
          <p:nvPr/>
        </p:nvSpPr>
        <p:spPr>
          <a:xfrm>
            <a:off x="593393" y="692696"/>
            <a:ext cx="7920880" cy="954107"/>
          </a:xfrm>
          <a:prstGeom prst="rect">
            <a:avLst/>
          </a:prstGeom>
          <a:noFill/>
        </p:spPr>
        <p:txBody>
          <a:bodyPr wrap="square" rtlCol="0">
            <a:spAutoFit/>
          </a:bodyPr>
          <a:lstStyle/>
          <a:p>
            <a:pPr algn="just"/>
            <a:r>
              <a:rPr lang="en-US" sz="1400" dirty="0"/>
              <a:t>How are the other components included in the act of writing? There are possible options here, notes P.L. </a:t>
            </a:r>
            <a:r>
              <a:rPr lang="en-US" sz="1400" dirty="0" err="1"/>
              <a:t>Gorfunkel</a:t>
            </a:r>
            <a:r>
              <a:rPr lang="en-US" sz="1400" dirty="0"/>
              <a:t>.(Look at the arrows</a:t>
            </a:r>
            <a:r>
              <a:rPr lang="en-US" sz="1400" dirty="0" smtClean="0"/>
              <a:t>)</a:t>
            </a:r>
          </a:p>
          <a:p>
            <a:pPr algn="just"/>
            <a:endParaRPr lang="en-US" sz="1400" dirty="0"/>
          </a:p>
          <a:p>
            <a:pPr algn="just"/>
            <a:endParaRPr lang="ru-RU" sz="1400" dirty="0"/>
          </a:p>
        </p:txBody>
      </p:sp>
      <p:pic>
        <p:nvPicPr>
          <p:cNvPr id="1072" name="Picture 4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330" y="1041011"/>
            <a:ext cx="7162030" cy="357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8" name="TextBox 1027"/>
          <p:cNvSpPr txBox="1"/>
          <p:nvPr/>
        </p:nvSpPr>
        <p:spPr>
          <a:xfrm>
            <a:off x="570786" y="4438434"/>
            <a:ext cx="7344816" cy="523220"/>
          </a:xfrm>
          <a:prstGeom prst="rect">
            <a:avLst/>
          </a:prstGeom>
          <a:noFill/>
        </p:spPr>
        <p:txBody>
          <a:bodyPr wrap="square" rtlCol="0">
            <a:spAutoFit/>
          </a:bodyPr>
          <a:lstStyle/>
          <a:p>
            <a:r>
              <a:rPr lang="en-US" sz="1400" dirty="0"/>
              <a:t>Fig. No. 1. Different options for including hearing, speech, vision and hands in the final act of writing (according to P.L. </a:t>
            </a:r>
            <a:r>
              <a:rPr lang="en-US" sz="1400" dirty="0" err="1"/>
              <a:t>Gorfunkel</a:t>
            </a:r>
            <a:r>
              <a:rPr lang="en-US" sz="1400" dirty="0"/>
              <a:t>), where 1, 2, 3 are options</a:t>
            </a:r>
            <a:r>
              <a:rPr lang="en-US" sz="1400" dirty="0" smtClean="0"/>
              <a:t>.</a:t>
            </a:r>
            <a:endParaRPr lang="ru-RU" sz="1400" dirty="0"/>
          </a:p>
        </p:txBody>
      </p:sp>
      <p:sp>
        <p:nvSpPr>
          <p:cNvPr id="7" name="TextBox 6"/>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4"/>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4"/>
              </a:rPr>
              <a:t>.</a:t>
            </a:r>
            <a:r>
              <a:rPr lang="en-US" sz="1050" dirty="0" err="1" smtClean="0">
                <a:solidFill>
                  <a:schemeClr val="bg1"/>
                </a:solidFill>
                <a:latin typeface="Times New Roman" panose="02020603050405020304" pitchFamily="18" charset="0"/>
                <a:cs typeface="Times New Roman" panose="02020603050405020304" pitchFamily="18" charset="0"/>
                <a:hlinkClick r:id="rId4"/>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251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5" name="TextBox 4"/>
          <p:cNvSpPr txBox="1"/>
          <p:nvPr/>
        </p:nvSpPr>
        <p:spPr>
          <a:xfrm>
            <a:off x="570786" y="836712"/>
            <a:ext cx="7961654" cy="4401205"/>
          </a:xfrm>
          <a:prstGeom prst="rect">
            <a:avLst/>
          </a:prstGeom>
          <a:noFill/>
        </p:spPr>
        <p:txBody>
          <a:bodyPr wrap="square" rtlCol="0">
            <a:spAutoFit/>
          </a:bodyPr>
          <a:lstStyle/>
          <a:p>
            <a:r>
              <a:rPr lang="en-US" sz="1400" dirty="0"/>
              <a:t>Hearing, speech, sight and hand are included in the final act of writing in different </a:t>
            </a:r>
            <a:r>
              <a:rPr lang="en-US" sz="1400" dirty="0" err="1"/>
              <a:t>ways.There</a:t>
            </a:r>
            <a:r>
              <a:rPr lang="en-US" sz="1400" dirty="0"/>
              <a:t> are only 33 uppercase letters in the Russian language (small, lowercase and large, uppercase or uppercase, they consist of only 8 letter elements (from 8 groups).There are 66 letters in total, small -33, large -30. Having learned to spell out these basic 8 elements, the child will be able to spell out any of the 33 letters</a:t>
            </a:r>
            <a:r>
              <a:rPr lang="en-US" sz="1400" dirty="0" smtClean="0"/>
              <a:t>.</a:t>
            </a:r>
            <a:endParaRPr lang="ru-RU" sz="1400" dirty="0" smtClean="0"/>
          </a:p>
          <a:p>
            <a:r>
              <a:rPr lang="en-US" sz="1400" dirty="0" smtClean="0"/>
              <a:t>Group </a:t>
            </a:r>
            <a:r>
              <a:rPr lang="en-US" sz="1400" dirty="0"/>
              <a:t>1 -straight sloping lines of different lengths, short and long</a:t>
            </a:r>
            <a:r>
              <a:rPr lang="en-US" sz="1400" dirty="0" smtClean="0"/>
              <a:t>.</a:t>
            </a:r>
            <a:endParaRPr lang="ru-RU" sz="1400" dirty="0" smtClean="0"/>
          </a:p>
          <a:p>
            <a:r>
              <a:rPr lang="en-US" sz="1400" dirty="0" smtClean="0"/>
              <a:t>Group </a:t>
            </a:r>
            <a:r>
              <a:rPr lang="en-US" sz="1400" dirty="0"/>
              <a:t>2 - straight oblique lines with one rounding at the bottom or top (short and long lines with one rounding to the right and to the left</a:t>
            </a:r>
            <a:r>
              <a:rPr lang="en-US" sz="1400" dirty="0" smtClean="0"/>
              <a:t>.</a:t>
            </a:r>
            <a:endParaRPr lang="ru-RU" sz="1400" dirty="0" smtClean="0"/>
          </a:p>
          <a:p>
            <a:r>
              <a:rPr lang="en-US" sz="1400" dirty="0" smtClean="0"/>
              <a:t>Group </a:t>
            </a:r>
            <a:r>
              <a:rPr lang="en-US" sz="1400" dirty="0"/>
              <a:t>3 -sloping lines with two curves: at the top and at the bottom</a:t>
            </a:r>
            <a:r>
              <a:rPr lang="en-US" sz="1400" dirty="0" smtClean="0"/>
              <a:t>.</a:t>
            </a:r>
            <a:endParaRPr lang="ru-RU" sz="1400" dirty="0" smtClean="0"/>
          </a:p>
          <a:p>
            <a:r>
              <a:rPr lang="en-US" sz="1400" dirty="0" smtClean="0"/>
              <a:t>Group </a:t>
            </a:r>
            <a:r>
              <a:rPr lang="en-US" sz="1400" dirty="0"/>
              <a:t>4 - sloping lines with loops at the top and bottom (extending beyond the line</a:t>
            </a:r>
            <a:r>
              <a:rPr lang="en-US" sz="1400" dirty="0" smtClean="0"/>
              <a:t>).</a:t>
            </a:r>
            <a:endParaRPr lang="ru-RU" sz="1400" dirty="0" smtClean="0"/>
          </a:p>
          <a:p>
            <a:r>
              <a:rPr lang="en-US" sz="1400" dirty="0" smtClean="0"/>
              <a:t>Group </a:t>
            </a:r>
            <a:r>
              <a:rPr lang="en-US" sz="1400" dirty="0"/>
              <a:t>5 - lines with an oval to the middle of the line (semi-oval</a:t>
            </a:r>
            <a:r>
              <a:rPr lang="en-US" sz="1400" dirty="0" smtClean="0"/>
              <a:t>).</a:t>
            </a:r>
            <a:endParaRPr lang="ru-RU" sz="1400" dirty="0" smtClean="0"/>
          </a:p>
          <a:p>
            <a:r>
              <a:rPr lang="en-US" sz="1400" dirty="0" smtClean="0"/>
              <a:t>Group </a:t>
            </a:r>
            <a:r>
              <a:rPr lang="en-US" sz="1400" dirty="0"/>
              <a:t>6 is a large and small oval</a:t>
            </a:r>
            <a:r>
              <a:rPr lang="en-US" sz="1400" dirty="0" smtClean="0"/>
              <a:t>.</a:t>
            </a:r>
            <a:endParaRPr lang="ru-RU" sz="1400" dirty="0" smtClean="0"/>
          </a:p>
          <a:p>
            <a:r>
              <a:rPr lang="en-US" sz="1400" dirty="0" smtClean="0"/>
              <a:t>Group </a:t>
            </a:r>
            <a:r>
              <a:rPr lang="en-US" sz="1400" dirty="0"/>
              <a:t>7 - semi-ovals large and small with a gap on the left and right</a:t>
            </a:r>
            <a:r>
              <a:rPr lang="en-US" sz="1400" dirty="0" smtClean="0"/>
              <a:t>.</a:t>
            </a:r>
            <a:endParaRPr lang="ru-RU" sz="1400" dirty="0" smtClean="0"/>
          </a:p>
          <a:p>
            <a:r>
              <a:rPr lang="en-US" sz="1400" dirty="0" smtClean="0"/>
              <a:t>Group </a:t>
            </a:r>
            <a:r>
              <a:rPr lang="en-US" sz="1400" dirty="0"/>
              <a:t>8 -straight sloping lines with a curve at the bottom left (a smooth line starting from the bottom</a:t>
            </a:r>
            <a:r>
              <a:rPr lang="en-US" sz="1400" dirty="0" smtClean="0"/>
              <a:t>).</a:t>
            </a:r>
          </a:p>
          <a:p>
            <a:endParaRPr lang="en-US" sz="1400" dirty="0"/>
          </a:p>
          <a:p>
            <a:r>
              <a:rPr lang="en-US" sz="1400" dirty="0"/>
              <a:t>The spelling of even one letter element must comply with a number of </a:t>
            </a:r>
            <a:r>
              <a:rPr lang="en-US" sz="1400" i="1" dirty="0"/>
              <a:t>graphic norms</a:t>
            </a:r>
            <a:r>
              <a:rPr lang="en-US" sz="1400" dirty="0" smtClean="0"/>
              <a:t>.</a:t>
            </a:r>
          </a:p>
          <a:p>
            <a:endParaRPr lang="en-US" sz="1400" dirty="0"/>
          </a:p>
          <a:p>
            <a:r>
              <a:rPr lang="en-US" sz="1400" dirty="0"/>
              <a:t>Student make following errors: </a:t>
            </a:r>
          </a:p>
          <a:p>
            <a:r>
              <a:rPr lang="en-US" sz="1400" dirty="0"/>
              <a:t>- the first mistake: in determining the sound composition of words </a:t>
            </a:r>
          </a:p>
          <a:p>
            <a:r>
              <a:rPr lang="en-US" sz="1400" dirty="0"/>
              <a:t>- and the second mistake: graphic, which is expressed in the distortion of the shape of handwritten letters.</a:t>
            </a:r>
          </a:p>
          <a:p>
            <a:endParaRPr lang="en-US" sz="1400" dirty="0"/>
          </a:p>
        </p:txBody>
      </p:sp>
      <p:sp>
        <p:nvSpPr>
          <p:cNvPr id="6" name="TextBox 5"/>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878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5" name="TextBox 4"/>
          <p:cNvSpPr txBox="1"/>
          <p:nvPr/>
        </p:nvSpPr>
        <p:spPr>
          <a:xfrm>
            <a:off x="570786" y="836712"/>
            <a:ext cx="7961654" cy="3754874"/>
          </a:xfrm>
          <a:prstGeom prst="rect">
            <a:avLst/>
          </a:prstGeom>
          <a:noFill/>
        </p:spPr>
        <p:txBody>
          <a:bodyPr wrap="square" rtlCol="0">
            <a:spAutoFit/>
          </a:bodyPr>
          <a:lstStyle/>
          <a:p>
            <a:r>
              <a:rPr lang="en-US" sz="1400" dirty="0"/>
              <a:t>What mistakes do children make in the literal composition of words</a:t>
            </a:r>
            <a:r>
              <a:rPr lang="en-US" sz="1400" dirty="0" smtClean="0"/>
              <a:t>?</a:t>
            </a:r>
          </a:p>
          <a:p>
            <a:endParaRPr lang="en-US" sz="1400" dirty="0"/>
          </a:p>
          <a:p>
            <a:r>
              <a:rPr lang="en-US" sz="1400" dirty="0" smtClean="0"/>
              <a:t>These </a:t>
            </a:r>
            <a:r>
              <a:rPr lang="en-US" sz="1400" dirty="0"/>
              <a:t>are missing letters in a word (they do not know how to separate the sound from the preceding or subsequent sound), replacing some letters with others, including extra letters in the composition and rearranging them. Most often, vowels in the middle of words are skipped (</a:t>
            </a:r>
            <a:r>
              <a:rPr lang="en-US" sz="1400" dirty="0" err="1"/>
              <a:t>shr</a:t>
            </a:r>
            <a:r>
              <a:rPr lang="en-US" sz="1400" dirty="0"/>
              <a:t> instead of </a:t>
            </a:r>
            <a:r>
              <a:rPr lang="en-US" sz="1400" dirty="0" err="1"/>
              <a:t>shar</a:t>
            </a:r>
            <a:r>
              <a:rPr lang="en-US" sz="1400" dirty="0"/>
              <a:t>), stressed vowels in the middle of words (</a:t>
            </a:r>
            <a:r>
              <a:rPr lang="en-US" sz="1400" dirty="0" err="1"/>
              <a:t>ksha</a:t>
            </a:r>
            <a:r>
              <a:rPr lang="en-US" sz="1400" dirty="0"/>
              <a:t>, instead of kasha), do not add a stressed vowel at the end of two-syllable words (</a:t>
            </a:r>
            <a:r>
              <a:rPr lang="en-US" sz="1400" dirty="0" err="1"/>
              <a:t>ruk</a:t>
            </a:r>
            <a:r>
              <a:rPr lang="en-US" sz="1400" dirty="0"/>
              <a:t> instead of </a:t>
            </a:r>
            <a:r>
              <a:rPr lang="en-US" sz="1400" dirty="0" err="1"/>
              <a:t>ruka</a:t>
            </a:r>
            <a:r>
              <a:rPr lang="en-US" sz="1400" dirty="0"/>
              <a:t>), there are no unstressed vowels at the end of words (mam instead of mama). The main </a:t>
            </a:r>
            <a:r>
              <a:rPr lang="en-US" sz="1400" dirty="0" smtClean="0"/>
              <a:t>struggles in </a:t>
            </a:r>
            <a:r>
              <a:rPr lang="en-US" sz="1400" dirty="0"/>
              <a:t>writing are recognizing sounds and labeling them with the appropriate letters. </a:t>
            </a:r>
            <a:endParaRPr lang="en-US" sz="1400" dirty="0" smtClean="0"/>
          </a:p>
          <a:p>
            <a:endParaRPr lang="en-US" sz="1400" dirty="0"/>
          </a:p>
          <a:p>
            <a:r>
              <a:rPr lang="en-US" sz="1400" i="1" dirty="0" smtClean="0"/>
              <a:t>The </a:t>
            </a:r>
            <a:r>
              <a:rPr lang="en-US" sz="1400" i="1" dirty="0"/>
              <a:t>main difficulty</a:t>
            </a:r>
            <a:r>
              <a:rPr lang="en-US" sz="1400" dirty="0"/>
              <a:t> is the simultaneous observance of the rules on the position of the body, hands and notebook</a:t>
            </a:r>
            <a:r>
              <a:rPr lang="en-US" sz="1400" dirty="0" smtClean="0"/>
              <a:t>.</a:t>
            </a:r>
          </a:p>
          <a:p>
            <a:endParaRPr lang="en-US" sz="1400" dirty="0" smtClean="0"/>
          </a:p>
          <a:p>
            <a:r>
              <a:rPr lang="en-US" sz="1400" dirty="0"/>
              <a:t>According to A.R. Luria</a:t>
            </a:r>
            <a:r>
              <a:rPr lang="en-US" sz="1400" baseline="30000" dirty="0"/>
              <a:t>3</a:t>
            </a:r>
            <a:r>
              <a:rPr lang="en-US" sz="1400" dirty="0"/>
              <a:t>, M.M. Bezrukikh</a:t>
            </a:r>
            <a:r>
              <a:rPr lang="en-US" sz="1400" baseline="30000" dirty="0"/>
              <a:t>4</a:t>
            </a:r>
            <a:r>
              <a:rPr lang="en-US" sz="1400" dirty="0"/>
              <a:t>, T.E. Khokhlova</a:t>
            </a:r>
            <a:r>
              <a:rPr lang="en-US" sz="1400" baseline="30000" dirty="0"/>
              <a:t>5</a:t>
            </a:r>
            <a:r>
              <a:rPr lang="en-US" sz="1400" dirty="0"/>
              <a:t>, the writing process has a multicomponent psychophysiological structure: it includes visual and auditory analysis, articulation, formation and preservation of the visual-motor image of each letter, as well as the most complex mechanisms of coordination and regulation of movements. They identified a mental (intellectual) analysis operation. </a:t>
            </a:r>
          </a:p>
        </p:txBody>
      </p:sp>
      <p:sp>
        <p:nvSpPr>
          <p:cNvPr id="6" name="TextBox 5"/>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4979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64" y="188640"/>
            <a:ext cx="8863071" cy="706090"/>
          </a:xfrm>
        </p:spPr>
        <p:txBody>
          <a:bodyPr>
            <a:noAutofit/>
          </a:bodyPr>
          <a:lstStyle/>
          <a:p>
            <a:r>
              <a:rPr lang="en-US" sz="1800" b="1" dirty="0"/>
              <a:t>Formation of a student's graphic writing skill in the digital world: problem statement.</a:t>
            </a:r>
            <a:endParaRPr lang="ru-RU" sz="1800" dirty="0"/>
          </a:p>
        </p:txBody>
      </p:sp>
      <p:sp>
        <p:nvSpPr>
          <p:cNvPr id="5" name="TextBox 4"/>
          <p:cNvSpPr txBox="1"/>
          <p:nvPr/>
        </p:nvSpPr>
        <p:spPr>
          <a:xfrm>
            <a:off x="570786" y="836712"/>
            <a:ext cx="7961654" cy="3754874"/>
          </a:xfrm>
          <a:prstGeom prst="rect">
            <a:avLst/>
          </a:prstGeom>
          <a:noFill/>
        </p:spPr>
        <p:txBody>
          <a:bodyPr wrap="square" rtlCol="0">
            <a:spAutoFit/>
          </a:bodyPr>
          <a:lstStyle/>
          <a:p>
            <a:pPr algn="just"/>
            <a:r>
              <a:rPr lang="en-US" sz="1400" dirty="0" err="1"/>
              <a:t>Bezrukikh</a:t>
            </a:r>
            <a:r>
              <a:rPr lang="en-US" sz="1400" dirty="0"/>
              <a:t> M.M. speaks about the importance of posture when writing. The child should sit straight, not bending, both shoulders should be at the same height, the chest does not touch the table, the child's fist should pass between the body and the edge of the table. He should not lean his chest on the table. Lean back on the back of the chair. Keep your torso, head, and shoulders straight. Keep your legs straight, bent at right angles at the knees, rest your entire foot on the floor or on a stand. </a:t>
            </a:r>
            <a:r>
              <a:rPr lang="en-US" sz="1400" dirty="0" smtClean="0"/>
              <a:t>Both </a:t>
            </a:r>
            <a:r>
              <a:rPr lang="en-US" sz="1400" dirty="0"/>
              <a:t>hands lie on the table so that the elbows protrude slightly over the edge of the table. The head is slightly tilted to the left in children writing with their right hand, or slightly to the right in children writing with their left hand. Hold the notebook with your left hand for the right-handed, with your right hand for the left-handed. For a right-handed child, the light should fall on the left when working, for a left-handed child - on the right. Write straight, and the tilt will be made due to the inclined position of the </a:t>
            </a:r>
            <a:r>
              <a:rPr lang="en-US" sz="1400" dirty="0" smtClean="0"/>
              <a:t>notebook.</a:t>
            </a:r>
          </a:p>
          <a:p>
            <a:pPr algn="just"/>
            <a:endParaRPr lang="en-US" sz="1400" dirty="0"/>
          </a:p>
          <a:p>
            <a:pPr algn="just"/>
            <a:r>
              <a:rPr lang="en-US" sz="1400" dirty="0" smtClean="0"/>
              <a:t>A </a:t>
            </a:r>
            <a:r>
              <a:rPr lang="en-US" sz="1400" dirty="0"/>
              <a:t>child is "not a little robot." No matter what colorful illustrations = samples of writing elements of letters, letters, syllables, words, sentences were shown to him in a remote format, the child writes with his hand, including his head, i.e. all his mental functions, or processes - sensation and perception, attention, memory, thinking, representation, imagination, inner speech, psychomotor skills. And there is no remote format yet, and I think in the near future there will be no mechanism that would allow the child to form the activity of writing.</a:t>
            </a:r>
            <a:endParaRPr lang="en-US" sz="1400" dirty="0" smtClean="0"/>
          </a:p>
        </p:txBody>
      </p:sp>
      <p:sp>
        <p:nvSpPr>
          <p:cNvPr id="6" name="TextBox 5"/>
          <p:cNvSpPr txBox="1"/>
          <p:nvPr/>
        </p:nvSpPr>
        <p:spPr>
          <a:xfrm>
            <a:off x="570786" y="6093296"/>
            <a:ext cx="8353843" cy="577081"/>
          </a:xfrm>
          <a:prstGeom prst="rect">
            <a:avLst/>
          </a:prstGeom>
          <a:noFill/>
        </p:spPr>
        <p:txBody>
          <a:bodyPr wrap="square" rtlCol="0">
            <a:spAutoFit/>
          </a:bodyPr>
          <a:lstStyle/>
          <a:p>
            <a:r>
              <a:rPr lang="en-US" sz="1050" dirty="0" err="1" smtClean="0">
                <a:latin typeface="Times New Roman" panose="02020603050405020304" pitchFamily="18" charset="0"/>
                <a:cs typeface="Times New Roman" panose="02020603050405020304" pitchFamily="18" charset="0"/>
              </a:rPr>
              <a:t>Suvorova</a:t>
            </a:r>
            <a:r>
              <a:rPr lang="en-US" sz="1050" dirty="0" smtClean="0">
                <a:latin typeface="Times New Roman" panose="02020603050405020304" pitchFamily="18" charset="0"/>
                <a:cs typeface="Times New Roman" panose="02020603050405020304" pitchFamily="18" charset="0"/>
              </a:rPr>
              <a:t> G.A.</a:t>
            </a:r>
            <a:endParaRPr lang="ru-RU" sz="1050" dirty="0" smtClean="0">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Doctor of Psychology, Professor, Director of the Department of Psychology, LLC Psychological consultation "Dialog"</a:t>
            </a:r>
            <a:r>
              <a:rPr lang="ru-RU" sz="1050" dirty="0" smtClean="0">
                <a:latin typeface="Times New Roman" panose="02020603050405020304" pitchFamily="18" charset="0"/>
                <a:cs typeface="Times New Roman" panose="02020603050405020304" pitchFamily="18" charset="0"/>
              </a:rPr>
              <a:t>, </a:t>
            </a:r>
            <a:r>
              <a:rPr lang="en-US" sz="1050" dirty="0" err="1" smtClean="0">
                <a:solidFill>
                  <a:schemeClr val="bg1"/>
                </a:solidFill>
                <a:latin typeface="Times New Roman" panose="02020603050405020304" pitchFamily="18" charset="0"/>
                <a:cs typeface="Times New Roman" panose="02020603050405020304" pitchFamily="18" charset="0"/>
                <a:hlinkClick r:id="rId3"/>
              </a:rPr>
              <a:t>suvorovaga@mail</a:t>
            </a:r>
            <a:r>
              <a:rPr lang="ru-RU" sz="1050" dirty="0" smtClean="0">
                <a:solidFill>
                  <a:schemeClr val="bg1"/>
                </a:solidFill>
                <a:latin typeface="Times New Roman" panose="02020603050405020304" pitchFamily="18" charset="0"/>
                <a:cs typeface="Times New Roman" panose="02020603050405020304" pitchFamily="18" charset="0"/>
                <a:hlinkClick r:id="rId3"/>
              </a:rPr>
              <a:t>.</a:t>
            </a:r>
            <a:r>
              <a:rPr lang="en-US" sz="1050" dirty="0" err="1" smtClean="0">
                <a:solidFill>
                  <a:schemeClr val="bg1"/>
                </a:solidFill>
                <a:latin typeface="Times New Roman" panose="02020603050405020304" pitchFamily="18" charset="0"/>
                <a:cs typeface="Times New Roman" panose="02020603050405020304" pitchFamily="18" charset="0"/>
                <a:hlinkClick r:id="rId3"/>
              </a:rPr>
              <a:t>ru</a:t>
            </a:r>
            <a:endParaRPr lang="en-US" sz="1050" dirty="0" smtClean="0">
              <a:solidFill>
                <a:schemeClr val="bg1"/>
              </a:solidFill>
              <a:latin typeface="Times New Roman" panose="02020603050405020304" pitchFamily="18" charset="0"/>
              <a:cs typeface="Times New Roman" panose="02020603050405020304" pitchFamily="18" charset="0"/>
            </a:endParaRPr>
          </a:p>
          <a:p>
            <a:r>
              <a:rPr lang="en-US" sz="1050" dirty="0" smtClean="0">
                <a:latin typeface="Times New Roman" panose="02020603050405020304" pitchFamily="18" charset="0"/>
                <a:cs typeface="Times New Roman" panose="02020603050405020304" pitchFamily="18" charset="0"/>
              </a:rPr>
              <a:t>+7-967-017-70-97</a:t>
            </a:r>
            <a:endParaRPr lang="ru-RU" sz="105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429689"/>
      </p:ext>
    </p:extLst>
  </p:cSld>
  <p:clrMapOvr>
    <a:masterClrMapping/>
  </p:clrMapOvr>
</p:sld>
</file>

<file path=ppt/theme/theme1.xml><?xml version="1.0" encoding="utf-8"?>
<a:theme xmlns:a="http://schemas.openxmlformats.org/drawingml/2006/main" name="Мой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МойШаблон</Template>
  <TotalTime>170</TotalTime>
  <Words>2847</Words>
  <Application>Microsoft Office PowerPoint</Application>
  <PresentationFormat>Экран (4:3)</PresentationFormat>
  <Paragraphs>109</Paragraphs>
  <Slides>11</Slides>
  <Notes>10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Times New Roman</vt:lpstr>
      <vt:lpstr>МойШаблон</vt:lpstr>
      <vt:lpstr>IV International Psychological Forum "A child in the digital world"</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lpstr>Formation of a student's graphic writing skill in the digital world: problem statement.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III International Psychological Forum "A child in the digital world"</dc:title>
  <dc:creator>Суворова</dc:creator>
  <cp:lastModifiedBy>Еникеев Аскар Маратович</cp:lastModifiedBy>
  <cp:revision>16</cp:revision>
  <dcterms:created xsi:type="dcterms:W3CDTF">2024-05-14T16:35:13Z</dcterms:created>
  <dcterms:modified xsi:type="dcterms:W3CDTF">2024-05-14T19:50:55Z</dcterms:modified>
</cp:coreProperties>
</file>