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62" r:id="rId3"/>
    <p:sldId id="265" r:id="rId4"/>
    <p:sldId id="266" r:id="rId5"/>
    <p:sldId id="287" r:id="rId6"/>
    <p:sldId id="284" r:id="rId7"/>
    <p:sldId id="267" r:id="rId8"/>
    <p:sldId id="268" r:id="rId9"/>
    <p:sldId id="271" r:id="rId10"/>
    <p:sldId id="269" r:id="rId11"/>
    <p:sldId id="295" r:id="rId12"/>
    <p:sldId id="296" r:id="rId13"/>
    <p:sldId id="297" r:id="rId14"/>
    <p:sldId id="311" r:id="rId15"/>
    <p:sldId id="312" r:id="rId16"/>
    <p:sldId id="299" r:id="rId17"/>
    <p:sldId id="298" r:id="rId18"/>
    <p:sldId id="314" r:id="rId19"/>
    <p:sldId id="300" r:id="rId20"/>
    <p:sldId id="313" r:id="rId21"/>
    <p:sldId id="277" r:id="rId22"/>
    <p:sldId id="279" r:id="rId23"/>
    <p:sldId id="280" r:id="rId24"/>
    <p:sldId id="282" r:id="rId25"/>
    <p:sldId id="283" r:id="rId26"/>
    <p:sldId id="315" r:id="rId27"/>
    <p:sldId id="306" r:id="rId28"/>
    <p:sldId id="307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45" autoAdjust="0"/>
    <p:restoredTop sz="94715"/>
  </p:normalViewPr>
  <p:slideViewPr>
    <p:cSldViewPr>
      <p:cViewPr varScale="1">
        <p:scale>
          <a:sx n="113" d="100"/>
          <a:sy n="113" d="100"/>
        </p:scale>
        <p:origin x="208" y="3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32A10-4A0D-4C11-BA8B-2538E53D3F70}" type="datetimeFigureOut">
              <a:rPr lang="en-US" smtClean="0"/>
              <a:pPr/>
              <a:t>5/26/23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F2914-F620-4A7A-B9B0-060BB5DBB42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F2914-F620-4A7A-B9B0-060BB5DBB421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C0CF-7D7A-4896-946C-F716AD320A97}" type="datetimeFigureOut">
              <a:rPr lang="en-US" smtClean="0"/>
              <a:pPr/>
              <a:t>5/26/23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D93F-E7A0-48F4-A3EE-DAE57F77F6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C0CF-7D7A-4896-946C-F716AD320A97}" type="datetimeFigureOut">
              <a:rPr lang="en-US" smtClean="0"/>
              <a:pPr/>
              <a:t>5/26/23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D93F-E7A0-48F4-A3EE-DAE57F77F6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C0CF-7D7A-4896-946C-F716AD320A97}" type="datetimeFigureOut">
              <a:rPr lang="en-US" smtClean="0"/>
              <a:pPr/>
              <a:t>5/26/23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D93F-E7A0-48F4-A3EE-DAE57F77F6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C0CF-7D7A-4896-946C-F716AD320A97}" type="datetimeFigureOut">
              <a:rPr lang="en-US" smtClean="0"/>
              <a:pPr/>
              <a:t>5/26/23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D93F-E7A0-48F4-A3EE-DAE57F77F6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C0CF-7D7A-4896-946C-F716AD320A97}" type="datetimeFigureOut">
              <a:rPr lang="en-US" smtClean="0"/>
              <a:pPr/>
              <a:t>5/26/23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D93F-E7A0-48F4-A3EE-DAE57F77F6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C0CF-7D7A-4896-946C-F716AD320A97}" type="datetimeFigureOut">
              <a:rPr lang="en-US" smtClean="0"/>
              <a:pPr/>
              <a:t>5/26/23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D93F-E7A0-48F4-A3EE-DAE57F77F6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C0CF-7D7A-4896-946C-F716AD320A97}" type="datetimeFigureOut">
              <a:rPr lang="en-US" smtClean="0"/>
              <a:pPr/>
              <a:t>5/26/23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D93F-E7A0-48F4-A3EE-DAE57F77F6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C0CF-7D7A-4896-946C-F716AD320A97}" type="datetimeFigureOut">
              <a:rPr lang="en-US" smtClean="0"/>
              <a:pPr/>
              <a:t>5/26/23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D93F-E7A0-48F4-A3EE-DAE57F77F6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C0CF-7D7A-4896-946C-F716AD320A97}" type="datetimeFigureOut">
              <a:rPr lang="en-US" smtClean="0"/>
              <a:pPr/>
              <a:t>5/26/23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D93F-E7A0-48F4-A3EE-DAE57F77F6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C0CF-7D7A-4896-946C-F716AD320A97}" type="datetimeFigureOut">
              <a:rPr lang="en-US" smtClean="0"/>
              <a:pPr/>
              <a:t>5/26/23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D93F-E7A0-48F4-A3EE-DAE57F77F6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C0CF-7D7A-4896-946C-F716AD320A97}" type="datetimeFigureOut">
              <a:rPr lang="en-US" smtClean="0"/>
              <a:pPr/>
              <a:t>5/26/23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D93F-E7A0-48F4-A3EE-DAE57F77F6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DC0CF-7D7A-4896-946C-F716AD320A97}" type="datetimeFigureOut">
              <a:rPr lang="en-US" smtClean="0"/>
              <a:pPr/>
              <a:t>5/26/23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2D93F-E7A0-48F4-A3EE-DAE57F77F6A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556/2006.4.2015.010" TargetMode="External"/><Relationship Id="rId2" Type="http://schemas.openxmlformats.org/officeDocument/2006/relationships/hyperlink" Target="https://doi.org/10.2139/ssrn.357136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16/0005-7967(94)00075-u" TargetMode="External"/><Relationship Id="rId2" Type="http://schemas.openxmlformats.org/officeDocument/2006/relationships/hyperlink" Target="https://doi.org/10.1371/journal.pone.008355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i.org/10.1016/j.psychres.2019.112686" TargetMode="External"/><Relationship Id="rId4" Type="http://schemas.openxmlformats.org/officeDocument/2006/relationships/hyperlink" Target="https://doi.org/10.1016/j.chb.2020.106500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10155702" cy="260985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Iskoola Pota" panose="020B0502040204020203" pitchFamily="34" charset="77"/>
              </a:rPr>
              <a:t> </a:t>
            </a:r>
            <a:br>
              <a:rPr lang="en-LK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77"/>
              </a:rPr>
            </a:b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Iskoola Pota" panose="020B0502040204020203" pitchFamily="34" charset="77"/>
              </a:rPr>
              <a:t>Association of Smartphone Addiction with Depression and Anxiety in Sri Lankan Young Adults</a:t>
            </a:r>
            <a:br>
              <a:rPr lang="en-LK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77"/>
              </a:rPr>
            </a:br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86754" y="4347618"/>
            <a:ext cx="64394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Nethuvi Achinthya Gunathillake</a:t>
            </a:r>
          </a:p>
          <a:p>
            <a:pPr algn="ctr"/>
            <a:r>
              <a:rPr lang="en-GB" sz="2400" b="1" dirty="0"/>
              <a:t>University of Colombo</a:t>
            </a:r>
          </a:p>
          <a:p>
            <a:pPr algn="ctr"/>
            <a:endParaRPr lang="en-GB" sz="2400" b="1" dirty="0"/>
          </a:p>
          <a:p>
            <a:pPr algn="ctr"/>
            <a:r>
              <a:rPr lang="en-GB" sz="2400" b="1" dirty="0" err="1"/>
              <a:t>Dr.</a:t>
            </a:r>
            <a:r>
              <a:rPr lang="en-GB" sz="2400" b="1" dirty="0"/>
              <a:t> </a:t>
            </a:r>
            <a:r>
              <a:rPr lang="en-GB" sz="2400" b="1" dirty="0" err="1"/>
              <a:t>Kanthi</a:t>
            </a:r>
            <a:r>
              <a:rPr lang="en-GB" sz="2400" b="1" dirty="0"/>
              <a:t> </a:t>
            </a:r>
            <a:r>
              <a:rPr lang="en-GB" sz="2400" b="1" dirty="0" err="1"/>
              <a:t>Hettigoda</a:t>
            </a:r>
            <a:endParaRPr lang="en-GB" sz="2400" b="1" dirty="0"/>
          </a:p>
          <a:p>
            <a:pPr algn="ctr"/>
            <a:r>
              <a:rPr lang="en-GB" sz="2400" b="1" dirty="0"/>
              <a:t>University of Peradeniya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5E57FE8-CE0A-4E2F-9EE7-F0205E487A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4302" y="0"/>
            <a:ext cx="1828959" cy="120101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60BC9D0-952B-8D4C-FA41-8FF0B95739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238400"/>
            <a:ext cx="1792184" cy="204821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11430000" cy="510540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b="1" dirty="0"/>
              <a:t>Smartphone Addiction</a:t>
            </a:r>
          </a:p>
          <a:p>
            <a:pPr marL="0" indent="0" algn="just">
              <a:spcAft>
                <a:spcPts val="800"/>
              </a:spcAft>
              <a:buNone/>
            </a:pPr>
            <a:r>
              <a:rPr lang="en-US" sz="2400" dirty="0"/>
              <a:t>10-item </a:t>
            </a:r>
            <a:r>
              <a:rPr lang="en-US" sz="2400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Smartphone Addiction Scale – Short Version (SAS-SV)</a:t>
            </a:r>
            <a:endParaRPr lang="en-LK" sz="2400" dirty="0">
              <a:effectLst/>
              <a:ea typeface="Times New Roman" panose="02020603050405020304" pitchFamily="18" charset="0"/>
              <a:cs typeface="Iskoola Pota" panose="020B0502040204020203" pitchFamily="34" charset="77"/>
            </a:endParaRPr>
          </a:p>
          <a:p>
            <a:pPr marL="0" indent="0">
              <a:buNone/>
            </a:pPr>
            <a:r>
              <a:rPr lang="en-US" sz="2400" dirty="0"/>
              <a:t>(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Kwon et al., 2013</a:t>
            </a:r>
            <a:r>
              <a:rPr lang="en-US" sz="2400" dirty="0"/>
              <a:t>; Cronbach’s α</a:t>
            </a:r>
            <a:r>
              <a:rPr lang="en-GB" sz="2400" dirty="0"/>
              <a:t> = .91</a:t>
            </a:r>
            <a:r>
              <a:rPr lang="en-US" sz="2400" dirty="0"/>
              <a:t>)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None/>
            </a:pPr>
            <a:r>
              <a:rPr lang="en-US" sz="2400" b="1" dirty="0"/>
              <a:t>2. Depression and Anxiety</a:t>
            </a:r>
          </a:p>
          <a:p>
            <a:pPr marL="457200" indent="-457200">
              <a:buNone/>
            </a:pPr>
            <a:r>
              <a:rPr lang="en-US" sz="2400" dirty="0"/>
              <a:t>Depression and Anxiety subscales of DASS-21 </a:t>
            </a:r>
          </a:p>
          <a:p>
            <a:pPr marL="457200" indent="-457200">
              <a:buNone/>
            </a:pPr>
            <a:r>
              <a:rPr lang="en-US" sz="2400" dirty="0"/>
              <a:t>(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Lovibond &amp; Lovibond, 1995</a:t>
            </a:r>
            <a:r>
              <a:rPr lang="en-LK" sz="2400" dirty="0">
                <a:ea typeface="Times New Roman" panose="02020603050405020304" pitchFamily="18" charset="0"/>
              </a:rPr>
              <a:t>; Aththidiye, 2012; </a:t>
            </a:r>
            <a:r>
              <a:rPr lang="en-US" sz="2400" dirty="0"/>
              <a:t>Cronbach’s α</a:t>
            </a:r>
            <a:r>
              <a:rPr lang="en-GB" sz="2400" dirty="0"/>
              <a:t> = .83 for depression Cronbach’s </a:t>
            </a:r>
            <a:r>
              <a:rPr lang="en-US" sz="2400" dirty="0"/>
              <a:t>α</a:t>
            </a:r>
            <a:r>
              <a:rPr lang="en-GB" sz="2400" dirty="0"/>
              <a:t> = .76 for anxiety)</a:t>
            </a:r>
          </a:p>
          <a:p>
            <a:pPr marL="457200" indent="-457200">
              <a:buNone/>
            </a:pPr>
            <a:endParaRPr lang="en-US" sz="2800" dirty="0"/>
          </a:p>
          <a:p>
            <a:pPr marL="457200" indent="-457200">
              <a:buNone/>
            </a:pPr>
            <a:r>
              <a:rPr lang="en-US" sz="2400" i="1" dirty="0"/>
              <a:t> Note. Both the English and Sinhala versions of the scales were used.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34799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3200" b="1" dirty="0"/>
              <a:t>   </a:t>
            </a:r>
            <a:r>
              <a:rPr lang="en-GB" sz="2800" b="1" dirty="0"/>
              <a:t>Instruments - </a:t>
            </a:r>
            <a:endParaRPr lang="en-GB" sz="3200" b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8313D5C-2EFF-4E90-A9B0-4E059CF124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0555" y="0"/>
            <a:ext cx="1828959" cy="120101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29600" cy="944562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GB" sz="3200" b="1" dirty="0"/>
              <a:t> </a:t>
            </a:r>
            <a:r>
              <a:rPr lang="en-GB" sz="2800" b="1" dirty="0"/>
              <a:t>Data Analysis -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772" y="1173162"/>
            <a:ext cx="10972800" cy="54102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400" dirty="0"/>
              <a:t>Correlation Analysis</a:t>
            </a:r>
          </a:p>
          <a:p>
            <a:pPr marL="457200" indent="-457200" algn="just">
              <a:buNone/>
            </a:pPr>
            <a:r>
              <a:rPr lang="en-GB" sz="2400" dirty="0"/>
              <a:t>T</a:t>
            </a:r>
            <a:r>
              <a:rPr lang="en-US" sz="2400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o assess the strength and direction of the linear relationship among variables. </a:t>
            </a:r>
            <a:endParaRPr lang="en-LK" sz="2400" dirty="0">
              <a:effectLst/>
              <a:ea typeface="Times New Roman" panose="02020603050405020304" pitchFamily="18" charset="0"/>
              <a:cs typeface="Iskoola Pota" panose="020B0502040204020203" pitchFamily="34" charset="77"/>
            </a:endParaRPr>
          </a:p>
          <a:p>
            <a:pPr marL="457200" indent="-457200" algn="just">
              <a:buNone/>
            </a:pPr>
            <a:endParaRPr lang="en-GB" sz="2400" dirty="0"/>
          </a:p>
          <a:p>
            <a:pPr marL="457200" indent="-457200" algn="just">
              <a:buAutoNum type="arabicPeriod" startAt="2"/>
            </a:pPr>
            <a:r>
              <a:rPr lang="en-GB" sz="2400" dirty="0"/>
              <a:t>Multiple Linear Regression Analysis</a:t>
            </a:r>
          </a:p>
          <a:p>
            <a:pPr marL="0" indent="0" algn="just">
              <a:buNone/>
            </a:pPr>
            <a:r>
              <a:rPr lang="en-US" sz="2400" dirty="0">
                <a:solidFill>
                  <a:srgbClr val="000000"/>
                </a:solidFill>
              </a:rPr>
              <a:t>T</a:t>
            </a:r>
            <a:r>
              <a:rPr lang="en-US" sz="2400" dirty="0">
                <a:solidFill>
                  <a:srgbClr val="000000"/>
                </a:solidFill>
                <a:effectLst/>
                <a:ea typeface="+mn-ea"/>
              </a:rPr>
              <a:t>o determine the proportion of the variance in the outcome variable (smartphone addiction) that can be explained by the predictor variables (depression and anxiety).</a:t>
            </a:r>
          </a:p>
          <a:p>
            <a:pPr marL="0" indent="0" algn="just">
              <a:buNone/>
            </a:pPr>
            <a:endParaRPr lang="en-GB" sz="2400" dirty="0"/>
          </a:p>
          <a:p>
            <a:pPr marL="0" indent="0" algn="just">
              <a:buNone/>
            </a:pPr>
            <a:r>
              <a:rPr lang="en-GB" sz="2800" dirty="0"/>
              <a:t>3.   </a:t>
            </a:r>
            <a:r>
              <a:rPr lang="en-GB" sz="2400" dirty="0"/>
              <a:t>Reliability Analysis</a:t>
            </a:r>
          </a:p>
          <a:p>
            <a:pPr marL="0" indent="0" algn="just">
              <a:buNone/>
            </a:pPr>
            <a:r>
              <a:rPr lang="en-US" sz="2400" dirty="0">
                <a:ea typeface="Times New Roman" panose="02020603050405020304" pitchFamily="18" charset="0"/>
              </a:rPr>
              <a:t>T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o find the internal consistency of the translated SAS-SV scale, DASS-21 Sinhala version, the original SAS-SV English version and the original DASS-21 English version in the present study.</a:t>
            </a:r>
            <a:endParaRPr lang="en-GB" sz="3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3313A3-13B3-4992-A23C-AFF4207E4C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041" y="18184"/>
            <a:ext cx="1828959" cy="120101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9200"/>
            <a:ext cx="8229600" cy="5181600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400" b="1" dirty="0"/>
          </a:p>
          <a:p>
            <a:pPr>
              <a:buNone/>
            </a:pPr>
            <a:endParaRPr lang="en-GB" sz="28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489182"/>
              </p:ext>
            </p:extLst>
          </p:nvPr>
        </p:nvGraphicFramePr>
        <p:xfrm>
          <a:off x="765313" y="2217532"/>
          <a:ext cx="9155724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1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19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19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3706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Characteristic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i="1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3456">
                <a:tc>
                  <a:txBody>
                    <a:bodyPr/>
                    <a:lstStyle/>
                    <a:p>
                      <a:r>
                        <a:rPr lang="en-GB" sz="2400" b="1" dirty="0"/>
                        <a:t>Age</a:t>
                      </a:r>
                    </a:p>
                    <a:p>
                      <a:pPr algn="ctr"/>
                      <a:r>
                        <a:rPr lang="en-GB" sz="2400" dirty="0"/>
                        <a:t>18</a:t>
                      </a:r>
                    </a:p>
                    <a:p>
                      <a:pPr algn="ctr"/>
                      <a:r>
                        <a:rPr lang="en-GB" sz="2400" dirty="0"/>
                        <a:t>19</a:t>
                      </a:r>
                    </a:p>
                    <a:p>
                      <a:pPr algn="ctr"/>
                      <a:r>
                        <a:rPr lang="en-GB" sz="2400" dirty="0"/>
                        <a:t>20</a:t>
                      </a:r>
                    </a:p>
                    <a:p>
                      <a:pPr algn="ctr"/>
                      <a:r>
                        <a:rPr lang="en-GB" sz="2400" dirty="0"/>
                        <a:t>21</a:t>
                      </a:r>
                    </a:p>
                    <a:p>
                      <a:pPr algn="ctr"/>
                      <a:r>
                        <a:rPr lang="en-GB" sz="2400" dirty="0"/>
                        <a:t>22</a:t>
                      </a:r>
                    </a:p>
                    <a:p>
                      <a:pPr algn="ctr"/>
                      <a:r>
                        <a:rPr lang="en-GB" sz="2400" dirty="0"/>
                        <a:t>23</a:t>
                      </a:r>
                    </a:p>
                    <a:p>
                      <a:pPr algn="ctr"/>
                      <a:r>
                        <a:rPr lang="en-GB" sz="2400" dirty="0"/>
                        <a:t>24</a:t>
                      </a:r>
                    </a:p>
                    <a:p>
                      <a:pPr algn="ctr"/>
                      <a:r>
                        <a:rPr lang="en-GB" sz="24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  <a:p>
                      <a:pPr algn="ctr"/>
                      <a:r>
                        <a:rPr lang="en-GB" sz="2400" dirty="0"/>
                        <a:t>108</a:t>
                      </a:r>
                    </a:p>
                    <a:p>
                      <a:pPr algn="ctr"/>
                      <a:r>
                        <a:rPr lang="en-GB" sz="2400" dirty="0"/>
                        <a:t>100</a:t>
                      </a:r>
                    </a:p>
                    <a:p>
                      <a:pPr algn="ctr"/>
                      <a:r>
                        <a:rPr lang="en-GB" sz="2400" dirty="0"/>
                        <a:t>91</a:t>
                      </a:r>
                    </a:p>
                    <a:p>
                      <a:pPr algn="ctr"/>
                      <a:r>
                        <a:rPr lang="en-GB" sz="2400" dirty="0"/>
                        <a:t>75</a:t>
                      </a:r>
                    </a:p>
                    <a:p>
                      <a:pPr algn="ctr"/>
                      <a:r>
                        <a:rPr lang="en-GB" sz="2400" dirty="0"/>
                        <a:t>54</a:t>
                      </a:r>
                    </a:p>
                    <a:p>
                      <a:pPr algn="ctr"/>
                      <a:r>
                        <a:rPr lang="en-GB" sz="2400" dirty="0"/>
                        <a:t>64</a:t>
                      </a:r>
                    </a:p>
                    <a:p>
                      <a:pPr algn="ctr"/>
                      <a:r>
                        <a:rPr lang="en-GB" sz="2400" dirty="0"/>
                        <a:t>118</a:t>
                      </a:r>
                    </a:p>
                    <a:p>
                      <a:pPr algn="ctr"/>
                      <a:r>
                        <a:rPr lang="en-GB" sz="2400" dirty="0"/>
                        <a:t>176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  <a:p>
                      <a:pPr algn="ctr"/>
                      <a:r>
                        <a:rPr lang="en-GB" sz="2400" dirty="0"/>
                        <a:t>13.7</a:t>
                      </a:r>
                    </a:p>
                    <a:p>
                      <a:pPr algn="ctr"/>
                      <a:r>
                        <a:rPr lang="en-GB" sz="2400" dirty="0"/>
                        <a:t>12.7</a:t>
                      </a:r>
                    </a:p>
                    <a:p>
                      <a:pPr algn="ctr"/>
                      <a:r>
                        <a:rPr lang="en-GB" sz="2400" dirty="0"/>
                        <a:t>11.6</a:t>
                      </a:r>
                    </a:p>
                    <a:p>
                      <a:pPr algn="ctr"/>
                      <a:r>
                        <a:rPr lang="en-GB" sz="2400" dirty="0"/>
                        <a:t>  9.5</a:t>
                      </a:r>
                    </a:p>
                    <a:p>
                      <a:pPr algn="ctr"/>
                      <a:r>
                        <a:rPr lang="en-GB" sz="2400" dirty="0"/>
                        <a:t>  6.9</a:t>
                      </a:r>
                    </a:p>
                    <a:p>
                      <a:pPr algn="ctr"/>
                      <a:r>
                        <a:rPr lang="en-GB" sz="2400" dirty="0"/>
                        <a:t>  8.1</a:t>
                      </a:r>
                    </a:p>
                    <a:p>
                      <a:pPr algn="ctr"/>
                      <a:r>
                        <a:rPr lang="en-GB" sz="2400" dirty="0"/>
                        <a:t>15.0</a:t>
                      </a:r>
                    </a:p>
                    <a:p>
                      <a:pPr algn="ctr"/>
                      <a:r>
                        <a:rPr lang="en-GB" sz="2400" dirty="0"/>
                        <a:t>22.4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62000" y="107453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GB" sz="2400" b="1" dirty="0"/>
              <a:t>Table 1</a:t>
            </a:r>
            <a:br>
              <a:rPr lang="en-GB" sz="2400" b="1" dirty="0"/>
            </a:br>
            <a:r>
              <a:rPr lang="en-GB" sz="2400" b="1" dirty="0"/>
              <a:t>Demographic Characteristics of the Study Sample (</a:t>
            </a:r>
            <a:r>
              <a:rPr lang="en-GB" sz="2400" b="1" i="1" dirty="0"/>
              <a:t>n </a:t>
            </a:r>
            <a:r>
              <a:rPr lang="en-GB" sz="2400" b="1" dirty="0"/>
              <a:t>= 786)</a:t>
            </a:r>
            <a:br>
              <a:rPr lang="en-GB" sz="2400" b="1" dirty="0"/>
            </a:br>
            <a:endParaRPr lang="en-GB" sz="2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D33B112-C2D0-4B5B-8187-A2C385F5A7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7038" y="0"/>
            <a:ext cx="1828959" cy="120101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3E8B0E4-EE79-77C2-31C2-A912BEC186D0}"/>
              </a:ext>
            </a:extLst>
          </p:cNvPr>
          <p:cNvSpPr txBox="1"/>
          <p:nvPr/>
        </p:nvSpPr>
        <p:spPr>
          <a:xfrm>
            <a:off x="2743200" y="304800"/>
            <a:ext cx="647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917798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78844"/>
              </p:ext>
            </p:extLst>
          </p:nvPr>
        </p:nvGraphicFramePr>
        <p:xfrm>
          <a:off x="1142842" y="1320165"/>
          <a:ext cx="9220199" cy="4583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4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07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7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Characteristic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i="1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3430"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/>
                        <a:t>Sex</a:t>
                      </a:r>
                    </a:p>
                    <a:p>
                      <a:pPr algn="l"/>
                      <a:r>
                        <a:rPr lang="en-GB" sz="2400" b="0" dirty="0"/>
                        <a:t>       Male</a:t>
                      </a:r>
                    </a:p>
                    <a:p>
                      <a:pPr algn="l"/>
                      <a:r>
                        <a:rPr lang="en-GB" sz="2400" b="0" dirty="0"/>
                        <a:t>       Female</a:t>
                      </a:r>
                    </a:p>
                    <a:p>
                      <a:pPr algn="l"/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i="1" dirty="0"/>
                    </a:p>
                    <a:p>
                      <a:pPr algn="ctr"/>
                      <a:r>
                        <a:rPr lang="en-GB" sz="2400" i="0" dirty="0"/>
                        <a:t>389</a:t>
                      </a:r>
                    </a:p>
                    <a:p>
                      <a:pPr algn="ctr"/>
                      <a:r>
                        <a:rPr lang="en-GB" sz="2400" i="0" dirty="0"/>
                        <a:t>397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  <a:p>
                      <a:pPr algn="ctr"/>
                      <a:r>
                        <a:rPr lang="en-GB" sz="2400" dirty="0"/>
                        <a:t>49.5</a:t>
                      </a:r>
                    </a:p>
                    <a:p>
                      <a:pPr algn="ctr"/>
                      <a:r>
                        <a:rPr lang="en-GB" sz="2400" dirty="0"/>
                        <a:t>50.5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7748715"/>
                  </a:ext>
                </a:extLst>
              </a:tr>
              <a:tr h="2571750">
                <a:tc>
                  <a:txBody>
                    <a:bodyPr/>
                    <a:lstStyle/>
                    <a:p>
                      <a:r>
                        <a:rPr lang="en-GB" sz="2400" b="1" dirty="0"/>
                        <a:t>Current</a:t>
                      </a:r>
                      <a:r>
                        <a:rPr lang="en-GB" sz="2400" b="1" baseline="0" dirty="0"/>
                        <a:t> Employment Status</a:t>
                      </a:r>
                    </a:p>
                    <a:p>
                      <a:r>
                        <a:rPr lang="en-GB" sz="2400" b="0" baseline="0" dirty="0"/>
                        <a:t>          Employed full-time</a:t>
                      </a:r>
                    </a:p>
                    <a:p>
                      <a:r>
                        <a:rPr lang="en-GB" sz="2400" b="0" baseline="0" dirty="0"/>
                        <a:t>          Employed part-time</a:t>
                      </a:r>
                    </a:p>
                    <a:p>
                      <a:r>
                        <a:rPr lang="en-GB" sz="2400" b="0" baseline="0" dirty="0"/>
                        <a:t>          Self-employed</a:t>
                      </a:r>
                    </a:p>
                    <a:p>
                      <a:r>
                        <a:rPr lang="en-GB" sz="2400" b="0" baseline="0" dirty="0"/>
                        <a:t>          Unemployed</a:t>
                      </a:r>
                    </a:p>
                    <a:p>
                      <a:r>
                        <a:rPr lang="en-GB" sz="2400" b="0" baseline="0" dirty="0"/>
                        <a:t>         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  <a:p>
                      <a:pPr algn="ctr"/>
                      <a:r>
                        <a:rPr lang="en-GB" sz="2400" dirty="0"/>
                        <a:t>193</a:t>
                      </a:r>
                    </a:p>
                    <a:p>
                      <a:pPr algn="ctr"/>
                      <a:r>
                        <a:rPr lang="en-GB" sz="2400" dirty="0"/>
                        <a:t>97</a:t>
                      </a:r>
                    </a:p>
                    <a:p>
                      <a:pPr algn="ctr"/>
                      <a:r>
                        <a:rPr lang="en-GB" sz="2400" dirty="0"/>
                        <a:t>38</a:t>
                      </a:r>
                    </a:p>
                    <a:p>
                      <a:pPr algn="ctr"/>
                      <a:r>
                        <a:rPr lang="en-GB" sz="2400" dirty="0"/>
                        <a:t>458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  <a:p>
                      <a:pPr algn="ctr"/>
                      <a:r>
                        <a:rPr lang="en-GB" sz="2400" dirty="0"/>
                        <a:t>24.6</a:t>
                      </a:r>
                    </a:p>
                    <a:p>
                      <a:pPr algn="ctr"/>
                      <a:r>
                        <a:rPr lang="en-GB" sz="2400" dirty="0"/>
                        <a:t>12.3</a:t>
                      </a:r>
                    </a:p>
                    <a:p>
                      <a:pPr algn="ctr"/>
                      <a:r>
                        <a:rPr lang="en-GB" sz="2400" dirty="0"/>
                        <a:t>  4.8</a:t>
                      </a:r>
                    </a:p>
                    <a:p>
                      <a:pPr algn="ctr"/>
                      <a:r>
                        <a:rPr lang="en-GB" sz="2400" dirty="0"/>
                        <a:t>58.3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CE8A2DC1-CA11-4544-953D-BACC6BF01E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041" y="0"/>
            <a:ext cx="1828959" cy="120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394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341FABC9-1C09-02B1-621C-C545FEFD6F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2173526"/>
              </p:ext>
            </p:extLst>
          </p:nvPr>
        </p:nvGraphicFramePr>
        <p:xfrm>
          <a:off x="381000" y="1295400"/>
          <a:ext cx="11201398" cy="5017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9988">
                  <a:extLst>
                    <a:ext uri="{9D8B030D-6E8A-4147-A177-3AD203B41FA5}">
                      <a16:colId xmlns:a16="http://schemas.microsoft.com/office/drawing/2014/main" val="4091610459"/>
                    </a:ext>
                  </a:extLst>
                </a:gridCol>
                <a:gridCol w="1322388">
                  <a:extLst>
                    <a:ext uri="{9D8B030D-6E8A-4147-A177-3AD203B41FA5}">
                      <a16:colId xmlns:a16="http://schemas.microsoft.com/office/drawing/2014/main" val="3706055882"/>
                    </a:ext>
                  </a:extLst>
                </a:gridCol>
                <a:gridCol w="1089022">
                  <a:extLst>
                    <a:ext uri="{9D8B030D-6E8A-4147-A177-3AD203B41FA5}">
                      <a16:colId xmlns:a16="http://schemas.microsoft.com/office/drawing/2014/main" val="1007783320"/>
                    </a:ext>
                  </a:extLst>
                </a:gridCol>
              </a:tblGrid>
              <a:tr h="393708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Characteristic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i="1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956998"/>
                  </a:ext>
                </a:extLst>
              </a:tr>
              <a:tr h="2133600"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 Educational Status</a:t>
                      </a:r>
                    </a:p>
                    <a:p>
                      <a:r>
                        <a:rPr lang="en-US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n-LK" sz="2000" b="0" dirty="0">
                          <a:effectLst/>
                        </a:rPr>
                        <a:t>Studying A/L</a:t>
                      </a:r>
                    </a:p>
                    <a:p>
                      <a:r>
                        <a:rPr lang="en-LK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Following a foundation course/certificate course/diploma</a:t>
                      </a:r>
                    </a:p>
                    <a:p>
                      <a:r>
                        <a:rPr lang="en-LK" sz="2000" dirty="0">
                          <a:effectLst/>
                        </a:rPr>
                        <a:t>    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Following an undergraduate degree or equivalent qualification </a:t>
                      </a:r>
                    </a:p>
                    <a:p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Following a postgraduate degree</a:t>
                      </a:r>
                      <a:r>
                        <a:rPr lang="en-LK" sz="2000" dirty="0">
                          <a:effectLst/>
                        </a:rPr>
                        <a:t> </a:t>
                      </a:r>
                    </a:p>
                    <a:p>
                      <a:r>
                        <a:rPr lang="en-GB" sz="2000" b="1" dirty="0"/>
                        <a:t>    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Currently not engaged in studies</a:t>
                      </a:r>
                      <a:r>
                        <a:rPr lang="en-LK" sz="2000" dirty="0">
                          <a:effectLst/>
                        </a:rPr>
                        <a:t> 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  <a:p>
                      <a:pPr algn="ctr"/>
                      <a:r>
                        <a:rPr lang="en-GB" sz="2000" dirty="0"/>
                        <a:t>237</a:t>
                      </a:r>
                    </a:p>
                    <a:p>
                      <a:pPr algn="ctr"/>
                      <a:r>
                        <a:rPr lang="en-GB" sz="2000" dirty="0"/>
                        <a:t>  75</a:t>
                      </a:r>
                    </a:p>
                    <a:p>
                      <a:pPr algn="ctr"/>
                      <a:r>
                        <a:rPr lang="en-GB" sz="2000" dirty="0"/>
                        <a:t>294</a:t>
                      </a:r>
                    </a:p>
                    <a:p>
                      <a:pPr algn="ctr"/>
                      <a:r>
                        <a:rPr lang="en-GB" sz="2000" dirty="0"/>
                        <a:t>   51</a:t>
                      </a:r>
                    </a:p>
                    <a:p>
                      <a:pPr algn="ctr"/>
                      <a:r>
                        <a:rPr lang="en-GB" sz="2000" dirty="0"/>
                        <a:t> 129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  <a:p>
                      <a:pPr algn="ctr"/>
                      <a:r>
                        <a:rPr lang="en-GB" sz="2000" dirty="0"/>
                        <a:t>30.2</a:t>
                      </a:r>
                    </a:p>
                    <a:p>
                      <a:pPr algn="ctr"/>
                      <a:r>
                        <a:rPr lang="en-GB" sz="2000" dirty="0"/>
                        <a:t>   9.5</a:t>
                      </a:r>
                    </a:p>
                    <a:p>
                      <a:pPr algn="ctr"/>
                      <a:r>
                        <a:rPr lang="en-GB" sz="2000" dirty="0"/>
                        <a:t>37.4</a:t>
                      </a:r>
                    </a:p>
                    <a:p>
                      <a:pPr algn="ctr"/>
                      <a:r>
                        <a:rPr lang="en-GB" sz="2000" dirty="0"/>
                        <a:t>   6.5</a:t>
                      </a:r>
                    </a:p>
                    <a:p>
                      <a:pPr algn="ctr"/>
                      <a:r>
                        <a:rPr lang="en-GB" sz="2000" dirty="0"/>
                        <a:t> 16.4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493839"/>
                  </a:ext>
                </a:extLst>
              </a:tr>
              <a:tr h="2426966"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 purpose of using the smartphone</a:t>
                      </a:r>
                      <a:r>
                        <a:rPr lang="en-LK" sz="2000" b="1" dirty="0">
                          <a:effectLst/>
                        </a:rPr>
                        <a:t> </a:t>
                      </a:r>
                    </a:p>
                    <a:p>
                      <a:r>
                        <a:rPr lang="en-LK" sz="2000" b="1" dirty="0">
                          <a:effectLst/>
                        </a:rPr>
                        <a:t>    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use social media</a:t>
                      </a:r>
                      <a:r>
                        <a:rPr lang="en-LK" sz="2000" dirty="0">
                          <a:effectLst/>
                        </a:rPr>
                        <a:t> </a:t>
                      </a:r>
                    </a:p>
                    <a:p>
                      <a:r>
                        <a:rPr lang="en-LK" sz="2000" b="1" dirty="0">
                          <a:effectLst/>
                        </a:rPr>
                        <a:t>    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make phone calls to friends and family</a:t>
                      </a:r>
                      <a:r>
                        <a:rPr lang="en-LK" sz="2000" dirty="0">
                          <a:effectLst/>
                        </a:rPr>
                        <a:t> </a:t>
                      </a:r>
                    </a:p>
                    <a:p>
                      <a:r>
                        <a:rPr lang="en-LK" sz="2000" b="1" dirty="0">
                          <a:effectLst/>
                        </a:rPr>
                        <a:t>    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studies</a:t>
                      </a:r>
                      <a:r>
                        <a:rPr lang="en-LK" sz="2000" dirty="0">
                          <a:effectLst/>
                        </a:rPr>
                        <a:t> </a:t>
                      </a:r>
                    </a:p>
                    <a:p>
                      <a:r>
                        <a:rPr lang="en-LK" sz="2000" b="1" dirty="0">
                          <a:effectLst/>
                        </a:rPr>
                        <a:t>    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work</a:t>
                      </a:r>
                      <a:r>
                        <a:rPr lang="en-LK" sz="2000" dirty="0">
                          <a:effectLst/>
                        </a:rPr>
                        <a:t> </a:t>
                      </a:r>
                    </a:p>
                    <a:p>
                      <a:r>
                        <a:rPr lang="en-LK" sz="2000" b="0" dirty="0">
                          <a:effectLst/>
                        </a:rPr>
                        <a:t>    </a:t>
                      </a:r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play games</a:t>
                      </a:r>
                    </a:p>
                    <a:p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online shopping</a:t>
                      </a:r>
                      <a:r>
                        <a:rPr lang="en-LK" sz="2000" dirty="0">
                          <a:effectLst/>
                        </a:rPr>
                        <a:t> </a:t>
                      </a:r>
                      <a:endParaRPr lang="en-LK" sz="2000" b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  <a:p>
                      <a:pPr algn="ctr"/>
                      <a:r>
                        <a:rPr lang="en-GB" sz="2000" dirty="0"/>
                        <a:t>477</a:t>
                      </a:r>
                    </a:p>
                    <a:p>
                      <a:pPr algn="ctr"/>
                      <a:r>
                        <a:rPr lang="en-GB" sz="2000" dirty="0"/>
                        <a:t>  59</a:t>
                      </a:r>
                    </a:p>
                    <a:p>
                      <a:pPr algn="ctr"/>
                      <a:r>
                        <a:rPr lang="en-GB" sz="2000" dirty="0"/>
                        <a:t>180</a:t>
                      </a:r>
                    </a:p>
                    <a:p>
                      <a:pPr algn="ctr"/>
                      <a:r>
                        <a:rPr lang="en-GB" sz="2000" dirty="0"/>
                        <a:t>  36</a:t>
                      </a:r>
                    </a:p>
                    <a:p>
                      <a:pPr algn="ctr"/>
                      <a:r>
                        <a:rPr lang="en-GB" sz="2000" dirty="0"/>
                        <a:t>  25</a:t>
                      </a:r>
                    </a:p>
                    <a:p>
                      <a:pPr algn="ctr"/>
                      <a:r>
                        <a:rPr lang="en-GB" sz="2000" dirty="0"/>
                        <a:t>  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  <a:p>
                      <a:pPr algn="ctr"/>
                      <a:r>
                        <a:rPr lang="en-GB" sz="2000" dirty="0"/>
                        <a:t>60.7</a:t>
                      </a:r>
                    </a:p>
                    <a:p>
                      <a:pPr algn="ctr"/>
                      <a:r>
                        <a:rPr lang="en-GB" sz="2000" dirty="0"/>
                        <a:t> 7.5</a:t>
                      </a:r>
                    </a:p>
                    <a:p>
                      <a:pPr algn="ctr"/>
                      <a:r>
                        <a:rPr lang="en-GB" sz="2000" dirty="0"/>
                        <a:t>22.9</a:t>
                      </a:r>
                    </a:p>
                    <a:p>
                      <a:pPr algn="ctr"/>
                      <a:r>
                        <a:rPr lang="en-GB" sz="2000" dirty="0"/>
                        <a:t>4.6</a:t>
                      </a:r>
                    </a:p>
                    <a:p>
                      <a:pPr algn="ctr"/>
                      <a:r>
                        <a:rPr lang="en-GB" sz="2000" dirty="0"/>
                        <a:t>3.2</a:t>
                      </a:r>
                    </a:p>
                    <a:p>
                      <a:pPr algn="ctr"/>
                      <a:r>
                        <a:rPr lang="en-GB" sz="2000" dirty="0"/>
                        <a:t>1.1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269821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E394B60E-2DCE-C47D-FE0F-5603275BFD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4302" y="0"/>
            <a:ext cx="1828959" cy="120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449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3C85B01-208B-6322-AF1E-B15A7381B3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0728880"/>
              </p:ext>
            </p:extLst>
          </p:nvPr>
        </p:nvGraphicFramePr>
        <p:xfrm>
          <a:off x="609601" y="609600"/>
          <a:ext cx="10972797" cy="540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3799">
                  <a:extLst>
                    <a:ext uri="{9D8B030D-6E8A-4147-A177-3AD203B41FA5}">
                      <a16:colId xmlns:a16="http://schemas.microsoft.com/office/drawing/2014/main" val="369134217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282665115"/>
                    </a:ext>
                  </a:extLst>
                </a:gridCol>
                <a:gridCol w="1676398">
                  <a:extLst>
                    <a:ext uri="{9D8B030D-6E8A-4147-A177-3AD203B41FA5}">
                      <a16:colId xmlns:a16="http://schemas.microsoft.com/office/drawing/2014/main" val="42305611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Characteristic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174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hours used per day</a:t>
                      </a:r>
                      <a:r>
                        <a:rPr lang="en-LK" sz="2400" b="1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 minutes – 1 hour</a:t>
                      </a:r>
                      <a:r>
                        <a:rPr lang="en-LK" sz="24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1-2 hours</a:t>
                      </a:r>
                      <a:r>
                        <a:rPr lang="en-LK" sz="24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2-3 hours</a:t>
                      </a:r>
                      <a:r>
                        <a:rPr lang="en-LK" sz="24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3-4 hours</a:t>
                      </a:r>
                      <a:r>
                        <a:rPr lang="en-LK" sz="24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4-5 hours</a:t>
                      </a:r>
                      <a:r>
                        <a:rPr lang="en-LK" sz="24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5-6 hours</a:t>
                      </a:r>
                      <a:r>
                        <a:rPr lang="en-LK" sz="24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More than 6 hours</a:t>
                      </a:r>
                      <a:r>
                        <a:rPr lang="en-LK" sz="2400" dirty="0">
                          <a:effectLst/>
                        </a:rPr>
                        <a:t> 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Iskoola Pota" panose="020B0502040204020203" pitchFamily="34" charset="77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 panose="02020603050405020304" pitchFamily="18" charset="0"/>
                          <a:cs typeface="Iskoola Pota" panose="020B0502040204020203" pitchFamily="34" charset="77"/>
                        </a:rPr>
                        <a:t>  52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 panose="02020603050405020304" pitchFamily="18" charset="0"/>
                          <a:cs typeface="Iskoola Pota" panose="020B0502040204020203" pitchFamily="34" charset="77"/>
                        </a:rPr>
                        <a:t>140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 panose="02020603050405020304" pitchFamily="18" charset="0"/>
                          <a:cs typeface="Iskoola Pota" panose="020B0502040204020203" pitchFamily="34" charset="77"/>
                        </a:rPr>
                        <a:t>159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 panose="02020603050405020304" pitchFamily="18" charset="0"/>
                          <a:cs typeface="Iskoola Pota" panose="020B0502040204020203" pitchFamily="34" charset="77"/>
                        </a:rPr>
                        <a:t>125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 panose="02020603050405020304" pitchFamily="18" charset="0"/>
                          <a:cs typeface="Iskoola Pota" panose="020B0502040204020203" pitchFamily="34" charset="77"/>
                        </a:rPr>
                        <a:t>  97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 panose="02020603050405020304" pitchFamily="18" charset="0"/>
                          <a:cs typeface="Iskoola Pota" panose="020B0502040204020203" pitchFamily="34" charset="77"/>
                        </a:rPr>
                        <a:t>  70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 panose="02020603050405020304" pitchFamily="18" charset="0"/>
                          <a:cs typeface="Iskoola Pota" panose="020B0502040204020203" pitchFamily="34" charset="77"/>
                        </a:rPr>
                        <a:t>143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LK" sz="2400" dirty="0">
                        <a:effectLst/>
                        <a:latin typeface="+mn-lt"/>
                        <a:ea typeface="Times New Roman" panose="02020603050405020304" pitchFamily="18" charset="0"/>
                        <a:cs typeface="Iskoola Pota" panose="020B0502040204020203" pitchFamily="34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Iskoola Pota" panose="020B0502040204020203" pitchFamily="34" charset="77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 panose="02020603050405020304" pitchFamily="18" charset="0"/>
                          <a:cs typeface="Iskoola Pota" panose="020B0502040204020203" pitchFamily="34" charset="77"/>
                        </a:rPr>
                        <a:t>  6.6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 panose="02020603050405020304" pitchFamily="18" charset="0"/>
                          <a:cs typeface="Iskoola Pota" panose="020B0502040204020203" pitchFamily="34" charset="77"/>
                        </a:rPr>
                        <a:t>17.8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 panose="02020603050405020304" pitchFamily="18" charset="0"/>
                          <a:cs typeface="Iskoola Pota" panose="020B0502040204020203" pitchFamily="34" charset="77"/>
                        </a:rPr>
                        <a:t>20.2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 panose="02020603050405020304" pitchFamily="18" charset="0"/>
                          <a:cs typeface="Iskoola Pota" panose="020B0502040204020203" pitchFamily="34" charset="77"/>
                        </a:rPr>
                        <a:t>15.9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 panose="02020603050405020304" pitchFamily="18" charset="0"/>
                          <a:cs typeface="Iskoola Pota" panose="020B0502040204020203" pitchFamily="34" charset="77"/>
                        </a:rPr>
                        <a:t>12.3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 panose="02020603050405020304" pitchFamily="18" charset="0"/>
                          <a:cs typeface="Iskoola Pota" panose="020B0502040204020203" pitchFamily="34" charset="77"/>
                        </a:rPr>
                        <a:t>  8.9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 panose="02020603050405020304" pitchFamily="18" charset="0"/>
                          <a:cs typeface="Iskoola Pota" panose="020B0502040204020203" pitchFamily="34" charset="77"/>
                        </a:rPr>
                        <a:t>18.2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LK" sz="2400" dirty="0">
                        <a:effectLst/>
                        <a:latin typeface="+mn-lt"/>
                        <a:ea typeface="Times New Roman" panose="02020603050405020304" pitchFamily="18" charset="0"/>
                        <a:cs typeface="Iskoola Pota" panose="020B0502040204020203" pitchFamily="34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6149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 of connecting to internet</a:t>
                      </a:r>
                      <a:r>
                        <a:rPr lang="en-LK" sz="2400" b="1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a personal Wi-Fi connection</a:t>
                      </a:r>
                      <a:r>
                        <a:rPr lang="en-LK" sz="24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an institutional (office/university) Wi-Fi connection</a:t>
                      </a:r>
                      <a:r>
                        <a:rPr lang="en-LK" sz="24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mobile data</a:t>
                      </a:r>
                      <a:r>
                        <a:rPr lang="en-LK" sz="2400" dirty="0">
                          <a:effectLst/>
                        </a:rPr>
                        <a:t> 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LK" sz="2400" dirty="0">
                        <a:effectLst/>
                        <a:latin typeface="+mn-lt"/>
                        <a:ea typeface="Times New Roman" panose="02020603050405020304" pitchFamily="18" charset="0"/>
                        <a:cs typeface="Iskoola Pota" panose="020B0502040204020203" pitchFamily="34" charset="77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LK" sz="2400" dirty="0">
                          <a:effectLst/>
                          <a:latin typeface="+mn-lt"/>
                          <a:ea typeface="Times New Roman" panose="02020603050405020304" pitchFamily="18" charset="0"/>
                          <a:cs typeface="Iskoola Pota" panose="020B0502040204020203" pitchFamily="34" charset="77"/>
                        </a:rPr>
                        <a:t>462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LK" sz="2400" dirty="0">
                          <a:effectLst/>
                          <a:latin typeface="+mn-lt"/>
                          <a:ea typeface="Times New Roman" panose="02020603050405020304" pitchFamily="18" charset="0"/>
                          <a:cs typeface="Iskoola Pota" panose="020B0502040204020203" pitchFamily="34" charset="77"/>
                        </a:rPr>
                        <a:t>12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LK" sz="2400" dirty="0">
                          <a:effectLst/>
                          <a:latin typeface="+mn-lt"/>
                          <a:ea typeface="Times New Roman" panose="02020603050405020304" pitchFamily="18" charset="0"/>
                          <a:cs typeface="Iskoola Pota" panose="020B0502040204020203" pitchFamily="34" charset="77"/>
                        </a:rPr>
                        <a:t>312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LK" sz="2400" dirty="0">
                        <a:effectLst/>
                        <a:latin typeface="+mn-lt"/>
                        <a:ea typeface="Times New Roman" panose="02020603050405020304" pitchFamily="18" charset="0"/>
                        <a:cs typeface="Iskoola Pota" panose="020B0502040204020203" pitchFamily="34" charset="77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LK" sz="2400" dirty="0">
                          <a:effectLst/>
                          <a:latin typeface="+mn-lt"/>
                          <a:ea typeface="Times New Roman" panose="02020603050405020304" pitchFamily="18" charset="0"/>
                          <a:cs typeface="Iskoola Pota" panose="020B0502040204020203" pitchFamily="34" charset="77"/>
                        </a:rPr>
                        <a:t>58.8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LK" sz="2400" dirty="0">
                          <a:effectLst/>
                          <a:latin typeface="+mn-lt"/>
                          <a:ea typeface="Times New Roman" panose="02020603050405020304" pitchFamily="18" charset="0"/>
                          <a:cs typeface="Iskoola Pota" panose="020B0502040204020203" pitchFamily="34" charset="77"/>
                        </a:rPr>
                        <a:t>1.5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LK" sz="2400" dirty="0">
                          <a:effectLst/>
                          <a:latin typeface="+mn-lt"/>
                          <a:ea typeface="Times New Roman" panose="02020603050405020304" pitchFamily="18" charset="0"/>
                          <a:cs typeface="Iskoola Pota" panose="020B0502040204020203" pitchFamily="34" charset="77"/>
                        </a:rPr>
                        <a:t>39.7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8264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48648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2545645"/>
              </p:ext>
            </p:extLst>
          </p:nvPr>
        </p:nvGraphicFramePr>
        <p:xfrm>
          <a:off x="609600" y="2286000"/>
          <a:ext cx="10363201" cy="2830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2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0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72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44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44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Score 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i="1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i="1" dirty="0"/>
                        <a:t>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Max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3202">
                <a:tc>
                  <a:txBody>
                    <a:bodyPr/>
                    <a:lstStyle/>
                    <a:p>
                      <a:r>
                        <a:rPr lang="en-GB" sz="2400" dirty="0"/>
                        <a:t>Smartphone Addiction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10 - 60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 34.09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10.24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 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5621">
                <a:tc>
                  <a:txBody>
                    <a:bodyPr/>
                    <a:lstStyle/>
                    <a:p>
                      <a:r>
                        <a:rPr lang="en-GB" sz="2400" dirty="0"/>
                        <a:t>Depression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0 - 42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 10.78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10.96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 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5621">
                <a:tc>
                  <a:txBody>
                    <a:bodyPr/>
                    <a:lstStyle/>
                    <a:p>
                      <a:r>
                        <a:rPr lang="en-GB" sz="2400" dirty="0"/>
                        <a:t>Anxiety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0 - 42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  6.57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/>
                        <a:t>  8.72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5300" y="913031"/>
            <a:ext cx="10972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Table 2</a:t>
            </a:r>
          </a:p>
          <a:p>
            <a:r>
              <a:rPr lang="en-US" sz="2400" b="1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Means, Standard Deviations, the Minimum, and the Maximum Scores of Smartphone </a:t>
            </a:r>
            <a:r>
              <a:rPr lang="en-US" sz="2400" b="1" dirty="0">
                <a:ea typeface="Times New Roman" panose="02020603050405020304" pitchFamily="18" charset="0"/>
                <a:cs typeface="Iskoola Pota" panose="020B0502040204020203" pitchFamily="34" charset="77"/>
              </a:rPr>
              <a:t>A</a:t>
            </a:r>
            <a:r>
              <a:rPr lang="en-US" sz="2400" b="1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ddiction, Depression and Anxiety </a:t>
            </a:r>
            <a:endParaRPr lang="en-LK" sz="2400" b="1" dirty="0">
              <a:effectLst/>
              <a:ea typeface="Times New Roman" panose="02020603050405020304" pitchFamily="18" charset="0"/>
              <a:cs typeface="Iskoola Pota" panose="020B0502040204020203" pitchFamily="34" charset="77"/>
            </a:endParaRPr>
          </a:p>
          <a:p>
            <a:endParaRPr lang="en-GB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09601" y="5598982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/>
              <a:t>Note</a:t>
            </a:r>
            <a:r>
              <a:rPr lang="en-GB" sz="2000" dirty="0"/>
              <a:t>. </a:t>
            </a:r>
            <a:r>
              <a:rPr lang="en-GB" sz="2000" i="1" dirty="0"/>
              <a:t>M </a:t>
            </a:r>
            <a:r>
              <a:rPr lang="en-GB" sz="2000" dirty="0"/>
              <a:t>= Median, </a:t>
            </a:r>
            <a:r>
              <a:rPr lang="en-GB" sz="2000" i="1" dirty="0"/>
              <a:t>SD</a:t>
            </a:r>
            <a:r>
              <a:rPr lang="en-GB" sz="2000" dirty="0"/>
              <a:t> = Standard Deviation, Min = Minimum Score, Max = Maximum Score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32D83B8-6D4D-4B9D-ADD6-5E0EFE3A75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041" y="0"/>
            <a:ext cx="1828959" cy="1201016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6022585"/>
              </p:ext>
            </p:extLst>
          </p:nvPr>
        </p:nvGraphicFramePr>
        <p:xfrm>
          <a:off x="609600" y="1772454"/>
          <a:ext cx="7924800" cy="1885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8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62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838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Proposed Relationship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i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en-GB" sz="2400" b="1" i="1" kern="1200" baseline="-250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3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Depression ↔ Smartphone Addiction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 .58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382">
                <a:tc>
                  <a:txBody>
                    <a:bodyPr/>
                    <a:lstStyle/>
                    <a:p>
                      <a:r>
                        <a:rPr lang="en-GB" sz="2400" baseline="0" dirty="0"/>
                        <a:t>Anxiety</a:t>
                      </a:r>
                      <a:r>
                        <a:rPr lang="en-GB" sz="2400" dirty="0"/>
                        <a:t> ↔ Smartphone Addiction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.45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609601"/>
            <a:ext cx="937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Table 3</a:t>
            </a:r>
          </a:p>
          <a:p>
            <a:r>
              <a:rPr lang="en-GB" sz="2400" b="1" dirty="0"/>
              <a:t>Results of the Spearman Correlation Analysis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3810000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/>
              <a:t>Note. * p</a:t>
            </a:r>
            <a:r>
              <a:rPr lang="en-GB" sz="2000" dirty="0"/>
              <a:t> &lt; .01</a:t>
            </a:r>
          </a:p>
          <a:p>
            <a:r>
              <a:rPr lang="en-GB" sz="2000" dirty="0"/>
              <a:t>Proposed direction of the relationship → positive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B99FE0B-1D38-4BBD-B783-2470DAAACD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3041" y="9093"/>
            <a:ext cx="1828959" cy="1201016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DEC8F-3D36-6EB9-3629-F073CF3AB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762000"/>
            <a:ext cx="1097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Table 4</a:t>
            </a:r>
          </a:p>
          <a:p>
            <a:pPr marL="0" indent="0">
              <a:buNone/>
            </a:pPr>
            <a:r>
              <a:rPr lang="en-GB" sz="2400" b="1" dirty="0"/>
              <a:t>Results of the Reliability Analysis</a:t>
            </a:r>
          </a:p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endParaRPr lang="en-GB" sz="2400" b="1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A94CC5F-A80E-270E-08C5-8C9D413A7F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634353"/>
              </p:ext>
            </p:extLst>
          </p:nvPr>
        </p:nvGraphicFramePr>
        <p:xfrm>
          <a:off x="615244" y="1981200"/>
          <a:ext cx="8128000" cy="3408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3156">
                  <a:extLst>
                    <a:ext uri="{9D8B030D-6E8A-4147-A177-3AD203B41FA5}">
                      <a16:colId xmlns:a16="http://schemas.microsoft.com/office/drawing/2014/main" val="3899470880"/>
                    </a:ext>
                  </a:extLst>
                </a:gridCol>
                <a:gridCol w="2494844">
                  <a:extLst>
                    <a:ext uri="{9D8B030D-6E8A-4147-A177-3AD203B41FA5}">
                      <a16:colId xmlns:a16="http://schemas.microsoft.com/office/drawing/2014/main" val="28290239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Scale/Subscale</a:t>
                      </a:r>
                      <a:r>
                        <a:rPr lang="en-LK" sz="2400" dirty="0">
                          <a:effectLst/>
                        </a:rPr>
                        <a:t>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Cronbach’s alpha</a:t>
                      </a:r>
                      <a:r>
                        <a:rPr lang="en-LK" sz="2400" dirty="0">
                          <a:effectLst/>
                        </a:rPr>
                        <a:t> 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673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 panose="02020603050405020304" pitchFamily="18" charset="0"/>
                          <a:cs typeface="Iskoola Pota" panose="020B0502040204020203" pitchFamily="34" charset="77"/>
                        </a:rPr>
                        <a:t>SAS-SV Sinhala scale</a:t>
                      </a:r>
                      <a:endParaRPr lang="en-LK" sz="2400" dirty="0">
                        <a:effectLst/>
                        <a:latin typeface="+mn-lt"/>
                        <a:ea typeface="Times New Roman" panose="02020603050405020304" pitchFamily="18" charset="0"/>
                        <a:cs typeface="Iskoola Pota" panose="020B0502040204020203" pitchFamily="34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 panose="02020603050405020304" pitchFamily="18" charset="0"/>
                          <a:cs typeface="Iskoola Pota" panose="020B0502040204020203" pitchFamily="34" charset="77"/>
                        </a:rPr>
                        <a:t>.87</a:t>
                      </a:r>
                      <a:endParaRPr lang="en-LK" sz="2400" dirty="0">
                        <a:effectLst/>
                        <a:latin typeface="+mn-lt"/>
                        <a:ea typeface="Times New Roman" panose="02020603050405020304" pitchFamily="18" charset="0"/>
                        <a:cs typeface="Iskoola Pota" panose="020B0502040204020203" pitchFamily="34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7227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 panose="02020603050405020304" pitchFamily="18" charset="0"/>
                          <a:cs typeface="Iskoola Pota" panose="020B0502040204020203" pitchFamily="34" charset="77"/>
                        </a:rPr>
                        <a:t>SAS-SV English scale</a:t>
                      </a:r>
                      <a:endParaRPr lang="en-LK" sz="2400" dirty="0">
                        <a:effectLst/>
                        <a:latin typeface="+mn-lt"/>
                        <a:ea typeface="Times New Roman" panose="02020603050405020304" pitchFamily="18" charset="0"/>
                        <a:cs typeface="Iskoola Pota" panose="020B0502040204020203" pitchFamily="34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Times New Roman" panose="02020603050405020304" pitchFamily="18" charset="0"/>
                          <a:cs typeface="Iskoola Pota" panose="020B0502040204020203" pitchFamily="34" charset="77"/>
                        </a:rPr>
                        <a:t>.83</a:t>
                      </a:r>
                      <a:endParaRPr lang="en-LK" sz="2400">
                        <a:effectLst/>
                        <a:latin typeface="+mn-lt"/>
                        <a:ea typeface="Times New Roman" panose="02020603050405020304" pitchFamily="18" charset="0"/>
                        <a:cs typeface="Iskoola Pota" panose="020B0502040204020203" pitchFamily="34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3461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Times New Roman" panose="02020603050405020304" pitchFamily="18" charset="0"/>
                          <a:cs typeface="Iskoola Pota" panose="020B0502040204020203" pitchFamily="34" charset="77"/>
                        </a:rPr>
                        <a:t>DASS-21 Sinhala depression subscale</a:t>
                      </a:r>
                      <a:endParaRPr lang="en-LK" sz="2400">
                        <a:effectLst/>
                        <a:latin typeface="+mn-lt"/>
                        <a:ea typeface="Times New Roman" panose="02020603050405020304" pitchFamily="18" charset="0"/>
                        <a:cs typeface="Iskoola Pota" panose="020B0502040204020203" pitchFamily="34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Times New Roman" panose="02020603050405020304" pitchFamily="18" charset="0"/>
                          <a:cs typeface="Iskoola Pota" panose="020B0502040204020203" pitchFamily="34" charset="77"/>
                        </a:rPr>
                        <a:t>.92</a:t>
                      </a:r>
                      <a:endParaRPr lang="en-LK" sz="2400">
                        <a:effectLst/>
                        <a:latin typeface="+mn-lt"/>
                        <a:ea typeface="Times New Roman" panose="02020603050405020304" pitchFamily="18" charset="0"/>
                        <a:cs typeface="Iskoola Pota" panose="020B0502040204020203" pitchFamily="34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681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Times New Roman" panose="02020603050405020304" pitchFamily="18" charset="0"/>
                          <a:cs typeface="Iskoola Pota" panose="020B0502040204020203" pitchFamily="34" charset="77"/>
                        </a:rPr>
                        <a:t>DASS-21 English depression subscale</a:t>
                      </a:r>
                      <a:endParaRPr lang="en-LK" sz="2400">
                        <a:effectLst/>
                        <a:latin typeface="+mn-lt"/>
                        <a:ea typeface="Times New Roman" panose="02020603050405020304" pitchFamily="18" charset="0"/>
                        <a:cs typeface="Iskoola Pota" panose="020B0502040204020203" pitchFamily="34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Times New Roman" panose="02020603050405020304" pitchFamily="18" charset="0"/>
                          <a:cs typeface="Iskoola Pota" panose="020B0502040204020203" pitchFamily="34" charset="77"/>
                        </a:rPr>
                        <a:t>.88</a:t>
                      </a:r>
                      <a:endParaRPr lang="en-LK" sz="2400">
                        <a:effectLst/>
                        <a:latin typeface="+mn-lt"/>
                        <a:ea typeface="Times New Roman" panose="02020603050405020304" pitchFamily="18" charset="0"/>
                        <a:cs typeface="Iskoola Pota" panose="020B0502040204020203" pitchFamily="34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3421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Times New Roman" panose="02020603050405020304" pitchFamily="18" charset="0"/>
                          <a:cs typeface="Iskoola Pota" panose="020B0502040204020203" pitchFamily="34" charset="77"/>
                        </a:rPr>
                        <a:t>DASS-21 Sinhala anxiety subscale</a:t>
                      </a:r>
                      <a:endParaRPr lang="en-LK" sz="2400">
                        <a:effectLst/>
                        <a:latin typeface="+mn-lt"/>
                        <a:ea typeface="Times New Roman" panose="02020603050405020304" pitchFamily="18" charset="0"/>
                        <a:cs typeface="Iskoola Pota" panose="020B0502040204020203" pitchFamily="34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Times New Roman" panose="02020603050405020304" pitchFamily="18" charset="0"/>
                          <a:cs typeface="Iskoola Pota" panose="020B0502040204020203" pitchFamily="34" charset="77"/>
                        </a:rPr>
                        <a:t>.89</a:t>
                      </a:r>
                      <a:endParaRPr lang="en-LK" sz="2400">
                        <a:effectLst/>
                        <a:latin typeface="+mn-lt"/>
                        <a:ea typeface="Times New Roman" panose="02020603050405020304" pitchFamily="18" charset="0"/>
                        <a:cs typeface="Iskoola Pota" panose="020B0502040204020203" pitchFamily="34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737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 panose="02020603050405020304" pitchFamily="18" charset="0"/>
                          <a:cs typeface="Iskoola Pota" panose="020B0502040204020203" pitchFamily="34" charset="77"/>
                        </a:rPr>
                        <a:t>DASS-21 English anxiety subscale</a:t>
                      </a:r>
                      <a:endParaRPr lang="en-LK" sz="2400" dirty="0">
                        <a:effectLst/>
                        <a:latin typeface="+mn-lt"/>
                        <a:ea typeface="Times New Roman" panose="02020603050405020304" pitchFamily="18" charset="0"/>
                        <a:cs typeface="Iskoola Pota" panose="020B0502040204020203" pitchFamily="34" charset="7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 panose="02020603050405020304" pitchFamily="18" charset="0"/>
                          <a:cs typeface="Iskoola Pota" panose="020B0502040204020203" pitchFamily="34" charset="77"/>
                        </a:rPr>
                        <a:t>.84</a:t>
                      </a:r>
                      <a:endParaRPr lang="en-LK" sz="2400" dirty="0">
                        <a:effectLst/>
                        <a:latin typeface="+mn-lt"/>
                        <a:ea typeface="Times New Roman" panose="02020603050405020304" pitchFamily="18" charset="0"/>
                        <a:cs typeface="Iskoola Pota" panose="020B0502040204020203" pitchFamily="34" charset="7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1321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47506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2700" b="1" dirty="0"/>
              <a:t>Table 5</a:t>
            </a:r>
            <a:br>
              <a:rPr lang="en-GB" sz="2700" b="1" dirty="0"/>
            </a:br>
            <a:r>
              <a:rPr lang="en-US" sz="2700" b="1" dirty="0">
                <a:effectLst/>
                <a:latin typeface="+mn-lt"/>
                <a:ea typeface="Times New Roman" panose="02020603050405020304" pitchFamily="18" charset="0"/>
                <a:cs typeface="Iskoola Pota" panose="020B0502040204020203" pitchFamily="34" charset="77"/>
              </a:rPr>
              <a:t>Model Summary of the Multiple </a:t>
            </a:r>
            <a:r>
              <a:rPr lang="en-US" sz="2700" b="1" dirty="0">
                <a:latin typeface="+mn-lt"/>
                <a:ea typeface="Times New Roman" panose="02020603050405020304" pitchFamily="18" charset="0"/>
                <a:cs typeface="Iskoola Pota" panose="020B0502040204020203" pitchFamily="34" charset="77"/>
              </a:rPr>
              <a:t>R</a:t>
            </a:r>
            <a:r>
              <a:rPr lang="en-US" sz="2700" b="1" dirty="0">
                <a:effectLst/>
                <a:latin typeface="+mn-lt"/>
                <a:ea typeface="Times New Roman" panose="02020603050405020304" pitchFamily="18" charset="0"/>
                <a:cs typeface="Iskoola Pota" panose="020B0502040204020203" pitchFamily="34" charset="77"/>
              </a:rPr>
              <a:t>egression </a:t>
            </a:r>
            <a:r>
              <a:rPr lang="en-US" sz="2700" b="1" dirty="0">
                <a:latin typeface="+mn-lt"/>
                <a:ea typeface="Times New Roman" panose="02020603050405020304" pitchFamily="18" charset="0"/>
                <a:cs typeface="Iskoola Pota" panose="020B0502040204020203" pitchFamily="34" charset="77"/>
              </a:rPr>
              <a:t>A</a:t>
            </a:r>
            <a:r>
              <a:rPr lang="en-US" sz="2700" b="1" dirty="0">
                <a:effectLst/>
                <a:latin typeface="+mn-lt"/>
                <a:ea typeface="Times New Roman" panose="02020603050405020304" pitchFamily="18" charset="0"/>
                <a:cs typeface="Iskoola Pota" panose="020B0502040204020203" pitchFamily="34" charset="77"/>
              </a:rPr>
              <a:t>nalysis </a:t>
            </a:r>
            <a:br>
              <a:rPr lang="en-LK" sz="2700" b="1" dirty="0">
                <a:effectLst/>
                <a:latin typeface="+mn-lt"/>
                <a:ea typeface="Times New Roman" panose="02020603050405020304" pitchFamily="18" charset="0"/>
                <a:cs typeface="Iskoola Pota" panose="020B0502040204020203" pitchFamily="34" charset="77"/>
              </a:rPr>
            </a:br>
            <a:endParaRPr lang="en-GB" sz="2700" b="1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308188"/>
              </p:ext>
            </p:extLst>
          </p:nvPr>
        </p:nvGraphicFramePr>
        <p:xfrm>
          <a:off x="609600" y="1344599"/>
          <a:ext cx="9144000" cy="1500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3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67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1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2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8895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en-GB" sz="2400" b="1" kern="1200" baseline="300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Adjusted</a:t>
                      </a:r>
                      <a:r>
                        <a:rPr lang="en-GB" sz="2400" baseline="0" dirty="0"/>
                        <a:t> </a:t>
                      </a:r>
                      <a:r>
                        <a:rPr lang="en-GB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en-GB" sz="2400" b="1" kern="1200" baseline="300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1659">
                <a:tc>
                  <a:txBody>
                    <a:bodyPr/>
                    <a:lstStyle/>
                    <a:p>
                      <a:pPr algn="ctr"/>
                      <a:r>
                        <a:rPr lang="en-GB" sz="2400" baseline="0" dirty="0"/>
                        <a:t>Predictor 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.58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.34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.34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3304962"/>
            <a:ext cx="975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/>
              <a:t>Note. </a:t>
            </a:r>
            <a:r>
              <a:rPr lang="en-GB" sz="2000" dirty="0"/>
              <a:t>Predictor Variables → depressive, anxiety</a:t>
            </a:r>
          </a:p>
          <a:p>
            <a:r>
              <a:rPr lang="en-GB" sz="2000" dirty="0"/>
              <a:t>           Outcome Variable  → smartphone addiction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19100" y="4267200"/>
            <a:ext cx="11353800" cy="235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The model accounted for 58% of variance in smartphone addiction (R</a:t>
            </a:r>
            <a:r>
              <a:rPr lang="en-US" sz="2400" baseline="30000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2 </a:t>
            </a:r>
            <a:r>
              <a:rPr lang="en-US" sz="2400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= .58, </a:t>
            </a:r>
            <a:r>
              <a:rPr lang="en-US" sz="2400" i="1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F</a:t>
            </a:r>
            <a:r>
              <a:rPr lang="en-US" sz="2400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(2, 783) = 197.47,  </a:t>
            </a:r>
            <a:r>
              <a:rPr lang="en-US" sz="2400" i="1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p </a:t>
            </a:r>
            <a:r>
              <a:rPr lang="en-US" sz="2400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&lt; .001).</a:t>
            </a: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a typeface="Times New Roman" panose="02020603050405020304" pitchFamily="18" charset="0"/>
                <a:cs typeface="Iskoola Pota" panose="020B0502040204020203" pitchFamily="34" charset="77"/>
              </a:rPr>
              <a:t>D</a:t>
            </a:r>
            <a:r>
              <a:rPr lang="en-US" sz="2400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epression (β = .48, </a:t>
            </a:r>
            <a:r>
              <a:rPr lang="en-US" sz="2400" i="1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t</a:t>
            </a:r>
            <a:r>
              <a:rPr lang="en-US" sz="2400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(783) = 12.72, </a:t>
            </a:r>
            <a:r>
              <a:rPr lang="en-US" sz="2400" i="1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p</a:t>
            </a:r>
            <a:r>
              <a:rPr lang="en-US" sz="2400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 &lt; .001) and anxiety (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β</a:t>
            </a:r>
            <a:r>
              <a:rPr lang="en-US" sz="2400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 = .10, </a:t>
            </a:r>
            <a:r>
              <a:rPr lang="en-US" sz="2400" i="1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t</a:t>
            </a:r>
            <a:r>
              <a:rPr lang="en-US" sz="2400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(783) = 2.12, </a:t>
            </a:r>
            <a:r>
              <a:rPr lang="en-US" sz="2400" i="1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p</a:t>
            </a:r>
            <a:r>
              <a:rPr lang="en-US" sz="2400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 = .034) significantly predicted smartphone addiction, at 95% confidence level.	</a:t>
            </a:r>
            <a:endParaRPr lang="en-LK" sz="2400" dirty="0">
              <a:effectLst/>
              <a:ea typeface="Times New Roman" panose="02020603050405020304" pitchFamily="18" charset="0"/>
              <a:cs typeface="Iskoola Pota" panose="020B0502040204020203" pitchFamily="34" charset="77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E069BDF-6459-4A03-99FE-6C84DC94B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2578" y="0"/>
            <a:ext cx="1828959" cy="120101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81408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b="1" dirty="0"/>
              <a:t>Rationale for the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10972800" cy="4953000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extant literature on smartphone addiction has largely focused on adolescents (Chung et al., 2018; Mac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Cárthaigh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et al., 2020; Zhou et al., 2021), and specific contexts like schools (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Buctot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et al., 2020; Lin &amp; Liu, 2020, Wang et al., 2019) and universities (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Demrici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et al., 2015;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Zhai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et al., 2020; Zhang &amp; Wu, 2020). To date, there is a distinct lack of research on smartphone addiction among young adults in general (context-free)</a:t>
            </a:r>
            <a:r>
              <a:rPr lang="en-LK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algn="just"/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 previous study has been conducted in Sri Lanka to investigate the association of smartphone addiction with depression and anxiety in Sri Lankan young adults. </a:t>
            </a:r>
          </a:p>
          <a:p>
            <a:pPr algn="just"/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 majority of the past research on smartphone addiction and psychopathology has discussed depression and anxiety as consequences of smartphone addiction (Yang et al., 2020;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Wrinkler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et al., 2020), not as predictors of smartphone addiction. </a:t>
            </a:r>
            <a:endParaRPr lang="en-GB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69F73E-1762-4142-B244-C1CED9D0AC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041" y="0"/>
            <a:ext cx="1828959" cy="1201016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37C75-1150-6816-7AB2-AA6F9C431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When the number of hours of using the smartphone per day was used as a control variable in the model, the model accounted for 65% of the variance in smartphone addiction (R</a:t>
            </a:r>
            <a:r>
              <a:rPr lang="en-US" sz="2400" baseline="30000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2 </a:t>
            </a:r>
            <a:r>
              <a:rPr lang="en-US" sz="2400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= .65, </a:t>
            </a:r>
            <a:r>
              <a:rPr lang="en-US" sz="2400" i="1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F</a:t>
            </a:r>
            <a:r>
              <a:rPr lang="en-US" sz="2400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(3, 782) = 190.91,  </a:t>
            </a:r>
            <a:r>
              <a:rPr lang="en-US" sz="2400" i="1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p </a:t>
            </a:r>
            <a:r>
              <a:rPr lang="en-US" sz="2400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&lt; .001). </a:t>
            </a:r>
          </a:p>
          <a:p>
            <a:pPr algn="just"/>
            <a:endParaRPr lang="en-US" sz="2400" dirty="0">
              <a:effectLst/>
              <a:ea typeface="Times New Roman" panose="02020603050405020304" pitchFamily="18" charset="0"/>
              <a:cs typeface="Iskoola Pota" panose="020B0502040204020203" pitchFamily="34" charset="77"/>
            </a:endParaRPr>
          </a:p>
          <a:p>
            <a:pPr algn="just"/>
            <a:r>
              <a:rPr lang="en-US" sz="2400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Depression (β = .42, </a:t>
            </a:r>
            <a:r>
              <a:rPr lang="en-US" sz="2400" i="1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t</a:t>
            </a:r>
            <a:r>
              <a:rPr lang="en-US" sz="2400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(782) = 11.71, </a:t>
            </a:r>
            <a:r>
              <a:rPr lang="en-US" sz="2400" i="1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p</a:t>
            </a:r>
            <a:r>
              <a:rPr lang="en-US" sz="2400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 &lt; .001) and anxiety (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β</a:t>
            </a:r>
            <a:r>
              <a:rPr lang="en-US" sz="2400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 = .10, </a:t>
            </a:r>
            <a:r>
              <a:rPr lang="en-US" sz="2400" i="1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t</a:t>
            </a:r>
            <a:r>
              <a:rPr lang="en-US" sz="2400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(783) = 2.15, </a:t>
            </a:r>
            <a:r>
              <a:rPr lang="en-US" sz="2400" i="1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p</a:t>
            </a:r>
            <a:r>
              <a:rPr lang="en-US" sz="2400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 = .032) significantly predicted smartphone addiction, at 95% confidence level. 	</a:t>
            </a:r>
            <a:endParaRPr lang="en-LK" sz="2400" dirty="0">
              <a:effectLst/>
              <a:ea typeface="Times New Roman" panose="02020603050405020304" pitchFamily="18" charset="0"/>
              <a:cs typeface="Iskoola Pota" panose="020B0502040204020203" pitchFamily="34" charset="77"/>
            </a:endParaRP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572122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b="1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11049000" cy="5334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GB" sz="2400" b="1" dirty="0"/>
              <a:t>	Hypothesis 1</a:t>
            </a:r>
            <a:r>
              <a:rPr lang="en-GB" sz="2400" dirty="0"/>
              <a:t> </a:t>
            </a:r>
            <a:r>
              <a:rPr lang="en-GB" sz="2400" b="1" dirty="0"/>
              <a:t>→</a:t>
            </a:r>
            <a:r>
              <a:rPr lang="en-GB" sz="2400" dirty="0"/>
              <a:t> </a:t>
            </a:r>
            <a:r>
              <a:rPr lang="en-GB" sz="2400" b="1" dirty="0"/>
              <a:t>Supported</a:t>
            </a:r>
          </a:p>
          <a:p>
            <a:pPr algn="just"/>
            <a:r>
              <a:rPr lang="en-GB" sz="2400" dirty="0"/>
              <a:t>Consistent with the findings of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Demrici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et al., 2015;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Elhai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et al., 2020;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Jin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et al., 2021;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Rozgonjuk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et al., 2021. </a:t>
            </a:r>
            <a:endParaRPr lang="en-GB" sz="2400" dirty="0"/>
          </a:p>
          <a:p>
            <a:pPr algn="just">
              <a:buNone/>
            </a:pPr>
            <a:endParaRPr lang="en-GB" sz="2400" dirty="0"/>
          </a:p>
          <a:p>
            <a:pPr algn="just">
              <a:buNone/>
            </a:pPr>
            <a:r>
              <a:rPr lang="en-GB" sz="2400" dirty="0"/>
              <a:t>	</a:t>
            </a:r>
            <a:r>
              <a:rPr lang="en-GB" sz="2400" b="1" dirty="0"/>
              <a:t>Hypothesis 2</a:t>
            </a:r>
            <a:r>
              <a:rPr lang="en-GB" sz="2400" dirty="0"/>
              <a:t> </a:t>
            </a:r>
            <a:r>
              <a:rPr lang="en-GB" sz="2400" b="1" dirty="0"/>
              <a:t>→</a:t>
            </a:r>
            <a:r>
              <a:rPr lang="en-GB" sz="2400" dirty="0"/>
              <a:t> </a:t>
            </a:r>
            <a:r>
              <a:rPr lang="en-GB" sz="2400" b="1" dirty="0"/>
              <a:t>Supported</a:t>
            </a:r>
          </a:p>
          <a:p>
            <a:pPr algn="just"/>
            <a:r>
              <a:rPr lang="en-US" sz="2400" dirty="0">
                <a:ea typeface="Times New Roman" panose="02020603050405020304" pitchFamily="18" charset="0"/>
              </a:rPr>
              <a:t>C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onsistent with the findings of the past research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Demrici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et al., 2015;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Elhai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et al., 2020;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Jin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et al., 2021;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Rozgonjuk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et al., 2021. </a:t>
            </a:r>
            <a:endParaRPr lang="en-US" sz="2400" dirty="0"/>
          </a:p>
          <a:p>
            <a:pPr algn="just"/>
            <a:endParaRPr lang="en-US" sz="2800" dirty="0"/>
          </a:p>
          <a:p>
            <a:pPr algn="just">
              <a:buNone/>
            </a:pP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4F3261-AAE1-475C-B4FF-A9A61F06EA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041" y="0"/>
            <a:ext cx="1828959" cy="1201016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109728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b="1" dirty="0"/>
              <a:t>Strengths -</a:t>
            </a:r>
          </a:p>
          <a:p>
            <a:r>
              <a:rPr lang="en-GB" sz="2400" dirty="0"/>
              <a:t>Large sample size (</a:t>
            </a:r>
            <a:r>
              <a:rPr lang="en-GB" sz="2400" i="1" dirty="0"/>
              <a:t>n</a:t>
            </a:r>
            <a:r>
              <a:rPr lang="en-GB" sz="2400" dirty="0"/>
              <a:t> =786). High generalizability.</a:t>
            </a:r>
          </a:p>
          <a:p>
            <a:r>
              <a:rPr lang="en-GB" sz="2400" dirty="0"/>
              <a:t>Equal representation of males (49.5%) and females (50.5%).</a:t>
            </a:r>
          </a:p>
          <a:p>
            <a:r>
              <a:rPr lang="en-US" sz="2400" dirty="0">
                <a:effectLst/>
                <a:ea typeface="Times New Roman" panose="02020603050405020304" pitchFamily="18" charset="0"/>
              </a:rPr>
              <a:t>All the scales produced high internal consistency reliability (Cronbach’s alpha &lt;.80</a:t>
            </a:r>
            <a:r>
              <a:rPr lang="en-LK" sz="2400" dirty="0">
                <a:ea typeface="Times New Roman" panose="02020603050405020304" pitchFamily="18" charset="0"/>
              </a:rPr>
              <a:t>).</a:t>
            </a:r>
          </a:p>
          <a:p>
            <a:r>
              <a:rPr lang="en-LK" sz="2400" dirty="0">
                <a:ea typeface="Times New Roman" panose="02020603050405020304" pitchFamily="18" charset="0"/>
              </a:rPr>
              <a:t>Quality of data assured.</a:t>
            </a:r>
          </a:p>
          <a:p>
            <a:r>
              <a:rPr lang="en-LK" sz="2400" dirty="0"/>
              <a:t>Anonymity and confidentiality guaranteed.</a:t>
            </a:r>
          </a:p>
          <a:p>
            <a:endParaRPr lang="en-GB" sz="2400" dirty="0"/>
          </a:p>
          <a:p>
            <a:pPr>
              <a:buNone/>
            </a:pPr>
            <a:r>
              <a:rPr lang="en-GB" sz="2400" b="1" dirty="0"/>
              <a:t>Limitations -</a:t>
            </a:r>
          </a:p>
          <a:p>
            <a:r>
              <a:rPr lang="en-GB" sz="2400" dirty="0"/>
              <a:t>Online data collection</a:t>
            </a:r>
          </a:p>
          <a:p>
            <a:r>
              <a:rPr lang="en-GB" sz="2400" dirty="0"/>
              <a:t>Convenience sampling</a:t>
            </a:r>
          </a:p>
          <a:p>
            <a:r>
              <a:rPr lang="en-GB" sz="2400" dirty="0"/>
              <a:t>Only using two subscales of DASS-21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011E13B-6EA2-4308-AD96-884681A946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041" y="11723"/>
            <a:ext cx="1828959" cy="1201016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55296"/>
            <a:ext cx="10972800" cy="55048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b="1" dirty="0"/>
              <a:t>Implications -</a:t>
            </a:r>
          </a:p>
          <a:p>
            <a:pPr>
              <a:buNone/>
            </a:pPr>
            <a:endParaRPr lang="en-GB" b="1" dirty="0"/>
          </a:p>
          <a:p>
            <a:pPr algn="just"/>
            <a:r>
              <a:rPr lang="en-US" sz="2400" dirty="0">
                <a:solidFill>
                  <a:srgbClr val="000000"/>
                </a:solidFill>
              </a:rPr>
              <a:t>A</a:t>
            </a:r>
            <a:r>
              <a:rPr lang="en-US" sz="2400" dirty="0">
                <a:solidFill>
                  <a:srgbClr val="000000"/>
                </a:solidFill>
                <a:effectLst/>
                <a:ea typeface="+mn-ea"/>
              </a:rPr>
              <a:t>ddressing the underlying psychological issues of smartphone addicts such as depression and anxiety with appropriate assessment and intervention</a:t>
            </a:r>
            <a:r>
              <a:rPr lang="en-LK" sz="2400" dirty="0">
                <a:effectLst/>
              </a:rPr>
              <a:t> .</a:t>
            </a:r>
          </a:p>
          <a:p>
            <a:pPr algn="just"/>
            <a:endParaRPr lang="en-GB" sz="2400" dirty="0"/>
          </a:p>
          <a:p>
            <a:pPr algn="just"/>
            <a:r>
              <a:rPr lang="en-US" sz="2400" dirty="0">
                <a:solidFill>
                  <a:srgbClr val="000000"/>
                </a:solidFill>
                <a:effectLst/>
                <a:ea typeface="+mn-ea"/>
              </a:rPr>
              <a:t>Educating young adults to use smartphones productively instead of using it as a negative coping mechanism to relieve psychological distress.</a:t>
            </a:r>
            <a:r>
              <a:rPr lang="en-LK" sz="2400" dirty="0">
                <a:effectLst/>
              </a:rPr>
              <a:t> </a:t>
            </a:r>
            <a:endParaRPr lang="en-GB" sz="2400" dirty="0"/>
          </a:p>
          <a:p>
            <a:endParaRPr lang="en-GB" sz="28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76F25D9-63E6-468C-AB36-850656D87A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041" y="-16412"/>
            <a:ext cx="1828959" cy="1201016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D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epression and anxiety are significantly and positively related to smartphone addiction among Sri Lankan young adults between the ages 18-25 years. </a:t>
            </a:r>
          </a:p>
          <a:p>
            <a:pPr algn="just"/>
            <a:endParaRPr lang="en-US" sz="2400" dirty="0">
              <a:solidFill>
                <a:srgbClr val="000000"/>
              </a:solidFill>
            </a:endParaRPr>
          </a:p>
          <a:p>
            <a:pPr algn="just"/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he translated SAS-SV </a:t>
            </a:r>
            <a:r>
              <a:rPr lang="en-US" sz="240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Sinhala version 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has high content and consensual validity, and high internal consistency reliability in the study sample. </a:t>
            </a:r>
            <a:endParaRPr lang="en-GB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8EC131-0B75-4AC1-BAD2-74FD2EE4BA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041" y="0"/>
            <a:ext cx="1828959" cy="1201016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b="1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74871"/>
            <a:ext cx="10972800" cy="5486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1800" dirty="0">
                <a:effectLst/>
              </a:rPr>
              <a:t>American Psychiatric Association. (2022). </a:t>
            </a:r>
            <a:r>
              <a:rPr lang="en-GB" sz="1800" i="1" dirty="0">
                <a:effectLst/>
              </a:rPr>
              <a:t>Diagnostic and statistical manual of mental disorders</a:t>
            </a:r>
            <a:r>
              <a:rPr lang="en-GB" sz="1800" i="1" dirty="0"/>
              <a:t> </a:t>
            </a:r>
            <a:r>
              <a:rPr lang="en-GB" sz="1800" dirty="0">
                <a:effectLst/>
              </a:rPr>
              <a:t>(5th ed., text rev.). </a:t>
            </a:r>
            <a:endParaRPr lang="en-GB" sz="1800" dirty="0"/>
          </a:p>
          <a:p>
            <a:pPr>
              <a:buNone/>
            </a:pPr>
            <a:endParaRPr lang="en-GB" sz="1800" dirty="0"/>
          </a:p>
          <a:p>
            <a:pPr>
              <a:buNone/>
            </a:pPr>
            <a:r>
              <a:rPr lang="en-US" sz="1800" dirty="0" err="1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Aththidiye</a:t>
            </a:r>
            <a:r>
              <a:rPr lang="en-US" sz="1800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, A.V.S. R. (2012, August 18). </a:t>
            </a:r>
            <a:r>
              <a:rPr lang="en-US" sz="1800" i="1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Adaptation and validation of the depression anxiety and stress scale (DASS21) among students in the university of Colombo</a:t>
            </a:r>
            <a:r>
              <a:rPr lang="en-US" sz="1800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. Annual	research symposium, university of Colombo.</a:t>
            </a:r>
            <a:endParaRPr lang="en-LK" sz="1800" dirty="0">
              <a:effectLst/>
              <a:ea typeface="Times New Roman" panose="02020603050405020304" pitchFamily="18" charset="0"/>
              <a:cs typeface="Iskoola Pota" panose="020B0502040204020203" pitchFamily="34" charset="77"/>
            </a:endParaRPr>
          </a:p>
          <a:p>
            <a:pPr>
              <a:buNone/>
            </a:pPr>
            <a:endParaRPr lang="en-US" sz="1800" dirty="0">
              <a:effectLst/>
              <a:ea typeface="Times New Roman" panose="02020603050405020304" pitchFamily="18" charset="0"/>
            </a:endParaRPr>
          </a:p>
          <a:p>
            <a:pPr>
              <a:buNone/>
            </a:pPr>
            <a:r>
              <a:rPr lang="en-US" sz="1900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Brand, M., </a:t>
            </a:r>
            <a:r>
              <a:rPr lang="en-US" sz="1900" dirty="0" err="1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Wegmann</a:t>
            </a:r>
            <a:r>
              <a:rPr lang="en-US" sz="1900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, E., Stark, R., Müller, A., </a:t>
            </a:r>
            <a:r>
              <a:rPr lang="en-US" sz="1900" dirty="0" err="1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Wölfling</a:t>
            </a:r>
            <a:r>
              <a:rPr lang="en-US" sz="1900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, K., Robbins, T. W., &amp; Potenza, M. N. (2019). The Interaction of Person-Affect-Cognition-Execution (I-PACE) model for addictive behaviors: Update, generalization to addictive behaviors beyond internet-use disorders, and specification of the process character of addictive behaviors. </a:t>
            </a:r>
            <a:r>
              <a:rPr lang="en-US" sz="1900" i="1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Neuroscience &amp; Biobehavioral Reviews</a:t>
            </a:r>
            <a:r>
              <a:rPr lang="en-US" sz="1900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, </a:t>
            </a:r>
            <a:r>
              <a:rPr lang="en-US" sz="1900" i="1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104</a:t>
            </a:r>
            <a:r>
              <a:rPr lang="en-US" sz="1900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, 1–10. https://</a:t>
            </a:r>
            <a:r>
              <a:rPr lang="en-US" sz="1900" dirty="0" err="1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doi.org</a:t>
            </a:r>
            <a:r>
              <a:rPr lang="en-US" sz="1900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/10.1016/j.neubiorev.2019.06.032</a:t>
            </a:r>
            <a:endParaRPr lang="en-LK" sz="1900" dirty="0">
              <a:effectLst/>
              <a:ea typeface="Times New Roman" panose="02020603050405020304" pitchFamily="18" charset="0"/>
              <a:cs typeface="Iskoola Pota" panose="020B0502040204020203" pitchFamily="34" charset="77"/>
            </a:endParaRPr>
          </a:p>
          <a:p>
            <a:pPr>
              <a:buNone/>
            </a:pPr>
            <a:endParaRPr lang="en-US" sz="1800" dirty="0">
              <a:effectLst/>
              <a:ea typeface="Times New Roman" panose="02020603050405020304" pitchFamily="18" charset="0"/>
            </a:endParaRPr>
          </a:p>
          <a:p>
            <a:pPr>
              <a:buNone/>
            </a:pPr>
            <a:r>
              <a:rPr lang="en-US" sz="1800" dirty="0" err="1">
                <a:effectLst/>
                <a:ea typeface="Times New Roman" panose="02020603050405020304" pitchFamily="18" charset="0"/>
              </a:rPr>
              <a:t>Buctot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D. B., Kim, N., &amp; Kim, S. H. (2020). The Role of Nomophobia and Smartphone Addiction in the Lifestyle Profiles of Junior and Senior High School Students in the Philippines. </a:t>
            </a:r>
            <a:r>
              <a:rPr lang="en-US" sz="1800" i="1" dirty="0">
                <a:effectLst/>
                <a:ea typeface="Times New Roman" panose="02020603050405020304" pitchFamily="18" charset="0"/>
              </a:rPr>
              <a:t>SSRN Electronic Journal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. Published. </a:t>
            </a:r>
            <a:r>
              <a:rPr lang="en-US" sz="1800" dirty="0">
                <a:effectLst/>
                <a:ea typeface="Times New Roman" panose="02020603050405020304" pitchFamily="18" charset="0"/>
                <a:hlinkClick r:id="rId2"/>
              </a:rPr>
              <a:t>https://doi.org/10.2139/ssrn.3571366</a:t>
            </a:r>
            <a:endParaRPr lang="en-US" sz="1800" dirty="0">
              <a:effectLst/>
              <a:ea typeface="Times New Roman" panose="02020603050405020304" pitchFamily="18" charset="0"/>
            </a:endParaRPr>
          </a:p>
          <a:p>
            <a:pPr>
              <a:buNone/>
            </a:pPr>
            <a:endParaRPr lang="en-US" sz="1800" dirty="0">
              <a:effectLst/>
              <a:ea typeface="Times New Roman" panose="02020603050405020304" pitchFamily="18" charset="0"/>
              <a:cs typeface="Iskoola Pota" panose="020B0502040204020203" pitchFamily="34" charset="77"/>
            </a:endParaRPr>
          </a:p>
          <a:p>
            <a:pPr>
              <a:buNone/>
            </a:pPr>
            <a:r>
              <a:rPr lang="en-US" sz="1800" dirty="0" err="1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Demirci</a:t>
            </a:r>
            <a:r>
              <a:rPr lang="en-US" sz="1800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, K., 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Akgönül</a:t>
            </a:r>
            <a:r>
              <a:rPr lang="en-US" sz="1800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, M., &amp; 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Akpinar</a:t>
            </a:r>
            <a:r>
              <a:rPr lang="en-US" sz="1800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, A. (2015). Relationship of smartphone use severity with sleep quality, depression, and anxiety in university students. </a:t>
            </a:r>
            <a:r>
              <a:rPr lang="en-US" sz="1800" i="1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Journal of Behavioral Addictions</a:t>
            </a:r>
            <a:r>
              <a:rPr lang="en-US" sz="1800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, </a:t>
            </a:r>
            <a:r>
              <a:rPr lang="en-US" sz="1800" i="1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4</a:t>
            </a:r>
            <a:r>
              <a:rPr lang="en-US" sz="1800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(2), 85–92. </a:t>
            </a:r>
            <a:r>
              <a:rPr lang="en-US" sz="1800" dirty="0">
                <a:effectLst/>
                <a:ea typeface="Times New Roman" panose="02020603050405020304" pitchFamily="18" charset="0"/>
                <a:cs typeface="Iskoola Pota" panose="020B0502040204020203" pitchFamily="34" charset="77"/>
                <a:hlinkClick r:id="rId3"/>
              </a:rPr>
              <a:t>https://doi.org/10.1556/2006.4.2015.010</a:t>
            </a:r>
            <a:endParaRPr lang="en-US" sz="1800" dirty="0">
              <a:effectLst/>
              <a:ea typeface="Times New Roman" panose="02020603050405020304" pitchFamily="18" charset="0"/>
              <a:cs typeface="Iskoola Pota" panose="020B0502040204020203" pitchFamily="34" charset="77"/>
            </a:endParaRPr>
          </a:p>
          <a:p>
            <a:pPr>
              <a:buNone/>
            </a:pPr>
            <a:endParaRPr lang="en-US" sz="1800" dirty="0">
              <a:ea typeface="Times New Roman" panose="02020603050405020304" pitchFamily="18" charset="0"/>
              <a:cs typeface="Iskoola Pota" panose="020B0502040204020203" pitchFamily="34" charset="77"/>
            </a:endParaRPr>
          </a:p>
          <a:p>
            <a:pPr>
              <a:buNone/>
            </a:pPr>
            <a:r>
              <a:rPr lang="en-US" sz="18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Elhai</a:t>
            </a:r>
            <a:r>
              <a:rPr lang="en-US" sz="18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, J. D., Yang, H., McKay, D., &amp; Asmundson, G. J. (2020). COVID-19 anxiety symptoms associated with problematic smartphone use severity in Chinese adults. Journal of Affective Disorders, 274, 576–582. https://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doi.org</a:t>
            </a:r>
            <a:r>
              <a:rPr lang="en-US" sz="18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/10.1016/j.jad.2020.05.080</a:t>
            </a:r>
            <a:endParaRPr lang="en-LK" sz="180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LK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Iskoola Pota" panose="020B0502040204020203" pitchFamily="34" charset="77"/>
            </a:endParaRPr>
          </a:p>
          <a:p>
            <a:pPr>
              <a:buNone/>
            </a:pPr>
            <a:endParaRPr lang="en-US" sz="1900" dirty="0">
              <a:effectLst/>
              <a:ea typeface="Times New Roman" panose="02020603050405020304" pitchFamily="18" charset="0"/>
              <a:cs typeface="Iskoola Pota" panose="020B0502040204020203" pitchFamily="34" charset="77"/>
            </a:endParaRPr>
          </a:p>
          <a:p>
            <a:pPr>
              <a:buNone/>
            </a:pPr>
            <a:endParaRPr lang="en-LK" sz="1900" dirty="0">
              <a:effectLst/>
              <a:ea typeface="Times New Roman" panose="02020603050405020304" pitchFamily="18" charset="0"/>
              <a:cs typeface="Iskoola Pota" panose="020B0502040204020203" pitchFamily="34" charset="77"/>
            </a:endParaRPr>
          </a:p>
          <a:p>
            <a:pPr>
              <a:buNone/>
            </a:pPr>
            <a:endParaRPr lang="en-GB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AA09C4-7DDA-452B-80A6-8F481D4BCD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3041" y="0"/>
            <a:ext cx="1828959" cy="1201016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AC4F6-5418-4A93-7856-FD0B90924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81000"/>
            <a:ext cx="10972800" cy="574516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sz="1900" dirty="0">
              <a:effectLst/>
              <a:ea typeface="Times New Roman" panose="02020603050405020304" pitchFamily="18" charset="0"/>
              <a:cs typeface="Iskoola Pota" panose="020B0502040204020203" pitchFamily="34" charset="77"/>
            </a:endParaRPr>
          </a:p>
          <a:p>
            <a:pPr>
              <a:buNone/>
            </a:pPr>
            <a:r>
              <a:rPr lang="en-US" sz="1900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Kwon, M., Kim, D. J., Cho, H., &amp; Yang, S. (2013b). The Smartphone Addiction Scale: Development and Validation of a Short Version for Adolescents. </a:t>
            </a:r>
            <a:r>
              <a:rPr lang="en-US" sz="1900" i="1" dirty="0" err="1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PLoS</a:t>
            </a:r>
            <a:r>
              <a:rPr lang="en-US" sz="1900" i="1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 ONE</a:t>
            </a:r>
            <a:r>
              <a:rPr lang="en-US" sz="1900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, </a:t>
            </a:r>
            <a:r>
              <a:rPr lang="en-US" sz="1900" i="1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8</a:t>
            </a:r>
            <a:r>
              <a:rPr lang="en-US" sz="1900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(12), e83558. </a:t>
            </a:r>
            <a:r>
              <a:rPr lang="en-US" sz="1900" dirty="0">
                <a:effectLst/>
                <a:ea typeface="Times New Roman" panose="02020603050405020304" pitchFamily="18" charset="0"/>
                <a:cs typeface="Iskoola Pota" panose="020B0502040204020203" pitchFamily="34" charset="77"/>
                <a:hlinkClick r:id="rId2"/>
              </a:rPr>
              <a:t>https://doi.org/10.1371/journal.pone.0083558</a:t>
            </a:r>
            <a:endParaRPr lang="en-US" sz="1900" dirty="0">
              <a:effectLst/>
              <a:ea typeface="Times New Roman" panose="02020603050405020304" pitchFamily="18" charset="0"/>
              <a:cs typeface="Iskoola Pota" panose="020B0502040204020203" pitchFamily="34" charset="77"/>
            </a:endParaRPr>
          </a:p>
          <a:p>
            <a:pPr>
              <a:buNone/>
            </a:pPr>
            <a:endParaRPr lang="en-US" sz="1900" dirty="0">
              <a:effectLst/>
              <a:ea typeface="Times New Roman" panose="02020603050405020304" pitchFamily="18" charset="0"/>
              <a:cs typeface="Iskoola Pota" panose="020B0502040204020203" pitchFamily="34" charset="77"/>
            </a:endParaRPr>
          </a:p>
          <a:p>
            <a:pPr>
              <a:buNone/>
            </a:pPr>
            <a:r>
              <a:rPr lang="en-US" sz="1900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Lin, Y., &amp; Liu, Q. (2020). Perceived subjective social status and smartphone addiction tendency among Chinese adolescents: A sequential mediation model. </a:t>
            </a:r>
            <a:r>
              <a:rPr lang="en-US" sz="1900" i="1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Children and Youth Services Review</a:t>
            </a:r>
            <a:r>
              <a:rPr lang="en-US" sz="1900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, </a:t>
            </a:r>
            <a:r>
              <a:rPr lang="en-US" sz="1900" i="1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116</a:t>
            </a:r>
            <a:r>
              <a:rPr lang="en-US" sz="1900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, 105222. </a:t>
            </a:r>
          </a:p>
          <a:p>
            <a:pPr>
              <a:buNone/>
            </a:pPr>
            <a:endParaRPr lang="en-US" sz="1900" dirty="0">
              <a:ea typeface="Times New Roman" panose="02020603050405020304" pitchFamily="18" charset="0"/>
              <a:cs typeface="Iskoola Pota" panose="020B0502040204020203" pitchFamily="34" charset="77"/>
            </a:endParaRPr>
          </a:p>
          <a:p>
            <a:pPr>
              <a:buNone/>
            </a:pPr>
            <a:r>
              <a:rPr lang="en-US" sz="1900" dirty="0">
                <a:effectLst/>
                <a:ea typeface="Times New Roman" panose="02020603050405020304" pitchFamily="18" charset="0"/>
              </a:rPr>
              <a:t>Lovibond, P., &amp; Lovibond, S. (1995). The structure of negative emotional states: Comparison of the Depression Anxiety Stress Scales (DASS) with the Beck Depression and Anxiety Inventories. </a:t>
            </a:r>
            <a:r>
              <a:rPr lang="en-US" sz="1900" i="1" dirty="0">
                <a:effectLst/>
                <a:ea typeface="Times New Roman" panose="02020603050405020304" pitchFamily="18" charset="0"/>
              </a:rPr>
              <a:t>Behaviour Research and Therapy</a:t>
            </a:r>
            <a:r>
              <a:rPr lang="en-US" sz="19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1900" i="1" dirty="0">
                <a:effectLst/>
                <a:ea typeface="Times New Roman" panose="02020603050405020304" pitchFamily="18" charset="0"/>
              </a:rPr>
              <a:t>33</a:t>
            </a:r>
            <a:r>
              <a:rPr lang="en-US" sz="1900" dirty="0">
                <a:effectLst/>
                <a:ea typeface="Times New Roman" panose="02020603050405020304" pitchFamily="18" charset="0"/>
              </a:rPr>
              <a:t>(3), 335–343. </a:t>
            </a:r>
            <a:r>
              <a:rPr lang="en-US" sz="1900" dirty="0">
                <a:effectLst/>
                <a:ea typeface="Times New Roman" panose="02020603050405020304" pitchFamily="18" charset="0"/>
                <a:hlinkClick r:id="rId3"/>
              </a:rPr>
              <a:t>https://doi.org/10.1016/0005-7967(94)00075-u</a:t>
            </a:r>
            <a:endParaRPr lang="en-US" sz="1900" dirty="0">
              <a:effectLst/>
              <a:ea typeface="Times New Roman" panose="02020603050405020304" pitchFamily="18" charset="0"/>
              <a:cs typeface="Iskoola Pota" panose="020B0502040204020203" pitchFamily="34" charset="77"/>
            </a:endParaRPr>
          </a:p>
          <a:p>
            <a:pPr>
              <a:buNone/>
            </a:pPr>
            <a:endParaRPr lang="en-US" sz="1900" dirty="0">
              <a:effectLst/>
              <a:ea typeface="Times New Roman" panose="02020603050405020304" pitchFamily="18" charset="0"/>
              <a:cs typeface="Iskoola Pota" panose="020B0502040204020203" pitchFamily="34" charset="77"/>
            </a:endParaRPr>
          </a:p>
          <a:p>
            <a:pPr>
              <a:buNone/>
            </a:pPr>
            <a:r>
              <a:rPr lang="en-US" sz="1900" dirty="0">
                <a:effectLst/>
                <a:ea typeface="Times New Roman" panose="02020603050405020304" pitchFamily="18" charset="0"/>
              </a:rPr>
              <a:t>Winkler, A., </a:t>
            </a:r>
            <a:r>
              <a:rPr lang="en-US" sz="1900" dirty="0" err="1">
                <a:effectLst/>
                <a:ea typeface="Times New Roman" panose="02020603050405020304" pitchFamily="18" charset="0"/>
              </a:rPr>
              <a:t>Jeromin</a:t>
            </a:r>
            <a:r>
              <a:rPr lang="en-US" sz="1900" dirty="0">
                <a:effectLst/>
                <a:ea typeface="Times New Roman" panose="02020603050405020304" pitchFamily="18" charset="0"/>
              </a:rPr>
              <a:t>, F., Doering, B. K., &amp; </a:t>
            </a:r>
            <a:r>
              <a:rPr lang="en-US" sz="1900" dirty="0" err="1">
                <a:effectLst/>
                <a:ea typeface="Times New Roman" panose="02020603050405020304" pitchFamily="18" charset="0"/>
              </a:rPr>
              <a:t>Barke</a:t>
            </a:r>
            <a:r>
              <a:rPr lang="en-US" sz="1900" dirty="0">
                <a:effectLst/>
                <a:ea typeface="Times New Roman" panose="02020603050405020304" pitchFamily="18" charset="0"/>
              </a:rPr>
              <a:t>, A. (2020). Problematic smartphone use has detrimental effects on mental health and somatic symptoms in a heterogeneous sample of German adults. </a:t>
            </a:r>
            <a:r>
              <a:rPr lang="en-US" sz="1900" i="1" dirty="0">
                <a:effectLst/>
                <a:ea typeface="Times New Roman" panose="02020603050405020304" pitchFamily="18" charset="0"/>
              </a:rPr>
              <a:t>Computers in Human Behavior</a:t>
            </a:r>
            <a:r>
              <a:rPr lang="en-US" sz="19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1900" i="1" dirty="0">
                <a:effectLst/>
                <a:ea typeface="Times New Roman" panose="02020603050405020304" pitchFamily="18" charset="0"/>
              </a:rPr>
              <a:t>113</a:t>
            </a:r>
            <a:r>
              <a:rPr lang="en-US" sz="1900" dirty="0">
                <a:effectLst/>
                <a:ea typeface="Times New Roman" panose="02020603050405020304" pitchFamily="18" charset="0"/>
              </a:rPr>
              <a:t>, 106500. </a:t>
            </a:r>
            <a:r>
              <a:rPr lang="en-US" sz="1900" dirty="0">
                <a:effectLst/>
                <a:ea typeface="Times New Roman" panose="02020603050405020304" pitchFamily="18" charset="0"/>
                <a:hlinkClick r:id="rId4"/>
              </a:rPr>
              <a:t>https://doi.org/10.1016/j.chb.2020.106500</a:t>
            </a:r>
            <a:endParaRPr lang="en-US" sz="1900" dirty="0">
              <a:effectLst/>
              <a:ea typeface="Times New Roman" panose="02020603050405020304" pitchFamily="18" charset="0"/>
            </a:endParaRPr>
          </a:p>
          <a:p>
            <a:pPr>
              <a:buNone/>
            </a:pPr>
            <a:endParaRPr lang="en-LK" sz="1900" dirty="0">
              <a:effectLst/>
              <a:ea typeface="Times New Roman" panose="02020603050405020304" pitchFamily="18" charset="0"/>
            </a:endParaRPr>
          </a:p>
          <a:p>
            <a:pPr>
              <a:buNone/>
            </a:pPr>
            <a:r>
              <a:rPr lang="en-US" sz="1900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Yang, J., Fu, X., Liao, X., &amp; Li, Y. (2020). Association of problematic smartphone use with poor sleep quality, depression, and anxiety: A systematic review and meta-analysis. </a:t>
            </a:r>
            <a:r>
              <a:rPr lang="en-US" sz="1900" i="1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Psychiatry Research</a:t>
            </a:r>
            <a:r>
              <a:rPr lang="en-US" sz="1900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, </a:t>
            </a:r>
            <a:r>
              <a:rPr lang="en-US" sz="1900" i="1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284</a:t>
            </a:r>
            <a:r>
              <a:rPr lang="en-US" sz="1900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, 112686. </a:t>
            </a:r>
            <a:r>
              <a:rPr lang="en-US" sz="1900" dirty="0">
                <a:effectLst/>
                <a:ea typeface="Times New Roman" panose="02020603050405020304" pitchFamily="18" charset="0"/>
                <a:cs typeface="Iskoola Pota" panose="020B0502040204020203" pitchFamily="34" charset="77"/>
                <a:hlinkClick r:id="rId5"/>
              </a:rPr>
              <a:t>https://doi.org/10.1016/j.psychres.2019.112686</a:t>
            </a:r>
            <a:endParaRPr lang="en-US" sz="1900" dirty="0">
              <a:effectLst/>
              <a:ea typeface="Times New Roman" panose="02020603050405020304" pitchFamily="18" charset="0"/>
              <a:cs typeface="Iskoola Pota" panose="020B0502040204020203" pitchFamily="34" charset="77"/>
            </a:endParaRPr>
          </a:p>
          <a:p>
            <a:pPr>
              <a:buNone/>
            </a:pPr>
            <a:endParaRPr lang="en-US" sz="1900" dirty="0">
              <a:ea typeface="Times New Roman" panose="02020603050405020304" pitchFamily="18" charset="0"/>
              <a:cs typeface="Iskoola Pota" panose="020B0502040204020203" pitchFamily="34" charset="77"/>
            </a:endParaRPr>
          </a:p>
          <a:p>
            <a:pPr>
              <a:buNone/>
            </a:pPr>
            <a:r>
              <a:rPr lang="en-US" sz="1900" dirty="0" err="1">
                <a:effectLst/>
                <a:ea typeface="Times New Roman" panose="02020603050405020304" pitchFamily="18" charset="0"/>
              </a:rPr>
              <a:t>Zhai</a:t>
            </a:r>
            <a:r>
              <a:rPr lang="en-US" sz="1900" dirty="0">
                <a:effectLst/>
                <a:ea typeface="Times New Roman" panose="02020603050405020304" pitchFamily="18" charset="0"/>
              </a:rPr>
              <a:t>, X., Ye, M., Wang, C., Gu, Q., Huang, T., Wang, K., Chen, Z., &amp; Fan, X. (2020). Associations among physical activity and smartphone use with perceived stress and sleep quality of Chinese college students. </a:t>
            </a:r>
            <a:r>
              <a:rPr lang="en-US" sz="1900" i="1" dirty="0">
                <a:effectLst/>
                <a:ea typeface="Times New Roman" panose="02020603050405020304" pitchFamily="18" charset="0"/>
              </a:rPr>
              <a:t>Mental Health and Physical Activity</a:t>
            </a:r>
            <a:r>
              <a:rPr lang="en-US" sz="19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1900" i="1" dirty="0">
                <a:effectLst/>
                <a:ea typeface="Times New Roman" panose="02020603050405020304" pitchFamily="18" charset="0"/>
              </a:rPr>
              <a:t>18</a:t>
            </a:r>
            <a:r>
              <a:rPr lang="en-US" sz="1900" dirty="0">
                <a:effectLst/>
                <a:ea typeface="Times New Roman" panose="02020603050405020304" pitchFamily="18" charset="0"/>
              </a:rPr>
              <a:t>, 100323. https://</a:t>
            </a:r>
            <a:r>
              <a:rPr lang="en-US" sz="1900" dirty="0" err="1">
                <a:effectLst/>
                <a:ea typeface="Times New Roman" panose="02020603050405020304" pitchFamily="18" charset="0"/>
              </a:rPr>
              <a:t>doi.org</a:t>
            </a:r>
            <a:r>
              <a:rPr lang="en-US" sz="1900" dirty="0">
                <a:effectLst/>
                <a:ea typeface="Times New Roman" panose="02020603050405020304" pitchFamily="18" charset="0"/>
              </a:rPr>
              <a:t>/10.1016/j.mhpa.2020.100323</a:t>
            </a:r>
            <a:endParaRPr lang="en-LK" sz="1900" dirty="0">
              <a:effectLst/>
              <a:ea typeface="Times New Roman" panose="02020603050405020304" pitchFamily="18" charset="0"/>
            </a:endParaRPr>
          </a:p>
          <a:p>
            <a:pPr>
              <a:buNone/>
            </a:pPr>
            <a:endParaRPr lang="en-US" sz="1900" dirty="0">
              <a:effectLst/>
              <a:ea typeface="Times New Roman" panose="02020603050405020304" pitchFamily="18" charset="0"/>
              <a:cs typeface="Iskoola Pota" panose="020B0502040204020203" pitchFamily="34" charset="77"/>
            </a:endParaRP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535832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r>
              <a:rPr lang="en-GB" sz="4000" b="1" dirty="0"/>
              <a:t>Appendix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11049000" cy="5638800"/>
          </a:xfrm>
        </p:spPr>
        <p:txBody>
          <a:bodyPr>
            <a:normAutofit fontScale="2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9600" b="1" dirty="0"/>
              <a:t>Smartphone Addiction</a:t>
            </a:r>
          </a:p>
          <a:p>
            <a:pPr marL="457200" indent="-457200">
              <a:buNone/>
            </a:pPr>
            <a:endParaRPr lang="en-GB" sz="9600" b="1" dirty="0"/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9600" dirty="0"/>
              <a:t>10-item </a:t>
            </a:r>
            <a:r>
              <a:rPr lang="en-US" sz="9600" dirty="0">
                <a:effectLst/>
                <a:ea typeface="Times New Roman" panose="02020603050405020304" pitchFamily="18" charset="0"/>
                <a:cs typeface="Iskoola Pota" panose="020B0502040204020203" pitchFamily="34" charset="77"/>
              </a:rPr>
              <a:t>Smartphone Addiction Scale – Short Version (SAS-SV)</a:t>
            </a:r>
            <a:r>
              <a:rPr lang="en-US" sz="9600" dirty="0">
                <a:effectLst/>
                <a:ea typeface="Times New Roman" panose="02020603050405020304" pitchFamily="18" charset="0"/>
              </a:rPr>
              <a:t> (Kwon et al., 2013)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9600" dirty="0"/>
              <a:t>Rating Scale:</a:t>
            </a:r>
          </a:p>
          <a:p>
            <a:pPr marL="514350" indent="-514350" algn="just">
              <a:buNone/>
            </a:pPr>
            <a:r>
              <a:rPr lang="en-US" sz="9600" dirty="0"/>
              <a:t>		1 =  Strongly Disagree</a:t>
            </a:r>
          </a:p>
          <a:p>
            <a:pPr marL="514350" indent="-514350" algn="just">
              <a:buNone/>
            </a:pPr>
            <a:r>
              <a:rPr lang="en-US" sz="9600" dirty="0"/>
              <a:t>		6 = Strongly Agree</a:t>
            </a:r>
          </a:p>
          <a:p>
            <a:pPr marL="514350" indent="-514350" algn="just">
              <a:buNone/>
            </a:pPr>
            <a:endParaRPr lang="en-US" sz="9600" dirty="0"/>
          </a:p>
          <a:p>
            <a:pPr marL="514350" indent="-514350" algn="just"/>
            <a:r>
              <a:rPr lang="en-US" sz="9600" dirty="0"/>
              <a:t>Sample Items:</a:t>
            </a:r>
          </a:p>
          <a:p>
            <a:pPr marL="514350" indent="-514350" algn="just">
              <a:buNone/>
            </a:pPr>
            <a:r>
              <a:rPr lang="en-US" sz="9600" dirty="0"/>
              <a:t>		</a:t>
            </a:r>
            <a:r>
              <a:rPr lang="en-US" sz="9600" dirty="0">
                <a:effectLst/>
                <a:ea typeface="Times New Roman" panose="02020603050405020304" pitchFamily="18" charset="0"/>
              </a:rPr>
              <a:t>“Missing planned work due to smartphone use” </a:t>
            </a:r>
            <a:endParaRPr lang="en-US" sz="9600" dirty="0">
              <a:ea typeface="Times New Roman" panose="02020603050405020304" pitchFamily="18" charset="0"/>
            </a:endParaRPr>
          </a:p>
          <a:p>
            <a:pPr marL="514350" indent="-514350" algn="just">
              <a:buNone/>
            </a:pPr>
            <a:r>
              <a:rPr lang="en-US" sz="9600" dirty="0">
                <a:effectLst/>
                <a:ea typeface="Times New Roman" panose="02020603050405020304" pitchFamily="18" charset="0"/>
              </a:rPr>
              <a:t>		“Having my smartphone in my mind even when I am not using it”. </a:t>
            </a:r>
            <a:r>
              <a:rPr lang="en-US" sz="9600" dirty="0"/>
              <a:t>		</a:t>
            </a:r>
          </a:p>
          <a:p>
            <a:pPr marL="514350" indent="-514350" algn="just">
              <a:buNone/>
            </a:pPr>
            <a:r>
              <a:rPr lang="en-US" sz="9600" dirty="0"/>
              <a:t>		</a:t>
            </a:r>
          </a:p>
          <a:p>
            <a:pPr marL="457200" indent="-457200">
              <a:buNone/>
            </a:pPr>
            <a:endParaRPr lang="en-GB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341AC5-947B-4756-AE64-CF2C5EFBBC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0626" y="0"/>
            <a:ext cx="1828959" cy="1201016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11125200" cy="5668963"/>
          </a:xfrm>
        </p:spPr>
        <p:txBody>
          <a:bodyPr>
            <a:normAutofit/>
          </a:bodyPr>
          <a:lstStyle/>
          <a:p>
            <a:pPr marL="457200" indent="-457200">
              <a:buAutoNum type="arabicPeriod" startAt="2"/>
            </a:pPr>
            <a:r>
              <a:rPr lang="en-GB" sz="2400" b="1" dirty="0"/>
              <a:t>Depression and Anxiety</a:t>
            </a:r>
          </a:p>
          <a:p>
            <a:pPr marL="457200" indent="-457200">
              <a:buNone/>
            </a:pPr>
            <a:endParaRPr lang="en-GB" sz="2400" b="1" dirty="0"/>
          </a:p>
          <a:p>
            <a:pPr marL="457200" indent="-457200" algn="just"/>
            <a:r>
              <a:rPr lang="en-US" sz="2400" dirty="0"/>
              <a:t>21-item Depression Anxiety Stress Scale (DASS-21) (Lovibond &amp; Lovibond; 1995)</a:t>
            </a:r>
          </a:p>
          <a:p>
            <a:pPr marL="457200" indent="-457200" algn="just"/>
            <a:endParaRPr lang="en-GB" sz="2400" b="1" dirty="0"/>
          </a:p>
          <a:p>
            <a:pPr marL="457200" indent="-457200"/>
            <a:r>
              <a:rPr lang="en-GB" sz="2400" dirty="0"/>
              <a:t>Rating Scale:</a:t>
            </a:r>
          </a:p>
          <a:p>
            <a:pPr marL="457200" indent="-457200">
              <a:buNone/>
            </a:pPr>
            <a:r>
              <a:rPr lang="en-GB" sz="2400" dirty="0"/>
              <a:t>		0 = </a:t>
            </a:r>
            <a:r>
              <a:rPr lang="en-US" sz="2400" dirty="0"/>
              <a:t>D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id not apply to me at all</a:t>
            </a:r>
            <a:r>
              <a:rPr lang="en-GB" sz="2400" dirty="0"/>
              <a:t>	</a:t>
            </a:r>
          </a:p>
          <a:p>
            <a:pPr marL="457200" indent="-457200">
              <a:buNone/>
            </a:pPr>
            <a:r>
              <a:rPr lang="en-GB" sz="2400" dirty="0"/>
              <a:t>		3 = </a:t>
            </a:r>
            <a:r>
              <a:rPr lang="en-US" sz="2400" dirty="0"/>
              <a:t>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pplied to me very much or most of the time</a:t>
            </a:r>
          </a:p>
          <a:p>
            <a:pPr marL="457200" indent="-457200">
              <a:buNone/>
            </a:pPr>
            <a:endParaRPr lang="en-GB" sz="2400" dirty="0"/>
          </a:p>
          <a:p>
            <a:pPr marL="457200" indent="-457200"/>
            <a:r>
              <a:rPr lang="en-GB" sz="2400" dirty="0"/>
              <a:t>Sample Items:</a:t>
            </a:r>
          </a:p>
          <a:p>
            <a:pPr marL="457200" indent="-457200" algn="just">
              <a:buNone/>
            </a:pPr>
            <a:r>
              <a:rPr lang="en-GB" sz="2400" dirty="0"/>
              <a:t>		“I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couldn’t seem to experience any positive feeling at all” (depression) </a:t>
            </a:r>
          </a:p>
          <a:p>
            <a:pPr marL="457200" indent="-457200" algn="just">
              <a:buNone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		“I was aware of dryness of my mouth” (anxiety)</a:t>
            </a:r>
            <a:endParaRPr lang="en-GB" sz="2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FB4E251-1262-4182-8024-1201B39A6D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041" y="0"/>
            <a:ext cx="1828959" cy="120101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GB" sz="4000" b="1" dirty="0"/>
              <a:t>Research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GB" dirty="0"/>
              <a:t>	</a:t>
            </a:r>
            <a:endParaRPr lang="en-GB" sz="2800" dirty="0"/>
          </a:p>
          <a:p>
            <a:pPr algn="ctr">
              <a:buNone/>
            </a:pPr>
            <a:r>
              <a:rPr lang="en-GB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 depression and anxiety positively related to smartphone addiction in Sri Lankan young adults?”</a:t>
            </a:r>
            <a:endParaRPr lang="en-LK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>
              <a:buNone/>
            </a:pP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3617AD-7894-446B-9B68-24634C77C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041" y="0"/>
            <a:ext cx="1828959" cy="120101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/>
              <a:t>Aim and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945" y="1475654"/>
            <a:ext cx="10972800" cy="4800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GB" sz="2800" b="1" dirty="0"/>
              <a:t> Aim: </a:t>
            </a:r>
            <a:r>
              <a:rPr lang="en-US" sz="2800" dirty="0"/>
              <a:t>T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o investigate the association of smartphone addiction with depression and anxiety in Sri Lankan young adults</a:t>
            </a:r>
            <a:r>
              <a:rPr lang="en-LK" sz="2800" dirty="0">
                <a:ea typeface="Times New Roman" panose="02020603050405020304" pitchFamily="18" charset="0"/>
              </a:rPr>
              <a:t>.</a:t>
            </a:r>
            <a:endParaRPr lang="en-GB" sz="2800" dirty="0"/>
          </a:p>
          <a:p>
            <a:pPr algn="just">
              <a:buNone/>
            </a:pPr>
            <a:r>
              <a:rPr lang="en-GB" sz="2800" dirty="0"/>
              <a:t>	</a:t>
            </a:r>
          </a:p>
          <a:p>
            <a:pPr algn="just">
              <a:buNone/>
            </a:pPr>
            <a:r>
              <a:rPr lang="en-GB" sz="2800" b="1" dirty="0"/>
              <a:t>Objective: </a:t>
            </a:r>
            <a:r>
              <a:rPr lang="en-US" sz="2800" dirty="0">
                <a:cs typeface="Calibri" panose="020F0502020204030204" pitchFamily="34" charset="0"/>
              </a:rPr>
              <a:t>T</a:t>
            </a:r>
            <a:r>
              <a:rPr lang="en-US" sz="28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o translate the Smartphone Addiction Scale – Short Version (Kwon et al., 2013) in to Sinhala and partially validate it among Sri Lankan young adults between the ages 18 and 25 years</a:t>
            </a:r>
            <a:r>
              <a:rPr lang="en-LK" sz="2800" dirty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GB" sz="2800" b="1" dirty="0">
              <a:cs typeface="Calibri" panose="020F050202020403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None/>
            </a:pPr>
            <a:endParaRPr lang="en-GB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A52067-8F4D-4E8E-9A7E-4F880C6987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2419" y="0"/>
            <a:ext cx="1828959" cy="120101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46239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b="1" dirty="0"/>
              <a:t>Definitions of the Study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 Smartphone Addiction</a:t>
            </a:r>
          </a:p>
          <a:p>
            <a:pPr marL="0" indent="0" algn="just"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overuse of smartphones characterized by maladaptive dependency and a tendency to use the smartphone without being separated from it which results in functional impairments (Chen et al., 2019; Cho &amp; Lee, 2017; Horwood &amp; Anglim, 2019). </a:t>
            </a:r>
          </a:p>
          <a:p>
            <a:pPr marL="0" indent="0" algn="just">
              <a:buNone/>
            </a:pPr>
            <a:endParaRPr lang="en-US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 Depression </a:t>
            </a:r>
            <a:endParaRPr lang="en-US" sz="24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 presence of sad, empty, or irritable mood, accompanied by somatic and cognitive changes that significantly affect the individual’s capacity to function” (APA, 2022). </a:t>
            </a:r>
          </a:p>
          <a:p>
            <a:pPr marL="0" indent="0" algn="just">
              <a:buNone/>
            </a:pP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 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Anxiety</a:t>
            </a:r>
          </a:p>
          <a:p>
            <a:pPr marL="0" indent="0" algn="just">
              <a:buNone/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“A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 emotional response (fear, tension, uneasiness, or restlessness) to the anticipation of future threats” (APA, 2022).</a:t>
            </a:r>
            <a:endParaRPr lang="en-LK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514350" indent="-514350">
              <a:buNone/>
            </a:pPr>
            <a:endParaRPr lang="en-GB" sz="3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1644C8-3862-4D30-A20B-55257A0D6C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7109" y="5862"/>
            <a:ext cx="1828959" cy="120101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/>
              <a:t>Literature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1"/>
            <a:ext cx="10972800" cy="4754563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eople seek emotional relief through easily accessible means such as smartphones, and overreliance on such negative coping mechanisms can lead to adverse consequences (Brand et al., 2016;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Kardefelt-Winther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2014).</a:t>
            </a:r>
            <a:r>
              <a:rPr lang="en-LK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/>
            <a:endParaRPr lang="en-LK" sz="24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 constant connectivity to smartphones is an adaptive strategy to avoid feelings of insecurity or emotional distress</a:t>
            </a:r>
            <a:r>
              <a:rPr lang="en-LK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(Zhou, et al, 2021). </a:t>
            </a:r>
          </a:p>
          <a:p>
            <a:pPr algn="just"/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epression and anxiety are positively associated with smartphone addiction in adolescents and university students (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Demirci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et al., 2015;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Elhai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et al., 2020; Kim et al., 2015;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Rozgonjuk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et al., 2018;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Stanković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et al., 2021, Wang et al., 2018;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Wolniewicz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et al., 2019; Yang et al., 2020).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19E8F3-F698-4A84-B697-0C4AA1504F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2349" y="0"/>
            <a:ext cx="1828959" cy="120101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510553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Research Hypotheses </a:t>
            </a:r>
            <a:br>
              <a:rPr lang="en-GB" sz="4000" b="1" dirty="0"/>
            </a:b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10972800" cy="44958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H1. 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Depression is positively related to smartphone addiction</a:t>
            </a:r>
            <a:endParaRPr lang="en-LK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H2.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Anxiety is positively related to smartphone addiction</a:t>
            </a:r>
            <a:endParaRPr lang="en-LK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0EF12E0-86D3-4891-B3AA-3C2ABD0C16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8281" y="0"/>
            <a:ext cx="1828959" cy="120101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/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800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GB" sz="2600" b="1" dirty="0"/>
              <a:t>Research Design </a:t>
            </a:r>
            <a:r>
              <a:rPr lang="en-GB" sz="2600" dirty="0"/>
              <a:t>- </a:t>
            </a:r>
            <a:r>
              <a:rPr lang="en-US" sz="2600" dirty="0"/>
              <a:t>cross-sectional, non-experimental, and  quantitative </a:t>
            </a:r>
          </a:p>
          <a:p>
            <a:pPr algn="just"/>
            <a:endParaRPr lang="en-GB" sz="2600" b="1" dirty="0"/>
          </a:p>
          <a:p>
            <a:pPr algn="just"/>
            <a:r>
              <a:rPr lang="en-GB" sz="2600" b="1" dirty="0"/>
              <a:t>Sample </a:t>
            </a:r>
            <a:r>
              <a:rPr lang="en-GB" sz="2600" dirty="0"/>
              <a:t> - </a:t>
            </a:r>
            <a:r>
              <a:rPr lang="en-US" sz="2600" dirty="0">
                <a:effectLst/>
                <a:ea typeface="Times New Roman" panose="02020603050405020304" pitchFamily="18" charset="0"/>
              </a:rPr>
              <a:t>Sri Lankan young adults aged 18-25 years</a:t>
            </a:r>
          </a:p>
          <a:p>
            <a:pPr algn="just"/>
            <a:endParaRPr lang="en-US" sz="2600" dirty="0">
              <a:effectLst/>
              <a:ea typeface="Times New Roman" panose="02020603050405020304" pitchFamily="18" charset="0"/>
            </a:endParaRPr>
          </a:p>
          <a:p>
            <a:pPr algn="just"/>
            <a:r>
              <a:rPr lang="en-US" sz="2600" b="1" dirty="0">
                <a:effectLst/>
                <a:ea typeface="Times New Roman" panose="02020603050405020304" pitchFamily="18" charset="0"/>
              </a:rPr>
              <a:t>Sample Size  </a:t>
            </a:r>
            <a:r>
              <a:rPr lang="en-US" sz="2600" dirty="0">
                <a:effectLst/>
                <a:ea typeface="Times New Roman" panose="02020603050405020304" pitchFamily="18" charset="0"/>
              </a:rPr>
              <a:t>- 786 </a:t>
            </a:r>
            <a:endParaRPr lang="en-US" sz="2600" b="1" dirty="0">
              <a:effectLst/>
              <a:ea typeface="Times New Roman" panose="02020603050405020304" pitchFamily="18" charset="0"/>
            </a:endParaRPr>
          </a:p>
          <a:p>
            <a:pPr algn="just"/>
            <a:endParaRPr lang="en-GB" sz="2600" dirty="0"/>
          </a:p>
          <a:p>
            <a:pPr algn="just"/>
            <a:r>
              <a:rPr lang="en-GB" sz="2600" b="1" dirty="0"/>
              <a:t>Sampling Technique </a:t>
            </a:r>
            <a:r>
              <a:rPr lang="en-GB" sz="2600" dirty="0"/>
              <a:t>- convenience sampling, snowball sampling</a:t>
            </a:r>
          </a:p>
          <a:p>
            <a:pPr algn="just"/>
            <a:endParaRPr lang="en-GB" sz="2600" dirty="0"/>
          </a:p>
          <a:p>
            <a:pPr algn="just"/>
            <a:r>
              <a:rPr lang="en-GB" sz="2600" b="1" dirty="0"/>
              <a:t>Inclusion Criteria </a:t>
            </a:r>
            <a:r>
              <a:rPr lang="en-GB" sz="2600" dirty="0"/>
              <a:t>- </a:t>
            </a:r>
            <a:r>
              <a:rPr lang="en-US" sz="2600" dirty="0">
                <a:cs typeface="Calibri" panose="020F0502020204030204" pitchFamily="34" charset="0"/>
              </a:rPr>
              <a:t>L</a:t>
            </a:r>
            <a:r>
              <a:rPr lang="en-US" sz="26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iterate in either English or Sinhalese languages, Using a personal smartphone (a smartphone which was not merely used for work)</a:t>
            </a:r>
          </a:p>
          <a:p>
            <a:pPr algn="just"/>
            <a:endParaRPr lang="en-GB" sz="2600" b="1" dirty="0">
              <a:cs typeface="Calibri" panose="020F0502020204030204" pitchFamily="34" charset="0"/>
            </a:endParaRPr>
          </a:p>
          <a:p>
            <a:pPr algn="just"/>
            <a:r>
              <a:rPr lang="en-GB" sz="2600" b="1" dirty="0"/>
              <a:t>Exclusion Criteria</a:t>
            </a:r>
            <a:r>
              <a:rPr lang="en-GB" sz="2600" dirty="0"/>
              <a:t> - </a:t>
            </a:r>
            <a:r>
              <a:rPr lang="en-US" sz="2600" dirty="0">
                <a:cs typeface="Calibri" panose="020F0502020204030204" pitchFamily="34" charset="0"/>
              </a:rPr>
              <a:t>I</a:t>
            </a:r>
            <a:r>
              <a:rPr lang="en-US" sz="26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lliterate, </a:t>
            </a:r>
            <a:r>
              <a:rPr lang="en-US" sz="2600" dirty="0">
                <a:ea typeface="Times New Roman" panose="02020603050405020304" pitchFamily="18" charset="0"/>
                <a:cs typeface="Calibri" panose="020F0502020204030204" pitchFamily="34" charset="0"/>
              </a:rPr>
              <a:t>U</a:t>
            </a:r>
            <a:r>
              <a:rPr lang="en-US" sz="26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sing the personal smartphone for less than 30 minutes per day, physically or mentally unwell at the time of the survey </a:t>
            </a:r>
            <a:endParaRPr lang="en-GB" sz="2600" b="1" dirty="0">
              <a:cs typeface="Calibri" panose="020F0502020204030204" pitchFamily="34" charset="0"/>
            </a:endParaRPr>
          </a:p>
          <a:p>
            <a:endParaRPr lang="en-GB" sz="20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96CFE3-0E76-4215-A906-F090CD9E96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041" y="0"/>
            <a:ext cx="1828959" cy="120101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381000"/>
            <a:ext cx="11049000" cy="6095999"/>
          </a:xfrm>
        </p:spPr>
        <p:txBody>
          <a:bodyPr>
            <a:normAutofit/>
          </a:bodyPr>
          <a:lstStyle/>
          <a:p>
            <a:pPr algn="just"/>
            <a:r>
              <a:rPr lang="en-GB" sz="2400" b="1" dirty="0"/>
              <a:t>Study Variables -</a:t>
            </a:r>
          </a:p>
          <a:p>
            <a:pPr algn="just"/>
            <a:endParaRPr lang="en-GB" sz="2400" dirty="0"/>
          </a:p>
          <a:p>
            <a:pPr>
              <a:buNone/>
            </a:pPr>
            <a:r>
              <a:rPr lang="en-GB" sz="2400" dirty="0"/>
              <a:t>	</a:t>
            </a:r>
            <a:r>
              <a:rPr lang="en-US" sz="2400" dirty="0"/>
              <a:t>Independent Variables - 1) </a:t>
            </a:r>
            <a:r>
              <a:rPr lang="en-US" sz="2400" dirty="0">
                <a:sym typeface="Wingdings" pitchFamily="2" charset="2"/>
              </a:rPr>
              <a:t>Depression</a:t>
            </a:r>
          </a:p>
          <a:p>
            <a:pPr>
              <a:buNone/>
            </a:pPr>
            <a:r>
              <a:rPr lang="en-US" sz="2400" dirty="0">
                <a:sym typeface="Wingdings" pitchFamily="2" charset="2"/>
              </a:rPr>
              <a:t>                                                 2) Anxiety</a:t>
            </a:r>
          </a:p>
          <a:p>
            <a:pPr algn="just">
              <a:buNone/>
            </a:pPr>
            <a:endParaRPr lang="en-US" sz="2400" dirty="0">
              <a:sym typeface="Wingdings" pitchFamily="2" charset="2"/>
            </a:endParaRPr>
          </a:p>
          <a:p>
            <a:pPr algn="just">
              <a:buNone/>
            </a:pPr>
            <a:r>
              <a:rPr lang="en-US" sz="2400" dirty="0"/>
              <a:t>	Dependent Variable - Smartphone Addiction</a:t>
            </a:r>
            <a:endParaRPr lang="en-US" sz="2400" dirty="0">
              <a:sym typeface="Wingdings" pitchFamily="2" charset="2"/>
            </a:endParaRPr>
          </a:p>
          <a:p>
            <a:pPr algn="just">
              <a:buNone/>
            </a:pPr>
            <a:endParaRPr lang="en-US" sz="2400" dirty="0">
              <a:sym typeface="Wingdings" pitchFamily="2" charset="2"/>
            </a:endParaRPr>
          </a:p>
          <a:p>
            <a:r>
              <a:rPr lang="en-GB" sz="2400" b="1" dirty="0"/>
              <a:t>Data Collection Method </a:t>
            </a:r>
            <a:r>
              <a:rPr lang="en-GB" sz="2400" dirty="0"/>
              <a:t>- online survey</a:t>
            </a:r>
          </a:p>
          <a:p>
            <a:pPr>
              <a:buNone/>
            </a:pPr>
            <a:endParaRPr lang="en-GB" sz="2400" dirty="0"/>
          </a:p>
          <a:p>
            <a:pPr algn="just"/>
            <a:r>
              <a:rPr lang="en-GB" sz="2400" b="1" dirty="0"/>
              <a:t>Participant Recruitment Procedure - </a:t>
            </a:r>
            <a:r>
              <a:rPr lang="en-US" sz="2400" dirty="0"/>
              <a:t>A structured online questionnaire was created using Google Forms, and the web link for the survey questionnaire was shared via social media platforms.</a:t>
            </a:r>
          </a:p>
          <a:p>
            <a:endParaRPr lang="en-GB" sz="2400" b="1" dirty="0"/>
          </a:p>
          <a:p>
            <a:endParaRPr lang="en-GB" sz="2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0A51B58-5F6A-4CB6-9BCF-8E69F9CEA1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041" y="0"/>
            <a:ext cx="1828959" cy="120101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2865</TotalTime>
  <Words>2551</Words>
  <Application>Microsoft Macintosh PowerPoint</Application>
  <PresentationFormat>Widescreen</PresentationFormat>
  <Paragraphs>363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Times New Roman</vt:lpstr>
      <vt:lpstr>Office Theme</vt:lpstr>
      <vt:lpstr>  Association of Smartphone Addiction with Depression and Anxiety in Sri Lankan Young Adults </vt:lpstr>
      <vt:lpstr>Rationale for the Study</vt:lpstr>
      <vt:lpstr>Research Question</vt:lpstr>
      <vt:lpstr>Aim and Objectives</vt:lpstr>
      <vt:lpstr>Definitions of the Study Variables</vt:lpstr>
      <vt:lpstr>Literature Review</vt:lpstr>
      <vt:lpstr>Research Hypotheses  </vt:lpstr>
      <vt:lpstr>Methodology</vt:lpstr>
      <vt:lpstr>PowerPoint Presentation</vt:lpstr>
      <vt:lpstr>PowerPoint Presentation</vt:lpstr>
      <vt:lpstr> Data Analysis -</vt:lpstr>
      <vt:lpstr>Table 1 Demographic Characteristics of the Study Sample (n = 786)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Table 5 Model Summary of the Multiple Regression Analysis  </vt:lpstr>
      <vt:lpstr>PowerPoint Presentation</vt:lpstr>
      <vt:lpstr>Discussion</vt:lpstr>
      <vt:lpstr>PowerPoint Presentation</vt:lpstr>
      <vt:lpstr>PowerPoint Presentation</vt:lpstr>
      <vt:lpstr>Conclusion</vt:lpstr>
      <vt:lpstr>References</vt:lpstr>
      <vt:lpstr>PowerPoint Presentation</vt:lpstr>
      <vt:lpstr>Appendix</vt:lpstr>
      <vt:lpstr>PowerPoint Presentation</vt:lpstr>
    </vt:vector>
  </TitlesOfParts>
  <Company>0wn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Investigation into the Psychological Predictors of Cyberbullying Perpetration in Adulthood</dc:title>
  <dc:creator>0wner</dc:creator>
  <cp:lastModifiedBy>nethuvi_achinthya@outlook.com</cp:lastModifiedBy>
  <cp:revision>195</cp:revision>
  <dcterms:created xsi:type="dcterms:W3CDTF">2018-09-13T04:26:18Z</dcterms:created>
  <dcterms:modified xsi:type="dcterms:W3CDTF">2023-05-26T12:19:19Z</dcterms:modified>
</cp:coreProperties>
</file>