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bookmarkIdSeed="2">
  <p:sldMasterIdLst>
    <p:sldMasterId id="2147483648" r:id="rId1"/>
  </p:sldMasterIdLst>
  <p:sldIdLst>
    <p:sldId id="256" r:id="rId2"/>
    <p:sldId id="257" r:id="rId3"/>
    <p:sldId id="258" r:id="rId4"/>
    <p:sldId id="259" r:id="rId5"/>
    <p:sldId id="260" r:id="rId6"/>
    <p:sldId id="262" r:id="rId7"/>
    <p:sldId id="261" r:id="rId8"/>
    <p:sldId id="266" r:id="rId9"/>
    <p:sldId id="263" r:id="rId10"/>
    <p:sldId id="267" r:id="rId11"/>
    <p:sldId id="268" r:id="rId12"/>
    <p:sldId id="264" r:id="rId13"/>
    <p:sldId id="270" r:id="rId14"/>
  </p:sldIdLst>
  <p:sldSz cx="18288000" cy="10287000"/>
  <p:notesSz cx="6858000" cy="9144000"/>
  <p:embeddedFontLst>
    <p:embeddedFont>
      <p:font typeface="Calibri" pitchFamily="34" charset="0"/>
      <p:regular r:id="rId15"/>
      <p:bold r:id="rId16"/>
      <p:italic r:id="rId17"/>
      <p:boldItalic r:id="rId18"/>
    </p:embeddedFont>
    <p:embeddedFont>
      <p:font typeface="Open Sans Bold" charset="0"/>
      <p:regular r:id="rId19"/>
    </p:embeddedFont>
    <p:embeddedFont>
      <p:font typeface="Open Sans" charset="0"/>
      <p:regular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p:scale>
          <a:sx n="50" d="100"/>
          <a:sy n="50" d="100"/>
        </p:scale>
        <p:origin x="-1914" y="-8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batenovauv@cspu.r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73755"/>
        </a:solidFill>
        <a:effectLst/>
      </p:bgPr>
    </p:bg>
    <p:spTree>
      <p:nvGrpSpPr>
        <p:cNvPr id="1" name=""/>
        <p:cNvGrpSpPr/>
        <p:nvPr/>
      </p:nvGrpSpPr>
      <p:grpSpPr>
        <a:xfrm>
          <a:off x="0" y="0"/>
          <a:ext cx="0" cy="0"/>
          <a:chOff x="0" y="0"/>
          <a:chExt cx="0" cy="0"/>
        </a:xfrm>
      </p:grpSpPr>
      <p:sp>
        <p:nvSpPr>
          <p:cNvPr id="3" name="TextBox 3"/>
          <p:cNvSpPr txBox="1"/>
          <p:nvPr/>
        </p:nvSpPr>
        <p:spPr>
          <a:xfrm>
            <a:off x="1028700" y="1295400"/>
            <a:ext cx="16040100" cy="4924425"/>
          </a:xfrm>
          <a:prstGeom prst="rect">
            <a:avLst/>
          </a:prstGeom>
        </p:spPr>
        <p:txBody>
          <a:bodyPr wrap="square" lIns="0" tIns="0" rIns="0" bIns="0" rtlCol="0" anchor="t">
            <a:spAutoFit/>
          </a:bodyPr>
          <a:lstStyle/>
          <a:p>
            <a:pPr algn="ctr"/>
            <a:r>
              <a:rPr lang="en-US" sz="8000" dirty="0" smtClean="0">
                <a:solidFill>
                  <a:schemeClr val="bg1"/>
                </a:solidFill>
              </a:rPr>
              <a:t>Developing Executive Functions of Cognitive Abilities in the Formation of the Information Culture of Preschool Children</a:t>
            </a:r>
            <a:endParaRPr lang="en-US" sz="8000" spc="-320" dirty="0">
              <a:solidFill>
                <a:schemeClr val="bg1"/>
              </a:solidFill>
              <a:latin typeface="Open Sans Bold"/>
            </a:endParaRPr>
          </a:p>
        </p:txBody>
      </p:sp>
      <p:sp>
        <p:nvSpPr>
          <p:cNvPr id="4" name="TextBox 4"/>
          <p:cNvSpPr txBox="1"/>
          <p:nvPr/>
        </p:nvSpPr>
        <p:spPr>
          <a:xfrm>
            <a:off x="11239500" y="6210300"/>
            <a:ext cx="7048500" cy="3693319"/>
          </a:xfrm>
          <a:prstGeom prst="rect">
            <a:avLst/>
          </a:prstGeom>
        </p:spPr>
        <p:txBody>
          <a:bodyPr wrap="square" lIns="0" tIns="0" rIns="0" bIns="0" rtlCol="0" anchor="t">
            <a:spAutoFit/>
          </a:bodyPr>
          <a:lstStyle/>
          <a:p>
            <a:r>
              <a:rPr lang="en-US" sz="4000" b="1" i="1" dirty="0" err="1" smtClean="0">
                <a:solidFill>
                  <a:schemeClr val="bg1"/>
                </a:solidFill>
              </a:rPr>
              <a:t>Batenova</a:t>
            </a:r>
            <a:r>
              <a:rPr lang="en-US" sz="4000" b="1" i="1" dirty="0" smtClean="0">
                <a:solidFill>
                  <a:schemeClr val="bg1"/>
                </a:solidFill>
              </a:rPr>
              <a:t> </a:t>
            </a:r>
            <a:r>
              <a:rPr lang="en-US" sz="4000" b="1" i="1" dirty="0" err="1" smtClean="0">
                <a:solidFill>
                  <a:schemeClr val="bg1"/>
                </a:solidFill>
              </a:rPr>
              <a:t>Yulia</a:t>
            </a:r>
            <a:r>
              <a:rPr lang="en-US" sz="4000" b="1" i="1" dirty="0" smtClean="0">
                <a:solidFill>
                  <a:schemeClr val="bg1"/>
                </a:solidFill>
              </a:rPr>
              <a:t> </a:t>
            </a:r>
            <a:r>
              <a:rPr lang="en-US" sz="4000" b="1" i="1" dirty="0" err="1" smtClean="0">
                <a:solidFill>
                  <a:schemeClr val="bg1"/>
                </a:solidFill>
              </a:rPr>
              <a:t>Valeryevna</a:t>
            </a:r>
            <a:endParaRPr lang="ru-RU" sz="4000" b="1" i="1" dirty="0" smtClean="0">
              <a:solidFill>
                <a:schemeClr val="bg1"/>
              </a:solidFill>
            </a:endParaRPr>
          </a:p>
          <a:p>
            <a:r>
              <a:rPr lang="en-US" sz="4000" i="1" dirty="0" smtClean="0">
                <a:solidFill>
                  <a:schemeClr val="bg1"/>
                </a:solidFill>
              </a:rPr>
              <a:t>Candidate of Psychological Sciences, Associate Professor of the Department of Pedagogy and Psychology of Childhood of SUSHPU, Chelyabinsk</a:t>
            </a:r>
            <a:endParaRPr lang="ru-RU" sz="4000" dirty="0">
              <a:solidFill>
                <a:schemeClr val="bg1"/>
              </a:solidFill>
            </a:endParaRPr>
          </a:p>
        </p:txBody>
      </p:sp>
      <p:sp>
        <p:nvSpPr>
          <p:cNvPr id="5" name="AutoShape 5"/>
          <p:cNvSpPr/>
          <p:nvPr/>
        </p:nvSpPr>
        <p:spPr>
          <a:xfrm flipV="1">
            <a:off x="1066800" y="6057900"/>
            <a:ext cx="6172200" cy="2968506"/>
          </a:xfrm>
          <a:prstGeom prst="rect">
            <a:avLst/>
          </a:prstGeom>
          <a:solidFill>
            <a:srgbClr val="F9FCFF"/>
          </a:solidFill>
        </p:spPr>
      </p:sp>
      <p:pic>
        <p:nvPicPr>
          <p:cNvPr id="1026" name="Picture 2" descr="C:\Users\HOME\Desktop\1.jpg"/>
          <p:cNvPicPr>
            <a:picLocks noChangeAspect="1" noChangeArrowheads="1"/>
          </p:cNvPicPr>
          <p:nvPr/>
        </p:nvPicPr>
        <p:blipFill>
          <a:blip r:embed="rId2" cstate="print"/>
          <a:srcRect/>
          <a:stretch>
            <a:fillRect/>
          </a:stretch>
        </p:blipFill>
        <p:spPr bwMode="auto">
          <a:xfrm>
            <a:off x="1676400" y="5905500"/>
            <a:ext cx="5105400" cy="3676631"/>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828800" y="190500"/>
            <a:ext cx="12268200" cy="6976269"/>
          </a:xfrm>
          <a:prstGeom prst="rect">
            <a:avLst/>
          </a:prstGeom>
        </p:spPr>
        <p:txBody>
          <a:bodyPr wrap="square" lIns="0" tIns="0" rIns="0" bIns="0" rtlCol="0" anchor="t">
            <a:spAutoFit/>
          </a:bodyPr>
          <a:lstStyle/>
          <a:p>
            <a:pPr>
              <a:lnSpc>
                <a:spcPts val="13600"/>
              </a:lnSpc>
            </a:pPr>
            <a:r>
              <a:rPr lang="en-US" sz="8800" b="1" spc="100" dirty="0" smtClean="0">
                <a:solidFill>
                  <a:schemeClr val="bg1"/>
                </a:solidFill>
                <a:latin typeface="Open Sans"/>
              </a:rPr>
              <a:t>Research hypothesis</a:t>
            </a:r>
            <a:r>
              <a:rPr lang="ru-RU" sz="8800" b="1" spc="100" dirty="0" smtClean="0">
                <a:solidFill>
                  <a:schemeClr val="bg1"/>
                </a:solidFill>
                <a:latin typeface="Open Sans"/>
              </a:rPr>
              <a:t>: </a:t>
            </a:r>
            <a:r>
              <a:rPr lang="ru-RU" sz="10000" b="1" spc="100" dirty="0" smtClean="0">
                <a:solidFill>
                  <a:schemeClr val="accent1">
                    <a:lumMod val="50000"/>
                  </a:schemeClr>
                </a:solidFill>
                <a:latin typeface="Open Sans"/>
              </a:rPr>
              <a:t>Выборка</a:t>
            </a:r>
          </a:p>
          <a:p>
            <a:pPr>
              <a:lnSpc>
                <a:spcPts val="13600"/>
              </a:lnSpc>
            </a:pPr>
            <a:r>
              <a:rPr lang="ru-RU" sz="10000" b="1" spc="100" dirty="0" smtClean="0">
                <a:solidFill>
                  <a:schemeClr val="accent1">
                    <a:lumMod val="50000"/>
                  </a:schemeClr>
                </a:solidFill>
                <a:latin typeface="Open Sans"/>
              </a:rPr>
              <a:t>Выборка</a:t>
            </a:r>
          </a:p>
          <a:p>
            <a:pPr>
              <a:lnSpc>
                <a:spcPts val="13600"/>
              </a:lnSpc>
            </a:pPr>
            <a:r>
              <a:rPr lang="ru-RU" sz="6000" spc="100" dirty="0" smtClean="0">
                <a:solidFill>
                  <a:schemeClr val="bg1"/>
                </a:solidFill>
              </a:rPr>
              <a:t>Дети 6-7 лет (</a:t>
            </a:r>
            <a:r>
              <a:rPr lang="en-US" sz="6000" spc="100" dirty="0" smtClean="0">
                <a:solidFill>
                  <a:schemeClr val="bg1"/>
                </a:solidFill>
              </a:rPr>
              <a:t>n</a:t>
            </a:r>
            <a:r>
              <a:rPr lang="ru-RU" sz="6000" spc="100" dirty="0" smtClean="0">
                <a:solidFill>
                  <a:schemeClr val="bg1"/>
                </a:solidFill>
              </a:rPr>
              <a:t>=</a:t>
            </a:r>
            <a:r>
              <a:rPr lang="en-US" sz="6000" spc="100" dirty="0" smtClean="0">
                <a:solidFill>
                  <a:schemeClr val="bg1"/>
                </a:solidFill>
              </a:rPr>
              <a:t>24</a:t>
            </a:r>
            <a:r>
              <a:rPr lang="ru-RU" sz="6000" spc="100" dirty="0" smtClean="0">
                <a:solidFill>
                  <a:schemeClr val="bg1"/>
                </a:solidFill>
              </a:rPr>
              <a:t>)</a:t>
            </a:r>
            <a:endParaRPr lang="en-US" sz="6000" spc="100" dirty="0">
              <a:solidFill>
                <a:schemeClr val="bg1"/>
              </a:solidFill>
            </a:endParaRPr>
          </a:p>
        </p:txBody>
      </p:sp>
      <p:sp>
        <p:nvSpPr>
          <p:cNvPr id="5" name="AutoShape 5"/>
          <p:cNvSpPr/>
          <p:nvPr/>
        </p:nvSpPr>
        <p:spPr>
          <a:xfrm rot="10800000" flipV="1">
            <a:off x="0" y="0"/>
            <a:ext cx="18288000" cy="1070610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25601" name="Rectangle 1"/>
          <p:cNvSpPr>
            <a:spLocks noChangeArrowheads="1"/>
          </p:cNvSpPr>
          <p:nvPr/>
        </p:nvSpPr>
        <p:spPr bwMode="auto">
          <a:xfrm>
            <a:off x="914400" y="-384400"/>
            <a:ext cx="166878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endParaRPr lang="ru-RU" sz="6000" dirty="0" smtClean="0">
              <a:latin typeface="Calibri" pitchFamily="34" charset="0"/>
              <a:ea typeface="Open Sans Bold" charset="0"/>
              <a:cs typeface="Open Sans Bold" charset="0"/>
            </a:endParaRPr>
          </a:p>
          <a:p>
            <a:pPr lvl="0" algn="ctr" fontAlgn="base">
              <a:spcBef>
                <a:spcPct val="0"/>
              </a:spcBef>
              <a:spcAft>
                <a:spcPct val="0"/>
              </a:spcAft>
            </a:pPr>
            <a:r>
              <a:rPr lang="en-US" sz="6000" dirty="0" smtClean="0">
                <a:latin typeface="Calibri" pitchFamily="34" charset="0"/>
                <a:ea typeface="Open Sans Bold" charset="0"/>
                <a:cs typeface="Open Sans Bold" charset="0"/>
              </a:rPr>
              <a:t>Results of quantitative and qualitative predictors of preschool children's knowledge during a pedagogical experiment</a:t>
            </a:r>
            <a:endParaRPr kumimoji="0" lang="ru-RU" sz="6000" b="0" i="0" u="none" strike="noStrike" cap="none" normalizeH="0" baseline="0" dirty="0" smtClean="0">
              <a:ln>
                <a:noFill/>
              </a:ln>
              <a:solidFill>
                <a:schemeClr val="tx1"/>
              </a:solidFill>
              <a:effectLst/>
              <a:latin typeface="Calibri" pitchFamily="34" charset="0"/>
              <a:ea typeface="Open Sans Bold" charset="0"/>
              <a:cs typeface="Open Sans Bold" charset="0"/>
            </a:endParaRPr>
          </a:p>
        </p:txBody>
      </p:sp>
      <p:pic>
        <p:nvPicPr>
          <p:cNvPr id="2560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104775" cy="200025"/>
          </a:xfrm>
          <a:prstGeom prst="rect">
            <a:avLst/>
          </a:prstGeom>
          <a:noFill/>
        </p:spPr>
      </p:pic>
      <p:cxnSp>
        <p:nvCxnSpPr>
          <p:cNvPr id="10" name="Прямая соединительная линия 9"/>
          <p:cNvCxnSpPr/>
          <p:nvPr/>
        </p:nvCxnSpPr>
        <p:spPr>
          <a:xfrm>
            <a:off x="1905000" y="61341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609600" y="4305300"/>
            <a:ext cx="17373600" cy="3962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6" name="Таблица 5"/>
          <p:cNvGraphicFramePr>
            <a:graphicFrameLocks noGrp="1"/>
          </p:cNvGraphicFramePr>
          <p:nvPr/>
        </p:nvGraphicFramePr>
        <p:xfrm>
          <a:off x="762000" y="4991100"/>
          <a:ext cx="17068800" cy="1631357"/>
        </p:xfrm>
        <a:graphic>
          <a:graphicData uri="http://schemas.openxmlformats.org/drawingml/2006/table">
            <a:tbl>
              <a:tblPr/>
              <a:tblGrid>
                <a:gridCol w="2514600"/>
                <a:gridCol w="2970247"/>
                <a:gridCol w="2791910"/>
                <a:gridCol w="2468180"/>
                <a:gridCol w="2217473"/>
                <a:gridCol w="2264517"/>
                <a:gridCol w="1841873"/>
              </a:tblGrid>
              <a:tr h="489543">
                <a:tc rowSpan="2">
                  <a:txBody>
                    <a:bodyPr/>
                    <a:lstStyle/>
                    <a:p>
                      <a:pPr algn="ctr">
                        <a:lnSpc>
                          <a:spcPct val="107000"/>
                        </a:lnSpc>
                        <a:spcAft>
                          <a:spcPts val="0"/>
                        </a:spcAft>
                      </a:pPr>
                      <a:r>
                        <a:rPr lang="en-US" sz="4000" dirty="0" smtClean="0">
                          <a:latin typeface="Times New Roman"/>
                          <a:ea typeface="Calibri"/>
                          <a:cs typeface="Times New Roman"/>
                        </a:rPr>
                        <a:t>Participant</a:t>
                      </a:r>
                      <a:endParaRPr lang="ru-RU" sz="4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US" sz="4000" kern="1200" dirty="0" smtClean="0">
                          <a:solidFill>
                            <a:schemeClr val="tx1"/>
                          </a:solidFill>
                          <a:latin typeface="Times New Roman" pitchFamily="18" charset="0"/>
                          <a:ea typeface="+mn-ea"/>
                          <a:cs typeface="Times New Roman" pitchFamily="18" charset="0"/>
                        </a:rPr>
                        <a:t>Text I</a:t>
                      </a:r>
                      <a:endParaRPr lang="ru-RU" sz="4000"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rowSpan="2">
                  <a:txBody>
                    <a:bodyPr/>
                    <a:lstStyle/>
                    <a:p>
                      <a:pPr algn="ctr">
                        <a:lnSpc>
                          <a:spcPct val="107000"/>
                        </a:lnSpc>
                        <a:spcAft>
                          <a:spcPts val="0"/>
                        </a:spcAft>
                      </a:pPr>
                      <a:r>
                        <a:rPr lang="ru-RU" sz="4000" dirty="0">
                          <a:latin typeface="Times New Roman" pitchFamily="18" charset="0"/>
                          <a:ea typeface="Calibri"/>
                          <a:cs typeface="Times New Roman" pitchFamily="18" charset="0"/>
                        </a:rPr>
                        <a:t>Σ, </a:t>
                      </a:r>
                      <a:r>
                        <a:rPr lang="en-US" sz="4000" dirty="0" smtClean="0">
                          <a:latin typeface="Times New Roman" pitchFamily="18" charset="0"/>
                          <a:ea typeface="Calibri"/>
                          <a:cs typeface="Times New Roman" pitchFamily="18" charset="0"/>
                        </a:rPr>
                        <a:t>point</a:t>
                      </a:r>
                      <a:endParaRPr lang="ru-RU" sz="4000"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US" sz="4000" kern="1200" dirty="0" smtClean="0">
                          <a:solidFill>
                            <a:schemeClr val="tx1"/>
                          </a:solidFill>
                          <a:latin typeface="Times New Roman" pitchFamily="18" charset="0"/>
                          <a:ea typeface="+mn-ea"/>
                          <a:cs typeface="Times New Roman" pitchFamily="18" charset="0"/>
                        </a:rPr>
                        <a:t>Text II</a:t>
                      </a:r>
                      <a:endParaRPr lang="ru-RU" sz="4000"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rowSpan="2">
                  <a:txBody>
                    <a:bodyPr/>
                    <a:lstStyle/>
                    <a:p>
                      <a:pPr algn="ctr">
                        <a:lnSpc>
                          <a:spcPct val="107000"/>
                        </a:lnSpc>
                        <a:spcAft>
                          <a:spcPts val="0"/>
                        </a:spcAft>
                      </a:pPr>
                      <a:r>
                        <a:rPr lang="ru-RU" sz="4000" dirty="0">
                          <a:latin typeface="Times New Roman"/>
                          <a:ea typeface="Calibri"/>
                          <a:cs typeface="Times New Roman"/>
                        </a:rPr>
                        <a:t>Σ, </a:t>
                      </a:r>
                      <a:r>
                        <a:rPr lang="en-US" sz="4000" dirty="0" smtClean="0">
                          <a:latin typeface="Times New Roman"/>
                          <a:ea typeface="Calibri"/>
                          <a:cs typeface="Times New Roman"/>
                        </a:rPr>
                        <a:t>point</a:t>
                      </a:r>
                      <a:endParaRPr lang="ru-RU" sz="4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085">
                <a:tc vMerge="1">
                  <a:txBody>
                    <a:bodyPr/>
                    <a:lstStyle/>
                    <a:p>
                      <a:endParaRPr lang="ru-RU"/>
                    </a:p>
                  </a:txBody>
                  <a:tcPr/>
                </a:tc>
                <a:tc>
                  <a:txBody>
                    <a:bodyPr/>
                    <a:lstStyle/>
                    <a:p>
                      <a:pPr algn="ctr">
                        <a:lnSpc>
                          <a:spcPct val="107000"/>
                        </a:lnSpc>
                        <a:spcAft>
                          <a:spcPts val="0"/>
                        </a:spcAft>
                      </a:pPr>
                      <a:r>
                        <a:rPr lang="en-US" sz="4000" dirty="0">
                          <a:latin typeface="Times New Roman"/>
                          <a:ea typeface="Calibri"/>
                          <a:cs typeface="Times New Roman"/>
                        </a:rPr>
                        <a:t>A</a:t>
                      </a:r>
                      <a:r>
                        <a:rPr lang="ru-RU" sz="4000" dirty="0">
                          <a:latin typeface="Times New Roman"/>
                          <a:ea typeface="Calibri"/>
                          <a:cs typeface="Times New Roman"/>
                        </a:rPr>
                        <a:t>, </a:t>
                      </a:r>
                      <a:r>
                        <a:rPr lang="en-US" sz="4000" dirty="0" smtClean="0">
                          <a:latin typeface="Times New Roman"/>
                          <a:ea typeface="Calibri"/>
                          <a:cs typeface="Times New Roman"/>
                        </a:rPr>
                        <a:t>point</a:t>
                      </a:r>
                      <a:endParaRPr lang="ru-RU" sz="4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4000" kern="1200" dirty="0" smtClean="0">
                          <a:solidFill>
                            <a:schemeClr val="tx1"/>
                          </a:solidFill>
                          <a:latin typeface="Times New Roman" pitchFamily="18" charset="0"/>
                          <a:ea typeface="+mn-ea"/>
                          <a:cs typeface="Times New Roman" pitchFamily="18" charset="0"/>
                        </a:rPr>
                        <a:t>SP</a:t>
                      </a:r>
                      <a:r>
                        <a:rPr lang="ru-RU" sz="4000" dirty="0" smtClean="0">
                          <a:latin typeface="Times New Roman" pitchFamily="18" charset="0"/>
                          <a:ea typeface="Calibri"/>
                          <a:cs typeface="Times New Roman" pitchFamily="18" charset="0"/>
                        </a:rPr>
                        <a:t>, </a:t>
                      </a:r>
                      <a:r>
                        <a:rPr lang="en-US" sz="4000" dirty="0" smtClean="0">
                          <a:latin typeface="Times New Roman" pitchFamily="18" charset="0"/>
                          <a:ea typeface="Calibri"/>
                          <a:cs typeface="Times New Roman" pitchFamily="18" charset="0"/>
                        </a:rPr>
                        <a:t>point</a:t>
                      </a:r>
                      <a:endParaRPr lang="ru-RU" sz="4000"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07000"/>
                        </a:lnSpc>
                        <a:spcAft>
                          <a:spcPts val="0"/>
                        </a:spcAft>
                      </a:pPr>
                      <a:r>
                        <a:rPr lang="en-US" sz="4000" dirty="0">
                          <a:latin typeface="Times New Roman"/>
                          <a:ea typeface="Calibri"/>
                          <a:cs typeface="Times New Roman"/>
                        </a:rPr>
                        <a:t>A</a:t>
                      </a:r>
                      <a:r>
                        <a:rPr lang="ru-RU" sz="4000" dirty="0">
                          <a:latin typeface="Times New Roman"/>
                          <a:ea typeface="Calibri"/>
                          <a:cs typeface="Times New Roman"/>
                        </a:rPr>
                        <a:t>, </a:t>
                      </a:r>
                      <a:r>
                        <a:rPr lang="en-US" sz="4000" dirty="0" smtClean="0">
                          <a:latin typeface="Times New Roman"/>
                          <a:ea typeface="Calibri"/>
                          <a:cs typeface="Times New Roman"/>
                        </a:rPr>
                        <a:t>point</a:t>
                      </a:r>
                      <a:endParaRPr lang="ru-RU" sz="4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4000" kern="1200" dirty="0" smtClean="0">
                          <a:solidFill>
                            <a:schemeClr val="tx1"/>
                          </a:solidFill>
                          <a:latin typeface="Times New Roman" pitchFamily="18" charset="0"/>
                          <a:ea typeface="+mn-ea"/>
                          <a:cs typeface="Times New Roman" pitchFamily="18" charset="0"/>
                        </a:rPr>
                        <a:t>SP</a:t>
                      </a:r>
                      <a:r>
                        <a:rPr lang="ru-RU" sz="4000" dirty="0" smtClean="0">
                          <a:latin typeface="Times New Roman" pitchFamily="18" charset="0"/>
                          <a:ea typeface="Calibri"/>
                          <a:cs typeface="Times New Roman" pitchFamily="18" charset="0"/>
                        </a:rPr>
                        <a:t>,</a:t>
                      </a:r>
                      <a:r>
                        <a:rPr lang="ru-RU" sz="4000" dirty="0" smtClean="0">
                          <a:latin typeface="Times New Roman"/>
                          <a:ea typeface="Calibri"/>
                          <a:cs typeface="Times New Roman"/>
                        </a:rPr>
                        <a:t> </a:t>
                      </a:r>
                      <a:r>
                        <a:rPr lang="en-US" sz="4000" dirty="0" smtClean="0">
                          <a:latin typeface="Times New Roman"/>
                          <a:ea typeface="Calibri"/>
                          <a:cs typeface="Times New Roman"/>
                        </a:rPr>
                        <a:t>point</a:t>
                      </a:r>
                      <a:endParaRPr lang="ru-RU" sz="4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bl>
          </a:graphicData>
        </a:graphic>
      </p:graphicFrame>
      <p:graphicFrame>
        <p:nvGraphicFramePr>
          <p:cNvPr id="7" name="Таблица 6"/>
          <p:cNvGraphicFramePr>
            <a:graphicFrameLocks noGrp="1"/>
          </p:cNvGraphicFramePr>
          <p:nvPr/>
        </p:nvGraphicFramePr>
        <p:xfrm>
          <a:off x="762000" y="6743700"/>
          <a:ext cx="17068800" cy="1066800"/>
        </p:xfrm>
        <a:graphic>
          <a:graphicData uri="http://schemas.openxmlformats.org/drawingml/2006/table">
            <a:tbl>
              <a:tblPr/>
              <a:tblGrid>
                <a:gridCol w="2514600"/>
                <a:gridCol w="2971800"/>
                <a:gridCol w="2819400"/>
                <a:gridCol w="2438400"/>
                <a:gridCol w="2209800"/>
                <a:gridCol w="2286000"/>
                <a:gridCol w="1828800"/>
              </a:tblGrid>
              <a:tr h="1066800">
                <a:tc>
                  <a:txBody>
                    <a:bodyPr/>
                    <a:lstStyle/>
                    <a:p>
                      <a:pPr algn="ctr">
                        <a:lnSpc>
                          <a:spcPct val="107000"/>
                        </a:lnSpc>
                        <a:spcAft>
                          <a:spcPts val="0"/>
                        </a:spcAft>
                      </a:pPr>
                      <a:r>
                        <a:rPr lang="en-US" sz="4000" dirty="0" smtClean="0">
                          <a:latin typeface="Times New Roman"/>
                          <a:ea typeface="Calibri"/>
                          <a:cs typeface="Times New Roman"/>
                        </a:rPr>
                        <a:t>X</a:t>
                      </a:r>
                      <a:r>
                        <a:rPr lang="ru-RU" sz="4000" dirty="0" smtClean="0">
                          <a:latin typeface="Times New Roman"/>
                          <a:ea typeface="Calibri"/>
                          <a:cs typeface="Times New Roman"/>
                        </a:rPr>
                        <a:t>ср</a:t>
                      </a:r>
                      <a:endParaRPr lang="en-US" sz="4000" dirty="0" smtClean="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4000" dirty="0">
                          <a:latin typeface="Times New Roman"/>
                          <a:ea typeface="Calibri"/>
                          <a:cs typeface="Times New Roman"/>
                        </a:rPr>
                        <a:t>4,17</a:t>
                      </a:r>
                      <a:endParaRPr lang="ru-RU" sz="4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4000">
                          <a:latin typeface="Times New Roman"/>
                          <a:ea typeface="Calibri"/>
                          <a:cs typeface="Times New Roman"/>
                        </a:rPr>
                        <a:t>4,04</a:t>
                      </a:r>
                      <a:endParaRPr lang="ru-RU" sz="4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4000">
                          <a:latin typeface="Times New Roman"/>
                          <a:ea typeface="Calibri"/>
                          <a:cs typeface="Times New Roman"/>
                        </a:rPr>
                        <a:t>8,20</a:t>
                      </a:r>
                      <a:endParaRPr lang="ru-RU" sz="4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4000">
                          <a:latin typeface="Times New Roman"/>
                          <a:ea typeface="Calibri"/>
                          <a:cs typeface="Times New Roman"/>
                        </a:rPr>
                        <a:t>2,88</a:t>
                      </a:r>
                      <a:endParaRPr lang="ru-RU" sz="4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4000">
                          <a:latin typeface="Times New Roman"/>
                          <a:ea typeface="Calibri"/>
                          <a:cs typeface="Times New Roman"/>
                        </a:rPr>
                        <a:t>2,21</a:t>
                      </a:r>
                      <a:endParaRPr lang="ru-RU" sz="4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4000" dirty="0">
                          <a:latin typeface="Times New Roman"/>
                          <a:ea typeface="Calibri"/>
                          <a:cs typeface="Times New Roman"/>
                        </a:rPr>
                        <a:t>5,08</a:t>
                      </a:r>
                      <a:endParaRPr lang="ru-RU" sz="4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603" name="Rectangle 3"/>
          <p:cNvSpPr>
            <a:spLocks noChangeArrowheads="1"/>
          </p:cNvSpPr>
          <p:nvPr/>
        </p:nvSpPr>
        <p:spPr bwMode="auto">
          <a:xfrm>
            <a:off x="838200" y="8801100"/>
            <a:ext cx="16876864"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mj-lt"/>
                <a:ea typeface="Times New Roman" pitchFamily="18" charset="0"/>
                <a:cs typeface="Arial" pitchFamily="34" charset="0"/>
              </a:rPr>
              <a:t>The predicates included in it (A) and the sequence of presentation of events (SP)</a:t>
            </a:r>
            <a:r>
              <a:rPr kumimoji="0" lang="ru-RU" sz="4000" b="0" i="0" u="none" strike="noStrike" cap="none" normalizeH="0" baseline="0" dirty="0" smtClean="0">
                <a:ln>
                  <a:noFill/>
                </a:ln>
                <a:solidFill>
                  <a:schemeClr val="tx1"/>
                </a:solidFill>
                <a:effectLst/>
                <a:latin typeface="+mj-lt"/>
                <a:cs typeface="Arial" pitchFamily="34" charset="0"/>
              </a:rPr>
              <a:t> </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p:cNvSpPr/>
          <p:nvPr/>
        </p:nvSpPr>
        <p:spPr>
          <a:xfrm rot="5400000" flipV="1">
            <a:off x="4000502" y="-4000500"/>
            <a:ext cx="10286998" cy="18288002"/>
          </a:xfrm>
          <a:prstGeom prst="rect">
            <a:avLst/>
          </a:prstGeom>
          <a:solidFill>
            <a:schemeClr val="tx2">
              <a:lumMod val="75000"/>
            </a:schemeClr>
          </a:solidFill>
        </p:spPr>
      </p:sp>
      <p:sp>
        <p:nvSpPr>
          <p:cNvPr id="3" name="TextBox 3"/>
          <p:cNvSpPr txBox="1"/>
          <p:nvPr/>
        </p:nvSpPr>
        <p:spPr>
          <a:xfrm>
            <a:off x="7432431" y="951233"/>
            <a:ext cx="9845919" cy="1819985"/>
          </a:xfrm>
          <a:prstGeom prst="rect">
            <a:avLst/>
          </a:prstGeom>
        </p:spPr>
        <p:txBody>
          <a:bodyPr lIns="0" tIns="0" rIns="0" bIns="0" rtlCol="0" anchor="t">
            <a:spAutoFit/>
          </a:bodyPr>
          <a:lstStyle/>
          <a:p>
            <a:pPr algn="r">
              <a:lnSpc>
                <a:spcPct val="150000"/>
              </a:lnSpc>
            </a:pPr>
            <a:r>
              <a:rPr lang="en-US" sz="8800" dirty="0" smtClean="0">
                <a:solidFill>
                  <a:schemeClr val="bg1"/>
                </a:solidFill>
              </a:rPr>
              <a:t>Conclusions</a:t>
            </a:r>
            <a:endParaRPr lang="en-US" sz="8800" b="1" spc="30" dirty="0">
              <a:solidFill>
                <a:schemeClr val="bg1"/>
              </a:solidFill>
              <a:latin typeface="Open Sans"/>
            </a:endParaRPr>
          </a:p>
        </p:txBody>
      </p:sp>
      <p:sp>
        <p:nvSpPr>
          <p:cNvPr id="8" name="Прямоугольник 7"/>
          <p:cNvSpPr/>
          <p:nvPr/>
        </p:nvSpPr>
        <p:spPr>
          <a:xfrm>
            <a:off x="990600" y="2933700"/>
            <a:ext cx="16611600" cy="6934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indent="-742950" algn="ctr">
              <a:buAutoNum type="arabicParenR"/>
            </a:pPr>
            <a:r>
              <a:rPr lang="en-US" sz="4400" dirty="0" smtClean="0">
                <a:solidFill>
                  <a:schemeClr val="tx2">
                    <a:lumMod val="75000"/>
                  </a:schemeClr>
                </a:solidFill>
              </a:rPr>
              <a:t>the volume of knowledge (quantitative indicator) of preschoolers depends on the features of the provision of educational information, in particular, on the introduction to new predicates, that is, concepts in the previous fragment of the text</a:t>
            </a:r>
            <a:r>
              <a:rPr lang="ru-RU" sz="4400" dirty="0" smtClean="0">
                <a:solidFill>
                  <a:schemeClr val="tx2">
                    <a:lumMod val="75000"/>
                  </a:schemeClr>
                </a:solidFill>
              </a:rPr>
              <a:t>;</a:t>
            </a:r>
          </a:p>
          <a:p>
            <a:pPr marL="742950" indent="-742950" algn="ctr">
              <a:buAutoNum type="arabicParenR"/>
            </a:pPr>
            <a:r>
              <a:rPr lang="en-US" sz="4400" dirty="0" smtClean="0">
                <a:solidFill>
                  <a:schemeClr val="tx2">
                    <a:lumMod val="50000"/>
                  </a:schemeClr>
                </a:solidFill>
              </a:rPr>
              <a:t>the frequency of information presented to preschoolers increases the amount of knowledge they acquire, and a decrease in the frequency of predicates in the text significantly reduces not only quantitative, but also qualitative indicators of assimilation of the proposed educational material</a:t>
            </a:r>
            <a:r>
              <a:rPr lang="ru-RU" sz="4400" dirty="0" smtClean="0">
                <a:solidFill>
                  <a:schemeClr val="tx2">
                    <a:lumMod val="50000"/>
                  </a:schemeClr>
                </a:solidFill>
              </a:rPr>
              <a:t>.</a:t>
            </a:r>
            <a:endParaRPr lang="en-US" sz="4400" dirty="0" smtClean="0">
              <a:solidFill>
                <a:schemeClr val="tx2">
                  <a:lumMod val="50000"/>
                </a:schemeClr>
              </a:solidFill>
            </a:endParaRPr>
          </a:p>
          <a:p>
            <a:pPr algn="ctr"/>
            <a:endParaRPr lang="ru-RU" sz="4400" dirty="0">
              <a:solidFill>
                <a:schemeClr val="tx2">
                  <a:lumMod val="75000"/>
                </a:schemeClr>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9FCFF"/>
        </a:solidFill>
        <a:effectLst/>
      </p:bgPr>
    </p:bg>
    <p:spTree>
      <p:nvGrpSpPr>
        <p:cNvPr id="1" name=""/>
        <p:cNvGrpSpPr/>
        <p:nvPr/>
      </p:nvGrpSpPr>
      <p:grpSpPr>
        <a:xfrm>
          <a:off x="0" y="0"/>
          <a:ext cx="0" cy="0"/>
          <a:chOff x="0" y="0"/>
          <a:chExt cx="0" cy="0"/>
        </a:xfrm>
      </p:grpSpPr>
      <p:grpSp>
        <p:nvGrpSpPr>
          <p:cNvPr id="2" name="Group 2"/>
          <p:cNvGrpSpPr/>
          <p:nvPr/>
        </p:nvGrpSpPr>
        <p:grpSpPr>
          <a:xfrm>
            <a:off x="914400" y="723900"/>
            <a:ext cx="16916400" cy="8839200"/>
            <a:chOff x="-152400" y="-2295654"/>
            <a:chExt cx="22555201" cy="10747380"/>
          </a:xfrm>
        </p:grpSpPr>
        <p:sp>
          <p:nvSpPr>
            <p:cNvPr id="3" name="TextBox 3"/>
            <p:cNvSpPr txBox="1"/>
            <p:nvPr/>
          </p:nvSpPr>
          <p:spPr>
            <a:xfrm>
              <a:off x="-152400" y="244347"/>
              <a:ext cx="22555201" cy="8207379"/>
            </a:xfrm>
            <a:prstGeom prst="rect">
              <a:avLst/>
            </a:prstGeom>
          </p:spPr>
          <p:txBody>
            <a:bodyPr wrap="square" lIns="0" tIns="0" rIns="0" bIns="0" rtlCol="0" anchor="t">
              <a:spAutoFit/>
            </a:bodyPr>
            <a:lstStyle/>
            <a:p>
              <a:r>
                <a:rPr lang="en-US" sz="4000" dirty="0" smtClean="0">
                  <a:solidFill>
                    <a:schemeClr val="accent1">
                      <a:lumMod val="50000"/>
                    </a:schemeClr>
                  </a:solidFill>
                </a:rPr>
                <a:t>Regular interaction of preschoolers with information technologies, combined with the use of special information and educational resources, can significantly affect the growth of indicators reflecting the level </a:t>
              </a:r>
              <a:r>
                <a:rPr lang="en-US" sz="4000" b="1" dirty="0" smtClean="0">
                  <a:solidFill>
                    <a:schemeClr val="accent1">
                      <a:lumMod val="50000"/>
                    </a:schemeClr>
                  </a:solidFill>
                </a:rPr>
                <a:t>of cognitive functions of preschoolers</a:t>
              </a:r>
              <a:r>
                <a:rPr lang="en-US" sz="4000" dirty="0" smtClean="0">
                  <a:solidFill>
                    <a:schemeClr val="accent1">
                      <a:lumMod val="50000"/>
                    </a:schemeClr>
                  </a:solidFill>
                </a:rPr>
                <a:t>:</a:t>
              </a:r>
              <a:endParaRPr lang="ru-RU" sz="4000" dirty="0" smtClean="0">
                <a:solidFill>
                  <a:schemeClr val="accent1">
                    <a:lumMod val="50000"/>
                  </a:schemeClr>
                </a:solidFill>
              </a:endParaRPr>
            </a:p>
            <a:p>
              <a:pPr>
                <a:buFont typeface="Wingdings" pitchFamily="2" charset="2"/>
                <a:buChar char="ü"/>
              </a:pPr>
              <a:r>
                <a:rPr lang="en-US" sz="4000" dirty="0" smtClean="0">
                  <a:solidFill>
                    <a:schemeClr val="accent1">
                      <a:lumMod val="50000"/>
                    </a:schemeClr>
                  </a:solidFill>
                </a:rPr>
                <a:t>ability to preserve the content of the received information;</a:t>
              </a:r>
              <a:endParaRPr lang="ru-RU" sz="4000" dirty="0" smtClean="0">
                <a:solidFill>
                  <a:schemeClr val="accent1">
                    <a:lumMod val="50000"/>
                  </a:schemeClr>
                </a:solidFill>
              </a:endParaRPr>
            </a:p>
            <a:p>
              <a:pPr>
                <a:buFont typeface="Wingdings" pitchFamily="2" charset="2"/>
                <a:buChar char="ü"/>
              </a:pPr>
              <a:r>
                <a:rPr lang="en-US" sz="4000" dirty="0" smtClean="0">
                  <a:solidFill>
                    <a:schemeClr val="accent1">
                      <a:lumMod val="50000"/>
                    </a:schemeClr>
                  </a:solidFill>
                </a:rPr>
                <a:t>the manifestation of selective attention to the proposed content of the information message;</a:t>
              </a:r>
              <a:endParaRPr lang="ru-RU" sz="4000" dirty="0" smtClean="0">
                <a:solidFill>
                  <a:schemeClr val="accent1">
                    <a:lumMod val="50000"/>
                  </a:schemeClr>
                </a:solidFill>
              </a:endParaRPr>
            </a:p>
            <a:p>
              <a:pPr>
                <a:buFont typeface="Wingdings" pitchFamily="2" charset="2"/>
                <a:buChar char="ü"/>
              </a:pPr>
              <a:r>
                <a:rPr lang="en-US" sz="4000" dirty="0" smtClean="0">
                  <a:solidFill>
                    <a:schemeClr val="accent1">
                      <a:lumMod val="50000"/>
                    </a:schemeClr>
                  </a:solidFill>
                </a:rPr>
                <a:t>application of spatial thinking, fluency in reading and understanding;</a:t>
              </a:r>
              <a:endParaRPr lang="ru-RU" sz="4000" dirty="0" smtClean="0">
                <a:solidFill>
                  <a:schemeClr val="accent1">
                    <a:lumMod val="50000"/>
                  </a:schemeClr>
                </a:solidFill>
              </a:endParaRPr>
            </a:p>
            <a:p>
              <a:pPr>
                <a:buFont typeface="Wingdings" pitchFamily="2" charset="2"/>
                <a:buChar char="ü"/>
              </a:pPr>
              <a:r>
                <a:rPr lang="en-US" sz="4000" dirty="0" smtClean="0">
                  <a:solidFill>
                    <a:schemeClr val="accent1">
                      <a:lumMod val="50000"/>
                    </a:schemeClr>
                  </a:solidFill>
                </a:rPr>
                <a:t>formation of the ability to argue, that is, working memory and cognitive flexibility.</a:t>
              </a:r>
              <a:endParaRPr lang="ru-RU" sz="4000" dirty="0">
                <a:solidFill>
                  <a:schemeClr val="accent1">
                    <a:lumMod val="50000"/>
                  </a:schemeClr>
                </a:solidFill>
              </a:endParaRPr>
            </a:p>
          </p:txBody>
        </p:sp>
        <p:sp>
          <p:nvSpPr>
            <p:cNvPr id="4" name="TextBox 4"/>
            <p:cNvSpPr txBox="1"/>
            <p:nvPr/>
          </p:nvSpPr>
          <p:spPr>
            <a:xfrm>
              <a:off x="1574800" y="-2295654"/>
              <a:ext cx="19812001" cy="1979860"/>
            </a:xfrm>
            <a:prstGeom prst="rect">
              <a:avLst/>
            </a:prstGeom>
          </p:spPr>
          <p:txBody>
            <a:bodyPr wrap="square" lIns="0" tIns="0" rIns="0" bIns="0" rtlCol="0" anchor="t">
              <a:spAutoFit/>
            </a:bodyPr>
            <a:lstStyle/>
            <a:p>
              <a:pPr>
                <a:lnSpc>
                  <a:spcPct val="150000"/>
                </a:lnSpc>
              </a:pPr>
              <a:r>
                <a:rPr lang="en-US" sz="7200" spc="380" dirty="0" smtClean="0">
                  <a:solidFill>
                    <a:srgbClr val="273755"/>
                  </a:solidFill>
                  <a:latin typeface="Open Sans Bold"/>
                </a:rPr>
                <a:t>Research prospects</a:t>
              </a:r>
              <a:endParaRPr lang="en-US" sz="7200" spc="380" dirty="0">
                <a:solidFill>
                  <a:srgbClr val="273755"/>
                </a:solidFill>
                <a:latin typeface="Open Sans Bold"/>
              </a:endParaRPr>
            </a:p>
          </p:txBody>
        </p:sp>
      </p:grpSp>
      <p:sp>
        <p:nvSpPr>
          <p:cNvPr id="5" name="AutoShape 5"/>
          <p:cNvSpPr/>
          <p:nvPr/>
        </p:nvSpPr>
        <p:spPr>
          <a:xfrm flipV="1">
            <a:off x="8458200" y="2247899"/>
            <a:ext cx="9485901" cy="45719"/>
          </a:xfrm>
          <a:prstGeom prst="rect">
            <a:avLst/>
          </a:prstGeom>
          <a:solidFill>
            <a:srgbClr val="273755"/>
          </a:solidFill>
        </p:spPr>
      </p:sp>
      <p:sp>
        <p:nvSpPr>
          <p:cNvPr id="6" name="TextBox 6"/>
          <p:cNvSpPr txBox="1"/>
          <p:nvPr/>
        </p:nvSpPr>
        <p:spPr>
          <a:xfrm>
            <a:off x="1524000" y="0"/>
            <a:ext cx="17915597" cy="1477328"/>
          </a:xfrm>
          <a:prstGeom prst="rect">
            <a:avLst/>
          </a:prstGeom>
        </p:spPr>
        <p:txBody>
          <a:bodyPr wrap="square" lIns="0" tIns="0" rIns="0" bIns="0" rtlCol="0" anchor="t">
            <a:spAutoFit/>
          </a:bodyPr>
          <a:lstStyle/>
          <a:p>
            <a:r>
              <a:rPr lang="en-US" sz="9600" spc="380" dirty="0" smtClean="0">
                <a:solidFill>
                  <a:schemeClr val="accent1">
                    <a:lumMod val="20000"/>
                    <a:lumOff val="80000"/>
                  </a:schemeClr>
                </a:solidFill>
                <a:latin typeface="Open Sans Bold"/>
              </a:rPr>
              <a:t>Research prospects</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18288000" cy="10286999"/>
          </a:xfrm>
          <a:solidFill>
            <a:schemeClr val="accent1">
              <a:lumMod val="20000"/>
              <a:lumOff val="80000"/>
            </a:schemeClr>
          </a:solidFill>
        </p:spPr>
        <p:txBody>
          <a:bodyPr>
            <a:normAutofit/>
          </a:bodyPr>
          <a:lstStyle/>
          <a:p>
            <a:r>
              <a:rPr lang="en-US" sz="9600" dirty="0" smtClean="0"/>
              <a:t>Thank you for attention!</a:t>
            </a:r>
            <a:endParaRPr lang="ru-RU" sz="9600" dirty="0"/>
          </a:p>
        </p:txBody>
      </p:sp>
      <p:sp>
        <p:nvSpPr>
          <p:cNvPr id="3" name="Подзаголовок 2"/>
          <p:cNvSpPr>
            <a:spLocks noGrp="1"/>
          </p:cNvSpPr>
          <p:nvPr>
            <p:ph type="subTitle" idx="1"/>
          </p:nvPr>
        </p:nvSpPr>
        <p:spPr>
          <a:xfrm>
            <a:off x="3581400" y="6286500"/>
            <a:ext cx="11277600" cy="2705100"/>
          </a:xfrm>
        </p:spPr>
        <p:txBody>
          <a:bodyPr>
            <a:normAutofit fontScale="85000" lnSpcReduction="20000"/>
          </a:bodyPr>
          <a:lstStyle/>
          <a:p>
            <a:pPr>
              <a:lnSpc>
                <a:spcPct val="110000"/>
              </a:lnSpc>
              <a:spcBef>
                <a:spcPts val="0"/>
              </a:spcBef>
            </a:pPr>
            <a:r>
              <a:rPr lang="en-US" sz="4000" b="1" i="1" dirty="0" err="1" smtClean="0">
                <a:solidFill>
                  <a:schemeClr val="tx1"/>
                </a:solidFill>
              </a:rPr>
              <a:t>Batenova</a:t>
            </a:r>
            <a:r>
              <a:rPr lang="en-US" sz="4000" b="1" i="1" dirty="0" smtClean="0">
                <a:solidFill>
                  <a:schemeClr val="tx1"/>
                </a:solidFill>
              </a:rPr>
              <a:t> </a:t>
            </a:r>
            <a:r>
              <a:rPr lang="en-US" sz="4000" b="1" i="1" dirty="0" err="1" smtClean="0">
                <a:solidFill>
                  <a:schemeClr val="tx1"/>
                </a:solidFill>
              </a:rPr>
              <a:t>Yulia</a:t>
            </a:r>
            <a:r>
              <a:rPr lang="en-US" sz="4000" b="1" i="1" dirty="0" smtClean="0">
                <a:solidFill>
                  <a:schemeClr val="tx1"/>
                </a:solidFill>
              </a:rPr>
              <a:t> </a:t>
            </a:r>
            <a:r>
              <a:rPr lang="en-US" sz="4000" b="1" i="1" dirty="0" err="1" smtClean="0">
                <a:solidFill>
                  <a:schemeClr val="tx1"/>
                </a:solidFill>
              </a:rPr>
              <a:t>Valeryevna</a:t>
            </a:r>
            <a:endParaRPr lang="ru-RU" sz="4000" b="1" i="1" dirty="0" smtClean="0">
              <a:solidFill>
                <a:schemeClr val="tx1"/>
              </a:solidFill>
            </a:endParaRPr>
          </a:p>
          <a:p>
            <a:pPr>
              <a:lnSpc>
                <a:spcPct val="110000"/>
              </a:lnSpc>
              <a:spcBef>
                <a:spcPts val="0"/>
              </a:spcBef>
            </a:pPr>
            <a:r>
              <a:rPr lang="en-US" sz="3500" dirty="0" smtClean="0">
                <a:solidFill>
                  <a:schemeClr val="tx1"/>
                </a:solidFill>
              </a:rPr>
              <a:t>Candidate of Psychological Sciences, Associate Professor of the Department of Pedagogy and Psychology of Childhood </a:t>
            </a:r>
            <a:endParaRPr lang="ru-RU" sz="3500" dirty="0" smtClean="0">
              <a:solidFill>
                <a:schemeClr val="tx1"/>
              </a:solidFill>
            </a:endParaRPr>
          </a:p>
          <a:p>
            <a:pPr>
              <a:lnSpc>
                <a:spcPct val="110000"/>
              </a:lnSpc>
              <a:spcBef>
                <a:spcPts val="0"/>
              </a:spcBef>
            </a:pPr>
            <a:r>
              <a:rPr lang="en-US" sz="3500" dirty="0" smtClean="0">
                <a:solidFill>
                  <a:schemeClr val="tx1"/>
                </a:solidFill>
              </a:rPr>
              <a:t>Southern Ural state </a:t>
            </a:r>
            <a:r>
              <a:rPr lang="en-US" sz="3500" dirty="0" err="1" smtClean="0">
                <a:solidFill>
                  <a:schemeClr val="tx1"/>
                </a:solidFill>
              </a:rPr>
              <a:t>Gumanitarian</a:t>
            </a:r>
            <a:r>
              <a:rPr lang="en-US" sz="3500" dirty="0" smtClean="0">
                <a:solidFill>
                  <a:schemeClr val="tx1"/>
                </a:solidFill>
              </a:rPr>
              <a:t> and Pedagogical University</a:t>
            </a:r>
            <a:endParaRPr lang="ru-RU" sz="3500" dirty="0" smtClean="0">
              <a:solidFill>
                <a:schemeClr val="tx1"/>
              </a:solidFill>
            </a:endParaRPr>
          </a:p>
          <a:p>
            <a:pPr>
              <a:lnSpc>
                <a:spcPct val="110000"/>
              </a:lnSpc>
              <a:spcBef>
                <a:spcPts val="0"/>
              </a:spcBef>
            </a:pPr>
            <a:r>
              <a:rPr lang="en-US" sz="3500" dirty="0" smtClean="0">
                <a:solidFill>
                  <a:schemeClr val="tx1"/>
                </a:solidFill>
              </a:rPr>
              <a:t>Chelyabinsk, </a:t>
            </a:r>
            <a:r>
              <a:rPr lang="en-US" sz="3500" dirty="0" smtClean="0">
                <a:solidFill>
                  <a:schemeClr val="tx1"/>
                </a:solidFill>
              </a:rPr>
              <a:t>Russia</a:t>
            </a:r>
            <a:endParaRPr lang="ru-RU" sz="3500" dirty="0" smtClean="0">
              <a:solidFill>
                <a:schemeClr val="tx1"/>
              </a:solidFill>
            </a:endParaRPr>
          </a:p>
          <a:p>
            <a:pPr>
              <a:lnSpc>
                <a:spcPct val="110000"/>
              </a:lnSpc>
              <a:spcBef>
                <a:spcPts val="0"/>
              </a:spcBef>
            </a:pPr>
            <a:r>
              <a:rPr lang="en-US" sz="3500" dirty="0" smtClean="0">
                <a:solidFill>
                  <a:schemeClr val="tx1"/>
                </a:solidFill>
                <a:hlinkClick r:id="rId2"/>
              </a:rPr>
              <a:t>batenovauv@cspu.ru</a:t>
            </a:r>
            <a:endParaRPr lang="en-US" sz="3500" dirty="0" smtClean="0">
              <a:solidFill>
                <a:schemeClr val="tx1"/>
              </a:solidFill>
            </a:endParaRPr>
          </a:p>
          <a:p>
            <a:pPr>
              <a:lnSpc>
                <a:spcPct val="110000"/>
              </a:lnSpc>
              <a:spcBef>
                <a:spcPts val="0"/>
              </a:spcBef>
            </a:pPr>
            <a:endParaRPr lang="ru-RU" sz="3500" dirty="0" smtClean="0">
              <a:solidFill>
                <a:schemeClr val="tx1"/>
              </a:solidFill>
            </a:endParaRPr>
          </a:p>
          <a:p>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AABCA"/>
        </a:solidFill>
        <a:effectLst/>
      </p:bgPr>
    </p:bg>
    <p:spTree>
      <p:nvGrpSpPr>
        <p:cNvPr id="1" name=""/>
        <p:cNvGrpSpPr/>
        <p:nvPr/>
      </p:nvGrpSpPr>
      <p:grpSpPr>
        <a:xfrm>
          <a:off x="0" y="0"/>
          <a:ext cx="0" cy="0"/>
          <a:chOff x="0" y="0"/>
          <a:chExt cx="0" cy="0"/>
        </a:xfrm>
      </p:grpSpPr>
      <p:sp>
        <p:nvSpPr>
          <p:cNvPr id="2" name="TextBox 2"/>
          <p:cNvSpPr txBox="1"/>
          <p:nvPr/>
        </p:nvSpPr>
        <p:spPr>
          <a:xfrm rot="5400000">
            <a:off x="11224924" y="2960095"/>
            <a:ext cx="9323551" cy="5539978"/>
          </a:xfrm>
          <a:prstGeom prst="rect">
            <a:avLst/>
          </a:prstGeom>
        </p:spPr>
        <p:txBody>
          <a:bodyPr wrap="square" lIns="0" tIns="0" rIns="0" bIns="0" rtlCol="0" anchor="t">
            <a:spAutoFit/>
          </a:bodyPr>
          <a:lstStyle/>
          <a:p>
            <a:pPr algn="r">
              <a:lnSpc>
                <a:spcPts val="10800"/>
              </a:lnSpc>
            </a:pPr>
            <a:r>
              <a:rPr lang="ru-RU" sz="9000" spc="270" dirty="0" smtClean="0">
                <a:solidFill>
                  <a:srgbClr val="F9FCFF">
                    <a:alpha val="4706"/>
                  </a:srgbClr>
                </a:solidFill>
                <a:latin typeface="Open Sans Bold"/>
              </a:rPr>
              <a:t>Педагогическое общение</a:t>
            </a:r>
          </a:p>
          <a:p>
            <a:pPr algn="r">
              <a:lnSpc>
                <a:spcPts val="10800"/>
              </a:lnSpc>
            </a:pPr>
            <a:r>
              <a:rPr lang="ru-RU" sz="9000" spc="270" dirty="0" smtClean="0">
                <a:solidFill>
                  <a:srgbClr val="F9FCFF">
                    <a:alpha val="4706"/>
                  </a:srgbClr>
                </a:solidFill>
                <a:latin typeface="Open Sans Bold"/>
              </a:rPr>
              <a:t>Педагогическое общение</a:t>
            </a:r>
            <a:endParaRPr lang="en-US" sz="9000" spc="270" dirty="0">
              <a:solidFill>
                <a:srgbClr val="F9FCFF">
                  <a:alpha val="4706"/>
                </a:srgbClr>
              </a:solidFill>
              <a:latin typeface="Open Sans Bold"/>
            </a:endParaRPr>
          </a:p>
        </p:txBody>
      </p:sp>
      <p:sp>
        <p:nvSpPr>
          <p:cNvPr id="3" name="TextBox 3"/>
          <p:cNvSpPr txBox="1"/>
          <p:nvPr/>
        </p:nvSpPr>
        <p:spPr>
          <a:xfrm>
            <a:off x="584116" y="800100"/>
            <a:ext cx="16179884" cy="1231106"/>
          </a:xfrm>
          <a:prstGeom prst="rect">
            <a:avLst/>
          </a:prstGeom>
        </p:spPr>
        <p:txBody>
          <a:bodyPr wrap="square" lIns="0" tIns="0" rIns="0" bIns="0" rtlCol="0" anchor="t">
            <a:spAutoFit/>
          </a:bodyPr>
          <a:lstStyle/>
          <a:p>
            <a:r>
              <a:rPr lang="en-US" sz="8000" b="1" dirty="0" smtClean="0"/>
              <a:t>Relevance</a:t>
            </a:r>
            <a:endParaRPr lang="ru-RU" sz="8000" b="1" dirty="0"/>
          </a:p>
        </p:txBody>
      </p:sp>
      <p:sp>
        <p:nvSpPr>
          <p:cNvPr id="6" name="TextBox 6"/>
          <p:cNvSpPr txBox="1"/>
          <p:nvPr/>
        </p:nvSpPr>
        <p:spPr>
          <a:xfrm>
            <a:off x="6172200" y="4991100"/>
            <a:ext cx="11379284" cy="4039567"/>
          </a:xfrm>
          <a:prstGeom prst="rect">
            <a:avLst/>
          </a:prstGeom>
        </p:spPr>
        <p:txBody>
          <a:bodyPr wrap="square" lIns="0" tIns="0" rIns="0" bIns="0" rtlCol="0" anchor="t">
            <a:spAutoFit/>
          </a:bodyPr>
          <a:lstStyle/>
          <a:p>
            <a:pPr algn="just">
              <a:lnSpc>
                <a:spcPts val="4500"/>
              </a:lnSpc>
            </a:pPr>
            <a:r>
              <a:rPr lang="ru-RU" sz="3600" spc="30" dirty="0" smtClean="0">
                <a:solidFill>
                  <a:srgbClr val="F9FCFF"/>
                </a:solidFill>
                <a:latin typeface="Open Sans"/>
              </a:rPr>
              <a:t>	</a:t>
            </a:r>
            <a:r>
              <a:rPr lang="en-US" sz="4400" dirty="0" smtClean="0"/>
              <a:t>For more than two past decades many researchers emphasize the need to develop new skills of the 21 century, particularly critical thinking, the ability to use an appropriate toolkit needed to solve difficult problems, search, analyze, synthesize and use the acquired knowledge in various circumstances, etc.</a:t>
            </a:r>
            <a:endParaRPr lang="en-US" sz="4400" spc="30" dirty="0">
              <a:solidFill>
                <a:srgbClr val="F9FCFF"/>
              </a:solidFill>
              <a:latin typeface="Open Sans"/>
            </a:endParaRPr>
          </a:p>
        </p:txBody>
      </p:sp>
      <p:sp>
        <p:nvSpPr>
          <p:cNvPr id="7" name="AutoShape 7"/>
          <p:cNvSpPr/>
          <p:nvPr/>
        </p:nvSpPr>
        <p:spPr>
          <a:xfrm>
            <a:off x="8077200" y="4000500"/>
            <a:ext cx="9485901" cy="39608"/>
          </a:xfrm>
          <a:prstGeom prst="rect">
            <a:avLst/>
          </a:prstGeom>
          <a:solidFill>
            <a:srgbClr val="F9FCFF"/>
          </a:solidFill>
        </p:spPr>
      </p:sp>
      <p:pic>
        <p:nvPicPr>
          <p:cNvPr id="8" name="Рисунок 7" descr="C:\Users\HOME\Desktop\Для ДС 165\Vliyanie-teleprostranstva.jpg"/>
          <p:cNvPicPr/>
          <p:nvPr/>
        </p:nvPicPr>
        <p:blipFill>
          <a:blip r:embed="rId2" cstate="print"/>
          <a:srcRect/>
          <a:stretch>
            <a:fillRect/>
          </a:stretch>
        </p:blipFill>
        <p:spPr bwMode="auto">
          <a:xfrm>
            <a:off x="914400" y="5372100"/>
            <a:ext cx="4191000" cy="413385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9FCFF"/>
        </a:solidFill>
        <a:effectLst/>
      </p:bgPr>
    </p:bg>
    <p:spTree>
      <p:nvGrpSpPr>
        <p:cNvPr id="1" name=""/>
        <p:cNvGrpSpPr/>
        <p:nvPr/>
      </p:nvGrpSpPr>
      <p:grpSpPr>
        <a:xfrm>
          <a:off x="0" y="0"/>
          <a:ext cx="0" cy="0"/>
          <a:chOff x="0" y="0"/>
          <a:chExt cx="0" cy="0"/>
        </a:xfrm>
      </p:grpSpPr>
      <p:sp>
        <p:nvSpPr>
          <p:cNvPr id="4" name="TextBox 4"/>
          <p:cNvSpPr txBox="1"/>
          <p:nvPr/>
        </p:nvSpPr>
        <p:spPr>
          <a:xfrm>
            <a:off x="685800" y="1019175"/>
            <a:ext cx="16573501" cy="923330"/>
          </a:xfrm>
          <a:prstGeom prst="rect">
            <a:avLst/>
          </a:prstGeom>
        </p:spPr>
        <p:txBody>
          <a:bodyPr wrap="square" lIns="0" tIns="0" rIns="0" bIns="0" rtlCol="0" anchor="t">
            <a:spAutoFit/>
          </a:bodyPr>
          <a:lstStyle/>
          <a:p>
            <a:pPr algn="r"/>
            <a:r>
              <a:rPr lang="en-US" sz="6000" b="1" dirty="0" smtClean="0">
                <a:solidFill>
                  <a:schemeClr val="accent1">
                    <a:lumMod val="50000"/>
                  </a:schemeClr>
                </a:solidFill>
                <a:ea typeface="Calibri" pitchFamily="34" charset="0"/>
                <a:cs typeface="Times New Roman" pitchFamily="18" charset="0"/>
              </a:rPr>
              <a:t>Purpose of research</a:t>
            </a:r>
            <a:endParaRPr lang="en-US" sz="6000" spc="225" dirty="0">
              <a:solidFill>
                <a:schemeClr val="accent1">
                  <a:lumMod val="50000"/>
                </a:schemeClr>
              </a:solidFill>
              <a:latin typeface="Open Sans Bold"/>
            </a:endParaRPr>
          </a:p>
        </p:txBody>
      </p:sp>
      <p:sp>
        <p:nvSpPr>
          <p:cNvPr id="5" name="AutoShape 5"/>
          <p:cNvSpPr/>
          <p:nvPr/>
        </p:nvSpPr>
        <p:spPr>
          <a:xfrm rot="5400000">
            <a:off x="-3961147" y="4723148"/>
            <a:ext cx="9485901" cy="39608"/>
          </a:xfrm>
          <a:prstGeom prst="rect">
            <a:avLst/>
          </a:prstGeom>
          <a:solidFill>
            <a:srgbClr val="273755"/>
          </a:solidFill>
        </p:spPr>
      </p:sp>
      <p:sp>
        <p:nvSpPr>
          <p:cNvPr id="7" name="TextBox 7"/>
          <p:cNvSpPr txBox="1"/>
          <p:nvPr/>
        </p:nvSpPr>
        <p:spPr>
          <a:xfrm>
            <a:off x="990600" y="6667500"/>
            <a:ext cx="9180591" cy="577081"/>
          </a:xfrm>
          <a:prstGeom prst="rect">
            <a:avLst/>
          </a:prstGeom>
        </p:spPr>
        <p:txBody>
          <a:bodyPr wrap="square" lIns="0" tIns="0" rIns="0" bIns="0" rtlCol="0" anchor="t">
            <a:spAutoFit/>
          </a:bodyPr>
          <a:lstStyle/>
          <a:p>
            <a:pPr algn="just">
              <a:lnSpc>
                <a:spcPts val="4500"/>
              </a:lnSpc>
            </a:pPr>
            <a:r>
              <a:rPr lang="ru-RU" sz="3000" spc="30" dirty="0" smtClean="0">
                <a:solidFill>
                  <a:srgbClr val="273755"/>
                </a:solidFill>
                <a:latin typeface="Open Sans"/>
              </a:rPr>
              <a:t>	</a:t>
            </a:r>
            <a:endParaRPr lang="en-US" sz="3000" spc="30" dirty="0">
              <a:solidFill>
                <a:srgbClr val="273755"/>
              </a:solidFill>
              <a:latin typeface="Open Sans"/>
            </a:endParaRPr>
          </a:p>
        </p:txBody>
      </p:sp>
      <p:sp>
        <p:nvSpPr>
          <p:cNvPr id="8194" name="Rectangle 2"/>
          <p:cNvSpPr>
            <a:spLocks noChangeArrowheads="1"/>
          </p:cNvSpPr>
          <p:nvPr/>
        </p:nvSpPr>
        <p:spPr bwMode="auto">
          <a:xfrm>
            <a:off x="1219200" y="3316695"/>
            <a:ext cx="164592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ru-RU" sz="5400" b="0" i="0" u="none" strike="noStrike" cap="none" normalizeH="0" baseline="0" dirty="0" smtClean="0">
                <a:ln>
                  <a:noFill/>
                </a:ln>
                <a:solidFill>
                  <a:schemeClr val="accent1">
                    <a:lumMod val="50000"/>
                  </a:schemeClr>
                </a:solidFill>
                <a:effectLst/>
                <a:ea typeface="Calibri" pitchFamily="34" charset="0"/>
                <a:cs typeface="Times New Roman" pitchFamily="18" charset="0"/>
                <a:sym typeface="Symbol"/>
              </a:rPr>
              <a:t> </a:t>
            </a:r>
            <a:r>
              <a:rPr lang="en-US" sz="5400" dirty="0" smtClean="0"/>
              <a:t>to establish quantitative and qualitative predictors of knowledge in the process of forming the information culture of preschoolers, which can be used as the basis for the activities of specialists in the field of preschool education to prepare educational information offered to preschoolers for mastering, in order to ensure high results of their training.</a:t>
            </a:r>
            <a:endParaRPr kumimoji="0" lang="ru-RU" sz="5400" b="0" i="0" u="none" strike="noStrike" cap="none" normalizeH="0" baseline="0" dirty="0" smtClean="0">
              <a:ln>
                <a:noFill/>
              </a:ln>
              <a:solidFill>
                <a:schemeClr val="accent1">
                  <a:lumMod val="50000"/>
                </a:schemeClr>
              </a:solidFill>
              <a:effectLst/>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73755"/>
        </a:solidFill>
        <a:effectLst/>
      </p:bgPr>
    </p:bg>
    <p:spTree>
      <p:nvGrpSpPr>
        <p:cNvPr id="1" name=""/>
        <p:cNvGrpSpPr/>
        <p:nvPr/>
      </p:nvGrpSpPr>
      <p:grpSpPr>
        <a:xfrm>
          <a:off x="0" y="0"/>
          <a:ext cx="0" cy="0"/>
          <a:chOff x="0" y="0"/>
          <a:chExt cx="0" cy="0"/>
        </a:xfrm>
      </p:grpSpPr>
      <p:sp>
        <p:nvSpPr>
          <p:cNvPr id="2" name="TextBox 2"/>
          <p:cNvSpPr txBox="1"/>
          <p:nvPr/>
        </p:nvSpPr>
        <p:spPr>
          <a:xfrm>
            <a:off x="457200" y="342900"/>
            <a:ext cx="13411200" cy="9694962"/>
          </a:xfrm>
          <a:prstGeom prst="rect">
            <a:avLst/>
          </a:prstGeom>
        </p:spPr>
        <p:txBody>
          <a:bodyPr wrap="square" lIns="0" tIns="0" rIns="0" bIns="0" rtlCol="0" anchor="t">
            <a:spAutoFit/>
          </a:bodyPr>
          <a:lstStyle/>
          <a:p>
            <a:pPr>
              <a:lnSpc>
                <a:spcPts val="10800"/>
              </a:lnSpc>
            </a:pPr>
            <a:r>
              <a:rPr lang="ru-RU" sz="9600" b="1" dirty="0" smtClean="0">
                <a:solidFill>
                  <a:schemeClr val="accent1">
                    <a:lumMod val="50000"/>
                  </a:schemeClr>
                </a:solidFill>
              </a:rPr>
              <a:t>Взаимосвязи между использованием различных типов информационных технологий и когнитивными способностями человека</a:t>
            </a:r>
            <a:endParaRPr lang="en-US" sz="9000" spc="270" dirty="0">
              <a:solidFill>
                <a:schemeClr val="accent1">
                  <a:lumMod val="50000"/>
                </a:schemeClr>
              </a:solidFill>
              <a:latin typeface="Open Sans Bold"/>
            </a:endParaRPr>
          </a:p>
        </p:txBody>
      </p:sp>
      <p:sp>
        <p:nvSpPr>
          <p:cNvPr id="3" name="TextBox 3"/>
          <p:cNvSpPr txBox="1"/>
          <p:nvPr/>
        </p:nvSpPr>
        <p:spPr>
          <a:xfrm>
            <a:off x="609600" y="1019175"/>
            <a:ext cx="17068800" cy="8586966"/>
          </a:xfrm>
          <a:prstGeom prst="rect">
            <a:avLst/>
          </a:prstGeom>
        </p:spPr>
        <p:txBody>
          <a:bodyPr wrap="square" lIns="0" tIns="0" rIns="0" bIns="0" rtlCol="0" anchor="t">
            <a:spAutoFit/>
          </a:bodyPr>
          <a:lstStyle/>
          <a:p>
            <a:pPr algn="r"/>
            <a:r>
              <a:rPr lang="en-US" sz="5400" b="1" dirty="0" smtClean="0">
                <a:solidFill>
                  <a:schemeClr val="tx2">
                    <a:lumMod val="40000"/>
                    <a:lumOff val="60000"/>
                  </a:schemeClr>
                </a:solidFill>
              </a:rPr>
              <a:t>The relationship between the use </a:t>
            </a:r>
          </a:p>
          <a:p>
            <a:pPr algn="r"/>
            <a:r>
              <a:rPr lang="en-US" sz="5400" b="1" dirty="0" smtClean="0">
                <a:solidFill>
                  <a:schemeClr val="tx2">
                    <a:lumMod val="40000"/>
                    <a:lumOff val="60000"/>
                  </a:schemeClr>
                </a:solidFill>
              </a:rPr>
              <a:t>of information technology and cognitive abilities </a:t>
            </a:r>
          </a:p>
          <a:p>
            <a:pPr algn="r"/>
            <a:r>
              <a:rPr lang="en-US" sz="5400" b="1" dirty="0" smtClean="0">
                <a:solidFill>
                  <a:schemeClr val="tx2">
                    <a:lumMod val="40000"/>
                    <a:lumOff val="60000"/>
                  </a:schemeClr>
                </a:solidFill>
              </a:rPr>
              <a:t>(results of existing studies)</a:t>
            </a:r>
            <a:endParaRPr lang="ru-RU" sz="4800" b="1" spc="225" dirty="0" smtClean="0">
              <a:solidFill>
                <a:schemeClr val="tx2">
                  <a:lumMod val="40000"/>
                  <a:lumOff val="60000"/>
                </a:schemeClr>
              </a:solidFill>
              <a:latin typeface="Open Sans Bold"/>
            </a:endParaRPr>
          </a:p>
          <a:p>
            <a:r>
              <a:rPr lang="en-US" sz="4400" b="1" spc="225" dirty="0" smtClean="0">
                <a:solidFill>
                  <a:schemeClr val="bg1"/>
                </a:solidFill>
              </a:rPr>
              <a:t>Attention:</a:t>
            </a:r>
          </a:p>
          <a:p>
            <a:pPr>
              <a:buFontTx/>
              <a:buChar char="-"/>
            </a:pPr>
            <a:r>
              <a:rPr lang="en-US" sz="4400" b="1" spc="225" dirty="0" smtClean="0">
                <a:solidFill>
                  <a:schemeClr val="bg1"/>
                </a:solidFill>
              </a:rPr>
              <a:t> in the presence of multimedia stimuli that distract attention during the solution of a cognitive task, the concentration of attention decreases; </a:t>
            </a:r>
          </a:p>
          <a:p>
            <a:pPr>
              <a:buFontTx/>
              <a:buChar char="-"/>
            </a:pPr>
            <a:r>
              <a:rPr lang="en-US" sz="4400" b="1" spc="225" dirty="0" smtClean="0">
                <a:solidFill>
                  <a:schemeClr val="bg1"/>
                </a:solidFill>
              </a:rPr>
              <a:t> the influence of distractions is due to differences in the amount of attention, not in the amount of working memory; </a:t>
            </a:r>
          </a:p>
          <a:p>
            <a:r>
              <a:rPr lang="en-US" sz="4400" b="1" spc="225" dirty="0" smtClean="0">
                <a:solidFill>
                  <a:schemeClr val="bg1"/>
                </a:solidFill>
              </a:rPr>
              <a:t>- the relationship between the use of information technology and the speed of switching and concentration of attention has not been revealed.</a:t>
            </a:r>
            <a:endParaRPr lang="en-US" sz="4400" spc="225" dirty="0">
              <a:solidFill>
                <a:schemeClr val="bg1"/>
              </a:solidFill>
            </a:endParaRPr>
          </a:p>
        </p:txBody>
      </p:sp>
      <p:sp>
        <p:nvSpPr>
          <p:cNvPr id="5" name="AutoShape 5"/>
          <p:cNvSpPr/>
          <p:nvPr/>
        </p:nvSpPr>
        <p:spPr>
          <a:xfrm rot="5400000">
            <a:off x="13110708" y="5215393"/>
            <a:ext cx="9485901" cy="45719"/>
          </a:xfrm>
          <a:prstGeom prst="rect">
            <a:avLst/>
          </a:prstGeom>
          <a:solidFill>
            <a:srgbClr val="F9FCFF"/>
          </a:solidFill>
        </p:spPr>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AABCA"/>
        </a:solidFill>
        <a:effectLst/>
      </p:bgPr>
    </p:bg>
    <p:spTree>
      <p:nvGrpSpPr>
        <p:cNvPr id="1" name=""/>
        <p:cNvGrpSpPr/>
        <p:nvPr/>
      </p:nvGrpSpPr>
      <p:grpSpPr>
        <a:xfrm>
          <a:off x="0" y="0"/>
          <a:ext cx="0" cy="0"/>
          <a:chOff x="0" y="0"/>
          <a:chExt cx="0" cy="0"/>
        </a:xfrm>
      </p:grpSpPr>
      <p:sp>
        <p:nvSpPr>
          <p:cNvPr id="2" name="TextBox 2"/>
          <p:cNvSpPr txBox="1"/>
          <p:nvPr/>
        </p:nvSpPr>
        <p:spPr>
          <a:xfrm rot="-5400000">
            <a:off x="509736" y="-644129"/>
            <a:ext cx="9791702" cy="11079956"/>
          </a:xfrm>
          <a:prstGeom prst="rect">
            <a:avLst/>
          </a:prstGeom>
        </p:spPr>
        <p:txBody>
          <a:bodyPr wrap="square" lIns="0" tIns="0" rIns="0" bIns="0" rtlCol="0" anchor="t">
            <a:spAutoFit/>
          </a:bodyPr>
          <a:lstStyle/>
          <a:p>
            <a:pPr algn="r">
              <a:lnSpc>
                <a:spcPts val="10800"/>
              </a:lnSpc>
            </a:pPr>
            <a:r>
              <a:rPr lang="ru-RU" sz="9600" dirty="0" smtClean="0">
                <a:solidFill>
                  <a:schemeClr val="accent1">
                    <a:lumMod val="60000"/>
                    <a:lumOff val="40000"/>
                  </a:schemeClr>
                </a:solidFill>
              </a:rPr>
              <a:t>Взаимосвязь между использованием информационных технологий и когнитивными способностями человека </a:t>
            </a:r>
            <a:r>
              <a:rPr lang="ru-RU" sz="9000" spc="270" dirty="0" smtClean="0">
                <a:solidFill>
                  <a:schemeClr val="accent1">
                    <a:lumMod val="60000"/>
                    <a:lumOff val="40000"/>
                  </a:schemeClr>
                </a:solidFill>
                <a:latin typeface="Open Sans Bold"/>
              </a:rPr>
              <a:t> </a:t>
            </a:r>
            <a:endParaRPr lang="en-US" sz="9000" spc="270" dirty="0">
              <a:solidFill>
                <a:schemeClr val="accent1">
                  <a:lumMod val="60000"/>
                  <a:lumOff val="40000"/>
                </a:schemeClr>
              </a:solidFill>
              <a:latin typeface="Open Sans Bold"/>
            </a:endParaRPr>
          </a:p>
        </p:txBody>
      </p:sp>
      <p:grpSp>
        <p:nvGrpSpPr>
          <p:cNvPr id="3" name="Group 3"/>
          <p:cNvGrpSpPr/>
          <p:nvPr/>
        </p:nvGrpSpPr>
        <p:grpSpPr>
          <a:xfrm>
            <a:off x="685800" y="647701"/>
            <a:ext cx="16802097" cy="8870850"/>
            <a:chOff x="-8458707" y="-3550182"/>
            <a:chExt cx="21194821" cy="11827792"/>
          </a:xfrm>
        </p:grpSpPr>
        <p:sp>
          <p:nvSpPr>
            <p:cNvPr id="4" name="TextBox 4"/>
            <p:cNvSpPr txBox="1"/>
            <p:nvPr/>
          </p:nvSpPr>
          <p:spPr>
            <a:xfrm>
              <a:off x="-8458707" y="-3550182"/>
              <a:ext cx="21194821" cy="3323985"/>
            </a:xfrm>
            <a:prstGeom prst="rect">
              <a:avLst/>
            </a:prstGeom>
          </p:spPr>
          <p:txBody>
            <a:bodyPr wrap="square" lIns="0" tIns="0" rIns="0" bIns="0" rtlCol="0" anchor="t">
              <a:spAutoFit/>
            </a:bodyPr>
            <a:lstStyle/>
            <a:p>
              <a:pPr algn="r"/>
              <a:r>
                <a:rPr lang="en-US" sz="5400" b="1" dirty="0" smtClean="0">
                  <a:solidFill>
                    <a:schemeClr val="bg1"/>
                  </a:solidFill>
                </a:rPr>
                <a:t>The relationship between the use </a:t>
              </a:r>
            </a:p>
            <a:p>
              <a:pPr algn="r"/>
              <a:r>
                <a:rPr lang="en-US" sz="5400" b="1" dirty="0" smtClean="0">
                  <a:solidFill>
                    <a:schemeClr val="bg1"/>
                  </a:solidFill>
                </a:rPr>
                <a:t>of information technology and cognitive abilities </a:t>
              </a:r>
            </a:p>
            <a:p>
              <a:pPr algn="r"/>
              <a:r>
                <a:rPr lang="en-US" sz="5400" b="1" dirty="0" smtClean="0">
                  <a:solidFill>
                    <a:schemeClr val="bg1"/>
                  </a:solidFill>
                </a:rPr>
                <a:t>(results of existing studies)</a:t>
              </a:r>
              <a:endParaRPr lang="ru-RU" sz="4800" b="1" spc="225" dirty="0" smtClean="0">
                <a:solidFill>
                  <a:schemeClr val="bg1"/>
                </a:solidFill>
                <a:latin typeface="Open Sans Bold"/>
              </a:endParaRPr>
            </a:p>
          </p:txBody>
        </p:sp>
        <p:sp>
          <p:nvSpPr>
            <p:cNvPr id="5" name="TextBox 5"/>
            <p:cNvSpPr txBox="1"/>
            <p:nvPr/>
          </p:nvSpPr>
          <p:spPr>
            <a:xfrm>
              <a:off x="-8458707" y="412214"/>
              <a:ext cx="20906461" cy="7865396"/>
            </a:xfrm>
            <a:prstGeom prst="rect">
              <a:avLst/>
            </a:prstGeom>
          </p:spPr>
          <p:txBody>
            <a:bodyPr wrap="square" lIns="0" tIns="0" rIns="0" bIns="0" rtlCol="0" anchor="t">
              <a:spAutoFit/>
            </a:bodyPr>
            <a:lstStyle/>
            <a:p>
              <a:pPr algn="just">
                <a:lnSpc>
                  <a:spcPts val="4620"/>
                </a:lnSpc>
              </a:pPr>
              <a:r>
                <a:rPr lang="en-US" sz="4000" b="1" spc="429" dirty="0" smtClean="0"/>
                <a:t>Memory:</a:t>
              </a:r>
            </a:p>
            <a:p>
              <a:pPr algn="just">
                <a:lnSpc>
                  <a:spcPts val="4620"/>
                </a:lnSpc>
                <a:buFontTx/>
                <a:buChar char="-"/>
              </a:pPr>
              <a:r>
                <a:rPr lang="en-US" sz="4000" b="1" spc="429" dirty="0" smtClean="0"/>
                <a:t> the use of information technology correlates with low performance of working memory;</a:t>
              </a:r>
            </a:p>
            <a:p>
              <a:pPr algn="just">
                <a:lnSpc>
                  <a:spcPts val="4620"/>
                </a:lnSpc>
                <a:buFontTx/>
                <a:buChar char="-"/>
              </a:pPr>
              <a:r>
                <a:rPr lang="en-US" sz="4000" b="1" spc="429" dirty="0" smtClean="0"/>
                <a:t> revealed low rates of storing information in memory, while maintaining its location;</a:t>
              </a:r>
            </a:p>
            <a:p>
              <a:pPr algn="just">
                <a:lnSpc>
                  <a:spcPts val="4620"/>
                </a:lnSpc>
                <a:buFontTx/>
                <a:buChar char="-"/>
              </a:pPr>
              <a:r>
                <a:rPr lang="en-US" sz="4000" b="1" spc="429" dirty="0" smtClean="0"/>
                <a:t> low performance of working memory with increased impulsivity of attention is established;</a:t>
              </a:r>
            </a:p>
            <a:p>
              <a:pPr algn="just">
                <a:lnSpc>
                  <a:spcPts val="4620"/>
                </a:lnSpc>
                <a:buFontTx/>
                <a:buChar char="-"/>
              </a:pPr>
              <a:r>
                <a:rPr lang="en-US" sz="4000" b="1" spc="429" dirty="0" smtClean="0"/>
                <a:t> the optimal time range of user activity has been identified, within which visual-spatial functions and perception of auditory information are improved.</a:t>
              </a:r>
              <a:endParaRPr lang="en-US" sz="3300" spc="429" dirty="0">
                <a:solidFill>
                  <a:srgbClr val="F9FCFF"/>
                </a:solidFill>
                <a:latin typeface="Open Sans"/>
              </a:endParaRPr>
            </a:p>
          </p:txBody>
        </p:sp>
      </p:grpSp>
      <p:sp>
        <p:nvSpPr>
          <p:cNvPr id="6" name="AutoShape 6"/>
          <p:cNvSpPr/>
          <p:nvPr/>
        </p:nvSpPr>
        <p:spPr>
          <a:xfrm>
            <a:off x="609600" y="3390900"/>
            <a:ext cx="9485901" cy="45719"/>
          </a:xfrm>
          <a:prstGeom prst="rect">
            <a:avLst/>
          </a:prstGeom>
          <a:solidFill>
            <a:srgbClr val="F9FCFF"/>
          </a:solidFill>
        </p:spPr>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73755"/>
        </a:solidFill>
        <a:effectLst/>
      </p:bgPr>
    </p:bg>
    <p:spTree>
      <p:nvGrpSpPr>
        <p:cNvPr id="1" name=""/>
        <p:cNvGrpSpPr/>
        <p:nvPr/>
      </p:nvGrpSpPr>
      <p:grpSpPr>
        <a:xfrm>
          <a:off x="0" y="0"/>
          <a:ext cx="0" cy="0"/>
          <a:chOff x="0" y="0"/>
          <a:chExt cx="0" cy="0"/>
        </a:xfrm>
      </p:grpSpPr>
      <p:sp>
        <p:nvSpPr>
          <p:cNvPr id="2" name="TextBox 2"/>
          <p:cNvSpPr txBox="1"/>
          <p:nvPr/>
        </p:nvSpPr>
        <p:spPr>
          <a:xfrm>
            <a:off x="1828800" y="190500"/>
            <a:ext cx="12268200" cy="6976269"/>
          </a:xfrm>
          <a:prstGeom prst="rect">
            <a:avLst/>
          </a:prstGeom>
        </p:spPr>
        <p:txBody>
          <a:bodyPr wrap="square" lIns="0" tIns="0" rIns="0" bIns="0" rtlCol="0" anchor="t">
            <a:spAutoFit/>
          </a:bodyPr>
          <a:lstStyle/>
          <a:p>
            <a:pPr>
              <a:lnSpc>
                <a:spcPts val="13600"/>
              </a:lnSpc>
            </a:pPr>
            <a:r>
              <a:rPr lang="en-US" sz="8800" b="1" spc="100" dirty="0" smtClean="0">
                <a:solidFill>
                  <a:schemeClr val="bg1"/>
                </a:solidFill>
                <a:latin typeface="Open Sans"/>
              </a:rPr>
              <a:t>Research hypothesis</a:t>
            </a:r>
            <a:r>
              <a:rPr lang="ru-RU" sz="8800" b="1" spc="100" dirty="0" smtClean="0">
                <a:solidFill>
                  <a:schemeClr val="bg1"/>
                </a:solidFill>
                <a:latin typeface="Open Sans"/>
              </a:rPr>
              <a:t>: </a:t>
            </a:r>
            <a:r>
              <a:rPr lang="ru-RU" sz="10000" b="1" spc="100" dirty="0" smtClean="0">
                <a:solidFill>
                  <a:schemeClr val="accent1">
                    <a:lumMod val="50000"/>
                  </a:schemeClr>
                </a:solidFill>
                <a:latin typeface="Open Sans"/>
              </a:rPr>
              <a:t>Выборка</a:t>
            </a:r>
          </a:p>
          <a:p>
            <a:pPr>
              <a:lnSpc>
                <a:spcPts val="13600"/>
              </a:lnSpc>
            </a:pPr>
            <a:r>
              <a:rPr lang="ru-RU" sz="10000" b="1" spc="100" dirty="0" smtClean="0">
                <a:solidFill>
                  <a:schemeClr val="accent1">
                    <a:lumMod val="50000"/>
                  </a:schemeClr>
                </a:solidFill>
                <a:latin typeface="Open Sans"/>
              </a:rPr>
              <a:t>Выборка</a:t>
            </a:r>
          </a:p>
          <a:p>
            <a:pPr>
              <a:lnSpc>
                <a:spcPts val="13600"/>
              </a:lnSpc>
            </a:pPr>
            <a:r>
              <a:rPr lang="ru-RU" sz="6000" spc="100" dirty="0" smtClean="0">
                <a:solidFill>
                  <a:schemeClr val="bg1"/>
                </a:solidFill>
              </a:rPr>
              <a:t>Дети 6-7 лет (</a:t>
            </a:r>
            <a:r>
              <a:rPr lang="en-US" sz="6000" spc="100" dirty="0" smtClean="0">
                <a:solidFill>
                  <a:schemeClr val="bg1"/>
                </a:solidFill>
              </a:rPr>
              <a:t>n</a:t>
            </a:r>
            <a:r>
              <a:rPr lang="ru-RU" sz="6000" spc="100" dirty="0" smtClean="0">
                <a:solidFill>
                  <a:schemeClr val="bg1"/>
                </a:solidFill>
              </a:rPr>
              <a:t>=</a:t>
            </a:r>
            <a:r>
              <a:rPr lang="en-US" sz="6000" spc="100" dirty="0" smtClean="0">
                <a:solidFill>
                  <a:schemeClr val="bg1"/>
                </a:solidFill>
              </a:rPr>
              <a:t>24</a:t>
            </a:r>
            <a:r>
              <a:rPr lang="ru-RU" sz="6000" spc="100" dirty="0" smtClean="0">
                <a:solidFill>
                  <a:schemeClr val="bg1"/>
                </a:solidFill>
              </a:rPr>
              <a:t>)</a:t>
            </a:r>
            <a:endParaRPr lang="en-US" sz="6000" spc="100" dirty="0">
              <a:solidFill>
                <a:schemeClr val="bg1"/>
              </a:solidFill>
            </a:endParaRPr>
          </a:p>
        </p:txBody>
      </p:sp>
      <p:sp>
        <p:nvSpPr>
          <p:cNvPr id="5" name="AutoShape 5"/>
          <p:cNvSpPr/>
          <p:nvPr/>
        </p:nvSpPr>
        <p:spPr>
          <a:xfrm rot="10800000" flipV="1">
            <a:off x="1828792" y="2171700"/>
            <a:ext cx="14706601" cy="7162800"/>
          </a:xfrm>
          <a:prstGeom prst="rect">
            <a:avLst/>
          </a:prstGeom>
          <a:solidFill>
            <a:srgbClr val="F9FCFF"/>
          </a:solidFill>
        </p:spPr>
      </p:sp>
      <p:sp>
        <p:nvSpPr>
          <p:cNvPr id="11" name="TextBox 10"/>
          <p:cNvSpPr txBox="1"/>
          <p:nvPr/>
        </p:nvSpPr>
        <p:spPr>
          <a:xfrm>
            <a:off x="1981200" y="2400300"/>
            <a:ext cx="14401800" cy="6740307"/>
          </a:xfrm>
          <a:prstGeom prst="rect">
            <a:avLst/>
          </a:prstGeom>
          <a:noFill/>
        </p:spPr>
        <p:txBody>
          <a:bodyPr wrap="square" rtlCol="0">
            <a:spAutoFit/>
          </a:bodyPr>
          <a:lstStyle/>
          <a:p>
            <a:r>
              <a:rPr lang="ru-RU" sz="5400" dirty="0" smtClean="0"/>
              <a:t>- </a:t>
            </a:r>
            <a:r>
              <a:rPr lang="en-US" sz="5400" dirty="0" smtClean="0"/>
              <a:t>regular interaction of preschoolers with information technologies, together with the use of special educational information applications, can significantly affect the growth of indicators reflecting the level of performing functions of preschoolers, which in turn will find a positive response to the development of their cognitive abilities in general</a:t>
            </a:r>
            <a:r>
              <a:rPr lang="ru-RU" sz="5400" dirty="0" smtClean="0"/>
              <a:t>.</a:t>
            </a:r>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9FCFF"/>
        </a:solidFill>
        <a:effectLst/>
      </p:bgPr>
    </p:bg>
    <p:spTree>
      <p:nvGrpSpPr>
        <p:cNvPr id="1" name=""/>
        <p:cNvGrpSpPr/>
        <p:nvPr/>
      </p:nvGrpSpPr>
      <p:grpSpPr>
        <a:xfrm>
          <a:off x="0" y="0"/>
          <a:ext cx="0" cy="0"/>
          <a:chOff x="0" y="0"/>
          <a:chExt cx="0" cy="0"/>
        </a:xfrm>
      </p:grpSpPr>
      <p:sp>
        <p:nvSpPr>
          <p:cNvPr id="3" name="TextBox 3"/>
          <p:cNvSpPr txBox="1"/>
          <p:nvPr/>
        </p:nvSpPr>
        <p:spPr>
          <a:xfrm>
            <a:off x="1028700" y="1021556"/>
            <a:ext cx="6615261" cy="1154162"/>
          </a:xfrm>
          <a:prstGeom prst="rect">
            <a:avLst/>
          </a:prstGeom>
        </p:spPr>
        <p:txBody>
          <a:bodyPr lIns="0" tIns="0" rIns="0" bIns="0" rtlCol="0" anchor="t">
            <a:spAutoFit/>
          </a:bodyPr>
          <a:lstStyle/>
          <a:p>
            <a:pPr>
              <a:lnSpc>
                <a:spcPts val="9000"/>
              </a:lnSpc>
            </a:pPr>
            <a:r>
              <a:rPr lang="en-US" sz="8000" b="1" dirty="0" smtClean="0"/>
              <a:t>Methods</a:t>
            </a:r>
            <a:r>
              <a:rPr lang="en-US" sz="8000" dirty="0" smtClean="0"/>
              <a:t>:</a:t>
            </a:r>
            <a:r>
              <a:rPr lang="ru-RU" sz="7500" spc="225" dirty="0" smtClean="0">
                <a:solidFill>
                  <a:srgbClr val="273755"/>
                </a:solidFill>
                <a:latin typeface="Open Sans Bold"/>
              </a:rPr>
              <a:t> </a:t>
            </a:r>
            <a:endParaRPr lang="en-US" sz="7500" spc="225" dirty="0">
              <a:solidFill>
                <a:srgbClr val="273755"/>
              </a:solidFill>
              <a:latin typeface="Open Sans Bold"/>
            </a:endParaRPr>
          </a:p>
        </p:txBody>
      </p:sp>
      <p:sp>
        <p:nvSpPr>
          <p:cNvPr id="7" name="TextBox 7"/>
          <p:cNvSpPr txBox="1"/>
          <p:nvPr/>
        </p:nvSpPr>
        <p:spPr>
          <a:xfrm>
            <a:off x="2590800" y="2324100"/>
            <a:ext cx="15011401" cy="6463308"/>
          </a:xfrm>
          <a:prstGeom prst="rect">
            <a:avLst/>
          </a:prstGeom>
        </p:spPr>
        <p:txBody>
          <a:bodyPr wrap="square" lIns="0" tIns="0" rIns="0" bIns="0" rtlCol="0" anchor="t">
            <a:spAutoFit/>
          </a:bodyPr>
          <a:lstStyle/>
          <a:p>
            <a:pPr marL="1143000" indent="-1143000">
              <a:buAutoNum type="arabicParenR"/>
            </a:pPr>
            <a:r>
              <a:rPr lang="en-US" sz="6000" dirty="0" smtClean="0">
                <a:solidFill>
                  <a:schemeClr val="tx2">
                    <a:lumMod val="75000"/>
                  </a:schemeClr>
                </a:solidFill>
              </a:rPr>
              <a:t>theoretical analysis of the research results presented in literary sources; </a:t>
            </a:r>
          </a:p>
          <a:p>
            <a:pPr marL="1143000" indent="-1143000">
              <a:buAutoNum type="arabicParenR"/>
            </a:pPr>
            <a:r>
              <a:rPr lang="en-US" sz="6000" dirty="0" smtClean="0">
                <a:solidFill>
                  <a:schemeClr val="tx2">
                    <a:lumMod val="75000"/>
                  </a:schemeClr>
                </a:solidFill>
              </a:rPr>
              <a:t>textual methods of knowledge extraction;</a:t>
            </a:r>
          </a:p>
          <a:p>
            <a:pPr marL="1143000" indent="-1143000">
              <a:buAutoNum type="arabicParenR"/>
            </a:pPr>
            <a:r>
              <a:rPr lang="en-US" sz="6000" dirty="0" smtClean="0">
                <a:solidFill>
                  <a:schemeClr val="tx2">
                    <a:lumMod val="75000"/>
                  </a:schemeClr>
                </a:solidFill>
              </a:rPr>
              <a:t>pedagogical experiment;</a:t>
            </a:r>
          </a:p>
          <a:p>
            <a:pPr marL="1143000" indent="-1143000">
              <a:buAutoNum type="arabicParenR"/>
            </a:pPr>
            <a:r>
              <a:rPr lang="en-US" sz="6000" dirty="0" smtClean="0">
                <a:solidFill>
                  <a:schemeClr val="tx2">
                    <a:lumMod val="75000"/>
                  </a:schemeClr>
                </a:solidFill>
              </a:rPr>
              <a:t>expert evaluation method;</a:t>
            </a:r>
          </a:p>
          <a:p>
            <a:pPr marL="1143000" indent="-1143000">
              <a:buAutoNum type="arabicParenR"/>
            </a:pPr>
            <a:r>
              <a:rPr lang="en-US" sz="6000" dirty="0" smtClean="0">
                <a:solidFill>
                  <a:schemeClr val="tx2">
                    <a:lumMod val="75000"/>
                  </a:schemeClr>
                </a:solidFill>
              </a:rPr>
              <a:t>mathematical and statistical processing of the results of pedagogical experiment.</a:t>
            </a:r>
            <a:endParaRPr lang="en-US" sz="6000" spc="429" dirty="0">
              <a:solidFill>
                <a:schemeClr val="accent1">
                  <a:lumMod val="50000"/>
                </a:schemeClr>
              </a:solidFill>
              <a:latin typeface="Open Sans"/>
            </a:endParaRPr>
          </a:p>
        </p:txBody>
      </p:sp>
      <p:sp>
        <p:nvSpPr>
          <p:cNvPr id="8" name="TextBox 8"/>
          <p:cNvSpPr txBox="1"/>
          <p:nvPr/>
        </p:nvSpPr>
        <p:spPr>
          <a:xfrm rot="5400000">
            <a:off x="11092028" y="3171793"/>
            <a:ext cx="10407303" cy="3785011"/>
          </a:xfrm>
          <a:prstGeom prst="rect">
            <a:avLst/>
          </a:prstGeom>
        </p:spPr>
        <p:txBody>
          <a:bodyPr wrap="square" lIns="0" tIns="0" rIns="0" bIns="0" rtlCol="0" anchor="t">
            <a:spAutoFit/>
          </a:bodyPr>
          <a:lstStyle/>
          <a:p>
            <a:pPr>
              <a:lnSpc>
                <a:spcPts val="15600"/>
              </a:lnSpc>
            </a:pPr>
            <a:r>
              <a:rPr lang="ru-RU" sz="8800" b="1" spc="390" dirty="0" smtClean="0">
                <a:solidFill>
                  <a:srgbClr val="273755">
                    <a:alpha val="4706"/>
                  </a:srgbClr>
                </a:solidFill>
                <a:latin typeface="Open Sans Bold"/>
              </a:rPr>
              <a:t>МЕТОДЫ ИССЛЕДОВАНИЯ</a:t>
            </a:r>
            <a:endParaRPr lang="en-US" sz="8800" b="1" spc="390" dirty="0">
              <a:solidFill>
                <a:srgbClr val="273755">
                  <a:alpha val="4706"/>
                </a:srgbClr>
              </a:solidFill>
              <a:latin typeface="Open Sans Bold"/>
            </a:endParaRPr>
          </a:p>
        </p:txBody>
      </p:sp>
      <p:sp>
        <p:nvSpPr>
          <p:cNvPr id="9" name="AutoShape 9"/>
          <p:cNvSpPr/>
          <p:nvPr/>
        </p:nvSpPr>
        <p:spPr>
          <a:xfrm>
            <a:off x="7696200" y="1028700"/>
            <a:ext cx="9485901" cy="39608"/>
          </a:xfrm>
          <a:prstGeom prst="rect">
            <a:avLst/>
          </a:prstGeom>
          <a:solidFill>
            <a:srgbClr val="273755"/>
          </a:solidFill>
        </p:spPr>
      </p:sp>
      <p:sp>
        <p:nvSpPr>
          <p:cNvPr id="10" name="TextBox 10"/>
          <p:cNvSpPr txBox="1"/>
          <p:nvPr/>
        </p:nvSpPr>
        <p:spPr>
          <a:xfrm rot="-5400000">
            <a:off x="-2311383" y="3263883"/>
            <a:ext cx="9601200" cy="3759234"/>
          </a:xfrm>
          <a:prstGeom prst="rect">
            <a:avLst/>
          </a:prstGeom>
        </p:spPr>
        <p:txBody>
          <a:bodyPr wrap="square" lIns="0" tIns="0" rIns="0" bIns="0" rtlCol="0" anchor="t">
            <a:spAutoFit/>
          </a:bodyPr>
          <a:lstStyle/>
          <a:p>
            <a:pPr>
              <a:lnSpc>
                <a:spcPts val="15600"/>
              </a:lnSpc>
            </a:pPr>
            <a:r>
              <a:rPr lang="ru-RU" sz="8000" b="1" spc="390" dirty="0" smtClean="0">
                <a:solidFill>
                  <a:srgbClr val="273755">
                    <a:alpha val="4706"/>
                  </a:srgbClr>
                </a:solidFill>
                <a:latin typeface="Open Sans Bold"/>
              </a:rPr>
              <a:t>МЕТОДЫ ИССЛЕДОВАНИЯ</a:t>
            </a:r>
            <a:endParaRPr lang="en-US" sz="8000" b="1" spc="390" dirty="0">
              <a:solidFill>
                <a:srgbClr val="273755">
                  <a:alpha val="4706"/>
                </a:srgbClr>
              </a:solidFill>
              <a:latin typeface="Open Sans Bold"/>
            </a:endParaRPr>
          </a:p>
        </p:txBody>
      </p:sp>
      <p:sp>
        <p:nvSpPr>
          <p:cNvPr id="11" name="AutoShape 11"/>
          <p:cNvSpPr/>
          <p:nvPr/>
        </p:nvSpPr>
        <p:spPr>
          <a:xfrm>
            <a:off x="457200" y="9258300"/>
            <a:ext cx="9485901" cy="39608"/>
          </a:xfrm>
          <a:prstGeom prst="rect">
            <a:avLst/>
          </a:prstGeom>
          <a:solidFill>
            <a:srgbClr val="273755"/>
          </a:solidFill>
        </p:spPr>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2"/>
          <p:cNvSpPr txBox="1"/>
          <p:nvPr/>
        </p:nvSpPr>
        <p:spPr>
          <a:xfrm>
            <a:off x="1524000" y="190500"/>
            <a:ext cx="15163800" cy="9130705"/>
          </a:xfrm>
          <a:prstGeom prst="rect">
            <a:avLst/>
          </a:prstGeom>
        </p:spPr>
        <p:txBody>
          <a:bodyPr wrap="square" lIns="0" tIns="0" rIns="0" bIns="0" rtlCol="0" anchor="t">
            <a:spAutoFit/>
          </a:bodyPr>
          <a:lstStyle/>
          <a:p>
            <a:pPr algn="r">
              <a:lnSpc>
                <a:spcPts val="13600"/>
              </a:lnSpc>
            </a:pPr>
            <a:r>
              <a:rPr lang="en-US" sz="9600" b="1" dirty="0" smtClean="0">
                <a:solidFill>
                  <a:schemeClr val="accent1">
                    <a:lumMod val="50000"/>
                  </a:schemeClr>
                </a:solidFill>
              </a:rPr>
              <a:t>Organization of the study</a:t>
            </a:r>
            <a:endParaRPr lang="ru-RU" sz="9600" b="1" dirty="0" smtClean="0">
              <a:solidFill>
                <a:schemeClr val="accent1">
                  <a:lumMod val="50000"/>
                </a:schemeClr>
              </a:solidFill>
            </a:endParaRPr>
          </a:p>
          <a:p>
            <a:r>
              <a:rPr lang="en-US" sz="6000" dirty="0" smtClean="0">
                <a:solidFill>
                  <a:schemeClr val="accent1">
                    <a:lumMod val="50000"/>
                  </a:schemeClr>
                </a:solidFill>
              </a:rPr>
              <a:t>In this study, as an </a:t>
            </a:r>
            <a:r>
              <a:rPr lang="en-US" sz="6000" b="1" dirty="0" smtClean="0">
                <a:solidFill>
                  <a:schemeClr val="accent1">
                    <a:lumMod val="50000"/>
                  </a:schemeClr>
                </a:solidFill>
              </a:rPr>
              <a:t>information unit </a:t>
            </a:r>
            <a:r>
              <a:rPr lang="en-US" sz="6000" dirty="0" smtClean="0">
                <a:solidFill>
                  <a:schemeClr val="accent1">
                    <a:lumMod val="50000"/>
                  </a:schemeClr>
                </a:solidFill>
              </a:rPr>
              <a:t>of semantic networks, a text with a predicative structure with interconnected concepts will be used. </a:t>
            </a:r>
            <a:endParaRPr lang="ru-RU" sz="6000" dirty="0" smtClean="0">
              <a:solidFill>
                <a:schemeClr val="accent1">
                  <a:lumMod val="50000"/>
                </a:schemeClr>
              </a:solidFill>
            </a:endParaRPr>
          </a:p>
          <a:p>
            <a:endParaRPr lang="ru-RU" sz="6000" dirty="0" smtClean="0">
              <a:solidFill>
                <a:schemeClr val="accent1">
                  <a:lumMod val="50000"/>
                </a:schemeClr>
              </a:solidFill>
            </a:endParaRPr>
          </a:p>
          <a:p>
            <a:r>
              <a:rPr lang="en-US" sz="6000" dirty="0" smtClean="0">
                <a:solidFill>
                  <a:schemeClr val="accent1">
                    <a:lumMod val="50000"/>
                  </a:schemeClr>
                </a:solidFill>
              </a:rPr>
              <a:t>In this case, the measurement of the acquired volume of knowledge by a preschooler is carried out by calculating the number of predicates perceived by him contained in the text. </a:t>
            </a:r>
            <a:endParaRPr lang="en-US" sz="6000" spc="100" dirty="0">
              <a:solidFill>
                <a:schemeClr val="accent1">
                  <a:lumMod val="50000"/>
                </a:schemeClr>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AABCA"/>
        </a:solidFill>
        <a:effectLst/>
      </p:bgPr>
    </p:bg>
    <p:spTree>
      <p:nvGrpSpPr>
        <p:cNvPr id="1" name=""/>
        <p:cNvGrpSpPr/>
        <p:nvPr/>
      </p:nvGrpSpPr>
      <p:grpSpPr>
        <a:xfrm>
          <a:off x="0" y="0"/>
          <a:ext cx="0" cy="0"/>
          <a:chOff x="0" y="0"/>
          <a:chExt cx="0" cy="0"/>
        </a:xfrm>
      </p:grpSpPr>
      <p:sp>
        <p:nvSpPr>
          <p:cNvPr id="5" name="AutoShape 5"/>
          <p:cNvSpPr/>
          <p:nvPr/>
        </p:nvSpPr>
        <p:spPr>
          <a:xfrm rot="5400000">
            <a:off x="-3427747" y="5066046"/>
            <a:ext cx="9485901" cy="39608"/>
          </a:xfrm>
          <a:prstGeom prst="rect">
            <a:avLst/>
          </a:prstGeom>
          <a:solidFill>
            <a:srgbClr val="F9FCFF"/>
          </a:solidFill>
        </p:spPr>
      </p:sp>
      <p:sp>
        <p:nvSpPr>
          <p:cNvPr id="6" name="TextBox 2"/>
          <p:cNvSpPr txBox="1"/>
          <p:nvPr/>
        </p:nvSpPr>
        <p:spPr>
          <a:xfrm rot="-5400000">
            <a:off x="-1935358" y="3320355"/>
            <a:ext cx="9410700" cy="2769989"/>
          </a:xfrm>
          <a:prstGeom prst="rect">
            <a:avLst/>
          </a:prstGeom>
        </p:spPr>
        <p:txBody>
          <a:bodyPr wrap="square" lIns="0" tIns="0" rIns="0" bIns="0" rtlCol="0" anchor="t">
            <a:spAutoFit/>
          </a:bodyPr>
          <a:lstStyle/>
          <a:p>
            <a:pPr>
              <a:lnSpc>
                <a:spcPts val="10800"/>
              </a:lnSpc>
            </a:pPr>
            <a:r>
              <a:rPr lang="en-US" sz="9000" b="1" dirty="0" smtClean="0">
                <a:solidFill>
                  <a:schemeClr val="accent1">
                    <a:lumMod val="60000"/>
                    <a:lumOff val="40000"/>
                  </a:schemeClr>
                </a:solidFill>
                <a:latin typeface="Open Sans Bold" charset="0"/>
                <a:ea typeface="Open Sans Bold" charset="0"/>
                <a:cs typeface="Open Sans Bold" charset="0"/>
              </a:rPr>
              <a:t>Organization of the study</a:t>
            </a:r>
            <a:endParaRPr lang="ru-RU" sz="9000" b="1" dirty="0" smtClean="0">
              <a:solidFill>
                <a:schemeClr val="accent1">
                  <a:lumMod val="60000"/>
                  <a:lumOff val="40000"/>
                </a:schemeClr>
              </a:solidFill>
              <a:latin typeface="Open Sans Bold" charset="0"/>
              <a:ea typeface="Open Sans Bold" charset="0"/>
              <a:cs typeface="Open Sans Bold" charset="0"/>
            </a:endParaRPr>
          </a:p>
        </p:txBody>
      </p:sp>
      <p:sp>
        <p:nvSpPr>
          <p:cNvPr id="7" name="TextBox 5"/>
          <p:cNvSpPr txBox="1"/>
          <p:nvPr/>
        </p:nvSpPr>
        <p:spPr>
          <a:xfrm>
            <a:off x="3124200" y="1104900"/>
            <a:ext cx="14439900" cy="6463308"/>
          </a:xfrm>
          <a:prstGeom prst="rect">
            <a:avLst/>
          </a:prstGeom>
        </p:spPr>
        <p:txBody>
          <a:bodyPr wrap="square" lIns="0" tIns="0" rIns="0" bIns="0" rtlCol="0" anchor="t">
            <a:spAutoFit/>
          </a:bodyPr>
          <a:lstStyle/>
          <a:p>
            <a:pPr algn="r"/>
            <a:r>
              <a:rPr lang="en-US" sz="6000" dirty="0" smtClean="0"/>
              <a:t>Further, preschoolers were asked to reproduce the read material as closely as possible to the original as part of the conversation with the expert, while it was important to use all the predicates included in it (A) and the sequence of events (SP) during the retelling by the preschooler.</a:t>
            </a:r>
            <a:r>
              <a:rPr lang="ru-RU" sz="6000" dirty="0" smtClean="0"/>
              <a:t> </a:t>
            </a:r>
            <a:endParaRPr lang="en-US" sz="6000" spc="429" dirty="0">
              <a:solidFill>
                <a:srgbClr val="F9FCFF"/>
              </a:solidFill>
              <a:latin typeface="Open Sans"/>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817</Words>
  <Application>Microsoft Office PowerPoint</Application>
  <PresentationFormat>Произвольный</PresentationFormat>
  <Paragraphs>83</Paragraphs>
  <Slides>13</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13</vt:i4>
      </vt:variant>
    </vt:vector>
  </HeadingPairs>
  <TitlesOfParts>
    <vt:vector size="21" baseType="lpstr">
      <vt:lpstr>Arial</vt:lpstr>
      <vt:lpstr>Calibri</vt:lpstr>
      <vt:lpstr>Open Sans Bold</vt:lpstr>
      <vt:lpstr>Open Sans</vt:lpstr>
      <vt:lpstr>Times New Roman</vt:lpstr>
      <vt:lpstr>Symbol</vt:lpstr>
      <vt:lpstr>Wingdings</vt:lpstr>
      <vt:lpstr>Office Theme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Thank you for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HOME</dc:creator>
  <cp:lastModifiedBy>User</cp:lastModifiedBy>
  <cp:revision>60</cp:revision>
  <dcterms:created xsi:type="dcterms:W3CDTF">2006-08-16T00:00:00Z</dcterms:created>
  <dcterms:modified xsi:type="dcterms:W3CDTF">2022-05-06T11:03:33Z</dcterms:modified>
  <dc:identifier>DAD5rZax8Ic</dc:identifier>
</cp:coreProperties>
</file>