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18288000" cy="10287000"/>
  <p:notesSz cx="6858000" cy="9144000"/>
  <p:embeddedFontLst>
    <p:embeddedFont>
      <p:font typeface="Lato Bold" charset="1" panose="020F0502020204030203"/>
      <p:regular r:id="rId14"/>
    </p:embeddedFont>
    <p:embeddedFont>
      <p:font typeface="Roboto Bold" charset="1" panose="02000000000000000000"/>
      <p:regular r:id="rId15"/>
    </p:embeddedFont>
    <p:embeddedFont>
      <p:font typeface="Roboto" charset="1" panose="02000000000000000000"/>
      <p:regular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png" Type="http://schemas.openxmlformats.org/officeDocument/2006/relationships/image"/><Relationship Id="rId11" Target="../media/image10.pn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 Id="rId6" Target="../media/image1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 Id="rId6" Target="../media/image1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3.png" Type="http://schemas.openxmlformats.org/officeDocument/2006/relationships/image"/><Relationship Id="rId11" Target="../media/image14.png" Type="http://schemas.openxmlformats.org/officeDocument/2006/relationships/image"/><Relationship Id="rId12" Target="../media/image15.pn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3250518" y="3118416"/>
            <a:ext cx="11786964" cy="4635274"/>
          </a:xfrm>
          <a:prstGeom prst="rect">
            <a:avLst/>
          </a:prstGeom>
        </p:spPr>
        <p:txBody>
          <a:bodyPr anchor="t" rtlCol="false" tIns="0" lIns="0" bIns="0" rIns="0">
            <a:spAutoFit/>
          </a:bodyPr>
          <a:lstStyle/>
          <a:p>
            <a:pPr algn="ctr">
              <a:lnSpc>
                <a:spcPts val="5445"/>
              </a:lnSpc>
            </a:pPr>
            <a:r>
              <a:rPr lang="en-US" sz="5445">
                <a:solidFill>
                  <a:srgbClr val="D49E26"/>
                </a:solidFill>
                <a:latin typeface="Lato Bold"/>
              </a:rPr>
              <a:t>The skills of primary school students to exercise self-regulation: an interview of classroom teachers</a:t>
            </a:r>
          </a:p>
          <a:p>
            <a:pPr algn="ctr">
              <a:lnSpc>
                <a:spcPts val="5445"/>
              </a:lnSpc>
            </a:pPr>
          </a:p>
          <a:p>
            <a:pPr algn="ctr">
              <a:lnSpc>
                <a:spcPts val="13786"/>
              </a:lnSpc>
            </a:pPr>
          </a:p>
        </p:txBody>
      </p:sp>
      <p:sp>
        <p:nvSpPr>
          <p:cNvPr name="Freeform 3" id="3"/>
          <p:cNvSpPr/>
          <p:nvPr/>
        </p:nvSpPr>
        <p:spPr>
          <a:xfrm flipH="false" flipV="false" rot="-5400000">
            <a:off x="13337941" y="5086872"/>
            <a:ext cx="7284632" cy="5946909"/>
          </a:xfrm>
          <a:custGeom>
            <a:avLst/>
            <a:gdLst/>
            <a:ahLst/>
            <a:cxnLst/>
            <a:rect r="r" b="b" t="t" l="l"/>
            <a:pathLst>
              <a:path h="5946909" w="7284632">
                <a:moveTo>
                  <a:pt x="0" y="0"/>
                </a:moveTo>
                <a:lnTo>
                  <a:pt x="7284632" y="0"/>
                </a:lnTo>
                <a:lnTo>
                  <a:pt x="7284632" y="5946909"/>
                </a:lnTo>
                <a:lnTo>
                  <a:pt x="0" y="59469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5400000">
            <a:off x="-2966719" y="-1029396"/>
            <a:ext cx="8536036" cy="6968510"/>
          </a:xfrm>
          <a:custGeom>
            <a:avLst/>
            <a:gdLst/>
            <a:ahLst/>
            <a:cxnLst/>
            <a:rect r="r" b="b" t="t" l="l"/>
            <a:pathLst>
              <a:path h="6968510" w="8536036">
                <a:moveTo>
                  <a:pt x="0" y="0"/>
                </a:moveTo>
                <a:lnTo>
                  <a:pt x="8536037" y="0"/>
                </a:lnTo>
                <a:lnTo>
                  <a:pt x="8536037" y="6968510"/>
                </a:lnTo>
                <a:lnTo>
                  <a:pt x="0" y="696851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6495484">
            <a:off x="-1952676" y="5701556"/>
            <a:ext cx="7358179" cy="1913126"/>
          </a:xfrm>
          <a:custGeom>
            <a:avLst/>
            <a:gdLst/>
            <a:ahLst/>
            <a:cxnLst/>
            <a:rect r="r" b="b" t="t" l="l"/>
            <a:pathLst>
              <a:path h="1913126" w="7358179">
                <a:moveTo>
                  <a:pt x="0" y="0"/>
                </a:moveTo>
                <a:lnTo>
                  <a:pt x="7358178" y="0"/>
                </a:lnTo>
                <a:lnTo>
                  <a:pt x="7358178" y="1913127"/>
                </a:lnTo>
                <a:lnTo>
                  <a:pt x="0" y="191312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6" id="6"/>
          <p:cNvSpPr/>
          <p:nvPr/>
        </p:nvSpPr>
        <p:spPr>
          <a:xfrm flipH="false" flipV="false" rot="4700908">
            <a:off x="13301167" y="2610905"/>
            <a:ext cx="7358179" cy="1913126"/>
          </a:xfrm>
          <a:custGeom>
            <a:avLst/>
            <a:gdLst/>
            <a:ahLst/>
            <a:cxnLst/>
            <a:rect r="r" b="b" t="t" l="l"/>
            <a:pathLst>
              <a:path h="1913126" w="7358179">
                <a:moveTo>
                  <a:pt x="0" y="0"/>
                </a:moveTo>
                <a:lnTo>
                  <a:pt x="7358179" y="0"/>
                </a:lnTo>
                <a:lnTo>
                  <a:pt x="7358179" y="1913126"/>
                </a:lnTo>
                <a:lnTo>
                  <a:pt x="0" y="1913126"/>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7" id="7"/>
          <p:cNvSpPr/>
          <p:nvPr/>
        </p:nvSpPr>
        <p:spPr>
          <a:xfrm flipH="false" flipV="false" rot="0">
            <a:off x="2439156" y="517881"/>
            <a:ext cx="2346398" cy="1021637"/>
          </a:xfrm>
          <a:custGeom>
            <a:avLst/>
            <a:gdLst/>
            <a:ahLst/>
            <a:cxnLst/>
            <a:rect r="r" b="b" t="t" l="l"/>
            <a:pathLst>
              <a:path h="1021637" w="2346398">
                <a:moveTo>
                  <a:pt x="0" y="0"/>
                </a:moveTo>
                <a:lnTo>
                  <a:pt x="2346398" y="0"/>
                </a:lnTo>
                <a:lnTo>
                  <a:pt x="2346398" y="1021638"/>
                </a:lnTo>
                <a:lnTo>
                  <a:pt x="0" y="1021638"/>
                </a:lnTo>
                <a:lnTo>
                  <a:pt x="0" y="0"/>
                </a:lnTo>
                <a:close/>
              </a:path>
            </a:pathLst>
          </a:custGeom>
          <a:blipFill>
            <a:blip r:embed="rId10"/>
            <a:stretch>
              <a:fillRect l="0" t="0" r="0" b="0"/>
            </a:stretch>
          </a:blipFill>
        </p:spPr>
      </p:sp>
      <p:sp>
        <p:nvSpPr>
          <p:cNvPr name="Freeform 8" id="8"/>
          <p:cNvSpPr/>
          <p:nvPr/>
        </p:nvSpPr>
        <p:spPr>
          <a:xfrm flipH="false" flipV="false" rot="0">
            <a:off x="1116891" y="195369"/>
            <a:ext cx="1219044" cy="1666662"/>
          </a:xfrm>
          <a:custGeom>
            <a:avLst/>
            <a:gdLst/>
            <a:ahLst/>
            <a:cxnLst/>
            <a:rect r="r" b="b" t="t" l="l"/>
            <a:pathLst>
              <a:path h="1666662" w="1219044">
                <a:moveTo>
                  <a:pt x="0" y="0"/>
                </a:moveTo>
                <a:lnTo>
                  <a:pt x="1219044" y="0"/>
                </a:lnTo>
                <a:lnTo>
                  <a:pt x="1219044" y="1666662"/>
                </a:lnTo>
                <a:lnTo>
                  <a:pt x="0" y="1666662"/>
                </a:lnTo>
                <a:lnTo>
                  <a:pt x="0" y="0"/>
                </a:lnTo>
                <a:close/>
              </a:path>
            </a:pathLst>
          </a:custGeom>
          <a:blipFill>
            <a:blip r:embed="rId11"/>
            <a:stretch>
              <a:fillRect l="0" t="0" r="0" b="0"/>
            </a:stretch>
          </a:blipFill>
        </p:spPr>
      </p:sp>
      <p:sp>
        <p:nvSpPr>
          <p:cNvPr name="TextBox 9" id="9"/>
          <p:cNvSpPr txBox="true"/>
          <p:nvPr/>
        </p:nvSpPr>
        <p:spPr>
          <a:xfrm rot="0">
            <a:off x="5105003" y="6910991"/>
            <a:ext cx="8077994" cy="2276475"/>
          </a:xfrm>
          <a:prstGeom prst="rect">
            <a:avLst/>
          </a:prstGeom>
        </p:spPr>
        <p:txBody>
          <a:bodyPr anchor="t" rtlCol="false" tIns="0" lIns="0" bIns="0" rIns="0">
            <a:spAutoFit/>
          </a:bodyPr>
          <a:lstStyle/>
          <a:p>
            <a:pPr algn="ctr">
              <a:lnSpc>
                <a:spcPts val="2896"/>
              </a:lnSpc>
            </a:pPr>
            <a:r>
              <a:rPr lang="en-US" sz="2413" spc="72">
                <a:solidFill>
                  <a:srgbClr val="000000"/>
                </a:solidFill>
                <a:latin typeface="Roboto Bold"/>
              </a:rPr>
              <a:t>Olga А. Stankevich</a:t>
            </a:r>
          </a:p>
          <a:p>
            <a:pPr algn="ctr">
              <a:lnSpc>
                <a:spcPts val="2896"/>
              </a:lnSpc>
            </a:pPr>
          </a:p>
          <a:p>
            <a:pPr algn="ctr">
              <a:lnSpc>
                <a:spcPts val="2051"/>
              </a:lnSpc>
            </a:pPr>
            <a:r>
              <a:rPr lang="en-US" sz="1709" spc="51">
                <a:solidFill>
                  <a:srgbClr val="000000"/>
                </a:solidFill>
                <a:latin typeface="Roboto"/>
              </a:rPr>
              <a:t>Researcher in the field of Educational psychology</a:t>
            </a:r>
            <a:r>
              <a:rPr lang="en-US" sz="1709" spc="51">
                <a:solidFill>
                  <a:srgbClr val="000000"/>
                </a:solidFill>
                <a:latin typeface="Roboto"/>
              </a:rPr>
              <a:t>,</a:t>
            </a:r>
          </a:p>
          <a:p>
            <a:pPr algn="ctr">
              <a:lnSpc>
                <a:spcPts val="2051"/>
              </a:lnSpc>
            </a:pPr>
            <a:r>
              <a:rPr lang="en-US" sz="1709" spc="51">
                <a:solidFill>
                  <a:srgbClr val="000000"/>
                </a:solidFill>
                <a:latin typeface="Roboto"/>
              </a:rPr>
              <a:t>Master of Psychology,</a:t>
            </a:r>
          </a:p>
          <a:p>
            <a:pPr algn="ctr">
              <a:lnSpc>
                <a:spcPts val="2051"/>
              </a:lnSpc>
            </a:pPr>
            <a:r>
              <a:rPr lang="en-US" sz="1709" spc="51">
                <a:solidFill>
                  <a:srgbClr val="000000"/>
                </a:solidFill>
                <a:latin typeface="Roboto"/>
              </a:rPr>
              <a:t>Teacher of the Department of Psychological Support of Professional Activities </a:t>
            </a:r>
          </a:p>
          <a:p>
            <a:pPr algn="ctr">
              <a:lnSpc>
                <a:spcPts val="2051"/>
              </a:lnSpc>
            </a:pPr>
            <a:r>
              <a:rPr lang="en-US" sz="1709" spc="51">
                <a:solidFill>
                  <a:srgbClr val="000000"/>
                </a:solidFill>
                <a:latin typeface="Roboto"/>
              </a:rPr>
              <a:t>of the Institute of Psychology </a:t>
            </a:r>
          </a:p>
          <a:p>
            <a:pPr algn="ctr">
              <a:lnSpc>
                <a:spcPts val="2051"/>
              </a:lnSpc>
            </a:pPr>
            <a:r>
              <a:rPr lang="en-US" sz="1709" spc="51">
                <a:solidFill>
                  <a:srgbClr val="000000"/>
                </a:solidFill>
                <a:latin typeface="Roboto"/>
              </a:rPr>
              <a:t>of the Belarusian State Pedagogical University named after Maxim Tank</a:t>
            </a:r>
          </a:p>
          <a:p>
            <a:pPr algn="ctr">
              <a:lnSpc>
                <a:spcPts val="2051"/>
              </a:lnSpc>
              <a:spcBef>
                <a:spcPct val="0"/>
              </a:spcBef>
            </a:pPr>
            <a:r>
              <a:rPr lang="en-US" sz="1709" spc="51">
                <a:solidFill>
                  <a:srgbClr val="000000"/>
                </a:solidFill>
                <a:latin typeface="Roboto"/>
              </a:rPr>
              <a:t>Minsk, Republic of Belarus</a:t>
            </a:r>
          </a:p>
        </p:txBody>
      </p:sp>
      <p:sp>
        <p:nvSpPr>
          <p:cNvPr name="TextBox 10" id="10"/>
          <p:cNvSpPr txBox="true"/>
          <p:nvPr/>
        </p:nvSpPr>
        <p:spPr>
          <a:xfrm rot="0">
            <a:off x="8504386" y="9664228"/>
            <a:ext cx="1279227" cy="247650"/>
          </a:xfrm>
          <a:prstGeom prst="rect">
            <a:avLst/>
          </a:prstGeom>
        </p:spPr>
        <p:txBody>
          <a:bodyPr anchor="t" rtlCol="false" tIns="0" lIns="0" bIns="0" rIns="0">
            <a:spAutoFit/>
          </a:bodyPr>
          <a:lstStyle/>
          <a:p>
            <a:pPr algn="ctr">
              <a:lnSpc>
                <a:spcPts val="1800"/>
              </a:lnSpc>
              <a:spcBef>
                <a:spcPct val="0"/>
              </a:spcBef>
            </a:pPr>
            <a:r>
              <a:rPr lang="en-US" sz="1500" spc="45">
                <a:solidFill>
                  <a:srgbClr val="000000"/>
                </a:solidFill>
                <a:latin typeface="Roboto"/>
              </a:rPr>
              <a:t>1-2 June 2024</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07460" y="7741862"/>
            <a:ext cx="6235304" cy="5090276"/>
          </a:xfrm>
          <a:custGeom>
            <a:avLst/>
            <a:gdLst/>
            <a:ahLst/>
            <a:cxnLst/>
            <a:rect r="r" b="b" t="t" l="l"/>
            <a:pathLst>
              <a:path h="5090276" w="6235304">
                <a:moveTo>
                  <a:pt x="0" y="0"/>
                </a:moveTo>
                <a:lnTo>
                  <a:pt x="6235304" y="0"/>
                </a:lnTo>
                <a:lnTo>
                  <a:pt x="6235304" y="5090276"/>
                </a:lnTo>
                <a:lnTo>
                  <a:pt x="0" y="509027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0800000">
            <a:off x="13518549" y="-2545138"/>
            <a:ext cx="6235304" cy="5090276"/>
          </a:xfrm>
          <a:custGeom>
            <a:avLst/>
            <a:gdLst/>
            <a:ahLst/>
            <a:cxnLst/>
            <a:rect r="r" b="b" t="t" l="l"/>
            <a:pathLst>
              <a:path h="5090276" w="6235304">
                <a:moveTo>
                  <a:pt x="0" y="0"/>
                </a:moveTo>
                <a:lnTo>
                  <a:pt x="6235305" y="0"/>
                </a:lnTo>
                <a:lnTo>
                  <a:pt x="6235305" y="5090276"/>
                </a:lnTo>
                <a:lnTo>
                  <a:pt x="0" y="509027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4700908">
            <a:off x="13422610" y="-494605"/>
            <a:ext cx="7358179" cy="1913126"/>
          </a:xfrm>
          <a:custGeom>
            <a:avLst/>
            <a:gdLst/>
            <a:ahLst/>
            <a:cxnLst/>
            <a:rect r="r" b="b" t="t" l="l"/>
            <a:pathLst>
              <a:path h="1913126" w="7358179">
                <a:moveTo>
                  <a:pt x="0" y="0"/>
                </a:moveTo>
                <a:lnTo>
                  <a:pt x="7358179" y="0"/>
                </a:lnTo>
                <a:lnTo>
                  <a:pt x="7358179" y="1913127"/>
                </a:lnTo>
                <a:lnTo>
                  <a:pt x="0" y="19131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6495484">
            <a:off x="-2082073" y="8643738"/>
            <a:ext cx="7358179" cy="1913126"/>
          </a:xfrm>
          <a:custGeom>
            <a:avLst/>
            <a:gdLst/>
            <a:ahLst/>
            <a:cxnLst/>
            <a:rect r="r" b="b" t="t" l="l"/>
            <a:pathLst>
              <a:path h="1913126" w="7358179">
                <a:moveTo>
                  <a:pt x="0" y="0"/>
                </a:moveTo>
                <a:lnTo>
                  <a:pt x="7358179" y="0"/>
                </a:lnTo>
                <a:lnTo>
                  <a:pt x="7358179" y="1913127"/>
                </a:lnTo>
                <a:lnTo>
                  <a:pt x="0" y="19131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6" id="6"/>
          <p:cNvSpPr txBox="true"/>
          <p:nvPr/>
        </p:nvSpPr>
        <p:spPr>
          <a:xfrm rot="0">
            <a:off x="1028700" y="1019175"/>
            <a:ext cx="16230600" cy="6448425"/>
          </a:xfrm>
          <a:prstGeom prst="rect">
            <a:avLst/>
          </a:prstGeom>
        </p:spPr>
        <p:txBody>
          <a:bodyPr anchor="t" rtlCol="false" tIns="0" lIns="0" bIns="0" rIns="0">
            <a:spAutoFit/>
          </a:bodyPr>
          <a:lstStyle/>
          <a:p>
            <a:pPr algn="just">
              <a:lnSpc>
                <a:spcPts val="3959"/>
              </a:lnSpc>
            </a:pPr>
            <a:r>
              <a:rPr lang="en-US" sz="3299" spc="98">
                <a:solidFill>
                  <a:srgbClr val="D49E26"/>
                </a:solidFill>
                <a:latin typeface="Roboto Bold"/>
              </a:rPr>
              <a:t>Requirements faced by primary school students in school and in educational activities:</a:t>
            </a:r>
          </a:p>
          <a:p>
            <a:pPr algn="just">
              <a:lnSpc>
                <a:spcPts val="3959"/>
              </a:lnSpc>
            </a:pPr>
            <a:r>
              <a:rPr lang="en-US" sz="3299" spc="98">
                <a:solidFill>
                  <a:srgbClr val="000000"/>
                </a:solidFill>
                <a:latin typeface="Roboto"/>
              </a:rPr>
              <a:t>1. it is necessary to attend classes;</a:t>
            </a:r>
          </a:p>
          <a:p>
            <a:pPr algn="just">
              <a:lnSpc>
                <a:spcPts val="3959"/>
              </a:lnSpc>
            </a:pPr>
            <a:r>
              <a:rPr lang="en-US" sz="3299" spc="98">
                <a:solidFill>
                  <a:srgbClr val="000000"/>
                </a:solidFill>
                <a:latin typeface="Roboto"/>
              </a:rPr>
              <a:t>2. it is necessary to do homework;</a:t>
            </a:r>
          </a:p>
          <a:p>
            <a:pPr algn="just">
              <a:lnSpc>
                <a:spcPts val="3959"/>
              </a:lnSpc>
            </a:pPr>
            <a:r>
              <a:rPr lang="en-US" sz="3299" spc="98">
                <a:solidFill>
                  <a:srgbClr val="000000"/>
                </a:solidFill>
                <a:latin typeface="Roboto"/>
              </a:rPr>
              <a:t>3. it is necessary to follow the rules of conduct at school (raise your hand if you want to answer, do not shout from your seat, follow the instructions of the teacher, etc.). </a:t>
            </a:r>
          </a:p>
          <a:p>
            <a:pPr algn="just">
              <a:lnSpc>
                <a:spcPts val="3959"/>
              </a:lnSpc>
            </a:pPr>
          </a:p>
          <a:p>
            <a:pPr algn="just">
              <a:lnSpc>
                <a:spcPts val="3959"/>
              </a:lnSpc>
            </a:pPr>
            <a:r>
              <a:rPr lang="en-US" sz="3299" spc="98">
                <a:solidFill>
                  <a:srgbClr val="D49E26"/>
                </a:solidFill>
                <a:latin typeface="Roboto Bold"/>
              </a:rPr>
              <a:t>Changes in interaction with the outside world in primary school students:</a:t>
            </a:r>
          </a:p>
          <a:p>
            <a:pPr algn="just">
              <a:lnSpc>
                <a:spcPts val="3959"/>
              </a:lnSpc>
            </a:pPr>
            <a:r>
              <a:rPr lang="en-US" sz="3299" spc="98">
                <a:solidFill>
                  <a:srgbClr val="000000"/>
                </a:solidFill>
                <a:latin typeface="Roboto"/>
              </a:rPr>
              <a:t>1. the child's circle of contacts is significantly expanding;</a:t>
            </a:r>
          </a:p>
          <a:p>
            <a:pPr algn="just">
              <a:lnSpc>
                <a:spcPts val="3959"/>
              </a:lnSpc>
            </a:pPr>
            <a:r>
              <a:rPr lang="en-US" sz="3299" spc="98">
                <a:solidFill>
                  <a:srgbClr val="000000"/>
                </a:solidFill>
                <a:latin typeface="Roboto"/>
              </a:rPr>
              <a:t>2. the child acquires a new social role - the student;</a:t>
            </a:r>
          </a:p>
          <a:p>
            <a:pPr algn="just">
              <a:lnSpc>
                <a:spcPts val="3959"/>
              </a:lnSpc>
            </a:pPr>
            <a:r>
              <a:rPr lang="en-US" sz="3299" spc="98">
                <a:solidFill>
                  <a:srgbClr val="000000"/>
                </a:solidFill>
                <a:latin typeface="Roboto"/>
              </a:rPr>
              <a:t>3. a new significant figure of the teacher appears in the life of a schoolchild.</a:t>
            </a:r>
          </a:p>
          <a:p>
            <a:pPr algn="just">
              <a:lnSpc>
                <a:spcPts val="3959"/>
              </a:lnSpc>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07460" y="7741862"/>
            <a:ext cx="6235304" cy="5090276"/>
          </a:xfrm>
          <a:custGeom>
            <a:avLst/>
            <a:gdLst/>
            <a:ahLst/>
            <a:cxnLst/>
            <a:rect r="r" b="b" t="t" l="l"/>
            <a:pathLst>
              <a:path h="5090276" w="6235304">
                <a:moveTo>
                  <a:pt x="0" y="0"/>
                </a:moveTo>
                <a:lnTo>
                  <a:pt x="6235304" y="0"/>
                </a:lnTo>
                <a:lnTo>
                  <a:pt x="6235304" y="5090276"/>
                </a:lnTo>
                <a:lnTo>
                  <a:pt x="0" y="509027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0800000">
            <a:off x="13518549" y="-2545138"/>
            <a:ext cx="6235304" cy="5090276"/>
          </a:xfrm>
          <a:custGeom>
            <a:avLst/>
            <a:gdLst/>
            <a:ahLst/>
            <a:cxnLst/>
            <a:rect r="r" b="b" t="t" l="l"/>
            <a:pathLst>
              <a:path h="5090276" w="6235304">
                <a:moveTo>
                  <a:pt x="0" y="0"/>
                </a:moveTo>
                <a:lnTo>
                  <a:pt x="6235305" y="0"/>
                </a:lnTo>
                <a:lnTo>
                  <a:pt x="6235305" y="5090276"/>
                </a:lnTo>
                <a:lnTo>
                  <a:pt x="0" y="509027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4700908">
            <a:off x="13422610" y="-494605"/>
            <a:ext cx="7358179" cy="1913126"/>
          </a:xfrm>
          <a:custGeom>
            <a:avLst/>
            <a:gdLst/>
            <a:ahLst/>
            <a:cxnLst/>
            <a:rect r="r" b="b" t="t" l="l"/>
            <a:pathLst>
              <a:path h="1913126" w="7358179">
                <a:moveTo>
                  <a:pt x="0" y="0"/>
                </a:moveTo>
                <a:lnTo>
                  <a:pt x="7358179" y="0"/>
                </a:lnTo>
                <a:lnTo>
                  <a:pt x="7358179" y="1913127"/>
                </a:lnTo>
                <a:lnTo>
                  <a:pt x="0" y="19131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6495484">
            <a:off x="-2082073" y="8643738"/>
            <a:ext cx="7358179" cy="1913126"/>
          </a:xfrm>
          <a:custGeom>
            <a:avLst/>
            <a:gdLst/>
            <a:ahLst/>
            <a:cxnLst/>
            <a:rect r="r" b="b" t="t" l="l"/>
            <a:pathLst>
              <a:path h="1913126" w="7358179">
                <a:moveTo>
                  <a:pt x="0" y="0"/>
                </a:moveTo>
                <a:lnTo>
                  <a:pt x="7358179" y="0"/>
                </a:lnTo>
                <a:lnTo>
                  <a:pt x="7358179" y="1913127"/>
                </a:lnTo>
                <a:lnTo>
                  <a:pt x="0" y="19131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6" id="6"/>
          <p:cNvSpPr txBox="true"/>
          <p:nvPr/>
        </p:nvSpPr>
        <p:spPr>
          <a:xfrm rot="0">
            <a:off x="1028700" y="1019175"/>
            <a:ext cx="16230600" cy="5457825"/>
          </a:xfrm>
          <a:prstGeom prst="rect">
            <a:avLst/>
          </a:prstGeom>
        </p:spPr>
        <p:txBody>
          <a:bodyPr anchor="t" rtlCol="false" tIns="0" lIns="0" bIns="0" rIns="0">
            <a:spAutoFit/>
          </a:bodyPr>
          <a:lstStyle/>
          <a:p>
            <a:pPr algn="just">
              <a:lnSpc>
                <a:spcPts val="3959"/>
              </a:lnSpc>
            </a:pPr>
            <a:r>
              <a:rPr lang="en-US" sz="3299" spc="98">
                <a:solidFill>
                  <a:srgbClr val="D49E26"/>
                </a:solidFill>
                <a:latin typeface="Roboto Bold"/>
              </a:rPr>
              <a:t>Educational activity</a:t>
            </a:r>
            <a:r>
              <a:rPr lang="en-US" sz="3299" spc="98">
                <a:solidFill>
                  <a:srgbClr val="000000"/>
                </a:solidFill>
                <a:latin typeface="Roboto Bold"/>
              </a:rPr>
              <a:t> </a:t>
            </a:r>
            <a:r>
              <a:rPr lang="en-US" sz="3299" spc="98">
                <a:solidFill>
                  <a:srgbClr val="000000"/>
                </a:solidFill>
                <a:latin typeface="Roboto"/>
              </a:rPr>
              <a:t>is the leading activity in primary school age </a:t>
            </a:r>
          </a:p>
          <a:p>
            <a:pPr algn="just">
              <a:lnSpc>
                <a:spcPts val="3959"/>
              </a:lnSpc>
            </a:pPr>
            <a:r>
              <a:rPr lang="en-US" sz="3299" spc="98">
                <a:solidFill>
                  <a:srgbClr val="000000"/>
                </a:solidFill>
                <a:latin typeface="Roboto"/>
              </a:rPr>
              <a:t>(D.B. Elkonin, V.V. Davydov, etc.).</a:t>
            </a:r>
          </a:p>
          <a:p>
            <a:pPr algn="just">
              <a:lnSpc>
                <a:spcPts val="3959"/>
              </a:lnSpc>
            </a:pPr>
          </a:p>
          <a:p>
            <a:pPr algn="just">
              <a:lnSpc>
                <a:spcPts val="3959"/>
              </a:lnSpc>
            </a:pPr>
          </a:p>
          <a:p>
            <a:pPr algn="just">
              <a:lnSpc>
                <a:spcPts val="3959"/>
              </a:lnSpc>
            </a:pPr>
            <a:r>
              <a:rPr lang="en-US" sz="3299" spc="98">
                <a:solidFill>
                  <a:srgbClr val="000000"/>
                </a:solidFill>
                <a:latin typeface="Roboto"/>
              </a:rPr>
              <a:t>Mastering learning activities at primary school age largely depends on the child's ability to accept and understand the goals of their activities, to understand and implement actions to achieve their goals, to control and evaluate the results.</a:t>
            </a:r>
          </a:p>
          <a:p>
            <a:pPr algn="just">
              <a:lnSpc>
                <a:spcPts val="3959"/>
              </a:lnSpc>
            </a:pPr>
          </a:p>
          <a:p>
            <a:pPr algn="just">
              <a:lnSpc>
                <a:spcPts val="3959"/>
              </a:lnSpc>
            </a:pPr>
          </a:p>
          <a:p>
            <a:pPr algn="just">
              <a:lnSpc>
                <a:spcPts val="3959"/>
              </a:lnSpc>
              <a:spcBef>
                <a:spcPct val="0"/>
              </a:spcBef>
            </a:pPr>
            <a:r>
              <a:rPr lang="en-US" sz="3299" spc="98">
                <a:solidFill>
                  <a:srgbClr val="000000"/>
                </a:solidFill>
                <a:latin typeface="Roboto"/>
              </a:rPr>
              <a:t>Thus, </a:t>
            </a:r>
            <a:r>
              <a:rPr lang="en-US" sz="3299" spc="98">
                <a:solidFill>
                  <a:srgbClr val="D49E26"/>
                </a:solidFill>
                <a:latin typeface="Roboto Bold"/>
              </a:rPr>
              <a:t>the mastery of educational activities largely depends on the self-regulation of the child</a:t>
            </a:r>
            <a:r>
              <a:rPr lang="en-US" sz="3299" spc="98">
                <a:solidFill>
                  <a:srgbClr val="000000"/>
                </a:solidFill>
                <a:latin typeface="Roboto"/>
              </a:rPr>
              <a:t>.</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353523" y="-2780192"/>
            <a:ext cx="6235304" cy="5090276"/>
          </a:xfrm>
          <a:custGeom>
            <a:avLst/>
            <a:gdLst/>
            <a:ahLst/>
            <a:cxnLst/>
            <a:rect r="r" b="b" t="t" l="l"/>
            <a:pathLst>
              <a:path h="5090276" w="6235304">
                <a:moveTo>
                  <a:pt x="0" y="0"/>
                </a:moveTo>
                <a:lnTo>
                  <a:pt x="6235304" y="0"/>
                </a:lnTo>
                <a:lnTo>
                  <a:pt x="6235304" y="5090276"/>
                </a:lnTo>
                <a:lnTo>
                  <a:pt x="0" y="509027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6495484">
            <a:off x="13742805" y="-1763778"/>
            <a:ext cx="7358179" cy="1913126"/>
          </a:xfrm>
          <a:custGeom>
            <a:avLst/>
            <a:gdLst/>
            <a:ahLst/>
            <a:cxnLst/>
            <a:rect r="r" b="b" t="t" l="l"/>
            <a:pathLst>
              <a:path h="1913126" w="7358179">
                <a:moveTo>
                  <a:pt x="0" y="0"/>
                </a:moveTo>
                <a:lnTo>
                  <a:pt x="7358179" y="0"/>
                </a:lnTo>
                <a:lnTo>
                  <a:pt x="7358179" y="1913126"/>
                </a:lnTo>
                <a:lnTo>
                  <a:pt x="0" y="191312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1028700" y="2409825"/>
            <a:ext cx="16230600" cy="5457825"/>
          </a:xfrm>
          <a:prstGeom prst="rect">
            <a:avLst/>
          </a:prstGeom>
        </p:spPr>
        <p:txBody>
          <a:bodyPr anchor="t" rtlCol="false" tIns="0" lIns="0" bIns="0" rIns="0">
            <a:spAutoFit/>
          </a:bodyPr>
          <a:lstStyle/>
          <a:p>
            <a:pPr algn="just">
              <a:lnSpc>
                <a:spcPts val="3959"/>
              </a:lnSpc>
            </a:pPr>
            <a:r>
              <a:rPr lang="en-US" sz="3299" spc="98">
                <a:solidFill>
                  <a:srgbClr val="D49E26"/>
                </a:solidFill>
                <a:latin typeface="Roboto Bold"/>
              </a:rPr>
              <a:t>The purpose of the research:</a:t>
            </a:r>
            <a:r>
              <a:rPr lang="en-US" sz="3299" spc="98">
                <a:solidFill>
                  <a:srgbClr val="D49E26"/>
                </a:solidFill>
                <a:latin typeface="Roboto"/>
              </a:rPr>
              <a:t> </a:t>
            </a:r>
          </a:p>
          <a:p>
            <a:pPr algn="just">
              <a:lnSpc>
                <a:spcPts val="3959"/>
              </a:lnSpc>
            </a:pPr>
            <a:r>
              <a:rPr lang="en-US" sz="3299" spc="98">
                <a:solidFill>
                  <a:srgbClr val="000000"/>
                </a:solidFill>
                <a:latin typeface="Roboto"/>
              </a:rPr>
              <a:t>to identify the skills of younger schoolchildren to self-regulate activities, including educational activities, by interviewing classroom teachers.</a:t>
            </a:r>
          </a:p>
          <a:p>
            <a:pPr algn="just">
              <a:lnSpc>
                <a:spcPts val="3959"/>
              </a:lnSpc>
            </a:pPr>
          </a:p>
          <a:p>
            <a:pPr algn="just">
              <a:lnSpc>
                <a:spcPts val="3959"/>
              </a:lnSpc>
            </a:pPr>
            <a:r>
              <a:rPr lang="en-US" sz="3299" spc="98">
                <a:solidFill>
                  <a:srgbClr val="D49E26"/>
                </a:solidFill>
                <a:latin typeface="Roboto Bold"/>
              </a:rPr>
              <a:t>Research methodos:</a:t>
            </a:r>
          </a:p>
          <a:p>
            <a:pPr algn="just">
              <a:lnSpc>
                <a:spcPts val="3959"/>
              </a:lnSpc>
            </a:pPr>
            <a:r>
              <a:rPr lang="en-US" sz="3299" spc="98">
                <a:solidFill>
                  <a:srgbClr val="000000"/>
                </a:solidFill>
                <a:latin typeface="Roboto"/>
              </a:rPr>
              <a:t>Questionnaire BRIEF (Behavior Rating Inventory of Executive Function) by Gerad A. Gioia, Peter K. Isquith, Steven C. Guy, and Lauren Kenworthy (adaptation by Ekaterina Y. Gorina, Tatyana V. Akhutina, 2019).</a:t>
            </a:r>
          </a:p>
          <a:p>
            <a:pPr algn="just">
              <a:lnSpc>
                <a:spcPts val="3959"/>
              </a:lnSpc>
            </a:pPr>
          </a:p>
          <a:p>
            <a:pPr algn="just">
              <a:lnSpc>
                <a:spcPts val="3959"/>
              </a:lnSpc>
            </a:pPr>
            <a:r>
              <a:rPr lang="en-US" sz="3299" spc="98">
                <a:solidFill>
                  <a:srgbClr val="D49E26"/>
                </a:solidFill>
                <a:latin typeface="Roboto Bold"/>
              </a:rPr>
              <a:t>Research participants: </a:t>
            </a:r>
            <a:r>
              <a:rPr lang="en-US" sz="3299" spc="98">
                <a:solidFill>
                  <a:srgbClr val="000000"/>
                </a:solidFill>
                <a:latin typeface="Roboto"/>
              </a:rPr>
              <a:t>31 class teachers of grades 1-4.</a:t>
            </a:r>
          </a:p>
          <a:p>
            <a:pPr algn="just">
              <a:lnSpc>
                <a:spcPts val="3959"/>
              </a:lnSpc>
            </a:pP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10800000">
            <a:off x="14897210" y="-933172"/>
            <a:ext cx="4408980" cy="3599331"/>
          </a:xfrm>
          <a:custGeom>
            <a:avLst/>
            <a:gdLst/>
            <a:ahLst/>
            <a:cxnLst/>
            <a:rect r="r" b="b" t="t" l="l"/>
            <a:pathLst>
              <a:path h="3599331" w="4408980">
                <a:moveTo>
                  <a:pt x="0" y="0"/>
                </a:moveTo>
                <a:lnTo>
                  <a:pt x="4408979" y="0"/>
                </a:lnTo>
                <a:lnTo>
                  <a:pt x="4408979" y="3599330"/>
                </a:lnTo>
                <a:lnTo>
                  <a:pt x="0" y="359933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4700908">
            <a:off x="12732497" y="-624001"/>
            <a:ext cx="7358179" cy="1913126"/>
          </a:xfrm>
          <a:custGeom>
            <a:avLst/>
            <a:gdLst/>
            <a:ahLst/>
            <a:cxnLst/>
            <a:rect r="r" b="b" t="t" l="l"/>
            <a:pathLst>
              <a:path h="1913126" w="7358179">
                <a:moveTo>
                  <a:pt x="0" y="0"/>
                </a:moveTo>
                <a:lnTo>
                  <a:pt x="7358179" y="0"/>
                </a:lnTo>
                <a:lnTo>
                  <a:pt x="7358179" y="1913126"/>
                </a:lnTo>
                <a:lnTo>
                  <a:pt x="0" y="191312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1028700" y="1401465"/>
            <a:ext cx="8649579" cy="504825"/>
          </a:xfrm>
          <a:prstGeom prst="rect">
            <a:avLst/>
          </a:prstGeom>
        </p:spPr>
        <p:txBody>
          <a:bodyPr anchor="t" rtlCol="false" tIns="0" lIns="0" bIns="0" rIns="0">
            <a:spAutoFit/>
          </a:bodyPr>
          <a:lstStyle/>
          <a:p>
            <a:pPr algn="ctr">
              <a:lnSpc>
                <a:spcPts val="3959"/>
              </a:lnSpc>
              <a:spcBef>
                <a:spcPct val="0"/>
              </a:spcBef>
            </a:pPr>
            <a:r>
              <a:rPr lang="en-US" sz="3299" spc="98">
                <a:solidFill>
                  <a:srgbClr val="D49E26"/>
                </a:solidFill>
                <a:latin typeface="Roboto Bold"/>
              </a:rPr>
              <a:t>The results obtained in the survey results:</a:t>
            </a:r>
          </a:p>
        </p:txBody>
      </p:sp>
      <p:pic>
        <p:nvPicPr>
          <p:cNvPr name="Picture 5" id="5"/>
          <p:cNvPicPr>
            <a:picLocks noChangeAspect="true"/>
          </p:cNvPicPr>
          <p:nvPr/>
        </p:nvPicPr>
        <p:blipFill>
          <a:blip r:embed="rId6"/>
          <a:stretch>
            <a:fillRect/>
          </a:stretch>
        </p:blipFill>
        <p:spPr>
          <a:xfrm rot="0">
            <a:off x="-1058533" y="1459130"/>
            <a:ext cx="19898552" cy="9698180"/>
          </a:xfrm>
          <a:prstGeom prst="rect">
            <a:avLst/>
          </a:prstGeom>
        </p:spPr>
      </p:pic>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10800000">
            <a:off x="14897210" y="-933172"/>
            <a:ext cx="4408980" cy="3599331"/>
          </a:xfrm>
          <a:custGeom>
            <a:avLst/>
            <a:gdLst/>
            <a:ahLst/>
            <a:cxnLst/>
            <a:rect r="r" b="b" t="t" l="l"/>
            <a:pathLst>
              <a:path h="3599331" w="4408980">
                <a:moveTo>
                  <a:pt x="0" y="0"/>
                </a:moveTo>
                <a:lnTo>
                  <a:pt x="4408979" y="0"/>
                </a:lnTo>
                <a:lnTo>
                  <a:pt x="4408979" y="3599330"/>
                </a:lnTo>
                <a:lnTo>
                  <a:pt x="0" y="359933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4700908">
            <a:off x="12732497" y="-624001"/>
            <a:ext cx="7358179" cy="1913126"/>
          </a:xfrm>
          <a:custGeom>
            <a:avLst/>
            <a:gdLst/>
            <a:ahLst/>
            <a:cxnLst/>
            <a:rect r="r" b="b" t="t" l="l"/>
            <a:pathLst>
              <a:path h="1913126" w="7358179">
                <a:moveTo>
                  <a:pt x="0" y="0"/>
                </a:moveTo>
                <a:lnTo>
                  <a:pt x="7358179" y="0"/>
                </a:lnTo>
                <a:lnTo>
                  <a:pt x="7358179" y="1913126"/>
                </a:lnTo>
                <a:lnTo>
                  <a:pt x="0" y="191312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1028700" y="1401465"/>
            <a:ext cx="8649579" cy="504825"/>
          </a:xfrm>
          <a:prstGeom prst="rect">
            <a:avLst/>
          </a:prstGeom>
        </p:spPr>
        <p:txBody>
          <a:bodyPr anchor="t" rtlCol="false" tIns="0" lIns="0" bIns="0" rIns="0">
            <a:spAutoFit/>
          </a:bodyPr>
          <a:lstStyle/>
          <a:p>
            <a:pPr algn="ctr">
              <a:lnSpc>
                <a:spcPts val="3959"/>
              </a:lnSpc>
              <a:spcBef>
                <a:spcPct val="0"/>
              </a:spcBef>
            </a:pPr>
            <a:r>
              <a:rPr lang="en-US" sz="3299" spc="98">
                <a:solidFill>
                  <a:srgbClr val="D49E26"/>
                </a:solidFill>
                <a:latin typeface="Roboto Bold"/>
              </a:rPr>
              <a:t>The results obtained in the survey results:</a:t>
            </a:r>
          </a:p>
        </p:txBody>
      </p:sp>
      <p:pic>
        <p:nvPicPr>
          <p:cNvPr name="Picture 5" id="5"/>
          <p:cNvPicPr>
            <a:picLocks noChangeAspect="true"/>
          </p:cNvPicPr>
          <p:nvPr/>
        </p:nvPicPr>
        <p:blipFill>
          <a:blip r:embed="rId6"/>
          <a:stretch>
            <a:fillRect/>
          </a:stretch>
        </p:blipFill>
        <p:spPr>
          <a:xfrm rot="0">
            <a:off x="-818415" y="1480959"/>
            <a:ext cx="19636607" cy="7128867"/>
          </a:xfrm>
          <a:prstGeom prst="rect">
            <a:avLst/>
          </a:prstGeom>
        </p:spPr>
      </p:pic>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5400000">
            <a:off x="-4602660" y="-921565"/>
            <a:ext cx="8536036" cy="6968510"/>
          </a:xfrm>
          <a:custGeom>
            <a:avLst/>
            <a:gdLst/>
            <a:ahLst/>
            <a:cxnLst/>
            <a:rect r="r" b="b" t="t" l="l"/>
            <a:pathLst>
              <a:path h="6968510" w="8536036">
                <a:moveTo>
                  <a:pt x="0" y="0"/>
                </a:moveTo>
                <a:lnTo>
                  <a:pt x="8536036" y="0"/>
                </a:lnTo>
                <a:lnTo>
                  <a:pt x="8536036" y="6968509"/>
                </a:lnTo>
                <a:lnTo>
                  <a:pt x="0" y="69685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5981075">
            <a:off x="13580211" y="5874144"/>
            <a:ext cx="7358179" cy="1913126"/>
          </a:xfrm>
          <a:custGeom>
            <a:avLst/>
            <a:gdLst/>
            <a:ahLst/>
            <a:cxnLst/>
            <a:rect r="r" b="b" t="t" l="l"/>
            <a:pathLst>
              <a:path h="1913126" w="7358179">
                <a:moveTo>
                  <a:pt x="0" y="0"/>
                </a:moveTo>
                <a:lnTo>
                  <a:pt x="7358178" y="0"/>
                </a:lnTo>
                <a:lnTo>
                  <a:pt x="7358178" y="1913127"/>
                </a:lnTo>
                <a:lnTo>
                  <a:pt x="0" y="19131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1028700" y="1924050"/>
            <a:ext cx="16230600" cy="6429375"/>
          </a:xfrm>
          <a:prstGeom prst="rect">
            <a:avLst/>
          </a:prstGeom>
        </p:spPr>
        <p:txBody>
          <a:bodyPr anchor="t" rtlCol="false" tIns="0" lIns="0" bIns="0" rIns="0">
            <a:spAutoFit/>
          </a:bodyPr>
          <a:lstStyle/>
          <a:p>
            <a:pPr algn="just">
              <a:lnSpc>
                <a:spcPts val="3884"/>
              </a:lnSpc>
            </a:pPr>
            <a:r>
              <a:rPr lang="en-US" sz="3237" spc="97">
                <a:solidFill>
                  <a:srgbClr val="D49E26"/>
                </a:solidFill>
                <a:latin typeface="Roboto Bold"/>
              </a:rPr>
              <a:t>The main conclusions of the research:</a:t>
            </a:r>
          </a:p>
          <a:p>
            <a:pPr algn="just">
              <a:lnSpc>
                <a:spcPts val="3960"/>
              </a:lnSpc>
            </a:pPr>
          </a:p>
          <a:p>
            <a:pPr algn="just">
              <a:lnSpc>
                <a:spcPts val="3960"/>
              </a:lnSpc>
            </a:pPr>
            <a:r>
              <a:rPr lang="en-US" sz="3300" spc="99">
                <a:solidFill>
                  <a:srgbClr val="000000"/>
                </a:solidFill>
                <a:latin typeface="Roboto"/>
              </a:rPr>
              <a:t>Modern primary school students, according to classroom teachers, do not have sufficient skills to carry out self-regulation, which can lead to difficulties in mastering educational activities.</a:t>
            </a:r>
          </a:p>
          <a:p>
            <a:pPr algn="just">
              <a:lnSpc>
                <a:spcPts val="3960"/>
              </a:lnSpc>
            </a:pPr>
          </a:p>
          <a:p>
            <a:pPr algn="just">
              <a:lnSpc>
                <a:spcPts val="3960"/>
              </a:lnSpc>
            </a:pPr>
            <a:r>
              <a:rPr lang="en-US" sz="3300" spc="99">
                <a:solidFill>
                  <a:srgbClr val="000000"/>
                </a:solidFill>
                <a:latin typeface="Roboto"/>
              </a:rPr>
              <a:t>The development of self-regulation skills in younger students is an important task. The ability of students to independently accept and put forward goals of activity, build a program of actions to achieve it, monitor and correct it will not only effectively carry out educational activities, but will also contribute to personal development. In the future, the ability to exercise self-regulation will be important in mastering the profession and forming a high-level specialist.</a:t>
            </a:r>
          </a:p>
          <a:p>
            <a:pPr algn="just">
              <a:lnSpc>
                <a:spcPts val="3884"/>
              </a:lnSpc>
              <a:spcBef>
                <a:spcPct val="0"/>
              </a:spcBef>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3250518" y="2124716"/>
            <a:ext cx="11786964" cy="765062"/>
          </a:xfrm>
          <a:prstGeom prst="rect">
            <a:avLst/>
          </a:prstGeom>
        </p:spPr>
        <p:txBody>
          <a:bodyPr anchor="t" rtlCol="false" tIns="0" lIns="0" bIns="0" rIns="0">
            <a:spAutoFit/>
          </a:bodyPr>
          <a:lstStyle/>
          <a:p>
            <a:pPr algn="ctr">
              <a:lnSpc>
                <a:spcPts val="5745"/>
              </a:lnSpc>
            </a:pPr>
            <a:r>
              <a:rPr lang="en-US" sz="5745">
                <a:solidFill>
                  <a:srgbClr val="D49E26"/>
                </a:solidFill>
                <a:latin typeface="Lato Bold"/>
              </a:rPr>
              <a:t>Thank you for you attention!</a:t>
            </a:r>
          </a:p>
        </p:txBody>
      </p:sp>
      <p:sp>
        <p:nvSpPr>
          <p:cNvPr name="Freeform 3" id="3"/>
          <p:cNvSpPr/>
          <p:nvPr/>
        </p:nvSpPr>
        <p:spPr>
          <a:xfrm flipH="false" flipV="false" rot="-5400000">
            <a:off x="13337941" y="5086872"/>
            <a:ext cx="7284632" cy="5946909"/>
          </a:xfrm>
          <a:custGeom>
            <a:avLst/>
            <a:gdLst/>
            <a:ahLst/>
            <a:cxnLst/>
            <a:rect r="r" b="b" t="t" l="l"/>
            <a:pathLst>
              <a:path h="5946909" w="7284632">
                <a:moveTo>
                  <a:pt x="0" y="0"/>
                </a:moveTo>
                <a:lnTo>
                  <a:pt x="7284632" y="0"/>
                </a:lnTo>
                <a:lnTo>
                  <a:pt x="7284632" y="5946909"/>
                </a:lnTo>
                <a:lnTo>
                  <a:pt x="0" y="594690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5400000">
            <a:off x="-2966719" y="-1029396"/>
            <a:ext cx="8536036" cy="6968510"/>
          </a:xfrm>
          <a:custGeom>
            <a:avLst/>
            <a:gdLst/>
            <a:ahLst/>
            <a:cxnLst/>
            <a:rect r="r" b="b" t="t" l="l"/>
            <a:pathLst>
              <a:path h="6968510" w="8536036">
                <a:moveTo>
                  <a:pt x="0" y="0"/>
                </a:moveTo>
                <a:lnTo>
                  <a:pt x="8536037" y="0"/>
                </a:lnTo>
                <a:lnTo>
                  <a:pt x="8536037" y="6968510"/>
                </a:lnTo>
                <a:lnTo>
                  <a:pt x="0" y="696851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6495484">
            <a:off x="-1952676" y="5701556"/>
            <a:ext cx="7358179" cy="1913126"/>
          </a:xfrm>
          <a:custGeom>
            <a:avLst/>
            <a:gdLst/>
            <a:ahLst/>
            <a:cxnLst/>
            <a:rect r="r" b="b" t="t" l="l"/>
            <a:pathLst>
              <a:path h="1913126" w="7358179">
                <a:moveTo>
                  <a:pt x="0" y="0"/>
                </a:moveTo>
                <a:lnTo>
                  <a:pt x="7358178" y="0"/>
                </a:lnTo>
                <a:lnTo>
                  <a:pt x="7358178" y="1913127"/>
                </a:lnTo>
                <a:lnTo>
                  <a:pt x="0" y="191312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6" id="6"/>
          <p:cNvSpPr/>
          <p:nvPr/>
        </p:nvSpPr>
        <p:spPr>
          <a:xfrm flipH="false" flipV="false" rot="4700908">
            <a:off x="13301167" y="2610905"/>
            <a:ext cx="7358179" cy="1913126"/>
          </a:xfrm>
          <a:custGeom>
            <a:avLst/>
            <a:gdLst/>
            <a:ahLst/>
            <a:cxnLst/>
            <a:rect r="r" b="b" t="t" l="l"/>
            <a:pathLst>
              <a:path h="1913126" w="7358179">
                <a:moveTo>
                  <a:pt x="0" y="0"/>
                </a:moveTo>
                <a:lnTo>
                  <a:pt x="7358179" y="0"/>
                </a:lnTo>
                <a:lnTo>
                  <a:pt x="7358179" y="1913126"/>
                </a:lnTo>
                <a:lnTo>
                  <a:pt x="0" y="1913126"/>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7" id="7"/>
          <p:cNvSpPr/>
          <p:nvPr/>
        </p:nvSpPr>
        <p:spPr>
          <a:xfrm flipH="false" flipV="false" rot="0">
            <a:off x="4644631" y="6337974"/>
            <a:ext cx="2051916" cy="2051916"/>
          </a:xfrm>
          <a:custGeom>
            <a:avLst/>
            <a:gdLst/>
            <a:ahLst/>
            <a:cxnLst/>
            <a:rect r="r" b="b" t="t" l="l"/>
            <a:pathLst>
              <a:path h="2051916" w="2051916">
                <a:moveTo>
                  <a:pt x="0" y="0"/>
                </a:moveTo>
                <a:lnTo>
                  <a:pt x="2051916" y="0"/>
                </a:lnTo>
                <a:lnTo>
                  <a:pt x="2051916" y="2051917"/>
                </a:lnTo>
                <a:lnTo>
                  <a:pt x="0" y="2051917"/>
                </a:lnTo>
                <a:lnTo>
                  <a:pt x="0" y="0"/>
                </a:lnTo>
                <a:close/>
              </a:path>
            </a:pathLst>
          </a:custGeom>
          <a:blipFill>
            <a:blip r:embed="rId10"/>
            <a:stretch>
              <a:fillRect l="0" t="0" r="0" b="0"/>
            </a:stretch>
          </a:blipFill>
        </p:spPr>
      </p:sp>
      <p:sp>
        <p:nvSpPr>
          <p:cNvPr name="TextBox 8" id="8"/>
          <p:cNvSpPr txBox="true"/>
          <p:nvPr/>
        </p:nvSpPr>
        <p:spPr>
          <a:xfrm rot="0">
            <a:off x="3423346" y="3862022"/>
            <a:ext cx="11441307" cy="6534150"/>
          </a:xfrm>
          <a:prstGeom prst="rect">
            <a:avLst/>
          </a:prstGeom>
        </p:spPr>
        <p:txBody>
          <a:bodyPr anchor="t" rtlCol="false" tIns="0" lIns="0" bIns="0" rIns="0">
            <a:spAutoFit/>
          </a:bodyPr>
          <a:lstStyle/>
          <a:p>
            <a:pPr algn="ctr">
              <a:lnSpc>
                <a:spcPts val="3785"/>
              </a:lnSpc>
            </a:pPr>
            <a:r>
              <a:rPr lang="en-US" sz="3154" spc="94">
                <a:solidFill>
                  <a:srgbClr val="000000"/>
                </a:solidFill>
                <a:latin typeface="Roboto Bold"/>
              </a:rPr>
              <a:t>Olga А. Stankevich</a:t>
            </a:r>
          </a:p>
          <a:p>
            <a:pPr algn="ctr">
              <a:lnSpc>
                <a:spcPts val="3785"/>
              </a:lnSpc>
            </a:pPr>
          </a:p>
          <a:p>
            <a:pPr algn="ctr">
              <a:lnSpc>
                <a:spcPts val="3785"/>
              </a:lnSpc>
            </a:pPr>
            <a:r>
              <a:rPr lang="en-US" sz="3154" spc="94">
                <a:solidFill>
                  <a:srgbClr val="5A5F6E"/>
                </a:solidFill>
                <a:latin typeface="Roboto Bold"/>
              </a:rPr>
              <a:t>сontacts: </a:t>
            </a:r>
          </a:p>
          <a:p>
            <a:pPr algn="ctr">
              <a:lnSpc>
                <a:spcPts val="3785"/>
              </a:lnSpc>
            </a:pPr>
            <a:r>
              <a:rPr lang="en-US" sz="3154" spc="94">
                <a:solidFill>
                  <a:srgbClr val="5A5F6E"/>
                </a:solidFill>
                <a:latin typeface="Roboto Bold"/>
              </a:rPr>
              <a:t>E-mail: shavluykevich@mail.ru</a:t>
            </a:r>
          </a:p>
          <a:p>
            <a:pPr algn="ctr">
              <a:lnSpc>
                <a:spcPts val="3785"/>
              </a:lnSpc>
            </a:pPr>
            <a:r>
              <a:rPr lang="en-US" sz="3154" spc="94">
                <a:solidFill>
                  <a:srgbClr val="5A5F6E"/>
                </a:solidFill>
                <a:latin typeface="Roboto Bold"/>
              </a:rPr>
              <a:t>Google Scholar                 ORCID                       eLibrary</a:t>
            </a:r>
          </a:p>
          <a:p>
            <a:pPr algn="ctr">
              <a:lnSpc>
                <a:spcPts val="3785"/>
              </a:lnSpc>
            </a:pPr>
          </a:p>
          <a:p>
            <a:pPr algn="ctr">
              <a:lnSpc>
                <a:spcPts val="3785"/>
              </a:lnSpc>
            </a:pPr>
          </a:p>
          <a:p>
            <a:pPr algn="ctr">
              <a:lnSpc>
                <a:spcPts val="3785"/>
              </a:lnSpc>
            </a:pPr>
          </a:p>
          <a:p>
            <a:pPr algn="ctr">
              <a:lnSpc>
                <a:spcPts val="3785"/>
              </a:lnSpc>
            </a:pPr>
          </a:p>
          <a:p>
            <a:pPr algn="ctr">
              <a:lnSpc>
                <a:spcPts val="3785"/>
              </a:lnSpc>
            </a:pPr>
          </a:p>
          <a:p>
            <a:pPr algn="ctr">
              <a:lnSpc>
                <a:spcPts val="3785"/>
              </a:lnSpc>
            </a:pPr>
          </a:p>
          <a:p>
            <a:pPr algn="ctr">
              <a:lnSpc>
                <a:spcPts val="3785"/>
              </a:lnSpc>
            </a:pPr>
            <a:r>
              <a:rPr lang="en-US" sz="3154" spc="94">
                <a:solidFill>
                  <a:srgbClr val="D49E26"/>
                </a:solidFill>
                <a:latin typeface="Roboto Bold"/>
              </a:rPr>
              <a:t>We are glad to cooperate!</a:t>
            </a:r>
          </a:p>
          <a:p>
            <a:pPr algn="ctr">
              <a:lnSpc>
                <a:spcPts val="3785"/>
              </a:lnSpc>
            </a:pPr>
          </a:p>
          <a:p>
            <a:pPr algn="ctr">
              <a:lnSpc>
                <a:spcPts val="2681"/>
              </a:lnSpc>
              <a:spcBef>
                <a:spcPct val="0"/>
              </a:spcBef>
            </a:pPr>
          </a:p>
        </p:txBody>
      </p:sp>
      <p:sp>
        <p:nvSpPr>
          <p:cNvPr name="Freeform 9" id="9"/>
          <p:cNvSpPr/>
          <p:nvPr/>
        </p:nvSpPr>
        <p:spPr>
          <a:xfrm flipH="false" flipV="false" rot="0">
            <a:off x="8400555" y="6337974"/>
            <a:ext cx="2169327" cy="2169327"/>
          </a:xfrm>
          <a:custGeom>
            <a:avLst/>
            <a:gdLst/>
            <a:ahLst/>
            <a:cxnLst/>
            <a:rect r="r" b="b" t="t" l="l"/>
            <a:pathLst>
              <a:path h="2169327" w="2169327">
                <a:moveTo>
                  <a:pt x="0" y="0"/>
                </a:moveTo>
                <a:lnTo>
                  <a:pt x="2169327" y="0"/>
                </a:lnTo>
                <a:lnTo>
                  <a:pt x="2169327" y="2169328"/>
                </a:lnTo>
                <a:lnTo>
                  <a:pt x="0" y="2169328"/>
                </a:lnTo>
                <a:lnTo>
                  <a:pt x="0" y="0"/>
                </a:lnTo>
                <a:close/>
              </a:path>
            </a:pathLst>
          </a:custGeom>
          <a:blipFill>
            <a:blip r:embed="rId11"/>
            <a:stretch>
              <a:fillRect l="0" t="0" r="0" b="0"/>
            </a:stretch>
          </a:blipFill>
        </p:spPr>
      </p:sp>
      <p:sp>
        <p:nvSpPr>
          <p:cNvPr name="Freeform 10" id="10"/>
          <p:cNvSpPr/>
          <p:nvPr/>
        </p:nvSpPr>
        <p:spPr>
          <a:xfrm flipH="false" flipV="false" rot="0">
            <a:off x="12389157" y="6337974"/>
            <a:ext cx="2051916" cy="2051916"/>
          </a:xfrm>
          <a:custGeom>
            <a:avLst/>
            <a:gdLst/>
            <a:ahLst/>
            <a:cxnLst/>
            <a:rect r="r" b="b" t="t" l="l"/>
            <a:pathLst>
              <a:path h="2051916" w="2051916">
                <a:moveTo>
                  <a:pt x="0" y="0"/>
                </a:moveTo>
                <a:lnTo>
                  <a:pt x="2051917" y="0"/>
                </a:lnTo>
                <a:lnTo>
                  <a:pt x="2051917" y="2051917"/>
                </a:lnTo>
                <a:lnTo>
                  <a:pt x="0" y="2051917"/>
                </a:lnTo>
                <a:lnTo>
                  <a:pt x="0" y="0"/>
                </a:lnTo>
                <a:close/>
              </a:path>
            </a:pathLst>
          </a:custGeom>
          <a:blipFill>
            <a:blip r:embed="rId12"/>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DAFjRelN-hc</dc:identifier>
  <dcterms:modified xsi:type="dcterms:W3CDTF">2011-08-01T06:04:30Z</dcterms:modified>
  <cp:revision>1</cp:revision>
  <dc:title>The representations of primary school students about self-regulation and the ability to realize it in experimental conditions</dc:title>
</cp:coreProperties>
</file>