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sser" initials="y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20" autoAdjust="0"/>
  </p:normalViewPr>
  <p:slideViewPr>
    <p:cSldViewPr snapToGrid="0">
      <p:cViewPr varScale="1">
        <p:scale>
          <a:sx n="55" d="100"/>
          <a:sy n="55" d="100"/>
        </p:scale>
        <p:origin x="12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1048687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3120A-B4C1-4F67-82AD-EBFCA6919266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1048688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1048689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48690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1048691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ACB5E-8769-4D84-8CCE-DFCB975E4F0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8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>
              <a:latin typeface="Arial Narrow" pitchFamily="34" charset="0"/>
            </a:endParaRPr>
          </a:p>
        </p:txBody>
      </p:sp>
      <p:sp>
        <p:nvSpPr>
          <p:cNvPr id="1048589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ACB5E-8769-4D84-8CCE-DFCB975E4F0F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0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s-ES" dirty="0"/>
          </a:p>
        </p:txBody>
      </p:sp>
      <p:sp>
        <p:nvSpPr>
          <p:cNvPr id="1048601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1ECBE-0B3D-45DD-A4C4-CE57B1C0374E}" type="slidenum">
              <a:rPr lang="es-ES" smtClean="0"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1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b="1" dirty="0"/>
          </a:p>
        </p:txBody>
      </p:sp>
      <p:sp>
        <p:nvSpPr>
          <p:cNvPr id="1048612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1ECBE-0B3D-45DD-A4C4-CE57B1C0374E}" type="slidenum">
              <a:rPr lang="es-ES" smtClean="0"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0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b="1" dirty="0"/>
          </a:p>
        </p:txBody>
      </p:sp>
      <p:sp>
        <p:nvSpPr>
          <p:cNvPr id="1048621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1ECBE-0B3D-45DD-A4C4-CE57B1C0374E}" type="slidenum">
              <a:rPr lang="es-ES" smtClean="0"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29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ES" b="1" dirty="0"/>
          </a:p>
        </p:txBody>
      </p:sp>
      <p:sp>
        <p:nvSpPr>
          <p:cNvPr id="1048630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1ECBE-0B3D-45DD-A4C4-CE57B1C0374E}" type="slidenum">
              <a:rPr lang="es-ES" smtClean="0"/>
              <a:t>6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048660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1048661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5D84-D4EB-4E49-A26B-C894FEC9A6EA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1048662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63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1183-FA64-4E90-BEB7-45ACFE1C1F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048676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4867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5D84-D4EB-4E49-A26B-C894FEC9A6EA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104867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7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1183-FA64-4E90-BEB7-45ACFE1C1F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048655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48656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5D84-D4EB-4E49-A26B-C894FEC9A6EA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1048657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58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1183-FA64-4E90-BEB7-45ACFE1C1F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048646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4864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5D84-D4EB-4E49-A26B-C894FEC9A6EA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104864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4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1183-FA64-4E90-BEB7-45ACFE1C1F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048671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4867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5D84-D4EB-4E49-A26B-C894FEC9A6EA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104867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7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1183-FA64-4E90-BEB7-45ACFE1C1F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048632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48633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48634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5D84-D4EB-4E49-A26B-C894FEC9A6EA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1048635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36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1183-FA64-4E90-BEB7-45ACFE1C1F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048638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48639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48640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48641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48642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5D84-D4EB-4E49-A26B-C894FEC9A6EA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1048643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44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1183-FA64-4E90-BEB7-45ACFE1C1F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048651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5D84-D4EB-4E49-A26B-C894FEC9A6EA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1048652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53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1183-FA64-4E90-BEB7-45ACFE1C1F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5D84-D4EB-4E49-A26B-C894FEC9A6EA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1048582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583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1183-FA64-4E90-BEB7-45ACFE1C1F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048681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48682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48683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5D84-D4EB-4E49-A26B-C894FEC9A6EA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1048684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85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1183-FA64-4E90-BEB7-45ACFE1C1F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048665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1048666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48667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5D84-D4EB-4E49-A26B-C894FEC9A6EA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1048668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69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01183-FA64-4E90-BEB7-45ACFE1C1F3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048577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48578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5D84-D4EB-4E49-A26B-C894FEC9A6EA}" type="datetimeFigureOut">
              <a:rPr lang="es-ES" smtClean="0"/>
              <a:t>22/05/2023</a:t>
            </a:fld>
            <a:endParaRPr lang="es-ES"/>
          </a:p>
        </p:txBody>
      </p:sp>
      <p:sp>
        <p:nvSpPr>
          <p:cNvPr id="104857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048580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01183-FA64-4E90-BEB7-45ACFE1C1F3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Conector recto 2"/>
          <p:cNvCxnSpPr>
            <a:cxnSpLocks/>
          </p:cNvCxnSpPr>
          <p:nvPr/>
        </p:nvCxnSpPr>
        <p:spPr>
          <a:xfrm>
            <a:off x="735204" y="1879043"/>
            <a:ext cx="10721591" cy="0"/>
          </a:xfrm>
          <a:prstGeom prst="line">
            <a:avLst/>
          </a:prstGeom>
          <a:ln w="381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Conector recto 6"/>
          <p:cNvCxnSpPr>
            <a:cxnSpLocks/>
          </p:cNvCxnSpPr>
          <p:nvPr/>
        </p:nvCxnSpPr>
        <p:spPr>
          <a:xfrm>
            <a:off x="735204" y="4221984"/>
            <a:ext cx="10721591" cy="0"/>
          </a:xfrm>
          <a:prstGeom prst="line">
            <a:avLst/>
          </a:prstGeom>
          <a:ln w="38100">
            <a:solidFill>
              <a:srgbClr val="FF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584" name="CuadroTexto 7"/>
          <p:cNvSpPr txBox="1"/>
          <p:nvPr/>
        </p:nvSpPr>
        <p:spPr>
          <a:xfrm>
            <a:off x="4554769" y="662093"/>
            <a:ext cx="36359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Project </a:t>
            </a:r>
            <a:r>
              <a:rPr lang="en-US" sz="28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Escaramujo</a:t>
            </a:r>
            <a:endParaRPr lang="en-US" sz="28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University of Havana</a:t>
            </a:r>
            <a:r>
              <a:rPr lang="en-US" sz="28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8585" name="CuadroTexto 8"/>
          <p:cNvSpPr txBox="1"/>
          <p:nvPr/>
        </p:nvSpPr>
        <p:spPr>
          <a:xfrm>
            <a:off x="735204" y="2446684"/>
            <a:ext cx="10721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Adolescer 2022: Reflections 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practices of digital socialization of Cuban children and adolescents</a:t>
            </a:r>
            <a:r>
              <a:rPr lang="es-E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6" name="CuadroTexto 9"/>
          <p:cNvSpPr txBox="1"/>
          <p:nvPr/>
        </p:nvSpPr>
        <p:spPr>
          <a:xfrm>
            <a:off x="2608853" y="4540932"/>
            <a:ext cx="8239756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/>
            <a:r>
              <a:rPr lang="es-ES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Authors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s-E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Gisela Lianet Carrete </a:t>
            </a:r>
            <a:r>
              <a:rPr lang="es-E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Betancourt</a:t>
            </a:r>
          </a:p>
          <a:p>
            <a:pPr lvl="0" algn="just"/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s-E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MSc. 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Isys Pelier </a:t>
            </a:r>
            <a:r>
              <a:rPr lang="es-E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Alvarez</a:t>
            </a:r>
            <a:endParaRPr lang="es-E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Mabel 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González Fuentes </a:t>
            </a:r>
          </a:p>
          <a:p>
            <a:pPr algn="just"/>
            <a:endParaRPr lang="es-ES" sz="2800" dirty="0">
              <a:latin typeface="Arial Narrow" panose="020B0606020202030204" pitchFamily="34" charset="0"/>
            </a:endParaRPr>
          </a:p>
        </p:txBody>
      </p:sp>
      <p:pic>
        <p:nvPicPr>
          <p:cNvPr id="2097152" name="Imagen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132"/>
            <a:ext cx="1600200" cy="1274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32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9509" y="11165"/>
            <a:ext cx="2256790" cy="2383971"/>
          </a:xfrm>
          <a:prstGeom prst="rect">
            <a:avLst/>
          </a:prstGeom>
          <a:noFill/>
        </p:spPr>
      </p:pic>
      <p:pic>
        <p:nvPicPr>
          <p:cNvPr id="2097154" name="Picture 27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142" y="3884491"/>
            <a:ext cx="929367" cy="1595328"/>
          </a:xfrm>
          <a:prstGeom prst="rect">
            <a:avLst/>
          </a:prstGeom>
          <a:noFill/>
        </p:spPr>
      </p:pic>
      <p:pic>
        <p:nvPicPr>
          <p:cNvPr id="2097155" name="Picture 35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1861" y="1641607"/>
            <a:ext cx="1904940" cy="2049619"/>
          </a:xfrm>
          <a:prstGeom prst="rect">
            <a:avLst/>
          </a:prstGeom>
          <a:noFill/>
        </p:spPr>
      </p:pic>
      <p:sp>
        <p:nvSpPr>
          <p:cNvPr id="1048590" name="Rectángulo 1"/>
          <p:cNvSpPr/>
          <p:nvPr/>
        </p:nvSpPr>
        <p:spPr>
          <a:xfrm>
            <a:off x="2827904" y="95375"/>
            <a:ext cx="6621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Escaramujo</a:t>
            </a:r>
            <a:r>
              <a:rPr lang="en-US" sz="2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The</a:t>
            </a:r>
            <a:r>
              <a:rPr lang="en-US" sz="2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history of an university Project.</a:t>
            </a:r>
            <a:endParaRPr lang="en-US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097156" name="Imagen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9102" y="0"/>
            <a:ext cx="1515001" cy="1077014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521372" y="2912954"/>
            <a:ext cx="7300013" cy="1390325"/>
            <a:chOff x="4087096" y="1043628"/>
            <a:chExt cx="4910961" cy="2756917"/>
          </a:xfrm>
        </p:grpSpPr>
        <p:sp>
          <p:nvSpPr>
            <p:cNvPr id="1048591" name="Rectángulo redondeado 25"/>
            <p:cNvSpPr/>
            <p:nvPr/>
          </p:nvSpPr>
          <p:spPr>
            <a:xfrm>
              <a:off x="4087096" y="1043628"/>
              <a:ext cx="4910961" cy="2756917"/>
            </a:xfrm>
            <a:prstGeom prst="roundRect">
              <a:avLst>
                <a:gd name="adj" fmla="val 10000"/>
              </a:avLst>
            </a:prstGeom>
            <a:ln w="57150"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8592" name="CuadroTexto 26"/>
            <p:cNvSpPr txBox="1"/>
            <p:nvPr/>
          </p:nvSpPr>
          <p:spPr>
            <a:xfrm>
              <a:off x="4213343" y="2011077"/>
              <a:ext cx="4618257" cy="8097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General objective: </a:t>
              </a:r>
            </a:p>
            <a:p>
              <a:pPr lvl="0" algn="just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T</a:t>
              </a:r>
              <a:r>
                <a:rPr lang="en-US" sz="2800" kern="1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o contribute to the psychosocial development of children </a:t>
              </a:r>
              <a:r>
                <a:rPr lang="en-US" sz="28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and </a:t>
              </a:r>
              <a:r>
                <a:rPr lang="en-US" sz="2800" kern="1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adolescents in Cuba</a:t>
              </a:r>
              <a:r>
                <a:rPr lang="es-ES" sz="2800" kern="12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.</a:t>
              </a:r>
              <a:endParaRPr lang="es-MX" sz="2800" kern="12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upo 30"/>
          <p:cNvGrpSpPr/>
          <p:nvPr/>
        </p:nvGrpSpPr>
        <p:grpSpPr>
          <a:xfrm>
            <a:off x="521372" y="1346977"/>
            <a:ext cx="7300013" cy="1362131"/>
            <a:chOff x="4233448" y="1576240"/>
            <a:chExt cx="4407511" cy="1817691"/>
          </a:xfrm>
        </p:grpSpPr>
        <p:sp>
          <p:nvSpPr>
            <p:cNvPr id="1048593" name="Rectángulo redondeado 31"/>
            <p:cNvSpPr/>
            <p:nvPr/>
          </p:nvSpPr>
          <p:spPr>
            <a:xfrm>
              <a:off x="4233448" y="1576240"/>
              <a:ext cx="4407511" cy="1670259"/>
            </a:xfrm>
            <a:prstGeom prst="roundRect">
              <a:avLst>
                <a:gd name="adj" fmla="val 10000"/>
              </a:avLst>
            </a:prstGeom>
            <a:ln w="57150"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8594" name="CuadroTexto 32"/>
            <p:cNvSpPr txBox="1"/>
            <p:nvPr/>
          </p:nvSpPr>
          <p:spPr>
            <a:xfrm>
              <a:off x="4326013" y="1821512"/>
              <a:ext cx="4309671" cy="1572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8595" name="Rectángulo 5"/>
          <p:cNvSpPr/>
          <p:nvPr/>
        </p:nvSpPr>
        <p:spPr>
          <a:xfrm>
            <a:off x="709035" y="1548914"/>
            <a:ext cx="670259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Cuban </a:t>
            </a:r>
            <a:r>
              <a:rPr lang="en-US" sz="28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educommunicative</a:t>
            </a:r>
            <a:r>
              <a:rPr lang="en-US" sz="2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project, 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created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n 2010.</a:t>
            </a:r>
            <a:endParaRPr lang="en-US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upo 33"/>
          <p:cNvGrpSpPr/>
          <p:nvPr/>
        </p:nvGrpSpPr>
        <p:grpSpPr>
          <a:xfrm>
            <a:off x="521372" y="4689886"/>
            <a:ext cx="7300013" cy="1482313"/>
            <a:chOff x="4233448" y="1576240"/>
            <a:chExt cx="4407511" cy="1670259"/>
          </a:xfrm>
        </p:grpSpPr>
        <p:sp>
          <p:nvSpPr>
            <p:cNvPr id="1048596" name="Rectángulo redondeado 34"/>
            <p:cNvSpPr/>
            <p:nvPr/>
          </p:nvSpPr>
          <p:spPr>
            <a:xfrm>
              <a:off x="4233448" y="1576240"/>
              <a:ext cx="4407511" cy="1670259"/>
            </a:xfrm>
            <a:prstGeom prst="roundRect">
              <a:avLst>
                <a:gd name="adj" fmla="val 10000"/>
              </a:avLst>
            </a:prstGeom>
            <a:ln w="57150"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8597" name="CuadroTexto 35"/>
            <p:cNvSpPr txBox="1"/>
            <p:nvPr/>
          </p:nvSpPr>
          <p:spPr>
            <a:xfrm>
              <a:off x="4282368" y="1625160"/>
              <a:ext cx="4309671" cy="1572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2000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8598" name="Rectángulo 8"/>
          <p:cNvSpPr/>
          <p:nvPr/>
        </p:nvSpPr>
        <p:spPr>
          <a:xfrm>
            <a:off x="709035" y="4912319"/>
            <a:ext cx="6641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Arial Narrow" panose="020B0606020202030204" pitchFamily="34" charset="0"/>
              </a:rPr>
              <a:t>A project conceived from the conceptions and methodologies of Popular Education.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pic>
        <p:nvPicPr>
          <p:cNvPr id="2097157" name="Imagen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991" y="1346977"/>
            <a:ext cx="3898183" cy="4825222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CuadroTexto 14"/>
          <p:cNvSpPr txBox="1"/>
          <p:nvPr/>
        </p:nvSpPr>
        <p:spPr>
          <a:xfrm>
            <a:off x="6670729" y="3764349"/>
            <a:ext cx="4126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dirty="0">
              <a:latin typeface="Arial Narrow" panose="020B0606020202030204" pitchFamily="34" charset="0"/>
            </a:endParaRPr>
          </a:p>
        </p:txBody>
      </p:sp>
      <p:sp>
        <p:nvSpPr>
          <p:cNvPr id="1048603" name="Rectángulo 5"/>
          <p:cNvSpPr/>
          <p:nvPr/>
        </p:nvSpPr>
        <p:spPr>
          <a:xfrm>
            <a:off x="125114" y="268635"/>
            <a:ext cx="7037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“</a:t>
            </a:r>
            <a:r>
              <a:rPr lang="es-ES" sz="3200" b="1" dirty="0">
                <a:latin typeface="Arial Narrow" panose="020B0606020202030204" pitchFamily="34" charset="0"/>
                <a:ea typeface="SimSun" panose="02010600030101010101" pitchFamily="2" charset="-122"/>
              </a:rPr>
              <a:t>Adolescer”</a:t>
            </a:r>
            <a:endParaRPr lang="es-ES" sz="3200" b="1" dirty="0">
              <a:latin typeface="Arial Narrow" panose="020B0606020202030204" pitchFamily="34" charset="0"/>
            </a:endParaRPr>
          </a:p>
        </p:txBody>
      </p:sp>
      <p:sp>
        <p:nvSpPr>
          <p:cNvPr id="1048604" name="Rectángulo redondeado 24"/>
          <p:cNvSpPr/>
          <p:nvPr/>
        </p:nvSpPr>
        <p:spPr>
          <a:xfrm>
            <a:off x="368993" y="1284297"/>
            <a:ext cx="6793737" cy="1192680"/>
          </a:xfrm>
          <a:prstGeom prst="roundRect">
            <a:avLst>
              <a:gd name="adj" fmla="val 10000"/>
            </a:avLst>
          </a:prstGeom>
          <a:ln w="5715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48605" name="Rectángulo 25"/>
          <p:cNvSpPr/>
          <p:nvPr/>
        </p:nvSpPr>
        <p:spPr>
          <a:xfrm>
            <a:off x="368993" y="1437692"/>
            <a:ext cx="6202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In </a:t>
            </a:r>
            <a:r>
              <a:rPr lang="en-US" sz="2800" b="1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2015</a:t>
            </a:r>
            <a:r>
              <a:rPr lang="en-US" sz="2800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, the project </a:t>
            </a:r>
            <a:r>
              <a:rPr lang="en-US" sz="2800" dirty="0" err="1" smtClean="0">
                <a:latin typeface="Arial Narrow" panose="020B0606020202030204" pitchFamily="34" charset="0"/>
                <a:ea typeface="SimSun" panose="02010600030101010101" pitchFamily="2" charset="-122"/>
              </a:rPr>
              <a:t>concieves</a:t>
            </a:r>
            <a:r>
              <a:rPr lang="en-US" sz="2800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 the event </a:t>
            </a:r>
            <a:r>
              <a:rPr lang="en-US" sz="2800" dirty="0" smtClean="0">
                <a:latin typeface="Arial Narrow" panose="020B0606020202030204" pitchFamily="34" charset="0"/>
              </a:rPr>
              <a:t>as an </a:t>
            </a:r>
            <a:r>
              <a:rPr lang="en-US" sz="2800" b="1" dirty="0" smtClean="0">
                <a:latin typeface="Arial Narrow" panose="020B0606020202030204" pitchFamily="34" charset="0"/>
              </a:rPr>
              <a:t>annual</a:t>
            </a:r>
            <a:r>
              <a:rPr lang="en-US" sz="2800" dirty="0" smtClean="0">
                <a:latin typeface="Arial Narrow" panose="020B0606020202030204" pitchFamily="34" charset="0"/>
              </a:rPr>
              <a:t> </a:t>
            </a:r>
            <a:r>
              <a:rPr lang="en-US" sz="2800" b="1" dirty="0" smtClean="0">
                <a:latin typeface="Arial Narrow" panose="020B0606020202030204" pitchFamily="34" charset="0"/>
              </a:rPr>
              <a:t>space.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1048606" name="Rectángulo redondeado 26"/>
          <p:cNvSpPr/>
          <p:nvPr/>
        </p:nvSpPr>
        <p:spPr>
          <a:xfrm>
            <a:off x="320215" y="2990199"/>
            <a:ext cx="6793740" cy="1297370"/>
          </a:xfrm>
          <a:prstGeom prst="roundRect">
            <a:avLst>
              <a:gd name="adj" fmla="val 10000"/>
            </a:avLst>
          </a:prstGeom>
          <a:ln w="5715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48607" name="Rectángulo 27"/>
          <p:cNvSpPr/>
          <p:nvPr/>
        </p:nvSpPr>
        <p:spPr>
          <a:xfrm>
            <a:off x="348185" y="3138897"/>
            <a:ext cx="6351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Academic socialization 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about/for the Cubans children 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and 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adolescences.</a:t>
            </a:r>
            <a:endParaRPr lang="en-US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48608" name="Rectángulo redondeado 28"/>
          <p:cNvSpPr/>
          <p:nvPr/>
        </p:nvSpPr>
        <p:spPr>
          <a:xfrm>
            <a:off x="320221" y="4718455"/>
            <a:ext cx="6842507" cy="1393113"/>
          </a:xfrm>
          <a:prstGeom prst="roundRect">
            <a:avLst>
              <a:gd name="adj" fmla="val 10000"/>
            </a:avLst>
          </a:prstGeom>
          <a:ln w="5715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48609" name="Rectángulo 29"/>
          <p:cNvSpPr/>
          <p:nvPr/>
        </p:nvSpPr>
        <p:spPr>
          <a:xfrm>
            <a:off x="344604" y="4942528"/>
            <a:ext cx="674496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342900">
              <a:spcBef>
                <a:spcPct val="0"/>
              </a:spcBef>
            </a:pP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Panels, thematic forums or work tables, sessions with the adolescents and a experience fair</a:t>
            </a:r>
            <a:r>
              <a:rPr lang="es-E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s-ES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342900">
              <a:spcBef>
                <a:spcPct val="0"/>
              </a:spcBef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58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807" y="3521656"/>
            <a:ext cx="4516805" cy="2977115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pic>
        <p:nvPicPr>
          <p:cNvPr id="2097159" name="Imagen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807" y="192889"/>
            <a:ext cx="4516805" cy="3065498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pic>
        <p:nvPicPr>
          <p:cNvPr id="2097160" name="Imagen 3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132"/>
            <a:ext cx="1224643" cy="9676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1" y="215505"/>
            <a:ext cx="4196442" cy="27146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97162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1" y="3416748"/>
            <a:ext cx="4196442" cy="30937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97163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132"/>
            <a:ext cx="1175657" cy="1005897"/>
          </a:xfrm>
          <a:prstGeom prst="rect">
            <a:avLst/>
          </a:prstGeom>
        </p:spPr>
      </p:pic>
      <p:pic>
        <p:nvPicPr>
          <p:cNvPr id="2097164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4711" y="215506"/>
            <a:ext cx="4898573" cy="2714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97165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4711" y="3416748"/>
            <a:ext cx="4898573" cy="30937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CuadroTexto 14"/>
          <p:cNvSpPr txBox="1"/>
          <p:nvPr/>
        </p:nvSpPr>
        <p:spPr>
          <a:xfrm>
            <a:off x="6670729" y="3764349"/>
            <a:ext cx="4126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dirty="0">
              <a:latin typeface="Arial Narrow" panose="020B0606020202030204" pitchFamily="34" charset="0"/>
            </a:endParaRPr>
          </a:p>
        </p:txBody>
      </p:sp>
      <p:sp>
        <p:nvSpPr>
          <p:cNvPr id="1048614" name="Rectángulo 5"/>
          <p:cNvSpPr/>
          <p:nvPr/>
        </p:nvSpPr>
        <p:spPr>
          <a:xfrm>
            <a:off x="214135" y="213695"/>
            <a:ext cx="7037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atin typeface="Arial Narrow" panose="020B0606020202030204" pitchFamily="34" charset="0"/>
                <a:ea typeface="SimSun" panose="02010600030101010101" pitchFamily="2" charset="-122"/>
              </a:rPr>
              <a:t>VIII“Adolescer</a:t>
            </a:r>
            <a:r>
              <a:rPr lang="es-ES" sz="3200" b="1" dirty="0">
                <a:latin typeface="Arial Narrow" panose="020B0606020202030204" pitchFamily="34" charset="0"/>
                <a:ea typeface="SimSun" panose="02010600030101010101" pitchFamily="2" charset="-122"/>
              </a:rPr>
              <a:t>”</a:t>
            </a:r>
            <a:endParaRPr lang="es-ES" sz="3200" b="1" dirty="0">
              <a:latin typeface="Arial Narrow" panose="020B0606020202030204" pitchFamily="34" charset="0"/>
            </a:endParaRPr>
          </a:p>
        </p:txBody>
      </p:sp>
      <p:sp>
        <p:nvSpPr>
          <p:cNvPr id="1048615" name="Rectángulo redondeado 24"/>
          <p:cNvSpPr/>
          <p:nvPr/>
        </p:nvSpPr>
        <p:spPr>
          <a:xfrm>
            <a:off x="320221" y="3185622"/>
            <a:ext cx="6931528" cy="1246465"/>
          </a:xfrm>
          <a:prstGeom prst="roundRect">
            <a:avLst>
              <a:gd name="adj" fmla="val 5805"/>
            </a:avLst>
          </a:prstGeom>
          <a:ln w="5715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r>
              <a:rPr lang="en-US" sz="2800" dirty="0" smtClean="0">
                <a:latin typeface="Arial Narrow" panose="020B0606020202030204" pitchFamily="34" charset="0"/>
              </a:rPr>
              <a:t>Results related to the </a:t>
            </a:r>
            <a:r>
              <a:rPr lang="en-US" sz="2800" b="1" dirty="0" smtClean="0">
                <a:latin typeface="Arial Narrow" panose="020B0606020202030204" pitchFamily="34" charset="0"/>
              </a:rPr>
              <a:t>socialization of these groups in virtual environment.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1048616" name="Rectángulo redondeado 26"/>
          <p:cNvSpPr/>
          <p:nvPr/>
        </p:nvSpPr>
        <p:spPr>
          <a:xfrm>
            <a:off x="320221" y="1013907"/>
            <a:ext cx="6931528" cy="1606678"/>
          </a:xfrm>
          <a:prstGeom prst="roundRect">
            <a:avLst>
              <a:gd name="adj" fmla="val 10000"/>
            </a:avLst>
          </a:prstGeom>
          <a:ln w="5715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r>
              <a:rPr lang="en-US" sz="2800" dirty="0" smtClean="0">
                <a:latin typeface="Arial Narrow" panose="020B0606020202030204" pitchFamily="34" charset="0"/>
              </a:rPr>
              <a:t>Theme: “Medias, communication´s technologies and socials networks in the socialization of ours childhoods and adolescences”</a:t>
            </a:r>
            <a:endParaRPr lang="en-US" sz="2800" b="1" dirty="0" smtClean="0">
              <a:latin typeface="Arial Narrow" panose="020B0606020202030204" pitchFamily="34" charset="0"/>
            </a:endParaRPr>
          </a:p>
          <a:p>
            <a:endParaRPr lang="es-ES" dirty="0"/>
          </a:p>
        </p:txBody>
      </p:sp>
      <p:sp>
        <p:nvSpPr>
          <p:cNvPr id="1048617" name="Rectángulo redondeado 28"/>
          <p:cNvSpPr/>
          <p:nvPr/>
        </p:nvSpPr>
        <p:spPr>
          <a:xfrm>
            <a:off x="320221" y="5010814"/>
            <a:ext cx="6929665" cy="1431062"/>
          </a:xfrm>
          <a:prstGeom prst="roundRect">
            <a:avLst>
              <a:gd name="adj" fmla="val 10000"/>
            </a:avLst>
          </a:prstGeom>
          <a:ln w="5715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48618" name="Rectángulo 29"/>
          <p:cNvSpPr/>
          <p:nvPr/>
        </p:nvSpPr>
        <p:spPr>
          <a:xfrm>
            <a:off x="393748" y="5056881"/>
            <a:ext cx="6678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spcBef>
                <a:spcPct val="0"/>
              </a:spcBef>
            </a:pPr>
            <a:r>
              <a:rPr lang="en-US" sz="2800" dirty="0" smtClean="0">
                <a:latin typeface="Arial Narrow" panose="020B0606020202030204" pitchFamily="34" charset="0"/>
              </a:rPr>
              <a:t>Materialization of the memories in a book with the whole details of the academic </a:t>
            </a:r>
            <a:r>
              <a:rPr lang="en-US" sz="2800" dirty="0" err="1" smtClean="0">
                <a:latin typeface="Arial Narrow" panose="020B0606020202030204" pitchFamily="34" charset="0"/>
              </a:rPr>
              <a:t>infromation</a:t>
            </a:r>
            <a:r>
              <a:rPr lang="en-US" sz="2800" dirty="0" smtClean="0">
                <a:latin typeface="Arial Narrow" panose="020B0606020202030204" pitchFamily="34" charset="0"/>
              </a:rPr>
              <a:t> and experiences</a:t>
            </a:r>
            <a:r>
              <a:rPr lang="en-US" sz="2800" dirty="0" smtClean="0">
                <a:latin typeface="Arial Narrow" panose="020B0606020202030204" pitchFamily="34" charset="0"/>
              </a:rPr>
              <a:t>.</a:t>
            </a:r>
            <a:endParaRPr lang="en-US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097166" name="Imagen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132"/>
            <a:ext cx="1289957" cy="759338"/>
          </a:xfrm>
          <a:prstGeom prst="rect">
            <a:avLst/>
          </a:prstGeom>
        </p:spPr>
      </p:pic>
      <p:pic>
        <p:nvPicPr>
          <p:cNvPr id="2097167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884" y="303045"/>
            <a:ext cx="4408429" cy="3690257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pic>
        <p:nvPicPr>
          <p:cNvPr id="2097168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7297" y="4181069"/>
            <a:ext cx="4408429" cy="2500528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CuadroTexto 14"/>
          <p:cNvSpPr txBox="1"/>
          <p:nvPr/>
        </p:nvSpPr>
        <p:spPr>
          <a:xfrm>
            <a:off x="6670729" y="3764349"/>
            <a:ext cx="4126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dirty="0">
              <a:latin typeface="Arial Narrow" panose="020B0606020202030204" pitchFamily="34" charset="0"/>
            </a:endParaRPr>
          </a:p>
        </p:txBody>
      </p:sp>
      <p:sp>
        <p:nvSpPr>
          <p:cNvPr id="1048623" name="Rectángulo 5"/>
          <p:cNvSpPr/>
          <p:nvPr/>
        </p:nvSpPr>
        <p:spPr>
          <a:xfrm>
            <a:off x="214135" y="213695"/>
            <a:ext cx="70376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200" b="1" dirty="0">
              <a:latin typeface="Arial Narrow" panose="020B0606020202030204" pitchFamily="34" charset="0"/>
            </a:endParaRPr>
          </a:p>
        </p:txBody>
      </p:sp>
      <p:sp>
        <p:nvSpPr>
          <p:cNvPr id="1048624" name="Rectángulo redondeado 24"/>
          <p:cNvSpPr/>
          <p:nvPr/>
        </p:nvSpPr>
        <p:spPr>
          <a:xfrm>
            <a:off x="212272" y="2773702"/>
            <a:ext cx="6931528" cy="1641648"/>
          </a:xfrm>
          <a:prstGeom prst="roundRect">
            <a:avLst>
              <a:gd name="adj" fmla="val 5805"/>
            </a:avLst>
          </a:prstGeom>
          <a:ln w="5715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r>
              <a:rPr lang="en-US" sz="2800" b="1" dirty="0" smtClean="0">
                <a:latin typeface="Arial Narrow" panose="020B0606020202030204" pitchFamily="34" charset="0"/>
              </a:rPr>
              <a:t>Chapters I,II, III: </a:t>
            </a:r>
            <a:r>
              <a:rPr lang="en-US" sz="2800" dirty="0" smtClean="0">
                <a:latin typeface="Arial Narrow" panose="020B0606020202030204" pitchFamily="34" charset="0"/>
              </a:rPr>
              <a:t>Thematic panels.</a:t>
            </a:r>
          </a:p>
          <a:p>
            <a:pPr algn="just"/>
            <a:r>
              <a:rPr lang="en-US" sz="2800" b="1" dirty="0" smtClean="0">
                <a:latin typeface="Arial Narrow" panose="020B0606020202030204" pitchFamily="34" charset="0"/>
              </a:rPr>
              <a:t>Chapter IV: </a:t>
            </a:r>
            <a:r>
              <a:rPr lang="en-US" sz="2800" dirty="0" smtClean="0">
                <a:latin typeface="Arial Narrow" panose="020B0606020202030204" pitchFamily="34" charset="0"/>
              </a:rPr>
              <a:t>Experiences fair. </a:t>
            </a:r>
          </a:p>
          <a:p>
            <a:pPr algn="just"/>
            <a:r>
              <a:rPr lang="en-US" sz="2800" b="1" dirty="0" smtClean="0">
                <a:latin typeface="Arial Narrow" panose="020B0606020202030204" pitchFamily="34" charset="0"/>
              </a:rPr>
              <a:t>Chapter V: </a:t>
            </a:r>
            <a:r>
              <a:rPr lang="en-US" sz="2800" dirty="0" smtClean="0">
                <a:latin typeface="Arial Narrow" panose="020B0606020202030204" pitchFamily="34" charset="0"/>
              </a:rPr>
              <a:t>Book presentation.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1048625" name="Rectángulo redondeado 26"/>
          <p:cNvSpPr/>
          <p:nvPr/>
        </p:nvSpPr>
        <p:spPr>
          <a:xfrm>
            <a:off x="212272" y="955227"/>
            <a:ext cx="6931528" cy="1596837"/>
          </a:xfrm>
          <a:prstGeom prst="roundRect">
            <a:avLst>
              <a:gd name="adj" fmla="val 10000"/>
            </a:avLst>
          </a:prstGeom>
          <a:ln w="5715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r>
              <a:rPr lang="en-US" sz="2800" dirty="0" smtClean="0">
                <a:latin typeface="Arial Narrow" panose="020B0606020202030204" pitchFamily="34" charset="0"/>
              </a:rPr>
              <a:t>Summarizes the debates, reflections y results of the experts in five chapters, which correspond to the different spaces of the event.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1048626" name="Rectángulo redondeado 28"/>
          <p:cNvSpPr/>
          <p:nvPr/>
        </p:nvSpPr>
        <p:spPr>
          <a:xfrm>
            <a:off x="212272" y="4701356"/>
            <a:ext cx="6931529" cy="1930812"/>
          </a:xfrm>
          <a:prstGeom prst="roundRect">
            <a:avLst>
              <a:gd name="adj" fmla="val 10000"/>
            </a:avLst>
          </a:prstGeom>
          <a:ln w="57150"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r>
              <a:rPr lang="en-US" sz="2800" dirty="0" smtClean="0">
                <a:latin typeface="Arial Narrow" panose="020B0606020202030204" pitchFamily="34" charset="0"/>
              </a:rPr>
              <a:t>Need to accompany and educate the children and adolescents to accomplish a digital socialization more effective y save for them. </a:t>
            </a:r>
          </a:p>
          <a:p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1048627" name="Rectángulo 29"/>
          <p:cNvSpPr/>
          <p:nvPr/>
        </p:nvSpPr>
        <p:spPr>
          <a:xfrm>
            <a:off x="393748" y="5355172"/>
            <a:ext cx="6678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spcBef>
                <a:spcPct val="0"/>
              </a:spcBef>
            </a:pPr>
            <a:endParaRPr lang="es-MX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097169" name="Imagen 12"/>
          <p:cNvPicPr>
            <a:picLocks noChangeAspect="1"/>
          </p:cNvPicPr>
          <p:nvPr/>
        </p:nvPicPr>
        <p:blipFill rotWithShape="1">
          <a:blip r:embed="rId3"/>
          <a:srcRect l="16788" t="14458" r="17478" b="5055"/>
          <a:stretch>
            <a:fillRect/>
          </a:stretch>
        </p:blipFill>
        <p:spPr>
          <a:xfrm>
            <a:off x="7433225" y="955226"/>
            <a:ext cx="4614735" cy="4923165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pic>
        <p:nvPicPr>
          <p:cNvPr id="2097170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469"/>
            <a:ext cx="1273629" cy="770002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249</Words>
  <Application>Microsoft Office PowerPoint</Application>
  <PresentationFormat>Panorámica</PresentationFormat>
  <Paragraphs>29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SimSun</vt:lpstr>
      <vt:lpstr>Arial</vt:lpstr>
      <vt:lpstr>Arial Narrow</vt:lpstr>
      <vt:lpstr>Calibri</vt:lpstr>
      <vt:lpstr>Calibri Light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Jclaudio</dc:creator>
  <cp:lastModifiedBy>Usuario de Windows</cp:lastModifiedBy>
  <cp:revision>7</cp:revision>
  <dcterms:created xsi:type="dcterms:W3CDTF">2022-03-06T07:33:01Z</dcterms:created>
  <dcterms:modified xsi:type="dcterms:W3CDTF">2023-05-22T18:42:07Z</dcterms:modified>
</cp:coreProperties>
</file>