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udia\Psicolog&#237;a(carrera)\0%20-%204%20to\Art&#237;culo%20Cient&#237;fico\Gr&#225;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udia\Psicolog&#237;a(carrera)\0%20-%204%20to\Art&#237;culo%20Cient&#237;fico\Gr&#225;fic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S" dirty="0" err="1" smtClean="0"/>
              <a:t>Skill</a:t>
            </a:r>
            <a:r>
              <a:rPr lang="es-US" baseline="0" dirty="0" smtClean="0"/>
              <a:t> </a:t>
            </a:r>
            <a:r>
              <a:rPr lang="es-US" baseline="0" dirty="0" err="1" smtClean="0"/>
              <a:t>level</a:t>
            </a:r>
            <a:r>
              <a:rPr lang="es-US" baseline="0" dirty="0" smtClean="0"/>
              <a:t> </a:t>
            </a:r>
            <a:r>
              <a:rPr lang="es-US" baseline="0" dirty="0" err="1" smtClean="0"/>
              <a:t>achieved</a:t>
            </a:r>
            <a:r>
              <a:rPr lang="es-US" baseline="0" dirty="0" smtClean="0"/>
              <a:t> </a:t>
            </a:r>
            <a:r>
              <a:rPr lang="es-US" baseline="0" dirty="0" err="1" smtClean="0"/>
              <a:t>during</a:t>
            </a:r>
            <a:r>
              <a:rPr lang="es-US" baseline="0" dirty="0" smtClean="0"/>
              <a:t> </a:t>
            </a:r>
            <a:r>
              <a:rPr lang="es-US" baseline="0" dirty="0" err="1" smtClean="0"/>
              <a:t>the</a:t>
            </a:r>
            <a:r>
              <a:rPr lang="es-US" baseline="0" dirty="0" smtClean="0"/>
              <a:t> </a:t>
            </a:r>
            <a:r>
              <a:rPr lang="es-US" baseline="0" dirty="0" err="1" smtClean="0"/>
              <a:t>sessions</a:t>
            </a:r>
            <a:endParaRPr lang="es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Hoja1!$I$4</c:f>
              <c:strCache>
                <c:ptCount val="1"/>
                <c:pt idx="0">
                  <c:v>Buena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Hoja1!$J$3:$O$3</c:f>
              <c:strCache>
                <c:ptCount val="6"/>
                <c:pt idx="0">
                  <c:v>Sesión 1</c:v>
                </c:pt>
                <c:pt idx="1">
                  <c:v>Sesión 2</c:v>
                </c:pt>
                <c:pt idx="2">
                  <c:v>Sesión 3</c:v>
                </c:pt>
                <c:pt idx="3">
                  <c:v>Sesión 4</c:v>
                </c:pt>
                <c:pt idx="4">
                  <c:v>Sesión 5</c:v>
                </c:pt>
                <c:pt idx="5">
                  <c:v>Sesión 6</c:v>
                </c:pt>
              </c:strCache>
            </c:strRef>
          </c:cat>
          <c:val>
            <c:numRef>
              <c:f>Hoja1!$J$4:$O$4</c:f>
              <c:numCache>
                <c:formatCode>###0</c:formatCode>
                <c:ptCount val="6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Hoja1!$I$5</c:f>
              <c:strCache>
                <c:ptCount val="1"/>
                <c:pt idx="0">
                  <c:v>Regular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Hoja1!$J$3:$O$3</c:f>
              <c:strCache>
                <c:ptCount val="6"/>
                <c:pt idx="0">
                  <c:v>Sesión 1</c:v>
                </c:pt>
                <c:pt idx="1">
                  <c:v>Sesión 2</c:v>
                </c:pt>
                <c:pt idx="2">
                  <c:v>Sesión 3</c:v>
                </c:pt>
                <c:pt idx="3">
                  <c:v>Sesión 4</c:v>
                </c:pt>
                <c:pt idx="4">
                  <c:v>Sesión 5</c:v>
                </c:pt>
                <c:pt idx="5">
                  <c:v>Sesión 6</c:v>
                </c:pt>
              </c:strCache>
            </c:strRef>
          </c:cat>
          <c:val>
            <c:numRef>
              <c:f>Hoja1!$J$5:$O$5</c:f>
              <c:numCache>
                <c:formatCode>###0</c:formatCode>
                <c:ptCount val="6"/>
                <c:pt idx="0">
                  <c:v>7</c:v>
                </c:pt>
                <c:pt idx="1">
                  <c:v>10</c:v>
                </c:pt>
                <c:pt idx="2">
                  <c:v>9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Hoja1!$I$6</c:f>
              <c:strCache>
                <c:ptCount val="1"/>
                <c:pt idx="0">
                  <c:v>Mala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Hoja1!$J$3:$O$3</c:f>
              <c:strCache>
                <c:ptCount val="6"/>
                <c:pt idx="0">
                  <c:v>Sesión 1</c:v>
                </c:pt>
                <c:pt idx="1">
                  <c:v>Sesión 2</c:v>
                </c:pt>
                <c:pt idx="2">
                  <c:v>Sesión 3</c:v>
                </c:pt>
                <c:pt idx="3">
                  <c:v>Sesión 4</c:v>
                </c:pt>
                <c:pt idx="4">
                  <c:v>Sesión 5</c:v>
                </c:pt>
                <c:pt idx="5">
                  <c:v>Sesión 6</c:v>
                </c:pt>
              </c:strCache>
            </c:strRef>
          </c:cat>
          <c:val>
            <c:numRef>
              <c:f>Hoja1!$J$6:$O$6</c:f>
              <c:numCache>
                <c:formatCode>###0</c:formatCode>
                <c:ptCount val="6"/>
                <c:pt idx="0">
                  <c:v>16</c:v>
                </c:pt>
                <c:pt idx="1">
                  <c:v>11</c:v>
                </c:pt>
                <c:pt idx="2">
                  <c:v>9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194280"/>
        <c:axId val="155192320"/>
      </c:lineChart>
      <c:catAx>
        <c:axId val="15519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55192320"/>
        <c:crosses val="autoZero"/>
        <c:auto val="1"/>
        <c:lblAlgn val="ctr"/>
        <c:lblOffset val="100"/>
        <c:noMultiLvlLbl val="0"/>
      </c:catAx>
      <c:valAx>
        <c:axId val="1551923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crossAx val="15519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S" baseline="0" dirty="0" err="1" smtClean="0"/>
              <a:t>Awards</a:t>
            </a:r>
            <a:r>
              <a:rPr lang="es-US" baseline="0" dirty="0" smtClean="0"/>
              <a:t> </a:t>
            </a:r>
            <a:r>
              <a:rPr lang="es-US" baseline="0" dirty="0" err="1" smtClean="0"/>
              <a:t>achieved</a:t>
            </a:r>
            <a:r>
              <a:rPr lang="es-US" baseline="0" dirty="0" smtClean="0"/>
              <a:t> in </a:t>
            </a:r>
            <a:r>
              <a:rPr lang="es-US" baseline="0" dirty="0" err="1" smtClean="0"/>
              <a:t>the</a:t>
            </a:r>
            <a:r>
              <a:rPr lang="es-US" baseline="0" dirty="0" smtClean="0"/>
              <a:t> </a:t>
            </a:r>
            <a:r>
              <a:rPr lang="es-US" baseline="0" dirty="0" err="1" smtClean="0"/>
              <a:t>sessions</a:t>
            </a:r>
            <a:endParaRPr lang="es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Hoja1!$L$92</c:f>
              <c:strCache>
                <c:ptCount val="1"/>
                <c:pt idx="0">
                  <c:v>Sesión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Hoja1!$K$93:$K$99</c:f>
              <c:strCache>
                <c:ptCount val="7"/>
                <c:pt idx="0">
                  <c:v>Ninguna</c:v>
                </c:pt>
                <c:pt idx="1">
                  <c:v>Aprendí a expresar mis opiniones</c:v>
                </c:pt>
                <c:pt idx="2">
                  <c:v>Aprendí a escuchar a mis compañeros</c:v>
                </c:pt>
                <c:pt idx="3">
                  <c:v>Aprendí a plantear problemas</c:v>
                </c:pt>
                <c:pt idx="4">
                  <c:v>Aprendí a resolver problemas</c:v>
                </c:pt>
                <c:pt idx="5">
                  <c:v>Aprendí a trabajar en equipo</c:v>
                </c:pt>
                <c:pt idx="6">
                  <c:v>Aprendí a cuidar la limpieza del aula</c:v>
                </c:pt>
              </c:strCache>
            </c:strRef>
          </c:cat>
          <c:val>
            <c:numRef>
              <c:f>Hoja1!$L$93:$L$99</c:f>
              <c:numCache>
                <c:formatCode>General</c:formatCode>
                <c:ptCount val="7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Hoja1!$M$92</c:f>
              <c:strCache>
                <c:ptCount val="1"/>
                <c:pt idx="0">
                  <c:v>Sesión 2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Hoja1!$K$93:$K$99</c:f>
              <c:strCache>
                <c:ptCount val="7"/>
                <c:pt idx="0">
                  <c:v>Ninguna</c:v>
                </c:pt>
                <c:pt idx="1">
                  <c:v>Aprendí a expresar mis opiniones</c:v>
                </c:pt>
                <c:pt idx="2">
                  <c:v>Aprendí a escuchar a mis compañeros</c:v>
                </c:pt>
                <c:pt idx="3">
                  <c:v>Aprendí a plantear problemas</c:v>
                </c:pt>
                <c:pt idx="4">
                  <c:v>Aprendí a resolver problemas</c:v>
                </c:pt>
                <c:pt idx="5">
                  <c:v>Aprendí a trabajar en equipo</c:v>
                </c:pt>
                <c:pt idx="6">
                  <c:v>Aprendí a cuidar la limpieza del aula</c:v>
                </c:pt>
              </c:strCache>
            </c:strRef>
          </c:cat>
          <c:val>
            <c:numRef>
              <c:f>Hoja1!$M$93:$M$99</c:f>
              <c:numCache>
                <c:formatCode>General</c:formatCode>
                <c:ptCount val="7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Hoja1!$N$92</c:f>
              <c:strCache>
                <c:ptCount val="1"/>
                <c:pt idx="0">
                  <c:v>Sesión 3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Hoja1!$K$93:$K$99</c:f>
              <c:strCache>
                <c:ptCount val="7"/>
                <c:pt idx="0">
                  <c:v>Ninguna</c:v>
                </c:pt>
                <c:pt idx="1">
                  <c:v>Aprendí a expresar mis opiniones</c:v>
                </c:pt>
                <c:pt idx="2">
                  <c:v>Aprendí a escuchar a mis compañeros</c:v>
                </c:pt>
                <c:pt idx="3">
                  <c:v>Aprendí a plantear problemas</c:v>
                </c:pt>
                <c:pt idx="4">
                  <c:v>Aprendí a resolver problemas</c:v>
                </c:pt>
                <c:pt idx="5">
                  <c:v>Aprendí a trabajar en equipo</c:v>
                </c:pt>
                <c:pt idx="6">
                  <c:v>Aprendí a cuidar la limpieza del aula</c:v>
                </c:pt>
              </c:strCache>
            </c:strRef>
          </c:cat>
          <c:val>
            <c:numRef>
              <c:f>Hoja1!$N$93:$N$99</c:f>
              <c:numCache>
                <c:formatCode>General</c:formatCode>
                <c:ptCount val="7"/>
                <c:pt idx="0">
                  <c:v>18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Hoja1!$O$92</c:f>
              <c:strCache>
                <c:ptCount val="1"/>
                <c:pt idx="0">
                  <c:v>Ssesión 4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Hoja1!$K$93:$K$99</c:f>
              <c:strCache>
                <c:ptCount val="7"/>
                <c:pt idx="0">
                  <c:v>Ninguna</c:v>
                </c:pt>
                <c:pt idx="1">
                  <c:v>Aprendí a expresar mis opiniones</c:v>
                </c:pt>
                <c:pt idx="2">
                  <c:v>Aprendí a escuchar a mis compañeros</c:v>
                </c:pt>
                <c:pt idx="3">
                  <c:v>Aprendí a plantear problemas</c:v>
                </c:pt>
                <c:pt idx="4">
                  <c:v>Aprendí a resolver problemas</c:v>
                </c:pt>
                <c:pt idx="5">
                  <c:v>Aprendí a trabajar en equipo</c:v>
                </c:pt>
                <c:pt idx="6">
                  <c:v>Aprendí a cuidar la limpieza del aula</c:v>
                </c:pt>
              </c:strCache>
            </c:strRef>
          </c:cat>
          <c:val>
            <c:numRef>
              <c:f>Hoja1!$O$93:$O$99</c:f>
              <c:numCache>
                <c:formatCode>General</c:formatCode>
                <c:ptCount val="7"/>
                <c:pt idx="0">
                  <c:v>10</c:v>
                </c:pt>
                <c:pt idx="1">
                  <c:v>11</c:v>
                </c:pt>
                <c:pt idx="2">
                  <c:v>4</c:v>
                </c:pt>
                <c:pt idx="3">
                  <c:v>11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Hoja1!$P$92</c:f>
              <c:strCache>
                <c:ptCount val="1"/>
                <c:pt idx="0">
                  <c:v>Sesión 5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Hoja1!$K$93:$K$99</c:f>
              <c:strCache>
                <c:ptCount val="7"/>
                <c:pt idx="0">
                  <c:v>Ninguna</c:v>
                </c:pt>
                <c:pt idx="1">
                  <c:v>Aprendí a expresar mis opiniones</c:v>
                </c:pt>
                <c:pt idx="2">
                  <c:v>Aprendí a escuchar a mis compañeros</c:v>
                </c:pt>
                <c:pt idx="3">
                  <c:v>Aprendí a plantear problemas</c:v>
                </c:pt>
                <c:pt idx="4">
                  <c:v>Aprendí a resolver problemas</c:v>
                </c:pt>
                <c:pt idx="5">
                  <c:v>Aprendí a trabajar en equipo</c:v>
                </c:pt>
                <c:pt idx="6">
                  <c:v>Aprendí a cuidar la limpieza del aula</c:v>
                </c:pt>
              </c:strCache>
            </c:strRef>
          </c:cat>
          <c:val>
            <c:numRef>
              <c:f>Hoja1!$P$93:$P$99</c:f>
              <c:numCache>
                <c:formatCode>General</c:formatCode>
                <c:ptCount val="7"/>
                <c:pt idx="0">
                  <c:v>12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Hoja1!$Q$92</c:f>
              <c:strCache>
                <c:ptCount val="1"/>
                <c:pt idx="0">
                  <c:v>Sesión6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Hoja1!$K$93:$K$99</c:f>
              <c:strCache>
                <c:ptCount val="7"/>
                <c:pt idx="0">
                  <c:v>Ninguna</c:v>
                </c:pt>
                <c:pt idx="1">
                  <c:v>Aprendí a expresar mis opiniones</c:v>
                </c:pt>
                <c:pt idx="2">
                  <c:v>Aprendí a escuchar a mis compañeros</c:v>
                </c:pt>
                <c:pt idx="3">
                  <c:v>Aprendí a plantear problemas</c:v>
                </c:pt>
                <c:pt idx="4">
                  <c:v>Aprendí a resolver problemas</c:v>
                </c:pt>
                <c:pt idx="5">
                  <c:v>Aprendí a trabajar en equipo</c:v>
                </c:pt>
                <c:pt idx="6">
                  <c:v>Aprendí a cuidar la limpieza del aula</c:v>
                </c:pt>
              </c:strCache>
            </c:strRef>
          </c:cat>
          <c:val>
            <c:numRef>
              <c:f>Hoja1!$Q$93:$Q$99</c:f>
              <c:numCache>
                <c:formatCode>###0</c:formatCode>
                <c:ptCount val="7"/>
                <c:pt idx="0">
                  <c:v>12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193496"/>
        <c:axId val="155194672"/>
      </c:lineChart>
      <c:catAx>
        <c:axId val="15519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55194672"/>
        <c:crosses val="autoZero"/>
        <c:auto val="1"/>
        <c:lblAlgn val="ctr"/>
        <c:lblOffset val="100"/>
        <c:noMultiLvlLbl val="0"/>
      </c:catAx>
      <c:valAx>
        <c:axId val="155194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519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20/05/2023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702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0836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8909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63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20/05/2023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686800" cy="1470025"/>
          </a:xfrm>
        </p:spPr>
        <p:txBody>
          <a:bodyPr rtlCol="0">
            <a:noAutofit/>
          </a:bodyPr>
          <a:lstStyle/>
          <a:p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Title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United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in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problems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solving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Gamification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experiences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at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Rene Fraga </a:t>
            </a:r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School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s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543800" cy="1000116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</a:t>
            </a:r>
            <a:r>
              <a:rPr lang="fr-C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Lic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Claudia 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Gomez Rodriguez/claugr.2608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@gmail.com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Lic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Claudia 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 Mayo Ramiro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Lic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CA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Arelis</a:t>
            </a: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Escoriza</a:t>
            </a:r>
            <a:r>
              <a:rPr lang="fr-CA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Hernandez</a:t>
            </a: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52400" y="5387975"/>
            <a:ext cx="3048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US" sz="2800" i="1" dirty="0" err="1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Havana</a:t>
            </a:r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, Cuba</a:t>
            </a:r>
          </a:p>
          <a:p>
            <a:r>
              <a:rPr lang="es-US" sz="2800" i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2023</a:t>
            </a:r>
            <a:endParaRPr lang="es-US" sz="28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52400" y="396875"/>
            <a:ext cx="8686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Child in a Digital </a:t>
            </a:r>
            <a:r>
              <a:rPr lang="en-US" sz="28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World</a:t>
            </a:r>
            <a:endParaRPr lang="es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685800"/>
            <a:ext cx="8229600" cy="85723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err="1" smtClean="0"/>
              <a:t>An</a:t>
            </a:r>
            <a:r>
              <a:rPr lang="es-MX" b="1" dirty="0" smtClean="0"/>
              <a:t> </a:t>
            </a:r>
            <a:r>
              <a:rPr lang="es-MX" b="1" dirty="0" err="1" smtClean="0"/>
              <a:t>approach</a:t>
            </a:r>
            <a:r>
              <a:rPr lang="es-MX" b="1" dirty="0" smtClean="0"/>
              <a:t> </a:t>
            </a:r>
            <a:r>
              <a:rPr lang="es-MX" b="1" dirty="0" err="1" smtClean="0"/>
              <a:t>to</a:t>
            </a:r>
            <a:r>
              <a:rPr lang="es-MX" b="1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theory</a:t>
            </a:r>
            <a:r>
              <a:rPr lang="es-MX" b="1" dirty="0" smtClean="0"/>
              <a:t> of </a:t>
            </a:r>
            <a:r>
              <a:rPr lang="es-MX" b="1" dirty="0" err="1" smtClean="0"/>
              <a:t>gamification</a:t>
            </a:r>
            <a:r>
              <a:rPr lang="es-US" b="1" dirty="0"/>
              <a:t/>
            </a:r>
            <a:br>
              <a:rPr lang="es-US" b="1" dirty="0"/>
            </a:b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/>
          </a:bodyPr>
          <a:lstStyle/>
          <a:p>
            <a:pPr marL="514350" indent="-514350" algn="just">
              <a:buAutoNum type="alphaLcParenR"/>
            </a:pPr>
            <a:r>
              <a:rPr lang="es-MX" dirty="0" err="1" smtClean="0"/>
              <a:t>Transform</a:t>
            </a:r>
            <a:r>
              <a:rPr lang="es-MX" dirty="0" smtClean="0"/>
              <a:t> </a:t>
            </a:r>
            <a:r>
              <a:rPr lang="es-MX" dirty="0" err="1" smtClean="0"/>
              <a:t>tedious</a:t>
            </a:r>
            <a:r>
              <a:rPr lang="es-MX" dirty="0" smtClean="0"/>
              <a:t> and </a:t>
            </a:r>
            <a:r>
              <a:rPr lang="es-MX" dirty="0" err="1" smtClean="0"/>
              <a:t>boring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 </a:t>
            </a:r>
            <a:r>
              <a:rPr lang="es-MX" dirty="0" err="1" smtClean="0"/>
              <a:t>into</a:t>
            </a:r>
            <a:r>
              <a:rPr lang="es-MX" dirty="0" smtClean="0"/>
              <a:t> . </a:t>
            </a:r>
            <a:endParaRPr lang="es-US" dirty="0"/>
          </a:p>
          <a:p>
            <a:pPr marL="514350" indent="-514350" algn="just">
              <a:buAutoNum type="alphaLcParenR"/>
            </a:pPr>
            <a:r>
              <a:rPr lang="es-MX" dirty="0" err="1" smtClean="0"/>
              <a:t>Facilitates</a:t>
            </a:r>
            <a:r>
              <a:rPr lang="es-MX" dirty="0" smtClean="0"/>
              <a:t> </a:t>
            </a:r>
            <a:r>
              <a:rPr lang="es-MX" dirty="0" err="1" smtClean="0"/>
              <a:t>user</a:t>
            </a:r>
            <a:r>
              <a:rPr lang="es-MX" dirty="0" smtClean="0"/>
              <a:t> </a:t>
            </a:r>
            <a:r>
              <a:rPr lang="es-MX" dirty="0" err="1" smtClean="0"/>
              <a:t>participation</a:t>
            </a:r>
            <a:r>
              <a:rPr lang="es-MX" dirty="0" smtClean="0"/>
              <a:t>. </a:t>
            </a:r>
            <a:endParaRPr lang="es-US" dirty="0"/>
          </a:p>
          <a:p>
            <a:pPr marL="0" indent="0" algn="just">
              <a:buNone/>
            </a:pPr>
            <a:r>
              <a:rPr lang="es-MX" dirty="0"/>
              <a:t>c) </a:t>
            </a:r>
            <a:r>
              <a:rPr lang="es-MX" dirty="0" smtClean="0"/>
              <a:t>Has </a:t>
            </a:r>
            <a:r>
              <a:rPr lang="es-MX" dirty="0" err="1" smtClean="0"/>
              <a:t>strong</a:t>
            </a:r>
            <a:r>
              <a:rPr lang="es-MX" dirty="0" smtClean="0"/>
              <a:t> links </a:t>
            </a:r>
            <a:r>
              <a:rPr lang="es-MX" dirty="0" err="1" smtClean="0"/>
              <a:t>whit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social </a:t>
            </a:r>
            <a:r>
              <a:rPr lang="es-MX" dirty="0" err="1" smtClean="0"/>
              <a:t>structure</a:t>
            </a:r>
            <a:r>
              <a:rPr lang="es-MX" dirty="0" smtClean="0"/>
              <a:t> and social media,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origins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</a:t>
            </a:r>
            <a:r>
              <a:rPr lang="es-MX" dirty="0" err="1" smtClean="0"/>
              <a:t>strong</a:t>
            </a:r>
            <a:r>
              <a:rPr lang="es-MX" dirty="0" smtClean="0"/>
              <a:t> </a:t>
            </a:r>
            <a:r>
              <a:rPr lang="es-MX" dirty="0" err="1" smtClean="0"/>
              <a:t>relationship</a:t>
            </a:r>
            <a:r>
              <a:rPr lang="es-MX" dirty="0" smtClean="0"/>
              <a:t> </a:t>
            </a:r>
            <a:r>
              <a:rPr lang="es-MX" dirty="0" err="1" smtClean="0"/>
              <a:t>whit</a:t>
            </a:r>
            <a:r>
              <a:rPr lang="es-MX" dirty="0" smtClean="0"/>
              <a:t> social </a:t>
            </a:r>
            <a:r>
              <a:rPr lang="es-MX" dirty="0" err="1" smtClean="0"/>
              <a:t>network</a:t>
            </a:r>
            <a:r>
              <a:rPr lang="es-MX" dirty="0" smtClean="0"/>
              <a:t>. </a:t>
            </a:r>
            <a:endParaRPr lang="es-US" dirty="0"/>
          </a:p>
          <a:p>
            <a:pPr marL="0" indent="0" algn="just">
              <a:buNone/>
            </a:pPr>
            <a:r>
              <a:rPr lang="es-MX" dirty="0"/>
              <a:t>d) </a:t>
            </a:r>
            <a:r>
              <a:rPr lang="es-MX" dirty="0" err="1" smtClean="0"/>
              <a:t>Builds</a:t>
            </a:r>
            <a:r>
              <a:rPr lang="es-MX" dirty="0" smtClean="0"/>
              <a:t> </a:t>
            </a:r>
            <a:r>
              <a:rPr lang="es-MX" dirty="0" err="1" smtClean="0"/>
              <a:t>user</a:t>
            </a:r>
            <a:r>
              <a:rPr lang="es-MX" dirty="0" smtClean="0"/>
              <a:t> </a:t>
            </a:r>
            <a:r>
              <a:rPr lang="es-MX" dirty="0" err="1" smtClean="0"/>
              <a:t>loyalty</a:t>
            </a:r>
            <a:r>
              <a:rPr lang="es-MX" dirty="0" smtClean="0"/>
              <a:t> </a:t>
            </a:r>
            <a:r>
              <a:rPr lang="es-MX" dirty="0" err="1" smtClean="0"/>
              <a:t>through</a:t>
            </a:r>
            <a:r>
              <a:rPr lang="es-MX" dirty="0" smtClean="0"/>
              <a:t> </a:t>
            </a:r>
            <a:r>
              <a:rPr lang="es-MX" dirty="0" err="1" smtClean="0"/>
              <a:t>reinforcements</a:t>
            </a:r>
            <a:r>
              <a:rPr lang="es-MX" dirty="0" smtClean="0"/>
              <a:t> and </a:t>
            </a:r>
            <a:r>
              <a:rPr lang="es-MX" dirty="0" err="1" smtClean="0"/>
              <a:t>punishments</a:t>
            </a:r>
            <a:r>
              <a:rPr lang="es-MX" dirty="0" smtClean="0"/>
              <a:t>. 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s-MX" b="1" dirty="0" err="1" smtClean="0"/>
              <a:t>Investigation</a:t>
            </a:r>
            <a:r>
              <a:rPr lang="es-MX" b="1" dirty="0" smtClean="0"/>
              <a:t> </a:t>
            </a:r>
            <a:r>
              <a:rPr lang="es-MX" b="1" dirty="0" err="1" smtClean="0"/>
              <a:t>objectives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295400"/>
            <a:ext cx="8229600" cy="5159365"/>
          </a:xfrm>
        </p:spPr>
        <p:txBody>
          <a:bodyPr rtlCol="0">
            <a:noAutofit/>
          </a:bodyPr>
          <a:lstStyle/>
          <a:p>
            <a:pPr marL="914400" lvl="2" indent="0" algn="ctr">
              <a:buNone/>
            </a:pPr>
            <a:r>
              <a:rPr lang="es-MX" sz="2600" b="1" i="1" dirty="0" smtClean="0"/>
              <a:t>General </a:t>
            </a:r>
            <a:r>
              <a:rPr lang="es-MX" sz="2600" b="1" i="1" dirty="0" err="1" smtClean="0"/>
              <a:t>objective</a:t>
            </a:r>
            <a:r>
              <a:rPr lang="es-MX" sz="2600" b="1" i="1" dirty="0" smtClean="0"/>
              <a:t> </a:t>
            </a:r>
            <a:endParaRPr lang="es-US" sz="2600" b="1" i="1" dirty="0"/>
          </a:p>
          <a:p>
            <a:pPr marL="0" indent="0" algn="just">
              <a:buNone/>
            </a:pPr>
            <a:r>
              <a:rPr lang="es-US" sz="2600" dirty="0" err="1" smtClean="0"/>
              <a:t>To</a:t>
            </a:r>
            <a:r>
              <a:rPr lang="es-US" sz="2600" dirty="0" smtClean="0"/>
              <a:t> explore </a:t>
            </a:r>
            <a:r>
              <a:rPr lang="es-US" sz="2600" dirty="0" err="1" smtClean="0"/>
              <a:t>the</a:t>
            </a:r>
            <a:r>
              <a:rPr lang="es-US" sz="2600" dirty="0" smtClean="0"/>
              <a:t> </a:t>
            </a:r>
            <a:r>
              <a:rPr lang="es-US" sz="2600" dirty="0" err="1" smtClean="0"/>
              <a:t>effect</a:t>
            </a:r>
            <a:r>
              <a:rPr lang="es-US" sz="2600" dirty="0" smtClean="0"/>
              <a:t> of </a:t>
            </a:r>
            <a:r>
              <a:rPr lang="es-US" sz="2600" dirty="0" err="1" smtClean="0"/>
              <a:t>t</a:t>
            </a:r>
            <a:r>
              <a:rPr lang="es-US" sz="2600" dirty="0" err="1" smtClean="0"/>
              <a:t>he</a:t>
            </a:r>
            <a:r>
              <a:rPr lang="es-US" sz="2600" dirty="0" smtClean="0"/>
              <a:t> </a:t>
            </a:r>
            <a:r>
              <a:rPr lang="es-US" sz="2600" dirty="0" err="1" smtClean="0"/>
              <a:t>gamification</a:t>
            </a:r>
            <a:r>
              <a:rPr lang="es-US" sz="2600" dirty="0" smtClean="0"/>
              <a:t> </a:t>
            </a:r>
            <a:r>
              <a:rPr lang="es-US" sz="2600" dirty="0" err="1" smtClean="0"/>
              <a:t>method</a:t>
            </a:r>
            <a:r>
              <a:rPr lang="es-US" sz="2600" dirty="0" smtClean="0"/>
              <a:t> in </a:t>
            </a:r>
            <a:r>
              <a:rPr lang="es-US" sz="2600" dirty="0" err="1" smtClean="0"/>
              <a:t>the</a:t>
            </a:r>
            <a:r>
              <a:rPr lang="es-US" sz="2600" dirty="0" smtClean="0"/>
              <a:t> </a:t>
            </a:r>
            <a:r>
              <a:rPr lang="es-US" sz="2600" dirty="0" err="1" smtClean="0"/>
              <a:t>implementation</a:t>
            </a:r>
            <a:r>
              <a:rPr lang="es-US" sz="2600" dirty="0" smtClean="0"/>
              <a:t> of </a:t>
            </a:r>
            <a:r>
              <a:rPr lang="es-US" sz="2600" dirty="0" err="1" smtClean="0"/>
              <a:t>an</a:t>
            </a:r>
            <a:r>
              <a:rPr lang="es-US" sz="2600" dirty="0" smtClean="0"/>
              <a:t> </a:t>
            </a:r>
            <a:r>
              <a:rPr lang="es-US" sz="2600" dirty="0" err="1" smtClean="0"/>
              <a:t>educational</a:t>
            </a:r>
            <a:r>
              <a:rPr lang="es-US" sz="2600" dirty="0" smtClean="0"/>
              <a:t> </a:t>
            </a:r>
            <a:r>
              <a:rPr lang="es-US" sz="2600" dirty="0" err="1" smtClean="0"/>
              <a:t>program</a:t>
            </a:r>
            <a:r>
              <a:rPr lang="es-US" sz="2600" dirty="0" smtClean="0"/>
              <a:t> </a:t>
            </a:r>
            <a:r>
              <a:rPr lang="es-US" sz="2600" dirty="0" err="1" smtClean="0"/>
              <a:t>to</a:t>
            </a:r>
            <a:r>
              <a:rPr lang="es-US" sz="2600" dirty="0" smtClean="0"/>
              <a:t> </a:t>
            </a:r>
            <a:r>
              <a:rPr lang="es-US" sz="2600" dirty="0" err="1" smtClean="0"/>
              <a:t>develop</a:t>
            </a:r>
            <a:r>
              <a:rPr lang="es-US" sz="2600" dirty="0" smtClean="0"/>
              <a:t> </a:t>
            </a:r>
            <a:r>
              <a:rPr lang="es-US" sz="2600" dirty="0" err="1" smtClean="0"/>
              <a:t>the</a:t>
            </a:r>
            <a:r>
              <a:rPr lang="es-US" sz="2600" dirty="0" smtClean="0"/>
              <a:t> </a:t>
            </a:r>
            <a:r>
              <a:rPr lang="es-US" sz="2600" dirty="0" err="1" smtClean="0"/>
              <a:t>ability</a:t>
            </a:r>
            <a:r>
              <a:rPr lang="es-US" sz="2600" dirty="0" smtClean="0"/>
              <a:t> </a:t>
            </a:r>
            <a:r>
              <a:rPr lang="es-US" sz="2600" dirty="0" err="1" smtClean="0"/>
              <a:t>to</a:t>
            </a:r>
            <a:r>
              <a:rPr lang="es-US" sz="2600" dirty="0" smtClean="0"/>
              <a:t> </a:t>
            </a:r>
            <a:r>
              <a:rPr lang="es-US" sz="2600" dirty="0" err="1" smtClean="0"/>
              <a:t>approach</a:t>
            </a:r>
            <a:r>
              <a:rPr lang="es-US" sz="2600" dirty="0" smtClean="0"/>
              <a:t> and </a:t>
            </a:r>
            <a:r>
              <a:rPr lang="es-US" sz="2600" dirty="0" err="1" smtClean="0"/>
              <a:t>solve</a:t>
            </a:r>
            <a:r>
              <a:rPr lang="es-US" sz="2600" dirty="0" smtClean="0"/>
              <a:t> </a:t>
            </a:r>
            <a:r>
              <a:rPr lang="es-US" sz="2600" dirty="0" err="1" smtClean="0"/>
              <a:t>problems</a:t>
            </a:r>
            <a:r>
              <a:rPr lang="es-US" sz="2600" dirty="0" smtClean="0"/>
              <a:t>, in 6th grade </a:t>
            </a:r>
            <a:r>
              <a:rPr lang="es-US" sz="2600" dirty="0" err="1" smtClean="0"/>
              <a:t>children</a:t>
            </a:r>
            <a:r>
              <a:rPr lang="es-US" sz="2600" dirty="0" smtClean="0"/>
              <a:t> of </a:t>
            </a:r>
            <a:r>
              <a:rPr lang="es-US" sz="2600" dirty="0" err="1" smtClean="0"/>
              <a:t>the</a:t>
            </a:r>
            <a:r>
              <a:rPr lang="es-US" sz="2600" dirty="0" smtClean="0"/>
              <a:t> Rene Fraga </a:t>
            </a:r>
            <a:r>
              <a:rPr lang="es-US" sz="2600" dirty="0" err="1" smtClean="0"/>
              <a:t>School</a:t>
            </a:r>
            <a:r>
              <a:rPr lang="es-US" sz="2600" dirty="0" smtClean="0"/>
              <a:t>. </a:t>
            </a:r>
            <a:endParaRPr lang="es-US" sz="2600" dirty="0"/>
          </a:p>
          <a:p>
            <a:pPr marL="0" indent="0" algn="ctr">
              <a:buNone/>
            </a:pPr>
            <a:r>
              <a:rPr lang="es-US" sz="2600" b="1" i="1" dirty="0" err="1" smtClean="0"/>
              <a:t>Specific</a:t>
            </a:r>
            <a:r>
              <a:rPr lang="es-US" sz="2600" b="1" i="1" dirty="0" smtClean="0"/>
              <a:t> </a:t>
            </a:r>
            <a:r>
              <a:rPr lang="es-US" sz="2600" b="1" i="1" dirty="0" err="1" smtClean="0"/>
              <a:t>objectives</a:t>
            </a:r>
            <a:endParaRPr lang="es-US" sz="2600" b="1" i="1" dirty="0"/>
          </a:p>
          <a:p>
            <a:pPr algn="just"/>
            <a:r>
              <a:rPr lang="es-MX" sz="2600" dirty="0" smtClean="0"/>
              <a:t>Explore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viability</a:t>
            </a:r>
            <a:r>
              <a:rPr lang="es-MX" sz="2600" dirty="0" smtClean="0"/>
              <a:t> of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gamification</a:t>
            </a:r>
            <a:r>
              <a:rPr lang="es-MX" sz="2600" dirty="0" smtClean="0"/>
              <a:t> </a:t>
            </a:r>
            <a:r>
              <a:rPr lang="es-MX" sz="2600" dirty="0" err="1" smtClean="0"/>
              <a:t>method</a:t>
            </a:r>
            <a:r>
              <a:rPr lang="es-MX" sz="2600" dirty="0" smtClean="0"/>
              <a:t> in </a:t>
            </a:r>
            <a:r>
              <a:rPr lang="es-MX" sz="2600" dirty="0" err="1" smtClean="0"/>
              <a:t>the</a:t>
            </a:r>
            <a:r>
              <a:rPr lang="es-MX" sz="2600" dirty="0" smtClean="0"/>
              <a:t> Cuban </a:t>
            </a:r>
            <a:r>
              <a:rPr lang="es-MX" sz="2600" dirty="0" err="1" smtClean="0"/>
              <a:t>context</a:t>
            </a:r>
            <a:r>
              <a:rPr lang="es-MX" sz="2600" dirty="0" smtClean="0"/>
              <a:t>.</a:t>
            </a:r>
            <a:endParaRPr lang="es-US" sz="2600" dirty="0" smtClean="0"/>
          </a:p>
          <a:p>
            <a:pPr algn="just"/>
            <a:r>
              <a:rPr lang="es-MX" sz="2600" dirty="0" err="1" smtClean="0"/>
              <a:t>Develop</a:t>
            </a:r>
            <a:r>
              <a:rPr lang="es-MX" sz="2600" dirty="0" smtClean="0"/>
              <a:t>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ability</a:t>
            </a:r>
            <a:r>
              <a:rPr lang="es-MX" sz="2600" dirty="0" smtClean="0"/>
              <a:t> </a:t>
            </a:r>
            <a:r>
              <a:rPr lang="es-MX" sz="2600" dirty="0" err="1" smtClean="0"/>
              <a:t>to</a:t>
            </a:r>
            <a:r>
              <a:rPr lang="es-MX" sz="2600" dirty="0" smtClean="0"/>
              <a:t> </a:t>
            </a:r>
            <a:r>
              <a:rPr lang="es-MX" sz="2600" dirty="0" err="1" smtClean="0"/>
              <a:t>approach</a:t>
            </a:r>
            <a:r>
              <a:rPr lang="es-MX" sz="2600" dirty="0" smtClean="0"/>
              <a:t> and </a:t>
            </a:r>
            <a:r>
              <a:rPr lang="es-MX" sz="2600" dirty="0" err="1" smtClean="0"/>
              <a:t>solve</a:t>
            </a:r>
            <a:r>
              <a:rPr lang="es-MX" sz="2600" dirty="0" smtClean="0"/>
              <a:t> </a:t>
            </a:r>
            <a:r>
              <a:rPr lang="es-MX" sz="2600" dirty="0" err="1" smtClean="0"/>
              <a:t>problems</a:t>
            </a:r>
            <a:r>
              <a:rPr lang="es-MX" sz="2600" dirty="0" smtClean="0"/>
              <a:t> in 6th grade </a:t>
            </a:r>
            <a:r>
              <a:rPr lang="es-MX" sz="2600" dirty="0" err="1" smtClean="0"/>
              <a:t>children</a:t>
            </a:r>
            <a:r>
              <a:rPr lang="es-MX" sz="2600" dirty="0" smtClean="0"/>
              <a:t> </a:t>
            </a:r>
            <a:r>
              <a:rPr lang="es-MX" sz="2600" dirty="0" err="1" smtClean="0"/>
              <a:t>from</a:t>
            </a:r>
            <a:r>
              <a:rPr lang="es-MX" sz="2600" dirty="0" smtClean="0"/>
              <a:t>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US" sz="2600" dirty="0"/>
              <a:t>Rene Fraga </a:t>
            </a:r>
            <a:r>
              <a:rPr lang="es-US" sz="2600" dirty="0" err="1" smtClean="0"/>
              <a:t>School</a:t>
            </a:r>
            <a:r>
              <a:rPr lang="es-US" sz="2600" dirty="0" smtClean="0"/>
              <a:t>.</a:t>
            </a:r>
            <a:endParaRPr lang="es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lvl="1"/>
            <a:r>
              <a:rPr lang="es-US" b="1" dirty="0" err="1" smtClean="0"/>
              <a:t>Methodology</a:t>
            </a:r>
            <a:endParaRPr lang="es-US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s-MX" sz="2400" dirty="0" err="1" smtClean="0"/>
              <a:t>Techniques</a:t>
            </a:r>
            <a:r>
              <a:rPr lang="es-MX" sz="2400" dirty="0" smtClean="0"/>
              <a:t> and </a:t>
            </a:r>
            <a:r>
              <a:rPr lang="es-MX" sz="2400" dirty="0" err="1" smtClean="0"/>
              <a:t>instruments</a:t>
            </a:r>
            <a:endParaRPr lang="es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es-US" dirty="0" err="1" smtClean="0"/>
              <a:t>Sociometric</a:t>
            </a:r>
            <a:r>
              <a:rPr lang="es-US" dirty="0" smtClean="0"/>
              <a:t> test</a:t>
            </a:r>
            <a:endParaRPr lang="es-US" dirty="0"/>
          </a:p>
          <a:p>
            <a:pPr algn="just"/>
            <a:r>
              <a:rPr lang="es-US" dirty="0" err="1" smtClean="0"/>
              <a:t>Group</a:t>
            </a:r>
            <a:r>
              <a:rPr lang="es-US" dirty="0" smtClean="0"/>
              <a:t> </a:t>
            </a:r>
            <a:r>
              <a:rPr lang="es-US" dirty="0" err="1" smtClean="0"/>
              <a:t>sessions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just"/>
            <a:r>
              <a:rPr lang="es-US" dirty="0" err="1" smtClean="0"/>
              <a:t>Sample</a:t>
            </a:r>
            <a:r>
              <a:rPr lang="es-US" dirty="0" smtClean="0"/>
              <a:t> </a:t>
            </a:r>
            <a:r>
              <a:rPr lang="es-US" dirty="0" err="1" smtClean="0"/>
              <a:t>characterization</a:t>
            </a:r>
            <a:endParaRPr lang="es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25925"/>
          </a:xfrm>
        </p:spPr>
        <p:txBody>
          <a:bodyPr/>
          <a:lstStyle/>
          <a:p>
            <a:pPr algn="just"/>
            <a:r>
              <a:rPr lang="es-MX" dirty="0" smtClean="0"/>
              <a:t>25 </a:t>
            </a:r>
            <a:r>
              <a:rPr lang="es-MX" dirty="0" err="1" smtClean="0"/>
              <a:t>students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Rene Fraga </a:t>
            </a:r>
            <a:r>
              <a:rPr lang="es-MX" dirty="0" err="1" smtClean="0"/>
              <a:t>School</a:t>
            </a:r>
            <a:r>
              <a:rPr lang="es-MX" dirty="0" smtClean="0"/>
              <a:t>.</a:t>
            </a:r>
            <a:endParaRPr lang="es-MX" dirty="0" smtClean="0"/>
          </a:p>
          <a:p>
            <a:pPr algn="just"/>
            <a:r>
              <a:rPr lang="es-MX" dirty="0" err="1" smtClean="0"/>
              <a:t>Age</a:t>
            </a:r>
            <a:r>
              <a:rPr lang="es-MX" dirty="0" smtClean="0"/>
              <a:t>: </a:t>
            </a:r>
            <a:r>
              <a:rPr lang="es-MX" dirty="0" err="1" smtClean="0"/>
              <a:t>between</a:t>
            </a:r>
            <a:r>
              <a:rPr lang="es-MX" dirty="0" smtClean="0"/>
              <a:t> 10 and </a:t>
            </a:r>
            <a:r>
              <a:rPr lang="es-MX" dirty="0"/>
              <a:t>11 </a:t>
            </a:r>
            <a:r>
              <a:rPr lang="es-MX" dirty="0" err="1" smtClean="0"/>
              <a:t>years</a:t>
            </a:r>
            <a:r>
              <a:rPr lang="es-MX" dirty="0" smtClean="0"/>
              <a:t>. </a:t>
            </a:r>
            <a:endParaRPr lang="es-MX" dirty="0" smtClean="0"/>
          </a:p>
          <a:p>
            <a:pPr algn="just"/>
            <a:r>
              <a:rPr lang="es-MX" dirty="0" smtClean="0"/>
              <a:t>Sex: </a:t>
            </a:r>
            <a:r>
              <a:rPr lang="es-MX" dirty="0" err="1" smtClean="0"/>
              <a:t>girls</a:t>
            </a:r>
            <a:r>
              <a:rPr lang="es-MX" dirty="0" smtClean="0"/>
              <a:t> </a:t>
            </a:r>
            <a:r>
              <a:rPr lang="es-MX" dirty="0" err="1" smtClean="0"/>
              <a:t>predominate</a:t>
            </a:r>
            <a:r>
              <a:rPr lang="es-MX" dirty="0" smtClean="0"/>
              <a:t>.</a:t>
            </a:r>
            <a:endParaRPr lang="es-MX" dirty="0" smtClean="0"/>
          </a:p>
          <a:p>
            <a:pPr algn="just"/>
            <a:r>
              <a:rPr lang="es-MX" dirty="0" smtClean="0"/>
              <a:t>Skin color: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white</a:t>
            </a:r>
            <a:r>
              <a:rPr lang="es-MX" dirty="0" smtClean="0"/>
              <a:t>.  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088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5723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err="1" smtClean="0"/>
              <a:t>Results</a:t>
            </a:r>
            <a:r>
              <a:rPr lang="es-MX" b="1" dirty="0" smtClean="0"/>
              <a:t> 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102787"/>
              </p:ext>
            </p:extLst>
          </p:nvPr>
        </p:nvGraphicFramePr>
        <p:xfrm>
          <a:off x="428625" y="1066800"/>
          <a:ext cx="822960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83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372544"/>
              </p:ext>
            </p:extLst>
          </p:nvPr>
        </p:nvGraphicFramePr>
        <p:xfrm>
          <a:off x="457200" y="11430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err="1" smtClean="0"/>
              <a:t>Results</a:t>
            </a:r>
            <a:r>
              <a:rPr lang="es-MX" b="1" dirty="0" smtClean="0"/>
              <a:t> 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0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8394" y="381000"/>
            <a:ext cx="3610004" cy="533400"/>
          </a:xfrm>
        </p:spPr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s-MX" sz="4000" b="1" dirty="0" err="1" smtClean="0"/>
              <a:t>Conclusions</a:t>
            </a: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9200"/>
            <a:ext cx="8229600" cy="5257799"/>
          </a:xfrm>
        </p:spPr>
        <p:txBody>
          <a:bodyPr rtlCol="0">
            <a:noAutofit/>
          </a:bodyPr>
          <a:lstStyle/>
          <a:p>
            <a:pPr lvl="0" algn="just"/>
            <a:r>
              <a:rPr lang="es-MX" sz="2800" dirty="0" err="1" smtClean="0"/>
              <a:t>Gamification</a:t>
            </a:r>
            <a:r>
              <a:rPr lang="es-MX" sz="2800" dirty="0" smtClean="0"/>
              <a:t> </a:t>
            </a:r>
            <a:r>
              <a:rPr lang="es-MX" sz="2800" dirty="0" err="1" smtClean="0"/>
              <a:t>proved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be </a:t>
            </a:r>
            <a:r>
              <a:rPr lang="es-MX" sz="2800" dirty="0" err="1" smtClean="0"/>
              <a:t>an</a:t>
            </a:r>
            <a:r>
              <a:rPr lang="es-MX" sz="2800" dirty="0" smtClean="0"/>
              <a:t> </a:t>
            </a:r>
            <a:r>
              <a:rPr lang="es-MX" sz="2800" dirty="0" err="1" smtClean="0"/>
              <a:t>effective</a:t>
            </a:r>
            <a:r>
              <a:rPr lang="es-MX" sz="2800" dirty="0" smtClean="0"/>
              <a:t> </a:t>
            </a:r>
            <a:r>
              <a:rPr lang="es-MX" sz="2800" dirty="0" err="1" smtClean="0"/>
              <a:t>method</a:t>
            </a:r>
            <a:r>
              <a:rPr lang="es-MX" sz="2800" dirty="0" smtClean="0"/>
              <a:t> </a:t>
            </a:r>
            <a:r>
              <a:rPr lang="es-MX" sz="2800" dirty="0" err="1" smtClean="0"/>
              <a:t>because</a:t>
            </a:r>
            <a:r>
              <a:rPr lang="es-MX" sz="2800" dirty="0" smtClean="0"/>
              <a:t> </a:t>
            </a:r>
            <a:r>
              <a:rPr lang="es-MX" sz="2800" dirty="0" err="1" smtClean="0"/>
              <a:t>it</a:t>
            </a:r>
            <a:r>
              <a:rPr lang="es-MX" sz="2800" dirty="0" smtClean="0"/>
              <a:t> </a:t>
            </a:r>
            <a:r>
              <a:rPr lang="es-MX" sz="2800" dirty="0" err="1" smtClean="0"/>
              <a:t>was</a:t>
            </a:r>
            <a:r>
              <a:rPr lang="es-MX" sz="2800" dirty="0" smtClean="0"/>
              <a:t> </a:t>
            </a:r>
            <a:r>
              <a:rPr lang="es-MX" sz="2800" dirty="0" err="1" smtClean="0"/>
              <a:t>able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</a:t>
            </a:r>
            <a:r>
              <a:rPr lang="es-MX" sz="2800" dirty="0" err="1" smtClean="0"/>
              <a:t>generate</a:t>
            </a:r>
            <a:r>
              <a:rPr lang="es-MX" sz="2800" dirty="0" smtClean="0"/>
              <a:t> </a:t>
            </a:r>
            <a:r>
              <a:rPr lang="es-MX" sz="2800" dirty="0" err="1" smtClean="0"/>
              <a:t>interest</a:t>
            </a:r>
            <a:r>
              <a:rPr lang="es-MX" sz="2800" dirty="0" smtClean="0"/>
              <a:t> </a:t>
            </a:r>
            <a:r>
              <a:rPr lang="es-MX" sz="2800" dirty="0"/>
              <a:t>and </a:t>
            </a:r>
            <a:r>
              <a:rPr lang="es-MX" sz="2800" dirty="0" err="1" smtClean="0"/>
              <a:t>motivate</a:t>
            </a:r>
            <a:r>
              <a:rPr lang="es-MX" sz="2800" dirty="0" smtClean="0"/>
              <a:t> </a:t>
            </a:r>
            <a:r>
              <a:rPr lang="es-MX" sz="2800" dirty="0" err="1"/>
              <a:t>studients</a:t>
            </a:r>
            <a:endParaRPr lang="es-US" sz="2800" dirty="0"/>
          </a:p>
          <a:p>
            <a:pPr lvl="0" algn="just"/>
            <a:r>
              <a:rPr lang="es-MX" sz="2800" dirty="0" err="1" smtClean="0"/>
              <a:t>Despite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evolution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students</a:t>
            </a:r>
            <a:r>
              <a:rPr lang="es-MX" sz="2800" dirty="0" smtClean="0"/>
              <a:t>, a total </a:t>
            </a:r>
            <a:r>
              <a:rPr lang="es-MX" sz="2800" dirty="0" err="1" smtClean="0"/>
              <a:t>assimilation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skill</a:t>
            </a:r>
            <a:r>
              <a:rPr lang="es-MX" sz="2800" dirty="0" smtClean="0"/>
              <a:t> </a:t>
            </a:r>
            <a:r>
              <a:rPr lang="es-MX" sz="2800" dirty="0" err="1" smtClean="0"/>
              <a:t>was</a:t>
            </a:r>
            <a:r>
              <a:rPr lang="es-MX" sz="2800" dirty="0" smtClean="0"/>
              <a:t> </a:t>
            </a:r>
            <a:r>
              <a:rPr lang="es-MX" sz="2800" dirty="0" err="1" smtClean="0"/>
              <a:t>not</a:t>
            </a:r>
            <a:r>
              <a:rPr lang="es-MX" sz="2800" dirty="0" smtClean="0"/>
              <a:t> </a:t>
            </a:r>
            <a:r>
              <a:rPr lang="es-MX" sz="2800" dirty="0" err="1" smtClean="0"/>
              <a:t>achieved</a:t>
            </a:r>
            <a:endParaRPr lang="es-MX" sz="2800" dirty="0" smtClean="0"/>
          </a:p>
          <a:p>
            <a:pPr lvl="0" algn="just"/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dimensions</a:t>
            </a:r>
            <a:r>
              <a:rPr lang="es-MX" sz="2800" dirty="0" smtClean="0"/>
              <a:t> </a:t>
            </a:r>
            <a:r>
              <a:rPr lang="es-MX" sz="2800" dirty="0" err="1" smtClean="0"/>
              <a:t>understood</a:t>
            </a:r>
            <a:r>
              <a:rPr lang="es-MX" sz="2800" dirty="0" smtClean="0"/>
              <a:t> </a:t>
            </a:r>
            <a:r>
              <a:rPr lang="es-MX" sz="2800" dirty="0" err="1" smtClean="0"/>
              <a:t>by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students</a:t>
            </a:r>
            <a:r>
              <a:rPr lang="es-MX" sz="2800" dirty="0" smtClean="0"/>
              <a:t> </a:t>
            </a:r>
            <a:r>
              <a:rPr lang="es-MX" sz="2800" dirty="0" err="1" smtClean="0"/>
              <a:t>were</a:t>
            </a:r>
            <a:r>
              <a:rPr lang="es-MX" sz="2800" dirty="0" smtClean="0"/>
              <a:t>: </a:t>
            </a:r>
            <a:r>
              <a:rPr lang="es-MX" sz="2800" dirty="0" err="1" smtClean="0"/>
              <a:t>U</a:t>
            </a:r>
            <a:r>
              <a:rPr lang="es-MX" sz="2800" dirty="0" err="1" smtClean="0"/>
              <a:t>ndestanding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problema, </a:t>
            </a:r>
            <a:r>
              <a:rPr lang="es-MX" sz="2800" dirty="0" err="1"/>
              <a:t>A</a:t>
            </a:r>
            <a:r>
              <a:rPr lang="es-MX" sz="2800" dirty="0" err="1" smtClean="0"/>
              <a:t>ssumption</a:t>
            </a:r>
            <a:r>
              <a:rPr lang="es-MX" sz="2800" dirty="0" smtClean="0"/>
              <a:t> </a:t>
            </a:r>
            <a:r>
              <a:rPr lang="es-MX" sz="2800" dirty="0" err="1" smtClean="0"/>
              <a:t>from</a:t>
            </a:r>
            <a:r>
              <a:rPr lang="es-MX" sz="2800" dirty="0" smtClean="0"/>
              <a:t> </a:t>
            </a:r>
            <a:r>
              <a:rPr lang="es-MX" sz="2800" dirty="0" err="1" smtClean="0"/>
              <a:t>different</a:t>
            </a:r>
            <a:r>
              <a:rPr lang="es-MX" sz="2800" dirty="0" smtClean="0"/>
              <a:t> </a:t>
            </a:r>
            <a:r>
              <a:rPr lang="es-MX" sz="2800" dirty="0" err="1" smtClean="0"/>
              <a:t>points</a:t>
            </a:r>
            <a:r>
              <a:rPr lang="es-MX" sz="2800" dirty="0" smtClean="0"/>
              <a:t> of </a:t>
            </a:r>
            <a:r>
              <a:rPr lang="es-MX" sz="2800" dirty="0" err="1" smtClean="0"/>
              <a:t>view</a:t>
            </a:r>
            <a:r>
              <a:rPr lang="es-MX" sz="2800" dirty="0" smtClean="0"/>
              <a:t> and </a:t>
            </a:r>
            <a:r>
              <a:rPr lang="es-MX" sz="2800" dirty="0" err="1"/>
              <a:t>S</a:t>
            </a:r>
            <a:r>
              <a:rPr lang="es-MX" sz="2800" dirty="0" err="1" smtClean="0"/>
              <a:t>teps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be </a:t>
            </a:r>
            <a:r>
              <a:rPr lang="es-MX" sz="2800" dirty="0" err="1" smtClean="0"/>
              <a:t>taken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36701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8394" y="533400"/>
            <a:ext cx="3610004" cy="533400"/>
          </a:xfrm>
        </p:spPr>
        <p:txBody>
          <a:bodyPr rtlCol="0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s-MX" b="1" dirty="0" err="1" smtClean="0"/>
              <a:t>Conclusions</a:t>
            </a:r>
            <a:endParaRPr lang="fr-CA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4876799"/>
          </a:xfrm>
        </p:spPr>
        <p:txBody>
          <a:bodyPr rtlCol="0">
            <a:noAutofit/>
          </a:bodyPr>
          <a:lstStyle/>
          <a:p>
            <a:pPr lvl="0" algn="just"/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rest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dimensions</a:t>
            </a:r>
            <a:r>
              <a:rPr lang="es-MX" sz="2800" dirty="0" smtClean="0"/>
              <a:t> </a:t>
            </a:r>
            <a:r>
              <a:rPr lang="es-MX" sz="2800" dirty="0" err="1" smtClean="0"/>
              <a:t>were</a:t>
            </a:r>
            <a:r>
              <a:rPr lang="es-MX" sz="2800" dirty="0" smtClean="0"/>
              <a:t> </a:t>
            </a:r>
            <a:r>
              <a:rPr lang="es-MX" sz="2800" dirty="0" err="1" smtClean="0"/>
              <a:t>expressed</a:t>
            </a:r>
            <a:r>
              <a:rPr lang="es-MX" sz="2800" dirty="0" smtClean="0"/>
              <a:t> literal </a:t>
            </a:r>
            <a:r>
              <a:rPr lang="es-MX" sz="2800" dirty="0" err="1" smtClean="0"/>
              <a:t>form</a:t>
            </a:r>
            <a:r>
              <a:rPr lang="es-MX" sz="2800" dirty="0" smtClean="0"/>
              <a:t>, </a:t>
            </a:r>
            <a:r>
              <a:rPr lang="es-MX" sz="2800" dirty="0" err="1" smtClean="0"/>
              <a:t>where</a:t>
            </a:r>
            <a:r>
              <a:rPr lang="es-MX" sz="2800" dirty="0" smtClean="0"/>
              <a:t> </a:t>
            </a:r>
            <a:r>
              <a:rPr lang="es-MX" sz="2800" dirty="0" err="1" smtClean="0"/>
              <a:t>students</a:t>
            </a:r>
            <a:r>
              <a:rPr lang="es-MX" sz="2800" dirty="0" smtClean="0"/>
              <a:t> </a:t>
            </a:r>
            <a:r>
              <a:rPr lang="es-MX" sz="2800" dirty="0" err="1" smtClean="0"/>
              <a:t>only</a:t>
            </a:r>
            <a:r>
              <a:rPr lang="es-MX" sz="2800" dirty="0" smtClean="0"/>
              <a:t> </a:t>
            </a:r>
            <a:r>
              <a:rPr lang="es-MX" sz="2800" dirty="0" err="1" smtClean="0"/>
              <a:t>repetead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meaning</a:t>
            </a:r>
            <a:r>
              <a:rPr lang="es-MX" sz="2800" dirty="0" smtClean="0"/>
              <a:t> of </a:t>
            </a:r>
            <a:r>
              <a:rPr lang="es-MX" sz="2800" dirty="0" err="1" smtClean="0"/>
              <a:t>dimensions</a:t>
            </a:r>
            <a:r>
              <a:rPr lang="es-MX" sz="2800" dirty="0" smtClean="0"/>
              <a:t>, </a:t>
            </a:r>
            <a:r>
              <a:rPr lang="es-MX" sz="2800" dirty="0" err="1" smtClean="0"/>
              <a:t>but</a:t>
            </a:r>
            <a:r>
              <a:rPr lang="es-MX" sz="2800" dirty="0" smtClean="0"/>
              <a:t> </a:t>
            </a:r>
            <a:r>
              <a:rPr lang="es-MX" sz="2800" dirty="0" err="1" smtClean="0"/>
              <a:t>did</a:t>
            </a:r>
            <a:r>
              <a:rPr lang="es-MX" sz="2800" dirty="0" smtClean="0"/>
              <a:t> </a:t>
            </a:r>
            <a:r>
              <a:rPr lang="es-MX" sz="2800" dirty="0" err="1" smtClean="0"/>
              <a:t>not</a:t>
            </a:r>
            <a:r>
              <a:rPr lang="es-MX" sz="2800" dirty="0" smtClean="0"/>
              <a:t> </a:t>
            </a:r>
            <a:r>
              <a:rPr lang="es-MX" sz="2800" dirty="0" err="1" smtClean="0"/>
              <a:t>know</a:t>
            </a:r>
            <a:r>
              <a:rPr lang="es-MX" sz="2800" dirty="0" smtClean="0"/>
              <a:t> </a:t>
            </a:r>
            <a:r>
              <a:rPr lang="es-MX" sz="2800" dirty="0" err="1" smtClean="0"/>
              <a:t>what</a:t>
            </a:r>
            <a:r>
              <a:rPr lang="es-MX" sz="2800" dirty="0" smtClean="0"/>
              <a:t> </a:t>
            </a:r>
            <a:r>
              <a:rPr lang="es-MX" sz="2800" dirty="0" err="1" smtClean="0"/>
              <a:t>they</a:t>
            </a:r>
            <a:r>
              <a:rPr lang="es-MX" sz="2800" dirty="0" smtClean="0"/>
              <a:t> </a:t>
            </a:r>
            <a:r>
              <a:rPr lang="es-MX" sz="2800" dirty="0" err="1" smtClean="0"/>
              <a:t>meant</a:t>
            </a:r>
            <a:r>
              <a:rPr lang="es-MX" sz="2800" dirty="0" smtClean="0"/>
              <a:t>. </a:t>
            </a:r>
            <a:endParaRPr lang="es-US" sz="2800" dirty="0" smtClean="0"/>
          </a:p>
          <a:p>
            <a:pPr lvl="0" algn="just"/>
            <a:r>
              <a:rPr lang="es-MX" sz="2800" dirty="0" err="1" smtClean="0"/>
              <a:t>Teamwork</a:t>
            </a:r>
            <a:r>
              <a:rPr lang="es-MX" sz="2800" dirty="0" smtClean="0"/>
              <a:t> </a:t>
            </a:r>
            <a:r>
              <a:rPr lang="es-MX" sz="2800" dirty="0" err="1" smtClean="0"/>
              <a:t>was</a:t>
            </a:r>
            <a:r>
              <a:rPr lang="es-MX" sz="2800" dirty="0" smtClean="0"/>
              <a:t> a </a:t>
            </a:r>
            <a:r>
              <a:rPr lang="es-MX" sz="2800" dirty="0" err="1" smtClean="0"/>
              <a:t>significant</a:t>
            </a:r>
            <a:r>
              <a:rPr lang="es-MX" sz="2800" dirty="0" smtClean="0"/>
              <a:t> </a:t>
            </a:r>
            <a:r>
              <a:rPr lang="es-MX" sz="2800" dirty="0" err="1" smtClean="0"/>
              <a:t>achivement</a:t>
            </a:r>
            <a:endParaRPr lang="es-MX" sz="2800" dirty="0" smtClean="0"/>
          </a:p>
          <a:p>
            <a:pPr lvl="0" algn="just"/>
            <a:r>
              <a:rPr lang="es-MX" sz="2800" dirty="0" err="1" smtClean="0"/>
              <a:t>The</a:t>
            </a:r>
            <a:r>
              <a:rPr lang="es-MX" sz="2800" dirty="0" smtClean="0"/>
              <a:t> use of </a:t>
            </a:r>
            <a:r>
              <a:rPr lang="es-MX" sz="2800" dirty="0" err="1" smtClean="0"/>
              <a:t>behavioral</a:t>
            </a:r>
            <a:r>
              <a:rPr lang="es-MX" sz="2800" dirty="0" smtClean="0"/>
              <a:t> and </a:t>
            </a:r>
            <a:r>
              <a:rPr lang="es-MX" sz="2800" dirty="0" err="1" smtClean="0"/>
              <a:t>cognitivist</a:t>
            </a:r>
            <a:r>
              <a:rPr lang="es-MX" sz="2800" dirty="0" smtClean="0"/>
              <a:t> </a:t>
            </a:r>
            <a:r>
              <a:rPr lang="es-MX" sz="2800" dirty="0" err="1" smtClean="0"/>
              <a:t>principles</a:t>
            </a:r>
            <a:r>
              <a:rPr lang="es-MX" sz="2800" dirty="0" smtClean="0"/>
              <a:t> </a:t>
            </a:r>
            <a:r>
              <a:rPr lang="es-MX" sz="2800" dirty="0" err="1" smtClean="0"/>
              <a:t>proved</a:t>
            </a:r>
            <a:r>
              <a:rPr lang="es-MX" sz="2800" dirty="0" smtClean="0"/>
              <a:t> </a:t>
            </a:r>
            <a:r>
              <a:rPr lang="es-MX" sz="2800" dirty="0" err="1" smtClean="0"/>
              <a:t>effective</a:t>
            </a:r>
            <a:r>
              <a:rPr lang="es-MX" sz="2800" dirty="0" smtClean="0"/>
              <a:t>,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reward</a:t>
            </a:r>
            <a:r>
              <a:rPr lang="es-MX" sz="2800" dirty="0" smtClean="0"/>
              <a:t> </a:t>
            </a:r>
            <a:r>
              <a:rPr lang="es-MX" sz="2800" dirty="0" err="1" smtClean="0"/>
              <a:t>system</a:t>
            </a:r>
            <a:r>
              <a:rPr lang="es-MX" sz="2800" dirty="0" smtClean="0"/>
              <a:t> </a:t>
            </a:r>
            <a:r>
              <a:rPr lang="es-MX" sz="2800" dirty="0" err="1" smtClean="0"/>
              <a:t>promoted</a:t>
            </a:r>
            <a:r>
              <a:rPr lang="es-MX" sz="2800" dirty="0"/>
              <a:t>  </a:t>
            </a:r>
            <a:r>
              <a:rPr lang="es-MX" sz="2800" dirty="0" err="1"/>
              <a:t>the</a:t>
            </a:r>
            <a:r>
              <a:rPr lang="es-MX" sz="2800" dirty="0"/>
              <a:t> </a:t>
            </a:r>
            <a:r>
              <a:rPr lang="es-MX" sz="2800" dirty="0" err="1" smtClean="0"/>
              <a:t>quantity</a:t>
            </a:r>
            <a:r>
              <a:rPr lang="es-MX" sz="2800" dirty="0" smtClean="0"/>
              <a:t> and </a:t>
            </a:r>
            <a:r>
              <a:rPr lang="es-MX" sz="2800" dirty="0" err="1" smtClean="0"/>
              <a:t>quality</a:t>
            </a:r>
            <a:r>
              <a:rPr lang="es-MX" sz="2800" dirty="0" smtClean="0"/>
              <a:t> of </a:t>
            </a:r>
            <a:r>
              <a:rPr lang="es-MX" sz="2800" dirty="0" err="1" smtClean="0"/>
              <a:t>evaluations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10753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lapices de colores</Template>
  <TotalTime>363</TotalTime>
  <Words>320</Words>
  <Application>Microsoft Office PowerPoint</Application>
  <PresentationFormat>Presentación en pantalla (4:3)</PresentationFormat>
  <Paragraphs>42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Title: United in problems solving. Gamification experiences at the Rene Fraga School.</vt:lpstr>
      <vt:lpstr>An approach to the theory of gamification </vt:lpstr>
      <vt:lpstr>Investigation objectives</vt:lpstr>
      <vt:lpstr>Methodology</vt:lpstr>
      <vt:lpstr>Results </vt:lpstr>
      <vt:lpstr>Results </vt:lpstr>
      <vt:lpstr>Conclusions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subject/>
  <dc:creator>Claudia</dc:creator>
  <cp:keywords/>
  <dc:description/>
  <cp:lastModifiedBy>Claudia</cp:lastModifiedBy>
  <cp:revision>35</cp:revision>
  <dcterms:created xsi:type="dcterms:W3CDTF">2018-12-08T22:31:57Z</dcterms:created>
  <dcterms:modified xsi:type="dcterms:W3CDTF">2023-05-20T22:26:54Z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