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0"/>
  </p:notesMasterIdLst>
  <p:handoutMasterIdLst>
    <p:handoutMasterId r:id="rId11"/>
  </p:handoutMasterIdLst>
  <p:sldIdLst>
    <p:sldId id="408" r:id="rId2"/>
    <p:sldId id="421" r:id="rId3"/>
    <p:sldId id="398" r:id="rId4"/>
    <p:sldId id="342" r:id="rId5"/>
    <p:sldId id="391" r:id="rId6"/>
    <p:sldId id="411" r:id="rId7"/>
    <p:sldId id="355" r:id="rId8"/>
    <p:sldId id="422" r:id="rId9"/>
  </p:sldIdLst>
  <p:sldSz cx="9144000" cy="5143500" type="screen16x9"/>
  <p:notesSz cx="6858000" cy="9144000"/>
  <p:defaultTextStyle>
    <a:defPPr>
      <a:defRPr lang="ru-RU"/>
    </a:defPPr>
    <a:lvl1pPr algn="l" defTabSz="6858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713E606-A265-4BE3-A30D-F67CB9A98A58}">
          <p14:sldIdLst>
            <p14:sldId id="408"/>
            <p14:sldId id="421"/>
            <p14:sldId id="398"/>
            <p14:sldId id="342"/>
            <p14:sldId id="391"/>
            <p14:sldId id="411"/>
            <p14:sldId id="355"/>
            <p14:sldId id="4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384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4"/>
    <a:srgbClr val="006600"/>
    <a:srgbClr val="0783C1"/>
    <a:srgbClr val="1F4E79"/>
    <a:srgbClr val="990000"/>
    <a:srgbClr val="005000"/>
    <a:srgbClr val="34B3D6"/>
    <a:srgbClr val="2787A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444" autoAdjust="0"/>
  </p:normalViewPr>
  <p:slideViewPr>
    <p:cSldViewPr snapToGrid="0">
      <p:cViewPr varScale="1">
        <p:scale>
          <a:sx n="93" d="100"/>
          <a:sy n="93" d="100"/>
        </p:scale>
        <p:origin x="174" y="72"/>
      </p:cViewPr>
      <p:guideLst>
        <p:guide orient="horz" pos="2160"/>
        <p:guide orient="horz" pos="162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018F0A3-48D1-4916-AFF3-076B1AF38B5D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160AB36-C201-4205-BE59-63D76CDAD1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9B8014-1A31-4E7D-AC33-995583C90CA4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4B831BE-0CC2-420B-8435-5005068905A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0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BEE222D4-5DD5-4031-9C1D-FDDBA2C8A1E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742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BEE222D4-5DD5-4031-9C1D-FDDBA2C8A1E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74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B923-0720-489B-B608-E76F66C180D5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89190-BEC2-4ED5-9B39-CBAB7343B2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128C-34C9-4A1E-A469-A451981DBB98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D76BD-A714-460C-94C4-76C57385F3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9351E-353E-451E-9B20-CFBBB71AB9E8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6AC53-528F-42AC-86B0-F96E8B9603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73AB7-6F9E-4D4C-A3F4-62BE3DF608E0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5FB6A-4FE5-41BB-AB62-21FAC4DCD9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291A7-A211-4735-A625-DBBB7986C01D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89875-A74F-48A8-B0B2-8B4FC69B9D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41219-8FBA-4B95-B6D7-9E3FE4A6B21A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3EB10-2531-471C-837D-21265ABC6A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7C6E-92EB-4870-9172-CDE7206C0FAC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B4F2D-B291-4950-BFED-2F4CABDAC8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3EE9F-171F-4890-9AD9-3C5ADE5E8A0C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57866-279D-46D8-830F-1396CF33E4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860E-4D65-48B8-AA9D-702C4CB2869C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3DDFD-BF54-4233-A5D5-32A3E3B9A5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EEB8F-5FCE-4CEB-AFA0-A9CE429045A4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B940F-5AB7-4D79-802D-71504E360B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8CE41-A821-47D4-BB89-69C88AEE4EFD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12E1C-A418-4323-945C-96388D35B9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68425"/>
            <a:ext cx="78867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2494A5-F688-49F1-9C4D-1D610190639D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92692DA8-6F01-4559-9DA5-F7C5F2E66A9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 txBox="1">
            <a:spLocks/>
          </p:cNvSpPr>
          <p:nvPr/>
        </p:nvSpPr>
        <p:spPr bwMode="auto">
          <a:xfrm>
            <a:off x="1169988" y="1276351"/>
            <a:ext cx="7456487" cy="681037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sz="2400" b="1" dirty="0">
              <a:solidFill>
                <a:srgbClr val="C00000"/>
              </a:solidFill>
              <a:cs typeface="Times New Roman" pitchFamily="18" charset="0"/>
            </a:endParaRPr>
          </a:p>
          <a:p>
            <a:pPr eaLnBrk="1" hangingPunct="1"/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5938" y="1500188"/>
            <a:ext cx="344487" cy="354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85938" y="1500188"/>
            <a:ext cx="344487" cy="354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85938" y="1500188"/>
            <a:ext cx="344487" cy="354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D9B4D68-5689-430C-8387-EE3561009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012" y="1253540"/>
            <a:ext cx="6858000" cy="1407695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Well-being in the Digital Education Environment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730D053-A180-4C29-B006-291EF59DB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988" y="2935705"/>
            <a:ext cx="6858000" cy="15407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b="1" i="0" u="none" strike="noStrike" dirty="0">
                <a:solidFill>
                  <a:srgbClr val="0783C1"/>
                </a:solidFill>
                <a:effectLst/>
              </a:rPr>
              <a:t>Svetlana</a:t>
            </a:r>
            <a:r>
              <a:rPr lang="en-US" sz="1600" b="1" dirty="0">
                <a:solidFill>
                  <a:srgbClr val="0783C1"/>
                </a:solidFill>
              </a:rPr>
              <a:t> </a:t>
            </a:r>
            <a:r>
              <a:rPr lang="en-US" b="1" dirty="0">
                <a:solidFill>
                  <a:srgbClr val="0783C1"/>
                </a:solidFill>
              </a:rPr>
              <a:t>V. Persiyantseva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err="1">
                <a:solidFill>
                  <a:srgbClr val="0783C1"/>
                </a:solidFill>
              </a:rPr>
              <a:t>Phd</a:t>
            </a:r>
            <a:r>
              <a:rPr lang="en-US" sz="1400" b="1" dirty="0">
                <a:solidFill>
                  <a:srgbClr val="0783C1"/>
                </a:solidFill>
              </a:rPr>
              <a:t>, Associate Professor of the Department of General Psychology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0783C1"/>
                </a:solidFill>
              </a:rPr>
              <a:t>Psychological Institute of the Russian Academy of Education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0783C1"/>
                </a:solidFill>
              </a:rPr>
              <a:t>Russian State University for the Humanities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1A1225-F6C7-4CC8-9336-DD074F3D0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67" y="267325"/>
            <a:ext cx="2603187" cy="9538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6199F0-24FB-4D5B-AA2C-5A81EFCD7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18" y="149087"/>
            <a:ext cx="1468330" cy="14683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922C12-FB6D-470C-A9ED-80E2F1BA53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50" y="267325"/>
            <a:ext cx="1734544" cy="12862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 txBox="1">
            <a:spLocks/>
          </p:cNvSpPr>
          <p:nvPr/>
        </p:nvSpPr>
        <p:spPr bwMode="auto">
          <a:xfrm>
            <a:off x="1169988" y="1276351"/>
            <a:ext cx="7456487" cy="681037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sz="2400" b="1" dirty="0">
              <a:solidFill>
                <a:srgbClr val="C00000"/>
              </a:solidFill>
              <a:cs typeface="Times New Roman" pitchFamily="18" charset="0"/>
            </a:endParaRPr>
          </a:p>
          <a:p>
            <a:pPr eaLnBrk="1" hangingPunct="1"/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5938" y="1500188"/>
            <a:ext cx="344487" cy="354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85938" y="1500188"/>
            <a:ext cx="344487" cy="354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85938" y="1500188"/>
            <a:ext cx="344487" cy="354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D9B4D68-5689-430C-8387-EE3561009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022683"/>
            <a:ext cx="6858000" cy="1407695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757578-16DD-4431-B879-C6CAEC78E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7" y="116912"/>
            <a:ext cx="2403132" cy="14961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7943C6-CD4D-4516-9730-C68779CEE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15" y="142681"/>
            <a:ext cx="5229845" cy="48581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FD782D-BE94-9B84-C6BA-BA14A9B26D84}"/>
              </a:ext>
            </a:extLst>
          </p:cNvPr>
          <p:cNvSpPr txBox="1"/>
          <p:nvPr/>
        </p:nvSpPr>
        <p:spPr>
          <a:xfrm>
            <a:off x="159026" y="1686326"/>
            <a:ext cx="261212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form a digital space in the educational environment, it is necessary to use and develop educational technologies, including remote ones.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415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 txBox="1">
            <a:spLocks/>
          </p:cNvSpPr>
          <p:nvPr/>
        </p:nvSpPr>
        <p:spPr bwMode="auto">
          <a:xfrm>
            <a:off x="2136775" y="212725"/>
            <a:ext cx="6467475" cy="681038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000" b="1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5938" y="1500188"/>
            <a:ext cx="344487" cy="354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85938" y="1500188"/>
            <a:ext cx="344487" cy="354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85938" y="1500188"/>
            <a:ext cx="344487" cy="354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126" name="Rectangle 14"/>
          <p:cNvSpPr>
            <a:spLocks noChangeArrowheads="1"/>
          </p:cNvSpPr>
          <p:nvPr/>
        </p:nvSpPr>
        <p:spPr bwMode="auto">
          <a:xfrm>
            <a:off x="500063" y="192088"/>
            <a:ext cx="8324850" cy="490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200"/>
              </a:spcAft>
            </a:pPr>
            <a:endParaRPr lang="ru-RU" sz="2400" b="1" dirty="0">
              <a:solidFill>
                <a:srgbClr val="006600"/>
              </a:solidFill>
              <a:latin typeface="+mn-lt"/>
            </a:endParaRPr>
          </a:p>
          <a:p>
            <a:pPr eaLnBrk="1" hangingPunct="1">
              <a:spcAft>
                <a:spcPts val="200"/>
              </a:spcAft>
            </a:pPr>
            <a:endParaRPr lang="ru-RU" sz="2400" b="1" i="0" dirty="0">
              <a:solidFill>
                <a:srgbClr val="006600"/>
              </a:solidFill>
              <a:effectLst/>
              <a:latin typeface="+mn-lt"/>
            </a:endParaRPr>
          </a:p>
          <a:p>
            <a:pPr eaLnBrk="1" hangingPunct="1">
              <a:spcAft>
                <a:spcPts val="200"/>
              </a:spcAft>
            </a:pPr>
            <a:endParaRPr lang="ru-RU" sz="2400" b="1" dirty="0">
              <a:solidFill>
                <a:srgbClr val="006600"/>
              </a:solidFill>
              <a:latin typeface="+mn-lt"/>
            </a:endParaRPr>
          </a:p>
          <a:p>
            <a:pPr eaLnBrk="1" hangingPunct="1">
              <a:spcAft>
                <a:spcPts val="200"/>
              </a:spcAft>
            </a:pPr>
            <a:endParaRPr lang="ru-RU" sz="2400" b="1" i="0" dirty="0">
              <a:solidFill>
                <a:srgbClr val="006600"/>
              </a:solidFill>
              <a:effectLst/>
              <a:latin typeface="+mn-lt"/>
            </a:endParaRPr>
          </a:p>
          <a:p>
            <a:pPr eaLnBrk="1" hangingPunct="1">
              <a:spcAft>
                <a:spcPts val="200"/>
              </a:spcAft>
            </a:pPr>
            <a:r>
              <a:rPr lang="en-US" sz="2400" b="1" i="0" dirty="0">
                <a:solidFill>
                  <a:srgbClr val="006600"/>
                </a:solidFill>
                <a:effectLst/>
                <a:latin typeface="+mn-lt"/>
              </a:rPr>
              <a:t>RELEVANCE</a:t>
            </a:r>
            <a:endParaRPr lang="ru-RU" sz="2400" b="1" dirty="0">
              <a:solidFill>
                <a:srgbClr val="006600"/>
              </a:solidFill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endParaRPr lang="ru-RU" sz="2400" b="1" dirty="0">
              <a:solidFill>
                <a:srgbClr val="006600"/>
              </a:solidFill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en-US" sz="2400" b="1" dirty="0">
                <a:solidFill>
                  <a:srgbClr val="006600"/>
                </a:solidFill>
                <a:cs typeface="Times New Roman" pitchFamily="18" charset="0"/>
              </a:rPr>
              <a:t>I.</a:t>
            </a:r>
            <a:r>
              <a:rPr lang="ru-RU" sz="2000" b="1" dirty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+mn-lt"/>
              </a:rPr>
              <a:t>The need to improve the efficiency of higher education</a:t>
            </a:r>
            <a:endParaRPr lang="ru-RU" sz="2000" b="1" dirty="0"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endParaRPr lang="ru-RU" sz="2000" b="1" dirty="0"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en-US" sz="2400" b="1" dirty="0">
                <a:solidFill>
                  <a:srgbClr val="006600"/>
                </a:solidFill>
                <a:cs typeface="Times New Roman" pitchFamily="18" charset="0"/>
              </a:rPr>
              <a:t>II.</a:t>
            </a:r>
            <a:r>
              <a:rPr lang="ru-RU" sz="2400" b="1" dirty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+mn-lt"/>
              </a:rPr>
              <a:t>Preserving the psychological well-being and development of self-regulation of future specialists in the digital educational space</a:t>
            </a:r>
            <a:endParaRPr lang="en-US" sz="2000" b="1" dirty="0">
              <a:solidFill>
                <a:srgbClr val="006600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endParaRPr lang="ru-RU" sz="2000" b="1" dirty="0">
              <a:cs typeface="Times New Roman" pitchFamily="18" charset="0"/>
            </a:endParaRPr>
          </a:p>
          <a:p>
            <a:pPr eaLnBrk="1" hangingPunct="1">
              <a:spcAft>
                <a:spcPts val="200"/>
              </a:spcAft>
            </a:pPr>
            <a:r>
              <a:rPr lang="en-US" sz="2400" b="1" dirty="0">
                <a:solidFill>
                  <a:srgbClr val="006600"/>
                </a:solidFill>
                <a:cs typeface="Times New Roman" pitchFamily="18" charset="0"/>
              </a:rPr>
              <a:t>III.</a:t>
            </a:r>
            <a:r>
              <a:rPr lang="ru-RU" sz="2400" b="1" dirty="0"/>
              <a:t>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+mn-lt"/>
              </a:rPr>
              <a:t>Reducing the psychological stress associated with the educational process</a:t>
            </a:r>
            <a:endParaRPr lang="ru-RU" sz="2000" b="1" dirty="0"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4FC077-8D4C-4E3F-921D-36618FC27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13" y="166708"/>
            <a:ext cx="3855296" cy="17143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Прямоугольник 500"/>
          <p:cNvSpPr/>
          <p:nvPr/>
        </p:nvSpPr>
        <p:spPr>
          <a:xfrm>
            <a:off x="1196723" y="754615"/>
            <a:ext cx="3375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The aim of this study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32" name="Прямоугольник 531"/>
          <p:cNvSpPr/>
          <p:nvPr/>
        </p:nvSpPr>
        <p:spPr>
          <a:xfrm>
            <a:off x="5513544" y="786810"/>
            <a:ext cx="3375276" cy="32584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4" tIns="28802" rIns="57604" bIns="28802" rtlCol="0" anchor="ctr"/>
          <a:lstStyle/>
          <a:p>
            <a:pPr algn="just">
              <a:lnSpc>
                <a:spcPct val="115000"/>
              </a:lnSpc>
            </a:pP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Participants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  <a:p>
            <a:pPr algn="just">
              <a:lnSpc>
                <a:spcPct val="115000"/>
              </a:lnSpc>
            </a:pP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 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= </a:t>
            </a:r>
            <a:r>
              <a:rPr lang="en-US" sz="18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106 students: </a:t>
            </a: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1st - 2nd year (n=50) </a:t>
            </a: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= 19,44; SD = 1,43</a:t>
            </a:r>
            <a:endParaRPr lang="ru-RU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OPDYT+Calibri"/>
              </a:rPr>
              <a:t>range = 1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AOPDYT+Calibri"/>
              </a:rPr>
              <a:t>7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SJHEV+Calibri"/>
              </a:rPr>
              <a:t>–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ASJHEV+Calibri"/>
              </a:rPr>
              <a:t>22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OPDYT+Calibri"/>
              </a:rPr>
              <a:t> years</a:t>
            </a:r>
            <a:endParaRPr lang="en-US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4th - 5th year students (n=56)</a:t>
            </a: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= 22,02; SD = 2,33</a:t>
            </a:r>
            <a:endParaRPr lang="ru-RU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OPDYT+Calibri"/>
              </a:rPr>
              <a:t>range =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AOPDYT+Calibri"/>
              </a:rPr>
              <a:t>20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SJHEV+Calibri"/>
              </a:rPr>
              <a:t>–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ASJHEV+Calibri"/>
              </a:rPr>
              <a:t>29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OPDYT+Calibri"/>
              </a:rPr>
              <a:t> years</a:t>
            </a:r>
            <a:endParaRPr lang="en-US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endParaRPr lang="ru-RU" sz="738" dirty="0">
              <a:latin typeface="Arial" charset="0"/>
            </a:endParaRPr>
          </a:p>
        </p:txBody>
      </p:sp>
      <p:sp>
        <p:nvSpPr>
          <p:cNvPr id="534" name="Прямоугольник 533"/>
          <p:cNvSpPr/>
          <p:nvPr/>
        </p:nvSpPr>
        <p:spPr>
          <a:xfrm>
            <a:off x="1372594" y="1546872"/>
            <a:ext cx="1763513" cy="236677"/>
          </a:xfrm>
          <a:prstGeom prst="rect">
            <a:avLst/>
          </a:prstGeom>
        </p:spPr>
        <p:txBody>
          <a:bodyPr wrap="square" lIns="57604" tIns="28802" rIns="57604" bIns="28802">
            <a:spAutoFit/>
          </a:bodyPr>
          <a:lstStyle/>
          <a:p>
            <a:endParaRPr lang="ru-RU" sz="116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36" name="Прямоугольник 535"/>
          <p:cNvSpPr/>
          <p:nvPr/>
        </p:nvSpPr>
        <p:spPr>
          <a:xfrm>
            <a:off x="255180" y="1399042"/>
            <a:ext cx="5469924" cy="1135385"/>
          </a:xfrm>
          <a:prstGeom prst="rect">
            <a:avLst/>
          </a:prstGeom>
        </p:spPr>
        <p:txBody>
          <a:bodyPr wrap="square" lIns="57604" tIns="28802" rIns="57604" bIns="28802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was 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+mn-lt"/>
              </a:rPr>
              <a:t>to explore the activity of students in the digital space, their level of well-being and regulatory characteristics.</a:t>
            </a:r>
          </a:p>
          <a:p>
            <a:pPr eaLnBrk="1" hangingPunct="1"/>
            <a:endParaRPr lang="en-US" sz="1000" b="1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7E6798-C1AE-8ADC-33F5-0581A48A0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33" y="2682257"/>
            <a:ext cx="3939806" cy="225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82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иния"/>
          <p:cNvSpPr/>
          <p:nvPr/>
        </p:nvSpPr>
        <p:spPr>
          <a:xfrm>
            <a:off x="1429145" y="1094769"/>
            <a:ext cx="6285709" cy="1"/>
          </a:xfrm>
          <a:prstGeom prst="line">
            <a:avLst/>
          </a:prstGeom>
          <a:ln w="9525">
            <a:solidFill>
              <a:srgbClr val="253957"/>
            </a:solidFill>
            <a:miter lim="400000"/>
          </a:ln>
        </p:spPr>
        <p:txBody>
          <a:bodyPr lIns="28575" tIns="28575" rIns="28575" bIns="28575" anchor="ctr"/>
          <a:lstStyle/>
          <a:p>
            <a:pPr defTabSz="514323" hangingPunct="1">
              <a:defRPr sz="2400"/>
            </a:pPr>
            <a:endParaRPr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26138" y="635561"/>
            <a:ext cx="4992891" cy="616830"/>
          </a:xfrm>
          <a:prstGeom prst="rect">
            <a:avLst/>
          </a:prstGeom>
          <a:noFill/>
        </p:spPr>
        <p:txBody>
          <a:bodyPr wrap="square" lIns="52192" tIns="26096" rIns="52192" bIns="26096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Methods</a:t>
            </a:r>
            <a:endParaRPr lang="ru-RU" sz="24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sz="1266" b="1" dirty="0">
              <a:solidFill>
                <a:schemeClr val="accent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28352" y="4918406"/>
            <a:ext cx="1600200" cy="273844"/>
          </a:xfrm>
        </p:spPr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04037" y="1254034"/>
            <a:ext cx="3718547" cy="374326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4" tIns="28802" rIns="57604" bIns="28802" rtlCol="0" anchor="ctr"/>
          <a:lstStyle/>
          <a:p>
            <a:pPr algn="ctr"/>
            <a:endParaRPr lang="ru-RU" sz="738" dirty="0">
              <a:latin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0997" y="2370506"/>
            <a:ext cx="3462698" cy="3083354"/>
          </a:xfrm>
          <a:prstGeom prst="rect">
            <a:avLst/>
          </a:prstGeom>
        </p:spPr>
        <p:txBody>
          <a:bodyPr wrap="square" lIns="57604" tIns="28802" rIns="57604" bIns="28802">
            <a:spAutoFit/>
          </a:bodyPr>
          <a:lstStyle/>
          <a:p>
            <a:pPr algn="just">
              <a:spcAft>
                <a:spcPts val="378"/>
              </a:spcAft>
            </a:pPr>
            <a:r>
              <a:rPr lang="en-US" sz="1600" b="1" i="0" dirty="0" err="1">
                <a:solidFill>
                  <a:srgbClr val="C00000"/>
                </a:solidFill>
                <a:effectLst/>
                <a:latin typeface="+mn-lt"/>
              </a:rPr>
              <a:t>Ryff</a:t>
            </a:r>
            <a:r>
              <a:rPr lang="en-US" sz="1600" b="1" i="0" dirty="0">
                <a:solidFill>
                  <a:srgbClr val="C00000"/>
                </a:solidFill>
                <a:effectLst/>
                <a:latin typeface="+mn-lt"/>
              </a:rPr>
              <a:t> Scales of Psychological Well-Being</a:t>
            </a:r>
            <a:endParaRPr lang="ru-RU" sz="1600" b="1" i="0" dirty="0">
              <a:solidFill>
                <a:srgbClr val="C00000"/>
              </a:solidFill>
              <a:effectLst/>
              <a:latin typeface="+mn-lt"/>
            </a:endParaRPr>
          </a:p>
          <a:p>
            <a:pPr algn="just">
              <a:spcAft>
                <a:spcPts val="378"/>
              </a:spcAft>
            </a:pPr>
            <a:r>
              <a:rPr lang="en-US" sz="1800" b="1" i="0" dirty="0">
                <a:solidFill>
                  <a:srgbClr val="C00000"/>
                </a:solidFill>
                <a:effectLst/>
                <a:latin typeface="+mn-lt"/>
              </a:rPr>
              <a:t>Scales</a:t>
            </a:r>
            <a:r>
              <a:rPr lang="ru-RU" sz="1800" b="1" i="0" dirty="0">
                <a:solidFill>
                  <a:srgbClr val="C00000"/>
                </a:solidFill>
                <a:effectLst/>
                <a:latin typeface="+mn-lt"/>
              </a:rPr>
              <a:t>:</a:t>
            </a:r>
          </a:p>
          <a:p>
            <a:pPr marL="171450" indent="-171450" algn="just">
              <a:spcAft>
                <a:spcPts val="378"/>
              </a:spcAft>
              <a:buFont typeface="Arial" panose="020B0604020202020204" pitchFamily="34" charset="0"/>
              <a:buChar char="•"/>
            </a:pPr>
            <a:r>
              <a:rPr lang="en-US" sz="1100" b="1" i="0" dirty="0">
                <a:effectLst/>
                <a:latin typeface="Lato" panose="020F0502020204030203" pitchFamily="34" charset="0"/>
              </a:rPr>
              <a:t>Autonomy</a:t>
            </a:r>
            <a:endParaRPr lang="ru-RU" sz="1100" b="1" i="0" dirty="0">
              <a:effectLst/>
              <a:latin typeface="Lato" panose="020F0502020204030203" pitchFamily="34" charset="0"/>
            </a:endParaRPr>
          </a:p>
          <a:p>
            <a:pPr marL="171450" indent="-171450" algn="just">
              <a:spcAft>
                <a:spcPts val="378"/>
              </a:spcAft>
              <a:buFont typeface="Arial" panose="020B0604020202020204" pitchFamily="34" charset="0"/>
              <a:buChar char="•"/>
            </a:pPr>
            <a:r>
              <a:rPr lang="en-US" sz="1100" b="1" i="0" dirty="0">
                <a:effectLst/>
                <a:latin typeface="Lato" panose="020F0502020204030203" pitchFamily="34" charset="0"/>
              </a:rPr>
              <a:t>Environmental Mastery</a:t>
            </a:r>
            <a:endParaRPr lang="ru-RU" sz="1100" b="1" dirty="0">
              <a:latin typeface="Lato" panose="020F0502020204030203" pitchFamily="34" charset="0"/>
            </a:endParaRPr>
          </a:p>
          <a:p>
            <a:pPr marL="171450" indent="-171450" algn="just">
              <a:spcAft>
                <a:spcPts val="378"/>
              </a:spcAft>
              <a:buFont typeface="Arial" panose="020B0604020202020204" pitchFamily="34" charset="0"/>
              <a:buChar char="•"/>
            </a:pPr>
            <a:r>
              <a:rPr lang="en-US" sz="1100" b="1" i="0" dirty="0">
                <a:effectLst/>
                <a:latin typeface="Lato" panose="020F0502020204030203" pitchFamily="34" charset="0"/>
              </a:rPr>
              <a:t>Personal Growth</a:t>
            </a:r>
            <a:endParaRPr lang="ru-RU" sz="1100" b="1" i="0" dirty="0">
              <a:effectLst/>
              <a:latin typeface="Lato" panose="020F0502020204030203" pitchFamily="34" charset="0"/>
            </a:endParaRPr>
          </a:p>
          <a:p>
            <a:pPr marL="171450" indent="-171450" algn="just">
              <a:spcAft>
                <a:spcPts val="378"/>
              </a:spcAft>
              <a:buFont typeface="Arial" panose="020B0604020202020204" pitchFamily="34" charset="0"/>
              <a:buChar char="•"/>
            </a:pPr>
            <a:r>
              <a:rPr lang="en-US" sz="1100" b="1" i="0" dirty="0">
                <a:effectLst/>
                <a:latin typeface="Lato" panose="020F0502020204030203" pitchFamily="34" charset="0"/>
              </a:rPr>
              <a:t>Positive Relations with Others</a:t>
            </a:r>
            <a:endParaRPr lang="ru-RU" sz="1100" b="1" dirty="0">
              <a:latin typeface="Lato" panose="020F0502020204030203" pitchFamily="34" charset="0"/>
            </a:endParaRPr>
          </a:p>
          <a:p>
            <a:pPr marL="171450" indent="-171450" algn="just">
              <a:spcAft>
                <a:spcPts val="378"/>
              </a:spcAft>
              <a:buFont typeface="Arial" panose="020B0604020202020204" pitchFamily="34" charset="0"/>
              <a:buChar char="•"/>
            </a:pPr>
            <a:r>
              <a:rPr lang="en-US" sz="1100" b="1" i="0" dirty="0">
                <a:effectLst/>
                <a:latin typeface="Lato" panose="020F0502020204030203" pitchFamily="34" charset="0"/>
              </a:rPr>
              <a:t>Purpose in Life</a:t>
            </a:r>
            <a:endParaRPr lang="ru-RU" sz="1100" b="1" i="0" dirty="0">
              <a:effectLst/>
              <a:latin typeface="Lato" panose="020F0502020204030203" pitchFamily="34" charset="0"/>
            </a:endParaRPr>
          </a:p>
          <a:p>
            <a:pPr marL="171450" indent="-171450" algn="just">
              <a:spcAft>
                <a:spcPts val="378"/>
              </a:spcAft>
              <a:buFont typeface="Arial" panose="020B0604020202020204" pitchFamily="34" charset="0"/>
              <a:buChar char="•"/>
            </a:pPr>
            <a:r>
              <a:rPr lang="en-US" sz="1100" b="1" i="0" dirty="0">
                <a:effectLst/>
                <a:latin typeface="Lato" panose="020F0502020204030203" pitchFamily="34" charset="0"/>
              </a:rPr>
              <a:t>Self-acceptance </a:t>
            </a:r>
            <a:r>
              <a:rPr lang="ru-RU" sz="1100" b="1" i="0" dirty="0">
                <a:effectLst/>
                <a:latin typeface="Lato" panose="020F0502020204030203" pitchFamily="34" charset="0"/>
              </a:rPr>
              <a:t>(</a:t>
            </a:r>
            <a:r>
              <a:rPr lang="en-US" sz="1100" b="1" i="0" dirty="0">
                <a:effectLst/>
                <a:latin typeface="Lato" panose="020F0502020204030203" pitchFamily="34" charset="0"/>
              </a:rPr>
              <a:t>I like most aspects of my personality</a:t>
            </a:r>
            <a:r>
              <a:rPr lang="ru-RU" sz="1100" b="1" i="0" dirty="0">
                <a:effectLst/>
                <a:latin typeface="Lato" panose="020F0502020204030203" pitchFamily="34" charset="0"/>
              </a:rPr>
              <a:t>)</a:t>
            </a:r>
            <a:endParaRPr lang="ru-RU" sz="1100" b="0" i="0" dirty="0">
              <a:effectLst/>
              <a:latin typeface="-apple-system"/>
            </a:endParaRPr>
          </a:p>
          <a:p>
            <a:pPr algn="just">
              <a:spcAft>
                <a:spcPts val="378"/>
              </a:spcAft>
            </a:pPr>
            <a:r>
              <a:rPr lang="en-US" sz="900" b="0" i="0" dirty="0">
                <a:solidFill>
                  <a:srgbClr val="292929"/>
                </a:solidFill>
                <a:effectLst/>
                <a:latin typeface="-apple-system"/>
              </a:rPr>
              <a:t> </a:t>
            </a:r>
            <a:endParaRPr lang="ru-RU" sz="900" b="0" i="0" dirty="0">
              <a:solidFill>
                <a:srgbClr val="292929"/>
              </a:solidFill>
              <a:effectLst/>
              <a:latin typeface="-apple-system"/>
            </a:endParaRPr>
          </a:p>
          <a:p>
            <a:pPr algn="just">
              <a:spcAft>
                <a:spcPts val="378"/>
              </a:spcAft>
            </a:pPr>
            <a:r>
              <a:rPr lang="en-US" sz="1100" i="0" dirty="0" err="1">
                <a:solidFill>
                  <a:srgbClr val="444444"/>
                </a:solidFill>
                <a:effectLst/>
                <a:latin typeface="+mn-lt"/>
              </a:rPr>
              <a:t>Ryff</a:t>
            </a:r>
            <a:r>
              <a:rPr lang="en-US" sz="1100" i="0" dirty="0">
                <a:solidFill>
                  <a:srgbClr val="444444"/>
                </a:solidFill>
                <a:effectLst/>
                <a:latin typeface="+mn-lt"/>
              </a:rPr>
              <a:t>, 1989</a:t>
            </a:r>
            <a:r>
              <a:rPr lang="ru-RU" sz="1100" dirty="0">
                <a:solidFill>
                  <a:srgbClr val="444444"/>
                </a:solidFill>
                <a:latin typeface="+mn-lt"/>
              </a:rPr>
              <a:t>. </a:t>
            </a:r>
            <a:r>
              <a:rPr lang="en-US" sz="1100" dirty="0">
                <a:latin typeface="+mn-lt"/>
              </a:rPr>
              <a:t>Russian adaptation by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+mn-lt"/>
              </a:rPr>
              <a:t>Shevelenkova</a:t>
            </a:r>
            <a:r>
              <a:rPr lang="ru-RU" sz="1100" dirty="0">
                <a:solidFill>
                  <a:srgbClr val="000000"/>
                </a:solidFill>
                <a:latin typeface="+mn-lt"/>
              </a:rPr>
              <a:t>,</a:t>
            </a:r>
            <a:r>
              <a:rPr lang="en-US" sz="1100" dirty="0">
                <a:latin typeface="+mn-lt"/>
              </a:rPr>
              <a:t> et al., 20</a:t>
            </a:r>
            <a:r>
              <a:rPr lang="ru-RU" sz="1100" dirty="0">
                <a:latin typeface="+mn-lt"/>
              </a:rPr>
              <a:t>05</a:t>
            </a:r>
          </a:p>
          <a:p>
            <a:pPr algn="just">
              <a:spcAft>
                <a:spcPts val="378"/>
              </a:spcAft>
            </a:pPr>
            <a:endParaRPr lang="ru-RU" sz="896" dirty="0">
              <a:latin typeface="Arial Narrow" charset="0"/>
              <a:ea typeface="Arial Narrow" charset="0"/>
              <a:cs typeface="Arial Narrow" charset="0"/>
            </a:endParaRPr>
          </a:p>
          <a:p>
            <a:pPr algn="just">
              <a:spcAft>
                <a:spcPts val="378"/>
              </a:spcAft>
            </a:pPr>
            <a:endParaRPr lang="ru-RU" sz="896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07" y="1389577"/>
            <a:ext cx="529566" cy="62127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471240" y="1242715"/>
            <a:ext cx="4151764" cy="375458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4" tIns="28802" rIns="57604" bIns="28802" rtlCol="0" anchor="ctr"/>
          <a:lstStyle/>
          <a:p>
            <a:pPr algn="ctr"/>
            <a:endParaRPr lang="ru-RU" sz="738" dirty="0">
              <a:latin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81632" y="1522585"/>
            <a:ext cx="4045680" cy="3906784"/>
          </a:xfrm>
          <a:prstGeom prst="rect">
            <a:avLst/>
          </a:prstGeom>
        </p:spPr>
        <p:txBody>
          <a:bodyPr wrap="square" lIns="57604" tIns="28802" rIns="57604" bIns="28802">
            <a:spAutoFit/>
          </a:bodyPr>
          <a:lstStyle/>
          <a:p>
            <a:pPr algn="just"/>
            <a:endParaRPr lang="ru-RU" sz="844" dirty="0"/>
          </a:p>
          <a:p>
            <a:pPr algn="just"/>
            <a:endParaRPr lang="ru-RU" sz="844" dirty="0"/>
          </a:p>
          <a:p>
            <a:pPr algn="just"/>
            <a:endParaRPr lang="ru-RU" sz="844" dirty="0"/>
          </a:p>
          <a:p>
            <a:pPr algn="just"/>
            <a:endParaRPr lang="ru-RU" sz="844" dirty="0"/>
          </a:p>
          <a:p>
            <a:pPr algn="just"/>
            <a:endParaRPr lang="ru-RU" sz="844" dirty="0"/>
          </a:p>
          <a:p>
            <a:pPr algn="just"/>
            <a:endParaRPr lang="ru-RU" sz="844" dirty="0"/>
          </a:p>
          <a:p>
            <a:pPr algn="just"/>
            <a:r>
              <a:rPr lang="en-US" sz="1600" b="1" i="0" dirty="0">
                <a:solidFill>
                  <a:srgbClr val="C00000"/>
                </a:solidFill>
                <a:effectLst/>
                <a:latin typeface="+mn-lt"/>
              </a:rPr>
              <a:t>Self-regulation Profile Questionnaire</a:t>
            </a:r>
            <a:endParaRPr lang="ru-RU" sz="1600" b="1" i="0" dirty="0">
              <a:solidFill>
                <a:srgbClr val="C00000"/>
              </a:solidFill>
              <a:effectLst/>
              <a:latin typeface="+mn-lt"/>
            </a:endParaRPr>
          </a:p>
          <a:p>
            <a:pPr algn="just"/>
            <a:r>
              <a:rPr lang="en-US" sz="1600" b="1" i="0" dirty="0">
                <a:solidFill>
                  <a:srgbClr val="C00000"/>
                </a:solidFill>
                <a:effectLst/>
                <a:latin typeface="+mn-lt"/>
              </a:rPr>
              <a:t>Scales</a:t>
            </a:r>
            <a:r>
              <a:rPr lang="ru-RU" sz="1600" b="1" i="0" dirty="0">
                <a:solidFill>
                  <a:srgbClr val="C00000"/>
                </a:solidFill>
                <a:effectLst/>
                <a:latin typeface="+mn-lt"/>
              </a:rPr>
              <a:t>:</a:t>
            </a:r>
            <a:endParaRPr lang="en-US" sz="1600" b="1" i="0" dirty="0">
              <a:solidFill>
                <a:srgbClr val="C00000"/>
              </a:solidFill>
              <a:effectLst/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Planning goals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Modeling significant conditions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rogramming actions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valuating results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lexibility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Reliability</a:t>
            </a:r>
            <a:endParaRPr lang="ru-RU" sz="1100" b="1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Independence</a:t>
            </a:r>
          </a:p>
          <a:p>
            <a:pPr algn="just">
              <a:lnSpc>
                <a:spcPct val="150000"/>
              </a:lnSpc>
            </a:pPr>
            <a:endParaRPr lang="ru-RU" sz="1100" b="1" i="0" dirty="0">
              <a:solidFill>
                <a:srgbClr val="C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n-US" sz="1200" i="0" dirty="0" err="1">
                <a:solidFill>
                  <a:srgbClr val="292929"/>
                </a:solidFill>
                <a:effectLst/>
                <a:latin typeface="+mn-lt"/>
              </a:rPr>
              <a:t>Morosanova</a:t>
            </a:r>
            <a:r>
              <a:rPr lang="ru-RU" sz="1200" dirty="0">
                <a:solidFill>
                  <a:srgbClr val="000000"/>
                </a:solidFill>
                <a:latin typeface="+mn-lt"/>
              </a:rPr>
              <a:t>,</a:t>
            </a:r>
            <a:r>
              <a:rPr lang="en-US" sz="1200" dirty="0">
                <a:latin typeface="+mn-lt"/>
              </a:rPr>
              <a:t> et al., 1994</a:t>
            </a:r>
          </a:p>
          <a:p>
            <a:pPr algn="just"/>
            <a:endParaRPr lang="ru-RU" sz="105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just"/>
            <a:endParaRPr lang="ru-RU" sz="844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3FE115F-B858-4E58-CBAA-5E3FA828E7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90" y="1321767"/>
            <a:ext cx="690677" cy="68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9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 txBox="1">
            <a:spLocks/>
          </p:cNvSpPr>
          <p:nvPr/>
        </p:nvSpPr>
        <p:spPr bwMode="auto">
          <a:xfrm>
            <a:off x="839788" y="580490"/>
            <a:ext cx="7764462" cy="3300394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nterview method</a:t>
            </a:r>
          </a:p>
          <a:p>
            <a:pPr eaLnBrk="1" hangingPunct="1"/>
            <a:endParaRPr 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Arial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How many hours per week you spend online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?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How many hours per week you spend online for study purposes</a:t>
            </a:r>
            <a:r>
              <a:rPr lang="ru-RU" sz="1600" dirty="0">
                <a:solidFill>
                  <a:srgbClr val="000000"/>
                </a:solidFill>
                <a:latin typeface="Roboto" panose="02000000000000000000" pitchFamily="2" charset="0"/>
              </a:rPr>
              <a:t>?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How many hours a week do you spend online for entertainment purposes (games, videos, </a:t>
            </a:r>
            <a:r>
              <a:rPr lang="en-US" sz="1600" dirty="0">
                <a:latin typeface="+mn-lt"/>
              </a:rPr>
              <a:t>et al.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?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How many hours a week do you spend online on social networks (social communication)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?</a:t>
            </a:r>
            <a:endParaRPr lang="en-US" sz="16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5938" y="1500188"/>
            <a:ext cx="344487" cy="354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85938" y="1500188"/>
            <a:ext cx="344487" cy="354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85938" y="1500188"/>
            <a:ext cx="344487" cy="354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7174" name="Рисунок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8" y="4274288"/>
            <a:ext cx="8141895" cy="2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r="4418"/>
          <a:stretch/>
        </p:blipFill>
        <p:spPr>
          <a:xfrm>
            <a:off x="1143001" y="0"/>
            <a:ext cx="6858000" cy="51435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332464" y="267129"/>
            <a:ext cx="4705734" cy="53672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2774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PRINCIPAL FINDINGS</a:t>
            </a:r>
            <a:r>
              <a:rPr lang="ru-RU" sz="2056" b="1" dirty="0">
                <a:solidFill>
                  <a:srgbClr val="002774"/>
                </a:solidFill>
                <a:latin typeface="Arial Narrow" charset="0"/>
                <a:ea typeface="Arial Narrow" charset="0"/>
                <a:cs typeface="Arial Narrow" charset="0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C242A-2E86-FEE3-F528-32D582EAF0AB}"/>
              </a:ext>
            </a:extLst>
          </p:cNvPr>
          <p:cNvSpPr txBox="1"/>
          <p:nvPr/>
        </p:nvSpPr>
        <p:spPr>
          <a:xfrm>
            <a:off x="1142999" y="1062709"/>
            <a:ext cx="685799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age dynamics of the level of psychological well-being and regulatory characteristics of students has been established.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age, there is a significant increase in indicators on the scales "Autonomy", "Environmental Mastery", "Positive Relationships with Others".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with age, indicators for regulatory characteristics such as "Independence",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"Evaluation of results", "Reliability" increase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p&lt;0.05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components of psychological well-being "Personal Growth", "Purpose in Life" significantly decrease with age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p&lt;0.05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Mann–Whitney U test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activity is high in two groups. By the 4th year, the activity of using digital technologies in the field of education, aimed at self-education, increases.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between the level of psychological well-being and digital activity was revealed. The higher the overall level of psychological well-being, the more active the student in the digital environment, however, this pattern is observed only among students of the 1st and 2nd courses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16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ru-RU" sz="16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0.32;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p&lt;0.05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b="0" i="1" dirty="0">
                <a:solidFill>
                  <a:srgbClr val="002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Spearman's rank correlation coefficient</a:t>
            </a:r>
            <a:r>
              <a:rPr lang="ru-RU" sz="1600" b="0" i="0" dirty="0">
                <a:solidFill>
                  <a:srgbClr val="002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r="4418"/>
          <a:stretch/>
        </p:blipFill>
        <p:spPr>
          <a:xfrm>
            <a:off x="1143001" y="0"/>
            <a:ext cx="6858000" cy="51435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332464" y="1510748"/>
            <a:ext cx="4705734" cy="106100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002774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THANK YOU</a:t>
            </a:r>
            <a:endParaRPr lang="ru-RU" sz="4400" b="1" dirty="0">
              <a:solidFill>
                <a:srgbClr val="002774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2F55FB-79AA-7A05-DEF2-374E39D8D8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3742332"/>
            <a:ext cx="1337436" cy="14011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7E2257-9707-C17B-6DCB-8044C2855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719" y="3742333"/>
            <a:ext cx="2912759" cy="14011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A495AD-0DCB-2CB7-FC78-3366CAB606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68" y="3727990"/>
            <a:ext cx="1468330" cy="14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244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1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9085</TotalTime>
  <Words>511</Words>
  <Application>Microsoft Office PowerPoint</Application>
  <PresentationFormat>Экран (16:9)</PresentationFormat>
  <Paragraphs>77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AOPDYT+Calibri</vt:lpstr>
      <vt:lpstr>-apple-system</vt:lpstr>
      <vt:lpstr>Arial</vt:lpstr>
      <vt:lpstr>Arial Narrow</vt:lpstr>
      <vt:lpstr>ASJHEV+Calibri</vt:lpstr>
      <vt:lpstr>Calibri</vt:lpstr>
      <vt:lpstr>Calibri Light</vt:lpstr>
      <vt:lpstr>Lato</vt:lpstr>
      <vt:lpstr>Roboto</vt:lpstr>
      <vt:lpstr>Tahoma</vt:lpstr>
      <vt:lpstr>Times New Roman</vt:lpstr>
      <vt:lpstr>Тема Office</vt:lpstr>
      <vt:lpstr>Student Well-being in the Digital Education Environment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PRINCIPAL FINDINGS…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показатели в системе дополнительного образования за 2016 год</dc:title>
  <dc:creator>Любовь Ивановна Федотова</dc:creator>
  <cp:lastModifiedBy>SV</cp:lastModifiedBy>
  <cp:revision>1044</cp:revision>
  <dcterms:created xsi:type="dcterms:W3CDTF">2016-10-12T04:40:03Z</dcterms:created>
  <dcterms:modified xsi:type="dcterms:W3CDTF">2022-05-30T16:27:43Z</dcterms:modified>
</cp:coreProperties>
</file>