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362" r:id="rId2"/>
    <p:sldId id="369" r:id="rId3"/>
    <p:sldId id="349" r:id="rId4"/>
    <p:sldId id="264" r:id="rId5"/>
    <p:sldId id="266" r:id="rId6"/>
    <p:sldId id="367" r:id="rId7"/>
    <p:sldId id="368" r:id="rId8"/>
    <p:sldId id="379" r:id="rId9"/>
    <p:sldId id="380" r:id="rId10"/>
    <p:sldId id="381" r:id="rId11"/>
    <p:sldId id="382" r:id="rId12"/>
    <p:sldId id="31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4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–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–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23"/>
    <p:restoredTop sz="85772"/>
  </p:normalViewPr>
  <p:slideViewPr>
    <p:cSldViewPr snapToGrid="0" snapToObjects="1">
      <p:cViewPr varScale="1">
        <p:scale>
          <a:sx n="109" d="100"/>
          <a:sy n="109" d="100"/>
        </p:scale>
        <p:origin x="1104" y="192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C4BD34-97BE-F14D-89B0-A275BA6B9DE9}" type="doc">
      <dgm:prSet loTypeId="urn:microsoft.com/office/officeart/2005/8/layout/radial4" loCatId="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C5FF867-F5F2-6944-A776-AC4783C3E9F6}">
      <dgm:prSet phldrT="[Text]" custT="1"/>
      <dgm:spPr/>
      <dgm:t>
        <a:bodyPr/>
        <a:lstStyle/>
        <a:p>
          <a:r>
            <a:rPr lang="en-US" sz="2200" b="0" dirty="0"/>
            <a:t>Visual perception</a:t>
          </a:r>
          <a:endParaRPr lang="ru-RU" sz="2200" b="0" dirty="0"/>
        </a:p>
      </dgm:t>
    </dgm:pt>
    <dgm:pt modelId="{B624A49E-0853-1C42-A274-65E36E3F94E9}" type="parTrans" cxnId="{B422FBAB-0913-7A46-8715-638385655A12}">
      <dgm:prSet/>
      <dgm:spPr/>
      <dgm:t>
        <a:bodyPr/>
        <a:lstStyle/>
        <a:p>
          <a:endParaRPr lang="en-GB" sz="2200"/>
        </a:p>
      </dgm:t>
    </dgm:pt>
    <dgm:pt modelId="{25482F4A-32A4-3F46-9C62-371DF41D0DE1}" type="sibTrans" cxnId="{B422FBAB-0913-7A46-8715-638385655A12}">
      <dgm:prSet/>
      <dgm:spPr/>
      <dgm:t>
        <a:bodyPr/>
        <a:lstStyle/>
        <a:p>
          <a:endParaRPr lang="en-GB" sz="2200"/>
        </a:p>
      </dgm:t>
    </dgm:pt>
    <dgm:pt modelId="{E0138556-6C59-7741-B2E9-7B02792CCCFF}">
      <dgm:prSet phldrT="[Text]" custT="1"/>
      <dgm:spPr/>
      <dgm:t>
        <a:bodyPr/>
        <a:lstStyle/>
        <a:p>
          <a:pPr>
            <a:lnSpc>
              <a:spcPct val="150000"/>
            </a:lnSpc>
            <a:buFont typeface="Arial" panose="020B0604020202020204" pitchFamily="34" charset="0"/>
            <a:buChar char="•"/>
          </a:pPr>
          <a:r>
            <a:rPr lang="en-US" sz="2200" dirty="0"/>
            <a:t>Eye movements as the reflection of the HMF  development</a:t>
          </a:r>
          <a:endParaRPr lang="ru-RU" sz="2200" dirty="0"/>
        </a:p>
      </dgm:t>
    </dgm:pt>
    <dgm:pt modelId="{58F7075B-643A-044B-A848-5856793E66B8}" type="parTrans" cxnId="{A99FF9BB-BCBD-154F-8D8A-069075BD47A6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en-GB" sz="2200"/>
        </a:p>
      </dgm:t>
    </dgm:pt>
    <dgm:pt modelId="{623BA5BC-0D57-9944-9A1F-D06407109BDD}" type="sibTrans" cxnId="{A99FF9BB-BCBD-154F-8D8A-069075BD47A6}">
      <dgm:prSet/>
      <dgm:spPr/>
      <dgm:t>
        <a:bodyPr/>
        <a:lstStyle/>
        <a:p>
          <a:endParaRPr lang="en-GB" sz="2200"/>
        </a:p>
      </dgm:t>
    </dgm:pt>
    <dgm:pt modelId="{EAE2F4DC-37E2-CD4D-ABE7-03BA153D0F1B}">
      <dgm:prSet custT="1"/>
      <dgm:spPr/>
      <dgm:t>
        <a:bodyPr/>
        <a:lstStyle/>
        <a:p>
          <a:r>
            <a:rPr lang="en-US" sz="2200" dirty="0"/>
            <a:t>Hand-eye coordination</a:t>
          </a:r>
          <a:endParaRPr lang="en-GB" sz="2200" dirty="0"/>
        </a:p>
      </dgm:t>
    </dgm:pt>
    <dgm:pt modelId="{59CE24D6-A885-D742-8F84-D3FA7A00F518}" type="parTrans" cxnId="{BD2B853B-E2CD-534B-9E9B-EA02C9D6F674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en-GB" sz="2200"/>
        </a:p>
      </dgm:t>
    </dgm:pt>
    <dgm:pt modelId="{002F5C94-1070-7D40-A849-4A6A40975ABF}" type="sibTrans" cxnId="{BD2B853B-E2CD-534B-9E9B-EA02C9D6F674}">
      <dgm:prSet/>
      <dgm:spPr/>
      <dgm:t>
        <a:bodyPr/>
        <a:lstStyle/>
        <a:p>
          <a:endParaRPr lang="en-GB" sz="2200"/>
        </a:p>
      </dgm:t>
    </dgm:pt>
    <dgm:pt modelId="{FB2118A7-80CF-1943-BF69-2218EE70A466}">
      <dgm:prSet custT="1"/>
      <dgm:spPr/>
      <dgm:t>
        <a:bodyPr/>
        <a:lstStyle/>
        <a:p>
          <a:r>
            <a:rPr lang="en-GB" sz="2200" dirty="0"/>
            <a:t>Visuo-spatial memory</a:t>
          </a:r>
        </a:p>
      </dgm:t>
    </dgm:pt>
    <dgm:pt modelId="{94641233-CEDC-B341-AB92-CCF3EAE3F47F}" type="parTrans" cxnId="{882EDF30-ECBA-A045-A99C-83EBBEDB1F39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en-GB" sz="2200"/>
        </a:p>
      </dgm:t>
    </dgm:pt>
    <dgm:pt modelId="{39D379C8-62CF-984E-B97A-51AB34ABA9CE}" type="sibTrans" cxnId="{882EDF30-ECBA-A045-A99C-83EBBEDB1F39}">
      <dgm:prSet/>
      <dgm:spPr/>
      <dgm:t>
        <a:bodyPr/>
        <a:lstStyle/>
        <a:p>
          <a:endParaRPr lang="en-GB" sz="2200"/>
        </a:p>
      </dgm:t>
    </dgm:pt>
    <dgm:pt modelId="{2399AAC7-725B-8A43-A9C4-F907765E7F6A}">
      <dgm:prSet custT="1"/>
      <dgm:spPr/>
      <dgm:t>
        <a:bodyPr/>
        <a:lstStyle/>
        <a:p>
          <a:r>
            <a:rPr lang="en-US" sz="2200" dirty="0"/>
            <a:t>Visual attention</a:t>
          </a:r>
          <a:endParaRPr lang="en-GB" sz="2200" dirty="0"/>
        </a:p>
      </dgm:t>
    </dgm:pt>
    <dgm:pt modelId="{E654B4D4-D0CD-8F45-A4F4-423F2801E864}" type="parTrans" cxnId="{2FF11536-D145-0846-A6C5-0B9A8BD28DF0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en-GB" sz="2200"/>
        </a:p>
      </dgm:t>
    </dgm:pt>
    <dgm:pt modelId="{EB6DBC45-874D-7B40-8B17-69B759595213}" type="sibTrans" cxnId="{2FF11536-D145-0846-A6C5-0B9A8BD28DF0}">
      <dgm:prSet/>
      <dgm:spPr/>
      <dgm:t>
        <a:bodyPr/>
        <a:lstStyle/>
        <a:p>
          <a:endParaRPr lang="en-GB" sz="2200"/>
        </a:p>
      </dgm:t>
    </dgm:pt>
    <dgm:pt modelId="{7154A4C1-B49D-CD4F-9A68-85C9A7472EEE}" type="pres">
      <dgm:prSet presAssocID="{5CC4BD34-97BE-F14D-89B0-A275BA6B9DE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4212BE4-174E-D04A-A025-569CD478F513}" type="pres">
      <dgm:prSet presAssocID="{3C5FF867-F5F2-6944-A776-AC4783C3E9F6}" presName="centerShape" presStyleLbl="node0" presStyleIdx="0" presStyleCnt="1" custScaleX="112952" custScaleY="61433" custLinFactNeighborX="-1409" custLinFactNeighborY="-26511"/>
      <dgm:spPr/>
    </dgm:pt>
    <dgm:pt modelId="{5523D385-0718-A643-8DF2-CFFBCA1ED3C1}" type="pres">
      <dgm:prSet presAssocID="{58F7075B-643A-044B-A848-5856793E66B8}" presName="parTrans" presStyleLbl="bgSibTrans2D1" presStyleIdx="0" presStyleCnt="4" custAng="10674960" custScaleX="35428" custScaleY="70290" custLinFactNeighborX="-35298" custLinFactNeighborY="-1264"/>
      <dgm:spPr/>
    </dgm:pt>
    <dgm:pt modelId="{6339AB70-69BF-174F-88A3-057F7123B8DA}" type="pres">
      <dgm:prSet presAssocID="{E0138556-6C59-7741-B2E9-7B02792CCCFF}" presName="node" presStyleLbl="node1" presStyleIdx="0" presStyleCnt="4" custScaleX="130313" custScaleY="102840" custRadScaleRad="126725" custRadScaleInc="316486">
        <dgm:presLayoutVars>
          <dgm:bulletEnabled val="1"/>
        </dgm:presLayoutVars>
      </dgm:prSet>
      <dgm:spPr/>
    </dgm:pt>
    <dgm:pt modelId="{51920D6D-8018-4443-BA29-48B27A3FE75D}" type="pres">
      <dgm:prSet presAssocID="{59CE24D6-A885-D742-8F84-D3FA7A00F518}" presName="parTrans" presStyleLbl="bgSibTrans2D1" presStyleIdx="1" presStyleCnt="4" custAng="20959922" custScaleX="31393" custScaleY="79962" custLinFactNeighborX="28259" custLinFactNeighborY="-3603"/>
      <dgm:spPr/>
    </dgm:pt>
    <dgm:pt modelId="{D50102AB-5AC7-F746-9474-37187CA1962F}" type="pres">
      <dgm:prSet presAssocID="{EAE2F4DC-37E2-CD4D-ABE7-03BA153D0F1B}" presName="node" presStyleLbl="node1" presStyleIdx="1" presStyleCnt="4" custScaleX="138625" custScaleY="40860" custRadScaleRad="118528" custRadScaleInc="-153398">
        <dgm:presLayoutVars>
          <dgm:bulletEnabled val="1"/>
        </dgm:presLayoutVars>
      </dgm:prSet>
      <dgm:spPr/>
    </dgm:pt>
    <dgm:pt modelId="{B3F883A5-4324-414B-9053-445D71866C0D}" type="pres">
      <dgm:prSet presAssocID="{94641233-CEDC-B341-AB92-CCF3EAE3F47F}" presName="parTrans" presStyleLbl="bgSibTrans2D1" presStyleIdx="2" presStyleCnt="4" custAng="1069001" custScaleX="32110" custScaleY="75919" custLinFactNeighborX="29523" custLinFactNeighborY="32335"/>
      <dgm:spPr/>
    </dgm:pt>
    <dgm:pt modelId="{5079B2B9-46AE-E543-B1A9-1641EF669720}" type="pres">
      <dgm:prSet presAssocID="{FB2118A7-80CF-1943-BF69-2218EE70A466}" presName="node" presStyleLbl="node1" presStyleIdx="2" presStyleCnt="4" custScaleX="128161" custScaleY="41856" custRadScaleRad="158682" custRadScaleInc="-164415">
        <dgm:presLayoutVars>
          <dgm:bulletEnabled val="1"/>
        </dgm:presLayoutVars>
      </dgm:prSet>
      <dgm:spPr/>
    </dgm:pt>
    <dgm:pt modelId="{9D9D2113-EE55-AC41-A629-BA8D59701D21}" type="pres">
      <dgm:prSet presAssocID="{E654B4D4-D0CD-8F45-A4F4-423F2801E864}" presName="parTrans" presStyleLbl="bgSibTrans2D1" presStyleIdx="3" presStyleCnt="4" custAng="128342" custScaleX="25002" custScaleY="74380" custLinFactNeighborX="39193" custLinFactNeighborY="5822"/>
      <dgm:spPr/>
    </dgm:pt>
    <dgm:pt modelId="{8B4DAA1D-0BE9-B848-B4F4-0234487141C3}" type="pres">
      <dgm:prSet presAssocID="{2399AAC7-725B-8A43-A9C4-F907765E7F6A}" presName="node" presStyleLbl="node1" presStyleIdx="3" presStyleCnt="4" custScaleX="133075" custScaleY="38090" custRadScaleRad="129106" custRadScaleInc="-317462">
        <dgm:presLayoutVars>
          <dgm:bulletEnabled val="1"/>
        </dgm:presLayoutVars>
      </dgm:prSet>
      <dgm:spPr/>
    </dgm:pt>
  </dgm:ptLst>
  <dgm:cxnLst>
    <dgm:cxn modelId="{7D22DF17-5EAF-914A-AC2B-C2878291CC05}" type="presOf" srcId="{94641233-CEDC-B341-AB92-CCF3EAE3F47F}" destId="{B3F883A5-4324-414B-9053-445D71866C0D}" srcOrd="0" destOrd="0" presId="urn:microsoft.com/office/officeart/2005/8/layout/radial4"/>
    <dgm:cxn modelId="{882EDF30-ECBA-A045-A99C-83EBBEDB1F39}" srcId="{3C5FF867-F5F2-6944-A776-AC4783C3E9F6}" destId="{FB2118A7-80CF-1943-BF69-2218EE70A466}" srcOrd="2" destOrd="0" parTransId="{94641233-CEDC-B341-AB92-CCF3EAE3F47F}" sibTransId="{39D379C8-62CF-984E-B97A-51AB34ABA9CE}"/>
    <dgm:cxn modelId="{2FF11536-D145-0846-A6C5-0B9A8BD28DF0}" srcId="{3C5FF867-F5F2-6944-A776-AC4783C3E9F6}" destId="{2399AAC7-725B-8A43-A9C4-F907765E7F6A}" srcOrd="3" destOrd="0" parTransId="{E654B4D4-D0CD-8F45-A4F4-423F2801E864}" sibTransId="{EB6DBC45-874D-7B40-8B17-69B759595213}"/>
    <dgm:cxn modelId="{BD2B853B-E2CD-534B-9E9B-EA02C9D6F674}" srcId="{3C5FF867-F5F2-6944-A776-AC4783C3E9F6}" destId="{EAE2F4DC-37E2-CD4D-ABE7-03BA153D0F1B}" srcOrd="1" destOrd="0" parTransId="{59CE24D6-A885-D742-8F84-D3FA7A00F518}" sibTransId="{002F5C94-1070-7D40-A849-4A6A40975ABF}"/>
    <dgm:cxn modelId="{6323ED69-9D8E-554C-8370-4EFDF189D29C}" type="presOf" srcId="{E0138556-6C59-7741-B2E9-7B02792CCCFF}" destId="{6339AB70-69BF-174F-88A3-057F7123B8DA}" srcOrd="0" destOrd="0" presId="urn:microsoft.com/office/officeart/2005/8/layout/radial4"/>
    <dgm:cxn modelId="{1FEEFD78-D924-8944-8329-56F4501B48D2}" type="presOf" srcId="{E654B4D4-D0CD-8F45-A4F4-423F2801E864}" destId="{9D9D2113-EE55-AC41-A629-BA8D59701D21}" srcOrd="0" destOrd="0" presId="urn:microsoft.com/office/officeart/2005/8/layout/radial4"/>
    <dgm:cxn modelId="{DB198F96-9117-0F46-8526-BBD559A3E446}" type="presOf" srcId="{3C5FF867-F5F2-6944-A776-AC4783C3E9F6}" destId="{44212BE4-174E-D04A-A025-569CD478F513}" srcOrd="0" destOrd="0" presId="urn:microsoft.com/office/officeart/2005/8/layout/radial4"/>
    <dgm:cxn modelId="{872E969E-8732-5349-8F27-A409AAC3385F}" type="presOf" srcId="{EAE2F4DC-37E2-CD4D-ABE7-03BA153D0F1B}" destId="{D50102AB-5AC7-F746-9474-37187CA1962F}" srcOrd="0" destOrd="0" presId="urn:microsoft.com/office/officeart/2005/8/layout/radial4"/>
    <dgm:cxn modelId="{B422FBAB-0913-7A46-8715-638385655A12}" srcId="{5CC4BD34-97BE-F14D-89B0-A275BA6B9DE9}" destId="{3C5FF867-F5F2-6944-A776-AC4783C3E9F6}" srcOrd="0" destOrd="0" parTransId="{B624A49E-0853-1C42-A274-65E36E3F94E9}" sibTransId="{25482F4A-32A4-3F46-9C62-371DF41D0DE1}"/>
    <dgm:cxn modelId="{A99FF9BB-BCBD-154F-8D8A-069075BD47A6}" srcId="{3C5FF867-F5F2-6944-A776-AC4783C3E9F6}" destId="{E0138556-6C59-7741-B2E9-7B02792CCCFF}" srcOrd="0" destOrd="0" parTransId="{58F7075B-643A-044B-A848-5856793E66B8}" sibTransId="{623BA5BC-0D57-9944-9A1F-D06407109BDD}"/>
    <dgm:cxn modelId="{373EFDCA-9DEE-3D44-8FE1-3B129DBD23DB}" type="presOf" srcId="{FB2118A7-80CF-1943-BF69-2218EE70A466}" destId="{5079B2B9-46AE-E543-B1A9-1641EF669720}" srcOrd="0" destOrd="0" presId="urn:microsoft.com/office/officeart/2005/8/layout/radial4"/>
    <dgm:cxn modelId="{ECB712CF-8F7A-CE4A-8407-A776AFD07E51}" type="presOf" srcId="{58F7075B-643A-044B-A848-5856793E66B8}" destId="{5523D385-0718-A643-8DF2-CFFBCA1ED3C1}" srcOrd="0" destOrd="0" presId="urn:microsoft.com/office/officeart/2005/8/layout/radial4"/>
    <dgm:cxn modelId="{9B7717DE-A4EF-A143-89EB-54638DD23FEE}" type="presOf" srcId="{2399AAC7-725B-8A43-A9C4-F907765E7F6A}" destId="{8B4DAA1D-0BE9-B848-B4F4-0234487141C3}" srcOrd="0" destOrd="0" presId="urn:microsoft.com/office/officeart/2005/8/layout/radial4"/>
    <dgm:cxn modelId="{15D63BE5-23F0-F94F-BA26-2305229D60BE}" type="presOf" srcId="{5CC4BD34-97BE-F14D-89B0-A275BA6B9DE9}" destId="{7154A4C1-B49D-CD4F-9A68-85C9A7472EEE}" srcOrd="0" destOrd="0" presId="urn:microsoft.com/office/officeart/2005/8/layout/radial4"/>
    <dgm:cxn modelId="{64C6DFF9-7FB0-1D43-920D-74FEFC321A4A}" type="presOf" srcId="{59CE24D6-A885-D742-8F84-D3FA7A00F518}" destId="{51920D6D-8018-4443-BA29-48B27A3FE75D}" srcOrd="0" destOrd="0" presId="urn:microsoft.com/office/officeart/2005/8/layout/radial4"/>
    <dgm:cxn modelId="{2E7BCD36-1F92-8845-84B0-D4D252B96E64}" type="presParOf" srcId="{7154A4C1-B49D-CD4F-9A68-85C9A7472EEE}" destId="{44212BE4-174E-D04A-A025-569CD478F513}" srcOrd="0" destOrd="0" presId="urn:microsoft.com/office/officeart/2005/8/layout/radial4"/>
    <dgm:cxn modelId="{C0F79F6B-56E1-7440-B9B9-731F931AE952}" type="presParOf" srcId="{7154A4C1-B49D-CD4F-9A68-85C9A7472EEE}" destId="{5523D385-0718-A643-8DF2-CFFBCA1ED3C1}" srcOrd="1" destOrd="0" presId="urn:microsoft.com/office/officeart/2005/8/layout/radial4"/>
    <dgm:cxn modelId="{DC78C1B1-3AC3-3D44-8778-5221748DED44}" type="presParOf" srcId="{7154A4C1-B49D-CD4F-9A68-85C9A7472EEE}" destId="{6339AB70-69BF-174F-88A3-057F7123B8DA}" srcOrd="2" destOrd="0" presId="urn:microsoft.com/office/officeart/2005/8/layout/radial4"/>
    <dgm:cxn modelId="{96D9FD0D-AB0E-5F4B-A13B-47677BF26683}" type="presParOf" srcId="{7154A4C1-B49D-CD4F-9A68-85C9A7472EEE}" destId="{51920D6D-8018-4443-BA29-48B27A3FE75D}" srcOrd="3" destOrd="0" presId="urn:microsoft.com/office/officeart/2005/8/layout/radial4"/>
    <dgm:cxn modelId="{ADCB6255-4260-B24C-B23D-D9EDB1DA3A2C}" type="presParOf" srcId="{7154A4C1-B49D-CD4F-9A68-85C9A7472EEE}" destId="{D50102AB-5AC7-F746-9474-37187CA1962F}" srcOrd="4" destOrd="0" presId="urn:microsoft.com/office/officeart/2005/8/layout/radial4"/>
    <dgm:cxn modelId="{3AF0A05A-C064-144F-A2AA-D19B6177587C}" type="presParOf" srcId="{7154A4C1-B49D-CD4F-9A68-85C9A7472EEE}" destId="{B3F883A5-4324-414B-9053-445D71866C0D}" srcOrd="5" destOrd="0" presId="urn:microsoft.com/office/officeart/2005/8/layout/radial4"/>
    <dgm:cxn modelId="{170B147A-A8DA-4B43-895F-5FE3BCD6BB31}" type="presParOf" srcId="{7154A4C1-B49D-CD4F-9A68-85C9A7472EEE}" destId="{5079B2B9-46AE-E543-B1A9-1641EF669720}" srcOrd="6" destOrd="0" presId="urn:microsoft.com/office/officeart/2005/8/layout/radial4"/>
    <dgm:cxn modelId="{1026682D-379C-2647-9820-9A32892492B1}" type="presParOf" srcId="{7154A4C1-B49D-CD4F-9A68-85C9A7472EEE}" destId="{9D9D2113-EE55-AC41-A629-BA8D59701D21}" srcOrd="7" destOrd="0" presId="urn:microsoft.com/office/officeart/2005/8/layout/radial4"/>
    <dgm:cxn modelId="{91DF9945-FD16-4046-B490-71BC2C45CB89}" type="presParOf" srcId="{7154A4C1-B49D-CD4F-9A68-85C9A7472EEE}" destId="{8B4DAA1D-0BE9-B848-B4F4-0234487141C3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063EDC-6FBE-6D4A-9E69-9A5F5A425EB0}" type="doc">
      <dgm:prSet loTypeId="urn:microsoft.com/office/officeart/2005/8/layout/chevron1" loCatId="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BBEDECA-1A4B-A44B-A237-73C440584720}">
      <dgm:prSet phldrT="[Text]" custT="1"/>
      <dgm:spPr/>
      <dgm:t>
        <a:bodyPr/>
        <a:lstStyle/>
        <a:p>
          <a:r>
            <a:rPr lang="en-US" sz="1800" dirty="0"/>
            <a:t>Eye-tracking</a:t>
          </a:r>
          <a:endParaRPr lang="en-GB" sz="1800" dirty="0"/>
        </a:p>
      </dgm:t>
    </dgm:pt>
    <dgm:pt modelId="{2CE34E2E-D9A2-8A42-85F4-950E3B0AC672}" type="parTrans" cxnId="{FB4D65F9-6623-FC40-BD33-F96FA697CCC6}">
      <dgm:prSet/>
      <dgm:spPr/>
      <dgm:t>
        <a:bodyPr/>
        <a:lstStyle/>
        <a:p>
          <a:endParaRPr lang="en-GB"/>
        </a:p>
      </dgm:t>
    </dgm:pt>
    <dgm:pt modelId="{81CC7270-A687-9C40-83D0-08F8D0003506}" type="sibTrans" cxnId="{FB4D65F9-6623-FC40-BD33-F96FA697CCC6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en-GB"/>
        </a:p>
      </dgm:t>
    </dgm:pt>
    <dgm:pt modelId="{F1344048-A74E-E04B-A125-D1F88464E2CB}">
      <dgm:prSet phldrT="[Text]" custT="1"/>
      <dgm:spPr/>
      <dgm:t>
        <a:bodyPr/>
        <a:lstStyle/>
        <a:p>
          <a:r>
            <a:rPr lang="en-US" sz="1800" dirty="0"/>
            <a:t>Data analysis</a:t>
          </a:r>
          <a:endParaRPr lang="en-GB" sz="1800" dirty="0"/>
        </a:p>
      </dgm:t>
    </dgm:pt>
    <dgm:pt modelId="{2CCD65E3-03F0-824A-A27D-53644F30E8FB}" type="parTrans" cxnId="{2A8F336D-9FE0-EA45-8C34-05C30C938644}">
      <dgm:prSet/>
      <dgm:spPr/>
      <dgm:t>
        <a:bodyPr/>
        <a:lstStyle/>
        <a:p>
          <a:endParaRPr lang="en-GB"/>
        </a:p>
      </dgm:t>
    </dgm:pt>
    <dgm:pt modelId="{084B3261-08A4-164E-AF96-4F6D66DB0ABD}" type="sibTrans" cxnId="{2A8F336D-9FE0-EA45-8C34-05C30C938644}">
      <dgm:prSet/>
      <dgm:spPr/>
      <dgm:t>
        <a:bodyPr/>
        <a:lstStyle/>
        <a:p>
          <a:endParaRPr lang="en-GB"/>
        </a:p>
      </dgm:t>
    </dgm:pt>
    <dgm:pt modelId="{47181C2C-D7BF-194D-8BEA-4BFFCB1C77E9}">
      <dgm:prSet phldrT="[Text]" custT="1"/>
      <dgm:spPr/>
      <dgm:t>
        <a:bodyPr/>
        <a:lstStyle/>
        <a:p>
          <a:r>
            <a:rPr lang="ru-RU" sz="1800" dirty="0"/>
            <a:t>«</a:t>
          </a:r>
          <a:r>
            <a:rPr lang="en-US" sz="1800" dirty="0"/>
            <a:t>Memory for Designs</a:t>
          </a:r>
          <a:r>
            <a:rPr lang="ru-RU" sz="1800" dirty="0"/>
            <a:t>»</a:t>
          </a:r>
          <a:endParaRPr lang="en-GB" sz="1800" dirty="0"/>
        </a:p>
      </dgm:t>
    </dgm:pt>
    <dgm:pt modelId="{12443BF6-0E9D-1C48-9563-57CFFC52366E}" type="sibTrans" cxnId="{9B70CAA5-F79B-6A46-999E-8E7D10EC70CF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en-GB"/>
        </a:p>
      </dgm:t>
    </dgm:pt>
    <dgm:pt modelId="{3B5F6065-A5BA-6649-8123-A3B1EBD49C68}" type="parTrans" cxnId="{9B70CAA5-F79B-6A46-999E-8E7D10EC70CF}">
      <dgm:prSet/>
      <dgm:spPr/>
      <dgm:t>
        <a:bodyPr/>
        <a:lstStyle/>
        <a:p>
          <a:endParaRPr lang="en-GB"/>
        </a:p>
      </dgm:t>
    </dgm:pt>
    <dgm:pt modelId="{9A53C37A-AC7C-BB42-AD4D-9C0DAD61F336}">
      <dgm:prSet custT="1"/>
      <dgm:spPr/>
      <dgm:t>
        <a:bodyPr anchor="ctr"/>
        <a:lstStyle/>
        <a:p>
          <a:pPr algn="ctr">
            <a:buNone/>
          </a:pPr>
          <a:r>
            <a:rPr lang="ru-RU" sz="1600" dirty="0"/>
            <a:t>10-20 </a:t>
          </a:r>
          <a:r>
            <a:rPr lang="en-US" sz="1600" dirty="0"/>
            <a:t>min</a:t>
          </a:r>
          <a:endParaRPr lang="en-GB" sz="1600" dirty="0"/>
        </a:p>
      </dgm:t>
    </dgm:pt>
    <dgm:pt modelId="{03527F68-29C9-1C4D-B8E6-5F5ABACE7446}" type="parTrans" cxnId="{BD324B2C-8F57-B349-834C-B24FCE86DED7}">
      <dgm:prSet/>
      <dgm:spPr/>
      <dgm:t>
        <a:bodyPr/>
        <a:lstStyle/>
        <a:p>
          <a:endParaRPr lang="en-GB"/>
        </a:p>
      </dgm:t>
    </dgm:pt>
    <dgm:pt modelId="{348CCAD8-556D-EC40-A846-F3610CCB9177}" type="sibTrans" cxnId="{BD324B2C-8F57-B349-834C-B24FCE86DED7}">
      <dgm:prSet/>
      <dgm:spPr/>
      <dgm:t>
        <a:bodyPr/>
        <a:lstStyle/>
        <a:p>
          <a:endParaRPr lang="en-GB"/>
        </a:p>
      </dgm:t>
    </dgm:pt>
    <dgm:pt modelId="{CC533E91-EBEE-8D41-9FB8-F4BF28D20892}" type="pres">
      <dgm:prSet presAssocID="{13063EDC-6FBE-6D4A-9E69-9A5F5A425EB0}" presName="Name0" presStyleCnt="0">
        <dgm:presLayoutVars>
          <dgm:dir/>
          <dgm:animLvl val="lvl"/>
          <dgm:resizeHandles val="exact"/>
        </dgm:presLayoutVars>
      </dgm:prSet>
      <dgm:spPr/>
    </dgm:pt>
    <dgm:pt modelId="{4BCB3BDA-F53E-0744-A16F-189C8D28AC12}" type="pres">
      <dgm:prSet presAssocID="{47181C2C-D7BF-194D-8BEA-4BFFCB1C77E9}" presName="composite" presStyleCnt="0"/>
      <dgm:spPr/>
    </dgm:pt>
    <dgm:pt modelId="{32EFEB94-D2E5-D547-98A1-586908D12C83}" type="pres">
      <dgm:prSet presAssocID="{47181C2C-D7BF-194D-8BEA-4BFFCB1C77E9}" presName="parTx" presStyleLbl="node1" presStyleIdx="0" presStyleCnt="3" custScaleX="125754" custScaleY="113022" custLinFactNeighborY="-12014">
        <dgm:presLayoutVars>
          <dgm:chMax val="0"/>
          <dgm:chPref val="0"/>
          <dgm:bulletEnabled val="1"/>
        </dgm:presLayoutVars>
      </dgm:prSet>
      <dgm:spPr/>
    </dgm:pt>
    <dgm:pt modelId="{A9827E9C-6078-5C44-81DA-73A754615227}" type="pres">
      <dgm:prSet presAssocID="{47181C2C-D7BF-194D-8BEA-4BFFCB1C77E9}" presName="desTx" presStyleLbl="revTx" presStyleIdx="0" presStyleCnt="1" custScaleX="115544" custScaleY="102454" custLinFactX="30838" custLinFactNeighborX="100000" custLinFactNeighborY="-79891">
        <dgm:presLayoutVars>
          <dgm:bulletEnabled val="1"/>
        </dgm:presLayoutVars>
      </dgm:prSet>
      <dgm:spPr/>
    </dgm:pt>
    <dgm:pt modelId="{76FE7CA6-E8EE-A641-915B-EA7F0C7FE33B}" type="pres">
      <dgm:prSet presAssocID="{12443BF6-0E9D-1C48-9563-57CFFC52366E}" presName="space" presStyleCnt="0"/>
      <dgm:spPr/>
    </dgm:pt>
    <dgm:pt modelId="{30A3BEA0-8EF1-384F-9669-18EDFB751C36}" type="pres">
      <dgm:prSet presAssocID="{5BBEDECA-1A4B-A44B-A237-73C440584720}" presName="composite" presStyleCnt="0"/>
      <dgm:spPr/>
    </dgm:pt>
    <dgm:pt modelId="{71D6DE82-6CE5-FE4B-9E5E-86A2FA5CAC78}" type="pres">
      <dgm:prSet presAssocID="{5BBEDECA-1A4B-A44B-A237-73C440584720}" presName="parTx" presStyleLbl="node1" presStyleIdx="1" presStyleCnt="3" custScaleX="127395" custScaleY="108700" custLinFactX="-17208" custLinFactY="40296" custLinFactNeighborX="-100000" custLinFactNeighborY="100000">
        <dgm:presLayoutVars>
          <dgm:chMax val="0"/>
          <dgm:chPref val="0"/>
          <dgm:bulletEnabled val="1"/>
        </dgm:presLayoutVars>
      </dgm:prSet>
      <dgm:spPr/>
    </dgm:pt>
    <dgm:pt modelId="{120BFB7B-2D02-4D40-BC3C-8A7D8D263B2F}" type="pres">
      <dgm:prSet presAssocID="{5BBEDECA-1A4B-A44B-A237-73C440584720}" presName="desTx" presStyleLbl="revTx" presStyleIdx="0" presStyleCnt="1" custScaleX="84356" custScaleY="102454" custLinFactNeighborX="3601" custLinFactNeighborY="6290">
        <dgm:presLayoutVars>
          <dgm:bulletEnabled val="1"/>
        </dgm:presLayoutVars>
      </dgm:prSet>
      <dgm:spPr/>
    </dgm:pt>
    <dgm:pt modelId="{23CE38E1-CF16-1B43-9303-63300DB5F1E1}" type="pres">
      <dgm:prSet presAssocID="{81CC7270-A687-9C40-83D0-08F8D0003506}" presName="space" presStyleCnt="0"/>
      <dgm:spPr/>
    </dgm:pt>
    <dgm:pt modelId="{72384A0B-2927-DF4C-A8BF-9D2BFA223B80}" type="pres">
      <dgm:prSet presAssocID="{F1344048-A74E-E04B-A125-D1F88464E2CB}" presName="composite" presStyleCnt="0"/>
      <dgm:spPr/>
    </dgm:pt>
    <dgm:pt modelId="{8A5764B1-20CB-5945-ADE5-9DB95D8E4763}" type="pres">
      <dgm:prSet presAssocID="{F1344048-A74E-E04B-A125-D1F88464E2CB}" presName="parTx" presStyleLbl="node1" presStyleIdx="2" presStyleCnt="3" custScaleX="102329" custScaleY="106463" custLinFactNeighborX="-47302" custLinFactNeighborY="61183">
        <dgm:presLayoutVars>
          <dgm:chMax val="0"/>
          <dgm:chPref val="0"/>
          <dgm:bulletEnabled val="1"/>
        </dgm:presLayoutVars>
      </dgm:prSet>
      <dgm:spPr/>
    </dgm:pt>
    <dgm:pt modelId="{BF94D981-8353-6B4B-A800-53C78E1102D7}" type="pres">
      <dgm:prSet presAssocID="{F1344048-A74E-E04B-A125-D1F88464E2CB}" presName="desTx" presStyleLbl="revTx" presStyleIdx="0" presStyleCnt="1" custLinFactX="-53231" custLinFactNeighborX="-100000" custLinFactNeighborY="-70500">
        <dgm:presLayoutVars>
          <dgm:bulletEnabled val="1"/>
        </dgm:presLayoutVars>
      </dgm:prSet>
      <dgm:spPr/>
    </dgm:pt>
  </dgm:ptLst>
  <dgm:cxnLst>
    <dgm:cxn modelId="{BD324B2C-8F57-B349-834C-B24FCE86DED7}" srcId="{F1344048-A74E-E04B-A125-D1F88464E2CB}" destId="{9A53C37A-AC7C-BB42-AD4D-9C0DAD61F336}" srcOrd="0" destOrd="0" parTransId="{03527F68-29C9-1C4D-B8E6-5F5ABACE7446}" sibTransId="{348CCAD8-556D-EC40-A846-F3610CCB9177}"/>
    <dgm:cxn modelId="{46C9CA3D-9122-C741-B113-B719611164AE}" type="presOf" srcId="{9A53C37A-AC7C-BB42-AD4D-9C0DAD61F336}" destId="{BF94D981-8353-6B4B-A800-53C78E1102D7}" srcOrd="0" destOrd="0" presId="urn:microsoft.com/office/officeart/2005/8/layout/chevron1"/>
    <dgm:cxn modelId="{2A8F336D-9FE0-EA45-8C34-05C30C938644}" srcId="{13063EDC-6FBE-6D4A-9E69-9A5F5A425EB0}" destId="{F1344048-A74E-E04B-A125-D1F88464E2CB}" srcOrd="2" destOrd="0" parTransId="{2CCD65E3-03F0-824A-A27D-53644F30E8FB}" sibTransId="{084B3261-08A4-164E-AF96-4F6D66DB0ABD}"/>
    <dgm:cxn modelId="{6BFAE192-B9C1-0F4D-AAFA-15049D960B65}" type="presOf" srcId="{F1344048-A74E-E04B-A125-D1F88464E2CB}" destId="{8A5764B1-20CB-5945-ADE5-9DB95D8E4763}" srcOrd="0" destOrd="0" presId="urn:microsoft.com/office/officeart/2005/8/layout/chevron1"/>
    <dgm:cxn modelId="{FBD77293-B2D9-2845-8E3C-998B7253A778}" type="presOf" srcId="{5BBEDECA-1A4B-A44B-A237-73C440584720}" destId="{71D6DE82-6CE5-FE4B-9E5E-86A2FA5CAC78}" srcOrd="0" destOrd="0" presId="urn:microsoft.com/office/officeart/2005/8/layout/chevron1"/>
    <dgm:cxn modelId="{9B70CAA5-F79B-6A46-999E-8E7D10EC70CF}" srcId="{13063EDC-6FBE-6D4A-9E69-9A5F5A425EB0}" destId="{47181C2C-D7BF-194D-8BEA-4BFFCB1C77E9}" srcOrd="0" destOrd="0" parTransId="{3B5F6065-A5BA-6649-8123-A3B1EBD49C68}" sibTransId="{12443BF6-0E9D-1C48-9563-57CFFC52366E}"/>
    <dgm:cxn modelId="{E22088AA-40F6-9945-BFED-0012927269E8}" type="presOf" srcId="{47181C2C-D7BF-194D-8BEA-4BFFCB1C77E9}" destId="{32EFEB94-D2E5-D547-98A1-586908D12C83}" srcOrd="0" destOrd="0" presId="urn:microsoft.com/office/officeart/2005/8/layout/chevron1"/>
    <dgm:cxn modelId="{5FACC1D6-3AE5-9149-AD19-69C1AD6B6738}" type="presOf" srcId="{13063EDC-6FBE-6D4A-9E69-9A5F5A425EB0}" destId="{CC533E91-EBEE-8D41-9FB8-F4BF28D20892}" srcOrd="0" destOrd="0" presId="urn:microsoft.com/office/officeart/2005/8/layout/chevron1"/>
    <dgm:cxn modelId="{FB4D65F9-6623-FC40-BD33-F96FA697CCC6}" srcId="{13063EDC-6FBE-6D4A-9E69-9A5F5A425EB0}" destId="{5BBEDECA-1A4B-A44B-A237-73C440584720}" srcOrd="1" destOrd="0" parTransId="{2CE34E2E-D9A2-8A42-85F4-950E3B0AC672}" sibTransId="{81CC7270-A687-9C40-83D0-08F8D0003506}"/>
    <dgm:cxn modelId="{A8B31B93-BE1D-414C-8E7B-D95AA5DC6153}" type="presParOf" srcId="{CC533E91-EBEE-8D41-9FB8-F4BF28D20892}" destId="{4BCB3BDA-F53E-0744-A16F-189C8D28AC12}" srcOrd="0" destOrd="0" presId="urn:microsoft.com/office/officeart/2005/8/layout/chevron1"/>
    <dgm:cxn modelId="{4A3265CD-F166-4147-AF5E-1F86BB2B5F55}" type="presParOf" srcId="{4BCB3BDA-F53E-0744-A16F-189C8D28AC12}" destId="{32EFEB94-D2E5-D547-98A1-586908D12C83}" srcOrd="0" destOrd="0" presId="urn:microsoft.com/office/officeart/2005/8/layout/chevron1"/>
    <dgm:cxn modelId="{5B921197-1CE2-9043-A018-B7DB67C9CC77}" type="presParOf" srcId="{4BCB3BDA-F53E-0744-A16F-189C8D28AC12}" destId="{A9827E9C-6078-5C44-81DA-73A754615227}" srcOrd="1" destOrd="0" presId="urn:microsoft.com/office/officeart/2005/8/layout/chevron1"/>
    <dgm:cxn modelId="{7B3BD5B5-BB34-9648-9D3F-4E774DF9BB38}" type="presParOf" srcId="{CC533E91-EBEE-8D41-9FB8-F4BF28D20892}" destId="{76FE7CA6-E8EE-A641-915B-EA7F0C7FE33B}" srcOrd="1" destOrd="0" presId="urn:microsoft.com/office/officeart/2005/8/layout/chevron1"/>
    <dgm:cxn modelId="{CEAA30AC-CCB2-A049-8217-13BB73505781}" type="presParOf" srcId="{CC533E91-EBEE-8D41-9FB8-F4BF28D20892}" destId="{30A3BEA0-8EF1-384F-9669-18EDFB751C36}" srcOrd="2" destOrd="0" presId="urn:microsoft.com/office/officeart/2005/8/layout/chevron1"/>
    <dgm:cxn modelId="{292E086B-42AF-BA48-B47A-0FFA1F207316}" type="presParOf" srcId="{30A3BEA0-8EF1-384F-9669-18EDFB751C36}" destId="{71D6DE82-6CE5-FE4B-9E5E-86A2FA5CAC78}" srcOrd="0" destOrd="0" presId="urn:microsoft.com/office/officeart/2005/8/layout/chevron1"/>
    <dgm:cxn modelId="{E80AE21E-1D84-DF44-B43F-489658CE0092}" type="presParOf" srcId="{30A3BEA0-8EF1-384F-9669-18EDFB751C36}" destId="{120BFB7B-2D02-4D40-BC3C-8A7D8D263B2F}" srcOrd="1" destOrd="0" presId="urn:microsoft.com/office/officeart/2005/8/layout/chevron1"/>
    <dgm:cxn modelId="{5B3D0628-E24B-D447-A5B9-9D932DD9DE00}" type="presParOf" srcId="{CC533E91-EBEE-8D41-9FB8-F4BF28D20892}" destId="{23CE38E1-CF16-1B43-9303-63300DB5F1E1}" srcOrd="3" destOrd="0" presId="urn:microsoft.com/office/officeart/2005/8/layout/chevron1"/>
    <dgm:cxn modelId="{31D12BC9-5B52-B64B-8823-1DE5F5FBF32B}" type="presParOf" srcId="{CC533E91-EBEE-8D41-9FB8-F4BF28D20892}" destId="{72384A0B-2927-DF4C-A8BF-9D2BFA223B80}" srcOrd="4" destOrd="0" presId="urn:microsoft.com/office/officeart/2005/8/layout/chevron1"/>
    <dgm:cxn modelId="{D8D92803-324C-004A-83D8-32FA3EA3287E}" type="presParOf" srcId="{72384A0B-2927-DF4C-A8BF-9D2BFA223B80}" destId="{8A5764B1-20CB-5945-ADE5-9DB95D8E4763}" srcOrd="0" destOrd="0" presId="urn:microsoft.com/office/officeart/2005/8/layout/chevron1"/>
    <dgm:cxn modelId="{142DB3F9-EBD1-8C4F-95AC-C61A221284AE}" type="presParOf" srcId="{72384A0B-2927-DF4C-A8BF-9D2BFA223B80}" destId="{BF94D981-8353-6B4B-A800-53C78E1102D7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212BE4-174E-D04A-A025-569CD478F513}">
      <dsp:nvSpPr>
        <dsp:cNvPr id="0" name=""/>
        <dsp:cNvSpPr/>
      </dsp:nvSpPr>
      <dsp:spPr>
        <a:xfrm>
          <a:off x="4081005" y="1440778"/>
          <a:ext cx="2993337" cy="16280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 dirty="0"/>
            <a:t>Visual perception</a:t>
          </a:r>
          <a:endParaRPr lang="ru-RU" sz="2200" b="0" kern="1200" dirty="0"/>
        </a:p>
      </dsp:txBody>
      <dsp:txXfrm>
        <a:off x="4519369" y="1679198"/>
        <a:ext cx="2116609" cy="1151194"/>
      </dsp:txXfrm>
    </dsp:sp>
    <dsp:sp modelId="{5523D385-0718-A643-8DF2-CFFBCA1ED3C1}">
      <dsp:nvSpPr>
        <dsp:cNvPr id="0" name=""/>
        <dsp:cNvSpPr/>
      </dsp:nvSpPr>
      <dsp:spPr>
        <a:xfrm rot="10800000">
          <a:off x="7139053" y="2083990"/>
          <a:ext cx="869953" cy="53088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39AB70-69BF-174F-88A3-057F7123B8DA}">
      <dsp:nvSpPr>
        <dsp:cNvPr id="0" name=""/>
        <dsp:cNvSpPr/>
      </dsp:nvSpPr>
      <dsp:spPr>
        <a:xfrm>
          <a:off x="8027381" y="1367990"/>
          <a:ext cx="3280750" cy="20712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15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200" kern="1200" dirty="0"/>
            <a:t>Eye movements as the reflection of the HMF  development</a:t>
          </a:r>
          <a:endParaRPr lang="ru-RU" sz="2200" kern="1200" dirty="0"/>
        </a:p>
      </dsp:txBody>
      <dsp:txXfrm>
        <a:off x="8088047" y="1428656"/>
        <a:ext cx="3159418" cy="1949941"/>
      </dsp:txXfrm>
    </dsp:sp>
    <dsp:sp modelId="{51920D6D-8018-4443-BA29-48B27A3FE75D}">
      <dsp:nvSpPr>
        <dsp:cNvPr id="0" name=""/>
        <dsp:cNvSpPr/>
      </dsp:nvSpPr>
      <dsp:spPr>
        <a:xfrm rot="8440862">
          <a:off x="3432677" y="3302824"/>
          <a:ext cx="938709" cy="60393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0102AB-5AC7-F746-9474-37187CA1962F}">
      <dsp:nvSpPr>
        <dsp:cNvPr id="0" name=""/>
        <dsp:cNvSpPr/>
      </dsp:nvSpPr>
      <dsp:spPr>
        <a:xfrm>
          <a:off x="0" y="3937385"/>
          <a:ext cx="3490012" cy="8229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Hand-eye coordination</a:t>
          </a:r>
          <a:endParaRPr lang="en-GB" sz="2200" kern="1200" dirty="0"/>
        </a:p>
      </dsp:txBody>
      <dsp:txXfrm>
        <a:off x="24103" y="3961488"/>
        <a:ext cx="3441806" cy="774744"/>
      </dsp:txXfrm>
    </dsp:sp>
    <dsp:sp modelId="{B3F883A5-4324-414B-9053-445D71866C0D}">
      <dsp:nvSpPr>
        <dsp:cNvPr id="0" name=""/>
        <dsp:cNvSpPr/>
      </dsp:nvSpPr>
      <dsp:spPr>
        <a:xfrm rot="13294133">
          <a:off x="3326158" y="1050135"/>
          <a:ext cx="928545" cy="57339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9B2B9-46AE-E543-B1A9-1641EF669720}">
      <dsp:nvSpPr>
        <dsp:cNvPr id="0" name=""/>
        <dsp:cNvSpPr/>
      </dsp:nvSpPr>
      <dsp:spPr>
        <a:xfrm>
          <a:off x="0" y="88735"/>
          <a:ext cx="3226571" cy="8430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Visuo-spatial memory</a:t>
          </a:r>
        </a:p>
      </dsp:txBody>
      <dsp:txXfrm>
        <a:off x="24691" y="113426"/>
        <a:ext cx="3177189" cy="793628"/>
      </dsp:txXfrm>
    </dsp:sp>
    <dsp:sp modelId="{9D9D2113-EE55-AC41-A629-BA8D59701D21}">
      <dsp:nvSpPr>
        <dsp:cNvPr id="0" name=""/>
        <dsp:cNvSpPr/>
      </dsp:nvSpPr>
      <dsp:spPr>
        <a:xfrm rot="10797270">
          <a:off x="3421866" y="2123315"/>
          <a:ext cx="569711" cy="56177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4DAA1D-0BE9-B848-B4F4-0234487141C3}">
      <dsp:nvSpPr>
        <dsp:cNvPr id="0" name=""/>
        <dsp:cNvSpPr/>
      </dsp:nvSpPr>
      <dsp:spPr>
        <a:xfrm>
          <a:off x="0" y="2020079"/>
          <a:ext cx="3350286" cy="7671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Visual attention</a:t>
          </a:r>
          <a:endParaRPr lang="en-GB" sz="2200" kern="1200" dirty="0"/>
        </a:p>
      </dsp:txBody>
      <dsp:txXfrm>
        <a:off x="22469" y="2042548"/>
        <a:ext cx="3305348" cy="7222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EFEB94-D2E5-D547-98A1-586908D12C83}">
      <dsp:nvSpPr>
        <dsp:cNvPr id="0" name=""/>
        <dsp:cNvSpPr/>
      </dsp:nvSpPr>
      <dsp:spPr>
        <a:xfrm>
          <a:off x="4947" y="188674"/>
          <a:ext cx="3350501" cy="12045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«</a:t>
          </a:r>
          <a:r>
            <a:rPr lang="en-US" sz="1800" kern="1200" dirty="0"/>
            <a:t>Memory for Designs</a:t>
          </a:r>
          <a:r>
            <a:rPr lang="ru-RU" sz="1800" kern="1200" dirty="0"/>
            <a:t>»</a:t>
          </a:r>
          <a:endParaRPr lang="en-GB" sz="1800" kern="1200" dirty="0"/>
        </a:p>
      </dsp:txBody>
      <dsp:txXfrm>
        <a:off x="607203" y="188674"/>
        <a:ext cx="2145990" cy="1204511"/>
      </dsp:txXfrm>
    </dsp:sp>
    <dsp:sp modelId="{71D6DE82-6CE5-FE4B-9E5E-86A2FA5CAC78}">
      <dsp:nvSpPr>
        <dsp:cNvPr id="0" name=""/>
        <dsp:cNvSpPr/>
      </dsp:nvSpPr>
      <dsp:spPr>
        <a:xfrm>
          <a:off x="16640" y="1823406"/>
          <a:ext cx="3394222" cy="11584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Eye-tracking</a:t>
          </a:r>
          <a:endParaRPr lang="en-GB" sz="1800" kern="1200" dirty="0"/>
        </a:p>
      </dsp:txBody>
      <dsp:txXfrm>
        <a:off x="595865" y="1823406"/>
        <a:ext cx="2235772" cy="1158450"/>
      </dsp:txXfrm>
    </dsp:sp>
    <dsp:sp modelId="{8A5764B1-20CB-5945-ADE5-9DB95D8E4763}">
      <dsp:nvSpPr>
        <dsp:cNvPr id="0" name=""/>
        <dsp:cNvSpPr/>
      </dsp:nvSpPr>
      <dsp:spPr>
        <a:xfrm>
          <a:off x="5057389" y="993301"/>
          <a:ext cx="2726381" cy="11346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Data analysis</a:t>
          </a:r>
          <a:endParaRPr lang="en-GB" sz="1800" kern="1200" dirty="0"/>
        </a:p>
      </dsp:txBody>
      <dsp:txXfrm>
        <a:off x="5624694" y="993301"/>
        <a:ext cx="1591771" cy="1134610"/>
      </dsp:txXfrm>
    </dsp:sp>
    <dsp:sp modelId="{BF94D981-8353-6B4B-A800-53C78E1102D7}">
      <dsp:nvSpPr>
        <dsp:cNvPr id="0" name=""/>
        <dsp:cNvSpPr/>
      </dsp:nvSpPr>
      <dsp:spPr>
        <a:xfrm>
          <a:off x="3082633" y="762482"/>
          <a:ext cx="2131463" cy="1152000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600" kern="1200" dirty="0"/>
            <a:t>10-20 </a:t>
          </a:r>
          <a:r>
            <a:rPr lang="en-US" sz="1600" kern="1200" dirty="0"/>
            <a:t>min</a:t>
          </a:r>
          <a:endParaRPr lang="en-GB" sz="1600" kern="1200" dirty="0"/>
        </a:p>
      </dsp:txBody>
      <dsp:txXfrm>
        <a:off x="3082633" y="762482"/>
        <a:ext cx="2131463" cy="1152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D398D1B-55F8-0A45-AFEA-57549ECA59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D1595-D0DA-8F45-800B-0F0529B6BE1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1F3FD-AABC-0040-A8A1-DE4EDDF0EA2C}" type="datetimeFigureOut">
              <a:rPr lang="en-RU" smtClean="0"/>
              <a:t>20.05.2025</a:t>
            </a:fld>
            <a:endParaRPr lang="en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521144-E7C6-854A-AD19-8E9BA3AB519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2FE64B-B179-8048-85B3-E63E64F00C0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24831-800F-A745-BAD0-6F9A18E535F4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51113750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AC1E3-2E7D-1B4C-8A2B-0105F7AC7AEC}" type="datetimeFigureOut">
              <a:rPr lang="en-RU" smtClean="0"/>
              <a:t>20.05.2025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9A45-F0AA-9C4F-8424-D72478A26726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6789152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D19829-C209-F84C-B178-AD007AE9ED05}" type="slidenum">
              <a:rPr lang="en-RU" smtClean="0"/>
              <a:t>1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392565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495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2247563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897718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1499153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2729253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BE3F-F8CE-F54C-BA0C-B75C1AB08DF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580377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BE3F-F8CE-F54C-BA0C-B75C1AB08DF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63208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BE3F-F8CE-F54C-BA0C-B75C1AB08DF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248842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BED7A-BDDB-6946-91B6-D69E76F8B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B02FEF-2C98-0147-A2E8-84F14F828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65764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BE3F-F8CE-F54C-BA0C-B75C1AB08DF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401266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BE3F-F8CE-F54C-BA0C-B75C1AB08DF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08027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BE3F-F8CE-F54C-BA0C-B75C1AB08DF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79321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BE3F-F8CE-F54C-BA0C-B75C1AB08DF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713619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BE3F-F8CE-F54C-BA0C-B75C1AB08DF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30700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BE3F-F8CE-F54C-BA0C-B75C1AB08DF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439199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BE3F-F8CE-F54C-BA0C-B75C1AB08DF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84087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FBE3F-F8CE-F54C-BA0C-B75C1AB08DF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98001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">
              <a:schemeClr val="accent4">
                <a:lumMod val="12000"/>
                <a:lumOff val="88000"/>
              </a:schemeClr>
            </a:gs>
            <a:gs pos="67000">
              <a:schemeClr val="accent4">
                <a:lumMod val="43000"/>
                <a:lumOff val="57000"/>
              </a:schemeClr>
            </a:gs>
            <a:gs pos="83000">
              <a:schemeClr val="accent4">
                <a:lumMod val="48000"/>
                <a:lumOff val="52000"/>
              </a:schemeClr>
            </a:gs>
            <a:gs pos="100000">
              <a:schemeClr val="accent4">
                <a:lumMod val="53000"/>
                <a:lumOff val="47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FBE3F-F8CE-F54C-BA0C-B75C1AB08DF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404784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2F619-E5F4-F58D-EA57-90CEA7564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1785" y="2273648"/>
            <a:ext cx="9468425" cy="1564381"/>
          </a:xfrm>
        </p:spPr>
        <p:txBody>
          <a:bodyPr anchor="ctr"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" sz="3400" dirty="0"/>
              <a:t>Eye-tracking systems as a perspective tool for assessing state of higher mental functions </a:t>
            </a:r>
            <a:endParaRPr lang="en-RU" sz="3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Google Shape;160;gdce0790b6a_0_1264">
            <a:extLst>
              <a:ext uri="{FF2B5EF4-FFF2-40B4-BE49-F238E27FC236}">
                <a16:creationId xmlns:a16="http://schemas.microsoft.com/office/drawing/2014/main" id="{B949EFE0-9EED-40E8-AA9C-C21CE7A0562A}"/>
              </a:ext>
            </a:extLst>
          </p:cNvPr>
          <p:cNvSpPr txBox="1"/>
          <p:nvPr/>
        </p:nvSpPr>
        <p:spPr>
          <a:xfrm>
            <a:off x="-4" y="6488709"/>
            <a:ext cx="121920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b="1" i="0" u="none" strike="noStrike" cap="none" dirty="0">
                <a:solidFill>
                  <a:srgbClr val="000000"/>
                </a:solidFill>
                <a:latin typeface="+mj-lt"/>
                <a:ea typeface="Times New Roman"/>
                <a:cs typeface="Calibri" panose="020F0502020204030204" pitchFamily="34" charset="0"/>
                <a:sym typeface="Times New Roman"/>
              </a:rPr>
              <a:t>Moscow</a:t>
            </a:r>
            <a:r>
              <a:rPr lang="en-US" b="1" dirty="0">
                <a:solidFill>
                  <a:srgbClr val="000000"/>
                </a:solidFill>
                <a:latin typeface="+mj-lt"/>
                <a:ea typeface="Times New Roman"/>
                <a:cs typeface="Calibri" panose="020F0502020204030204" pitchFamily="34" charset="0"/>
                <a:sym typeface="Times New Roman"/>
              </a:rPr>
              <a:t>-</a:t>
            </a:r>
            <a:r>
              <a:rPr lang="ru-RU" b="1" i="0" u="none" strike="noStrike" cap="none" dirty="0">
                <a:solidFill>
                  <a:srgbClr val="000000"/>
                </a:solidFill>
                <a:latin typeface="+mj-lt"/>
                <a:ea typeface="Times New Roman"/>
                <a:cs typeface="Calibri" panose="020F0502020204030204" pitchFamily="34" charset="0"/>
                <a:sym typeface="Times New Roman"/>
              </a:rPr>
              <a:t>202</a:t>
            </a:r>
            <a:r>
              <a:rPr lang="en-US" b="1" dirty="0">
                <a:solidFill>
                  <a:srgbClr val="000000"/>
                </a:solidFill>
                <a:latin typeface="+mj-lt"/>
                <a:ea typeface="Times New Roman"/>
                <a:cs typeface="Calibri" panose="020F0502020204030204" pitchFamily="34" charset="0"/>
                <a:sym typeface="Times New Roman"/>
              </a:rPr>
              <a:t>5</a:t>
            </a:r>
            <a:endParaRPr b="0" i="0" u="none" strike="noStrike" cap="none" dirty="0">
              <a:solidFill>
                <a:srgbClr val="000000"/>
              </a:solidFill>
              <a:latin typeface="+mj-lt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ED93C7-7E97-32DA-74D3-41C73F5E615B}"/>
              </a:ext>
            </a:extLst>
          </p:cNvPr>
          <p:cNvSpPr txBox="1"/>
          <p:nvPr/>
        </p:nvSpPr>
        <p:spPr>
          <a:xfrm>
            <a:off x="3014594" y="3838029"/>
            <a:ext cx="6162805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lvl="0" indent="0" algn="ctr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000" b="1" dirty="0" err="1"/>
              <a:t>Panfilova</a:t>
            </a:r>
            <a:r>
              <a:rPr lang="en-GB" sz="2000" b="1" dirty="0"/>
              <a:t> Elizaveta </a:t>
            </a:r>
            <a:r>
              <a:rPr lang="en-GB" sz="2000" b="1" dirty="0" err="1"/>
              <a:t>Arkad’evna</a:t>
            </a:r>
            <a:r>
              <a:rPr lang="en-GB" sz="2000" dirty="0"/>
              <a:t>,</a:t>
            </a:r>
          </a:p>
          <a:p>
            <a:pPr marL="0" lvl="0" indent="0" algn="ctr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000" dirty="0" err="1"/>
              <a:t>Polikanova</a:t>
            </a:r>
            <a:r>
              <a:rPr lang="en-GB" sz="2000" dirty="0"/>
              <a:t> I.S., Leonov S.V.</a:t>
            </a:r>
          </a:p>
          <a:p>
            <a:pPr marL="0" lvl="0" indent="0" algn="ctr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2000" dirty="0"/>
          </a:p>
          <a:p>
            <a:pPr marL="0" lvl="0" indent="0" algn="ctr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000" dirty="0"/>
              <a:t>Federal Scientific </a:t>
            </a:r>
            <a:r>
              <a:rPr lang="en-GB" sz="2000" dirty="0" err="1"/>
              <a:t>Center</a:t>
            </a:r>
            <a:r>
              <a:rPr lang="en-GB" sz="2000" dirty="0"/>
              <a:t> for Psychological and Interdisciplinary Research</a:t>
            </a:r>
          </a:p>
          <a:p>
            <a:pPr algn="ctr"/>
            <a:endParaRPr lang="en-RU" sz="2000" dirty="0"/>
          </a:p>
        </p:txBody>
      </p:sp>
    </p:spTree>
    <p:extLst>
      <p:ext uri="{BB962C8B-B14F-4D97-AF65-F5344CB8AC3E}">
        <p14:creationId xmlns:p14="http://schemas.microsoft.com/office/powerpoint/2010/main" val="2798524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F5F1D558-86A3-DCF2-0B19-974CAA705F96}"/>
              </a:ext>
            </a:extLst>
          </p:cNvPr>
          <p:cNvSpPr txBox="1">
            <a:spLocks/>
          </p:cNvSpPr>
          <p:nvPr/>
        </p:nvSpPr>
        <p:spPr>
          <a:xfrm>
            <a:off x="9381066" y="6513689"/>
            <a:ext cx="2731911" cy="34119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D184DA-AA42-C14F-8F27-22A0947BDBF7}" type="slidenum">
              <a:rPr lang="en-RU" sz="2000" b="1" smtClean="0"/>
              <a:pPr algn="r"/>
              <a:t>10</a:t>
            </a:fld>
            <a:endParaRPr lang="en-RU" sz="20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008A7E-4B5B-F815-1B58-5C1DBF8F7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278" y="886587"/>
            <a:ext cx="3725418" cy="35764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7E692A-F169-7696-D503-F57832F1B6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4263" y="1193538"/>
            <a:ext cx="3725417" cy="361365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E54DCD8-C1D2-A42F-E43E-A17F27B8A6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9247" y="1632007"/>
            <a:ext cx="3971048" cy="361365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D75B710-0C65-492C-9F77-B7B5F61CABB5}"/>
              </a:ext>
            </a:extLst>
          </p:cNvPr>
          <p:cNvSpPr txBox="1"/>
          <p:nvPr/>
        </p:nvSpPr>
        <p:spPr>
          <a:xfrm>
            <a:off x="754380" y="5458633"/>
            <a:ext cx="10683240" cy="1045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" sz="2200" dirty="0"/>
              <a:t>Oculomotor reactions in relation to one stimulus gradually decreased from the first to the fourth task (0,001 &lt;p &lt;0,01).</a:t>
            </a:r>
            <a:endParaRPr lang="en-RU" sz="22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B913BFF-A155-E86F-56AF-DC10FC172727}"/>
              </a:ext>
            </a:extLst>
          </p:cNvPr>
          <p:cNvSpPr txBox="1">
            <a:spLocks/>
          </p:cNvSpPr>
          <p:nvPr/>
        </p:nvSpPr>
        <p:spPr>
          <a:xfrm>
            <a:off x="2858294" y="238717"/>
            <a:ext cx="6475412" cy="6380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000" dirty="0">
                <a:solidFill>
                  <a:srgbClr val="2F5496"/>
                </a:solidFill>
              </a:rPr>
              <a:t>Results</a:t>
            </a:r>
            <a:endParaRPr lang="ru-RU" sz="3000" dirty="0">
              <a:solidFill>
                <a:srgbClr val="2F54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2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28FB8-91AC-2AC4-4429-17375F7B8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520" y="1097280"/>
            <a:ext cx="10728960" cy="5186363"/>
          </a:xfrm>
        </p:spPr>
        <p:txBody>
          <a:bodyPr anchor="ctr"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sz="2200" dirty="0"/>
              <a:t>There is a close connection between visuo-spatial working memory and oculomotor control in preschool children with different levels of spatial memory.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sz="2200" dirty="0"/>
              <a:t> Our results highlight the spreading distribution of attention on the stimulus material in accordance with the increase in the number of stimuli from the first to the fourth task.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sz="2200" dirty="0"/>
              <a:t>Visuo-spatial memory and visual attention are reflected by oculomotor reactions.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sz="2200" dirty="0"/>
              <a:t>The application of eye-tracking systems is important in assessing the state of higher mental functions and the entire network.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D03D1D2-87F2-58D7-6B16-C0B049D8EED4}"/>
              </a:ext>
            </a:extLst>
          </p:cNvPr>
          <p:cNvSpPr txBox="1">
            <a:spLocks/>
          </p:cNvSpPr>
          <p:nvPr/>
        </p:nvSpPr>
        <p:spPr>
          <a:xfrm>
            <a:off x="2858294" y="238717"/>
            <a:ext cx="6475412" cy="6380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000" dirty="0">
                <a:solidFill>
                  <a:srgbClr val="2F5496"/>
                </a:solidFill>
              </a:rPr>
              <a:t>Conclusion</a:t>
            </a:r>
            <a:endParaRPr lang="ru-RU" sz="3000" dirty="0">
              <a:solidFill>
                <a:srgbClr val="2F54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069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7BB112A4-C0D1-8206-51B8-B32BA883DE08}"/>
              </a:ext>
            </a:extLst>
          </p:cNvPr>
          <p:cNvSpPr txBox="1">
            <a:spLocks/>
          </p:cNvSpPr>
          <p:nvPr/>
        </p:nvSpPr>
        <p:spPr>
          <a:xfrm>
            <a:off x="1041631" y="2969705"/>
            <a:ext cx="10108738" cy="918590"/>
          </a:xfrm>
          <a:prstGeom prst="rect">
            <a:avLst/>
          </a:prstGeom>
          <a:solidFill>
            <a:schemeClr val="bg1">
              <a:alpha val="51000"/>
            </a:schemeClr>
          </a:solidFill>
          <a:ln>
            <a:noFill/>
            <a:round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rgbClr val="2F5496"/>
                </a:solidFill>
              </a:rPr>
              <a:t>THANK YOU !</a:t>
            </a:r>
            <a:endParaRPr lang="ru-RU" sz="3400" b="1" dirty="0">
              <a:solidFill>
                <a:srgbClr val="2F5496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2A7FDC-D916-D4AB-4662-D619CE241A4E}"/>
              </a:ext>
            </a:extLst>
          </p:cNvPr>
          <p:cNvSpPr txBox="1"/>
          <p:nvPr/>
        </p:nvSpPr>
        <p:spPr>
          <a:xfrm>
            <a:off x="4671060" y="4037982"/>
            <a:ext cx="2849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RU" dirty="0"/>
              <a:t>lizaPanf11@yandex.ru</a:t>
            </a:r>
          </a:p>
        </p:txBody>
      </p:sp>
    </p:spTree>
    <p:extLst>
      <p:ext uri="{BB962C8B-B14F-4D97-AF65-F5344CB8AC3E}">
        <p14:creationId xmlns:p14="http://schemas.microsoft.com/office/powerpoint/2010/main" val="4244978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0509709-F604-734F-B633-441048250F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9288692"/>
              </p:ext>
            </p:extLst>
          </p:nvPr>
        </p:nvGraphicFramePr>
        <p:xfrm>
          <a:off x="404753" y="1484684"/>
          <a:ext cx="11382491" cy="5428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F7BB9E0D-EF2D-4814-AFCA-C1C8A2C96D70}"/>
              </a:ext>
            </a:extLst>
          </p:cNvPr>
          <p:cNvSpPr txBox="1">
            <a:spLocks/>
          </p:cNvSpPr>
          <p:nvPr/>
        </p:nvSpPr>
        <p:spPr>
          <a:xfrm>
            <a:off x="9381066" y="6513689"/>
            <a:ext cx="2731911" cy="34119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D184DA-AA42-C14F-8F27-22A0947BDBF7}" type="slidenum">
              <a:rPr lang="en-RU" sz="2000" b="1" smtClean="0"/>
              <a:pPr algn="r"/>
              <a:t>2</a:t>
            </a:fld>
            <a:endParaRPr lang="en-RU" sz="20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A92066-1C4A-4FBA-FC6E-D775E6732701}"/>
              </a:ext>
            </a:extLst>
          </p:cNvPr>
          <p:cNvSpPr txBox="1">
            <a:spLocks/>
          </p:cNvSpPr>
          <p:nvPr/>
        </p:nvSpPr>
        <p:spPr>
          <a:xfrm>
            <a:off x="1391318" y="166828"/>
            <a:ext cx="9409363" cy="10961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000" dirty="0">
                <a:solidFill>
                  <a:srgbClr val="2F5496"/>
                </a:solidFill>
              </a:rPr>
              <a:t>P</a:t>
            </a:r>
            <a:r>
              <a:rPr lang="ru" sz="3000" dirty="0">
                <a:solidFill>
                  <a:srgbClr val="2F5496"/>
                </a:solidFill>
              </a:rPr>
              <a:t>hysiological functions can indicate the development of certain </a:t>
            </a:r>
            <a:r>
              <a:rPr lang="en-US" sz="3000" dirty="0">
                <a:solidFill>
                  <a:srgbClr val="2F5496"/>
                </a:solidFill>
              </a:rPr>
              <a:t>higher mental functions</a:t>
            </a:r>
            <a:endParaRPr lang="ru-RU" sz="3000" dirty="0">
              <a:solidFill>
                <a:srgbClr val="2F54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575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ECA660B-AD8D-6922-1183-9DC451336FFC}"/>
              </a:ext>
            </a:extLst>
          </p:cNvPr>
          <p:cNvSpPr txBox="1">
            <a:spLocks/>
          </p:cNvSpPr>
          <p:nvPr/>
        </p:nvSpPr>
        <p:spPr>
          <a:xfrm>
            <a:off x="9381066" y="6513689"/>
            <a:ext cx="2731911" cy="34119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D184DA-AA42-C14F-8F27-22A0947BDBF7}" type="slidenum">
              <a:rPr lang="en-RU" sz="2000" b="1" smtClean="0"/>
              <a:pPr algn="r"/>
              <a:t>3</a:t>
            </a:fld>
            <a:endParaRPr lang="en-RU" sz="20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0233B08-64B8-2CC6-8C45-A3DB600EC690}"/>
              </a:ext>
            </a:extLst>
          </p:cNvPr>
          <p:cNvSpPr txBox="1"/>
          <p:nvPr/>
        </p:nvSpPr>
        <p:spPr>
          <a:xfrm>
            <a:off x="1434739" y="5521420"/>
            <a:ext cx="10234293" cy="964803"/>
          </a:xfrm>
          <a:prstGeom prst="round2Diag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dirty="0">
                <a:effectLst/>
                <a:ea typeface="Calibri" panose="020F0502020204030204" pitchFamily="34" charset="0"/>
              </a:rPr>
              <a:t>The duration of the first fixation made it possible to study prospective memory in children aged 6-7 and 9-10 years and its relationship with regulatory functions, including working memory.</a:t>
            </a:r>
            <a:endParaRPr lang="en-RU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53796F-3940-0384-048F-490A3F598118}"/>
              </a:ext>
            </a:extLst>
          </p:cNvPr>
          <p:cNvSpPr txBox="1"/>
          <p:nvPr/>
        </p:nvSpPr>
        <p:spPr>
          <a:xfrm>
            <a:off x="10155777" y="6545786"/>
            <a:ext cx="2505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rPr>
              <a:t>Hartwig</a:t>
            </a:r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ru-RU" sz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rPr>
              <a:t>et</a:t>
            </a:r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ru-RU" sz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rPr>
              <a:t>al</a:t>
            </a:r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rPr>
              <a:t>., 2021</a:t>
            </a:r>
            <a:endParaRPr lang="en-RU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FE9BBB-367F-B461-9400-4EC959FC8F09}"/>
              </a:ext>
            </a:extLst>
          </p:cNvPr>
          <p:cNvSpPr txBox="1"/>
          <p:nvPr/>
        </p:nvSpPr>
        <p:spPr>
          <a:xfrm>
            <a:off x="3148862" y="2887987"/>
            <a:ext cx="8630308" cy="964803"/>
          </a:xfrm>
          <a:prstGeom prst="round2Diag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dirty="0">
                <a:effectLst/>
                <a:ea typeface="Calibri" panose="020F0502020204030204" pitchFamily="34" charset="0"/>
              </a:rPr>
              <a:t>The relationship between attention shifts and the work of visual-spatial memory was assessed using the analysis of fixation parameters.</a:t>
            </a:r>
            <a:endParaRPr lang="en-RU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AC23CA9-E42F-5ADE-FCB0-CD5F135FF0E9}"/>
              </a:ext>
            </a:extLst>
          </p:cNvPr>
          <p:cNvSpPr txBox="1"/>
          <p:nvPr/>
        </p:nvSpPr>
        <p:spPr>
          <a:xfrm>
            <a:off x="10280510" y="3909729"/>
            <a:ext cx="1388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rPr>
              <a:t>Olsen et al</a:t>
            </a:r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rPr>
              <a:t>., 2014</a:t>
            </a:r>
            <a:endParaRPr lang="en-RU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0BC943-16EE-407D-52EC-16943070350F}"/>
              </a:ext>
            </a:extLst>
          </p:cNvPr>
          <p:cNvSpPr txBox="1">
            <a:spLocks/>
          </p:cNvSpPr>
          <p:nvPr/>
        </p:nvSpPr>
        <p:spPr>
          <a:xfrm>
            <a:off x="412830" y="68468"/>
            <a:ext cx="11366340" cy="9648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000" dirty="0">
                <a:solidFill>
                  <a:srgbClr val="2F5496"/>
                </a:solidFill>
              </a:rPr>
              <a:t>Eye-tracking in the diagnostics of visual working memory</a:t>
            </a:r>
            <a:endParaRPr lang="ru-RU" sz="3000" dirty="0">
              <a:solidFill>
                <a:srgbClr val="2F5496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41C56E-3EE6-99EE-5243-42C59BC26F5B}"/>
              </a:ext>
            </a:extLst>
          </p:cNvPr>
          <p:cNvSpPr txBox="1"/>
          <p:nvPr/>
        </p:nvSpPr>
        <p:spPr>
          <a:xfrm>
            <a:off x="412830" y="1072607"/>
            <a:ext cx="9140054" cy="1424503"/>
          </a:xfrm>
          <a:prstGeom prst="round2DiagRect">
            <a:avLst/>
          </a:prstGeom>
          <a:noFill/>
          <a:ln w="28575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dirty="0">
                <a:ea typeface="Calibri" panose="020F0502020204030204" pitchFamily="34" charset="0"/>
              </a:rPr>
              <a:t>Studying the mechanisms of visual-spatial memory states the ability to separate the causes of impairment, in particular low attention, from deeper mechanisms of memory impairment.</a:t>
            </a:r>
            <a:endParaRPr lang="en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3A282F-5AEF-15F1-4E0D-379D0E54E7B4}"/>
              </a:ext>
            </a:extLst>
          </p:cNvPr>
          <p:cNvSpPr txBox="1"/>
          <p:nvPr/>
        </p:nvSpPr>
        <p:spPr>
          <a:xfrm>
            <a:off x="6809749" y="2554049"/>
            <a:ext cx="27319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rPr>
              <a:t>Van </a:t>
            </a:r>
            <a:r>
              <a:rPr lang="ru-RU" sz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rPr>
              <a:t>der</a:t>
            </a:r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ru-RU" sz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rPr>
              <a:t>Stigchel</a:t>
            </a:r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rPr>
              <a:t>, </a:t>
            </a:r>
            <a:r>
              <a:rPr lang="ru-RU" sz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rPr>
              <a:t>Hollingworth</a:t>
            </a:r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rPr>
              <a:t>, 2018</a:t>
            </a:r>
            <a:endParaRPr lang="en-RU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5309F0-7182-8392-EAB3-165638E9A9E3}"/>
              </a:ext>
            </a:extLst>
          </p:cNvPr>
          <p:cNvSpPr txBox="1"/>
          <p:nvPr/>
        </p:nvSpPr>
        <p:spPr>
          <a:xfrm>
            <a:off x="412830" y="4037734"/>
            <a:ext cx="8630308" cy="964803"/>
          </a:xfrm>
          <a:prstGeom prst="round2Diag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dirty="0">
                <a:effectLst/>
                <a:ea typeface="Calibri" panose="020F0502020204030204" pitchFamily="34" charset="0"/>
              </a:rPr>
              <a:t>The success of a </a:t>
            </a:r>
            <a:r>
              <a:rPr lang="en-GB" dirty="0" err="1">
                <a:effectLst/>
                <a:ea typeface="Calibri" panose="020F0502020204030204" pitchFamily="34" charset="0"/>
              </a:rPr>
              <a:t>preschooler</a:t>
            </a:r>
            <a:r>
              <a:rPr lang="en-GB" dirty="0">
                <a:effectLst/>
                <a:ea typeface="Calibri" panose="020F0502020204030204" pitchFamily="34" charset="0"/>
              </a:rPr>
              <a:t> in completing a motor task significantly correlates with the solution of visual-spatial tasks.</a:t>
            </a:r>
            <a:endParaRPr lang="en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B72C5A-DAF1-1770-5ACE-B3950DB72596}"/>
              </a:ext>
            </a:extLst>
          </p:cNvPr>
          <p:cNvSpPr txBox="1"/>
          <p:nvPr/>
        </p:nvSpPr>
        <p:spPr>
          <a:xfrm>
            <a:off x="7544478" y="5059476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rPr>
              <a:t>Falikman</a:t>
            </a:r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rPr>
              <a:t>, 2009</a:t>
            </a:r>
            <a:endParaRPr lang="en-RU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023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F6ED1B3-B3EB-A401-D62D-1B1E77989D79}"/>
              </a:ext>
            </a:extLst>
          </p:cNvPr>
          <p:cNvSpPr txBox="1">
            <a:spLocks/>
          </p:cNvSpPr>
          <p:nvPr/>
        </p:nvSpPr>
        <p:spPr>
          <a:xfrm>
            <a:off x="9381066" y="6513689"/>
            <a:ext cx="2731911" cy="34119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D184DA-AA42-C14F-8F27-22A0947BDBF7}" type="slidenum">
              <a:rPr lang="en-RU" sz="2000" b="1" smtClean="0"/>
              <a:pPr algn="r"/>
              <a:t>4</a:t>
            </a:fld>
            <a:endParaRPr lang="en-RU" sz="2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21B4A7-BE60-C903-EF74-F80D19AC4B0D}"/>
              </a:ext>
            </a:extLst>
          </p:cNvPr>
          <p:cNvSpPr txBox="1"/>
          <p:nvPr/>
        </p:nvSpPr>
        <p:spPr>
          <a:xfrm>
            <a:off x="891440" y="2906388"/>
            <a:ext cx="10409119" cy="1045223"/>
          </a:xfrm>
          <a:prstGeom prst="rect">
            <a:avLst/>
          </a:prstGeom>
          <a:solidFill>
            <a:schemeClr val="bg1">
              <a:alpha val="51000"/>
            </a:schemeClr>
          </a:solidFill>
          <a:ln w="9525">
            <a:solidFill>
              <a:schemeClr val="bg1">
                <a:alpha val="51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ru" sz="2200" b="1" i="1" u="sng" dirty="0"/>
              <a:t>The aim</a:t>
            </a:r>
            <a:r>
              <a:rPr lang="ru" sz="2200" i="1" dirty="0"/>
              <a:t> </a:t>
            </a:r>
            <a:r>
              <a:rPr lang="ru" sz="2200" dirty="0"/>
              <a:t>of the</a:t>
            </a:r>
            <a:r>
              <a:rPr lang="en-US" sz="2200" dirty="0"/>
              <a:t> study </a:t>
            </a:r>
            <a:r>
              <a:rPr lang="ru" sz="2200" dirty="0"/>
              <a:t>was to show, that visuo-spatial memory and visual attention can be reflected by</a:t>
            </a:r>
            <a:r>
              <a:rPr lang="en-US" sz="2200" dirty="0"/>
              <a:t> </a:t>
            </a:r>
            <a:r>
              <a:rPr lang="ru" sz="2200" dirty="0"/>
              <a:t>oculomotor reactions. </a:t>
            </a:r>
          </a:p>
        </p:txBody>
      </p:sp>
    </p:spTree>
    <p:extLst>
      <p:ext uri="{BB962C8B-B14F-4D97-AF65-F5344CB8AC3E}">
        <p14:creationId xmlns:p14="http://schemas.microsoft.com/office/powerpoint/2010/main" val="427806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1C3425-9010-C447-ABE3-AFA6DBAD9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9363" y="1310097"/>
            <a:ext cx="11033273" cy="4237806"/>
          </a:xfrm>
        </p:spPr>
        <p:txBody>
          <a:bodyPr anchor="ctr">
            <a:noAutofit/>
          </a:bodyPr>
          <a:lstStyle/>
          <a:p>
            <a:pPr lvl="0" algn="just">
              <a:lnSpc>
                <a:spcPct val="150000"/>
              </a:lnSpc>
            </a:pPr>
            <a:r>
              <a:rPr lang="en-GB" sz="2200" dirty="0"/>
              <a:t>47 healthy children from preschool classes: 23 females (6,76±0,32 years old) and 24 males (6,74±0,31 years old).</a:t>
            </a:r>
            <a:endParaRPr lang="ru-RU" sz="2200" dirty="0"/>
          </a:p>
          <a:p>
            <a:pPr algn="just">
              <a:lnSpc>
                <a:spcPct val="150000"/>
              </a:lnSpc>
            </a:pPr>
            <a:r>
              <a:rPr lang="en-GB" sz="2200" dirty="0"/>
              <a:t>The visuo-spatial working memory and attention were assessed with Russian version of subtest Memory for designs (</a:t>
            </a:r>
            <a:r>
              <a:rPr lang="en-GB" sz="2200" dirty="0" err="1"/>
              <a:t>MfD</a:t>
            </a:r>
            <a:r>
              <a:rPr lang="en-GB" sz="2200" dirty="0"/>
              <a:t>) from NEPSY-II.</a:t>
            </a:r>
          </a:p>
          <a:p>
            <a:pPr algn="just">
              <a:lnSpc>
                <a:spcPct val="150000"/>
              </a:lnSpc>
            </a:pPr>
            <a:r>
              <a:rPr lang="en-GB" sz="2200" dirty="0"/>
              <a:t>Eye movements were recorded with the infrared video-recorded eye-tracker Pupil Labs Invisible (Pupil Labs GmbH) with recording rate 200 Hz.</a:t>
            </a:r>
            <a:endParaRPr lang="ru-RU" sz="2200" kern="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F13AD4F-0A91-DCD6-7777-4F4683F1CB10}"/>
              </a:ext>
            </a:extLst>
          </p:cNvPr>
          <p:cNvSpPr txBox="1">
            <a:spLocks/>
          </p:cNvSpPr>
          <p:nvPr/>
        </p:nvSpPr>
        <p:spPr>
          <a:xfrm>
            <a:off x="9381066" y="6513689"/>
            <a:ext cx="2731911" cy="34119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D184DA-AA42-C14F-8F27-22A0947BDBF7}" type="slidenum">
              <a:rPr lang="en-RU" sz="2000" b="1" smtClean="0"/>
              <a:pPr algn="r"/>
              <a:t>5</a:t>
            </a:fld>
            <a:endParaRPr lang="en-RU" sz="20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B9902B-BE15-A50A-E0CB-252EA1305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9306" y="72721"/>
            <a:ext cx="6773386" cy="754483"/>
          </a:xfrm>
        </p:spPr>
        <p:txBody>
          <a:bodyPr>
            <a:noAutofit/>
          </a:bodyPr>
          <a:lstStyle/>
          <a:p>
            <a:pPr marR="0" algn="ctr" rtl="0"/>
            <a:r>
              <a:rPr lang="en-US" sz="3000" dirty="0">
                <a:solidFill>
                  <a:srgbClr val="2F5496"/>
                </a:solidFill>
              </a:rPr>
              <a:t>Methods</a:t>
            </a:r>
            <a:endParaRPr lang="ru-RU" sz="3000" i="0" u="none" strike="noStrike" baseline="0" dirty="0">
              <a:solidFill>
                <a:srgbClr val="2F54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720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F13AD4F-0A91-DCD6-7777-4F4683F1CB10}"/>
              </a:ext>
            </a:extLst>
          </p:cNvPr>
          <p:cNvSpPr txBox="1">
            <a:spLocks/>
          </p:cNvSpPr>
          <p:nvPr/>
        </p:nvSpPr>
        <p:spPr>
          <a:xfrm>
            <a:off x="9381066" y="6513689"/>
            <a:ext cx="2731911" cy="34119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D184DA-AA42-C14F-8F27-22A0947BDBF7}" type="slidenum">
              <a:rPr lang="en-RU" sz="2000" b="1" smtClean="0"/>
              <a:pPr algn="r"/>
              <a:t>6</a:t>
            </a:fld>
            <a:endParaRPr lang="en-RU" sz="20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9B958D-DF47-4487-1415-365A26354E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31" t="8432" r="9646"/>
          <a:stretch/>
        </p:blipFill>
        <p:spPr>
          <a:xfrm>
            <a:off x="277257" y="4263242"/>
            <a:ext cx="5818743" cy="18881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4FACCC9-A18E-8CF9-333B-733D638CDF3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90" t="7079" r="9465" b="770"/>
          <a:stretch/>
        </p:blipFill>
        <p:spPr>
          <a:xfrm>
            <a:off x="6156898" y="4263242"/>
            <a:ext cx="5956079" cy="1888175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DB49B273-C790-841D-77E6-32BB266AEF28}"/>
              </a:ext>
            </a:extLst>
          </p:cNvPr>
          <p:cNvGrpSpPr/>
          <p:nvPr/>
        </p:nvGrpSpPr>
        <p:grpSpPr>
          <a:xfrm>
            <a:off x="4077543" y="898388"/>
            <a:ext cx="9049000" cy="3067897"/>
            <a:chOff x="1571499" y="940955"/>
            <a:chExt cx="9049000" cy="3067897"/>
          </a:xfrm>
        </p:grpSpPr>
        <p:graphicFrame>
          <p:nvGraphicFramePr>
            <p:cNvPr id="4" name="Diagram 3">
              <a:extLst>
                <a:ext uri="{FF2B5EF4-FFF2-40B4-BE49-F238E27FC236}">
                  <a16:creationId xmlns:a16="http://schemas.microsoft.com/office/drawing/2014/main" id="{E4037127-0123-F1D3-8BC5-5E400321E566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072470906"/>
                </p:ext>
              </p:extLst>
            </p:nvPr>
          </p:nvGraphicFramePr>
          <p:xfrm>
            <a:off x="1571499" y="940955"/>
            <a:ext cx="9049000" cy="306789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sp>
          <p:nvSpPr>
            <p:cNvPr id="16" name="Striped Right Arrow 15">
              <a:extLst>
                <a:ext uri="{FF2B5EF4-FFF2-40B4-BE49-F238E27FC236}">
                  <a16:creationId xmlns:a16="http://schemas.microsoft.com/office/drawing/2014/main" id="{71498380-69B0-DBA2-9046-B99D17D3FE25}"/>
                </a:ext>
              </a:extLst>
            </p:cNvPr>
            <p:cNvSpPr/>
            <p:nvPr/>
          </p:nvSpPr>
          <p:spPr>
            <a:xfrm>
              <a:off x="4866821" y="2329371"/>
              <a:ext cx="1706089" cy="344385"/>
            </a:xfrm>
            <a:prstGeom prst="striped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RU"/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E5646FA8-DE82-A766-4992-4058A5B73AEC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75" t="11387" r="19159" b="8394"/>
          <a:stretch/>
        </p:blipFill>
        <p:spPr bwMode="auto">
          <a:xfrm>
            <a:off x="661451" y="1441408"/>
            <a:ext cx="2663825" cy="20351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87599B-3C4B-E510-24A9-18E06BE1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9307" y="120393"/>
            <a:ext cx="6773386" cy="754483"/>
          </a:xfrm>
        </p:spPr>
        <p:txBody>
          <a:bodyPr>
            <a:noAutofit/>
          </a:bodyPr>
          <a:lstStyle/>
          <a:p>
            <a:pPr marR="0" algn="ctr" rtl="0"/>
            <a:r>
              <a:rPr lang="en-US" sz="3000" dirty="0">
                <a:solidFill>
                  <a:srgbClr val="2F5496"/>
                </a:solidFill>
              </a:rPr>
              <a:t>Methods</a:t>
            </a:r>
            <a:endParaRPr lang="ru-RU" sz="3000" i="0" u="none" strike="noStrike" baseline="0" dirty="0">
              <a:solidFill>
                <a:srgbClr val="2F54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040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F13AD4F-0A91-DCD6-7777-4F4683F1CB10}"/>
              </a:ext>
            </a:extLst>
          </p:cNvPr>
          <p:cNvSpPr txBox="1">
            <a:spLocks/>
          </p:cNvSpPr>
          <p:nvPr/>
        </p:nvSpPr>
        <p:spPr>
          <a:xfrm>
            <a:off x="9381066" y="6513689"/>
            <a:ext cx="2731911" cy="34119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D184DA-AA42-C14F-8F27-22A0947BDBF7}" type="slidenum">
              <a:rPr lang="en-RU" sz="2000" b="1" smtClean="0"/>
              <a:pPr algn="r"/>
              <a:t>7</a:t>
            </a:fld>
            <a:endParaRPr lang="en-RU" sz="20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B2DAA2-7CB5-20C5-5E82-8F25BA56E1F1}"/>
              </a:ext>
            </a:extLst>
          </p:cNvPr>
          <p:cNvSpPr txBox="1"/>
          <p:nvPr/>
        </p:nvSpPr>
        <p:spPr>
          <a:xfrm>
            <a:off x="1313491" y="5511748"/>
            <a:ext cx="9833112" cy="10452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Values of lower, middle and upper quantiles (n/3) of Memory for designs subtest’s scores for each scale: images, location and total score </a:t>
            </a:r>
            <a:endParaRPr lang="en-RU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39FD002-98F2-CE99-C04B-F8F1419255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187385"/>
              </p:ext>
            </p:extLst>
          </p:nvPr>
        </p:nvGraphicFramePr>
        <p:xfrm>
          <a:off x="2888774" y="838486"/>
          <a:ext cx="6475412" cy="4559694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217449">
                  <a:extLst>
                    <a:ext uri="{9D8B030D-6E8A-4147-A177-3AD203B41FA5}">
                      <a16:colId xmlns:a16="http://schemas.microsoft.com/office/drawing/2014/main" val="3691442351"/>
                    </a:ext>
                  </a:extLst>
                </a:gridCol>
                <a:gridCol w="1622284">
                  <a:extLst>
                    <a:ext uri="{9D8B030D-6E8A-4147-A177-3AD203B41FA5}">
                      <a16:colId xmlns:a16="http://schemas.microsoft.com/office/drawing/2014/main" val="1482479558"/>
                    </a:ext>
                  </a:extLst>
                </a:gridCol>
                <a:gridCol w="1879104">
                  <a:extLst>
                    <a:ext uri="{9D8B030D-6E8A-4147-A177-3AD203B41FA5}">
                      <a16:colId xmlns:a16="http://schemas.microsoft.com/office/drawing/2014/main" val="2871411923"/>
                    </a:ext>
                  </a:extLst>
                </a:gridCol>
                <a:gridCol w="1756575">
                  <a:extLst>
                    <a:ext uri="{9D8B030D-6E8A-4147-A177-3AD203B41FA5}">
                      <a16:colId xmlns:a16="http://schemas.microsoft.com/office/drawing/2014/main" val="2559624080"/>
                    </a:ext>
                  </a:extLst>
                </a:gridCol>
              </a:tblGrid>
              <a:tr h="373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dirty="0" err="1">
                          <a:effectLst/>
                        </a:rPr>
                        <a:t>Images</a:t>
                      </a:r>
                      <a:endParaRPr lang="en-RU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36360"/>
                  </a:ext>
                </a:extLst>
              </a:tr>
              <a:tr h="772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Quantile (n/3)</a:t>
                      </a:r>
                      <a:endParaRPr lang="en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Lower</a:t>
                      </a:r>
                      <a:endParaRPr lang="en-RU" sz="2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(n=</a:t>
                      </a:r>
                      <a:r>
                        <a:rPr lang="ru-RU" sz="2000" dirty="0">
                          <a:effectLst/>
                        </a:rPr>
                        <a:t>16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  <a:endParaRPr lang="en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Middle</a:t>
                      </a:r>
                      <a:endParaRPr lang="en-RU" sz="2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(n=</a:t>
                      </a:r>
                      <a:r>
                        <a:rPr lang="ru-RU" sz="2000">
                          <a:effectLst/>
                        </a:rPr>
                        <a:t>15</a:t>
                      </a:r>
                      <a:r>
                        <a:rPr lang="en-US" sz="2000">
                          <a:effectLst/>
                        </a:rPr>
                        <a:t>)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Upper</a:t>
                      </a:r>
                      <a:endParaRPr lang="en-RU" sz="2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(n=</a:t>
                      </a:r>
                      <a:r>
                        <a:rPr lang="ru-RU" sz="2000">
                          <a:effectLst/>
                        </a:rPr>
                        <a:t>16</a:t>
                      </a:r>
                      <a:r>
                        <a:rPr lang="en-US" sz="2000">
                          <a:effectLst/>
                        </a:rPr>
                        <a:t>)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21074"/>
                  </a:ext>
                </a:extLst>
              </a:tr>
              <a:tr h="373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effectLst/>
                        </a:rPr>
                        <a:t>Scores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39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44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48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4863905"/>
                  </a:ext>
                </a:extLst>
              </a:tr>
              <a:tr h="373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b="1" dirty="0">
                          <a:effectLst/>
                        </a:rPr>
                        <a:t>Location</a:t>
                      </a:r>
                      <a:endParaRPr lang="en-RU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0833"/>
                  </a:ext>
                </a:extLst>
              </a:tr>
              <a:tr h="772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Quantile (n/3)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Lower</a:t>
                      </a:r>
                      <a:endParaRPr lang="en-RU" sz="2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(n=</a:t>
                      </a:r>
                      <a:r>
                        <a:rPr lang="ru-RU" sz="2000">
                          <a:effectLst/>
                        </a:rPr>
                        <a:t>16</a:t>
                      </a:r>
                      <a:r>
                        <a:rPr lang="en-US" sz="2000">
                          <a:effectLst/>
                        </a:rPr>
                        <a:t>)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Middle</a:t>
                      </a:r>
                      <a:endParaRPr lang="en-RU" sz="2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(n=</a:t>
                      </a:r>
                      <a:r>
                        <a:rPr lang="ru-RU" sz="2000">
                          <a:effectLst/>
                        </a:rPr>
                        <a:t>15</a:t>
                      </a:r>
                      <a:r>
                        <a:rPr lang="en-US" sz="2000">
                          <a:effectLst/>
                        </a:rPr>
                        <a:t>)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Upper</a:t>
                      </a:r>
                      <a:endParaRPr lang="en-RU" sz="2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(n=</a:t>
                      </a:r>
                      <a:r>
                        <a:rPr lang="ru-RU" sz="2000">
                          <a:effectLst/>
                        </a:rPr>
                        <a:t>16</a:t>
                      </a:r>
                      <a:r>
                        <a:rPr lang="en-US" sz="2000">
                          <a:effectLst/>
                        </a:rPr>
                        <a:t>)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7997097"/>
                  </a:ext>
                </a:extLst>
              </a:tr>
              <a:tr h="373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effectLst/>
                        </a:rPr>
                        <a:t>Scores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20,3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23,6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24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9999184"/>
                  </a:ext>
                </a:extLst>
              </a:tr>
              <a:tr h="373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dirty="0">
                          <a:effectLst/>
                        </a:rPr>
                        <a:t>Total </a:t>
                      </a:r>
                      <a:r>
                        <a:rPr lang="ru-RU" sz="2000" b="1" dirty="0" err="1">
                          <a:effectLst/>
                        </a:rPr>
                        <a:t>score</a:t>
                      </a:r>
                      <a:endParaRPr lang="en-RU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555078"/>
                  </a:ext>
                </a:extLst>
              </a:tr>
              <a:tr h="772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Quantile (n/3)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Lower</a:t>
                      </a:r>
                      <a:endParaRPr lang="en-RU" sz="2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(n=</a:t>
                      </a:r>
                      <a:r>
                        <a:rPr lang="ru-RU" sz="2000">
                          <a:effectLst/>
                        </a:rPr>
                        <a:t>16</a:t>
                      </a:r>
                      <a:r>
                        <a:rPr lang="en-US" sz="2000">
                          <a:effectLst/>
                        </a:rPr>
                        <a:t>)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Middle</a:t>
                      </a:r>
                      <a:endParaRPr lang="en-RU" sz="2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(n=</a:t>
                      </a:r>
                      <a:r>
                        <a:rPr lang="ru-RU" sz="2000">
                          <a:effectLst/>
                        </a:rPr>
                        <a:t>15</a:t>
                      </a:r>
                      <a:r>
                        <a:rPr lang="en-US" sz="2000">
                          <a:effectLst/>
                        </a:rPr>
                        <a:t>)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Upper</a:t>
                      </a:r>
                      <a:endParaRPr lang="en-RU" sz="2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(n=</a:t>
                      </a:r>
                      <a:r>
                        <a:rPr lang="ru-RU" sz="2000">
                          <a:effectLst/>
                        </a:rPr>
                        <a:t>16</a:t>
                      </a:r>
                      <a:r>
                        <a:rPr lang="en-US" sz="2000">
                          <a:effectLst/>
                        </a:rPr>
                        <a:t>)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2596982"/>
                  </a:ext>
                </a:extLst>
              </a:tr>
              <a:tr h="373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effectLst/>
                        </a:rPr>
                        <a:t>Scores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73,6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97,6</a:t>
                      </a:r>
                      <a:endParaRPr lang="en-RU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120</a:t>
                      </a:r>
                      <a:endParaRPr lang="en-RU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9603685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CD8D3AFD-11AB-4A12-6AD7-7B35658E1306}"/>
              </a:ext>
            </a:extLst>
          </p:cNvPr>
          <p:cNvSpPr txBox="1">
            <a:spLocks/>
          </p:cNvSpPr>
          <p:nvPr/>
        </p:nvSpPr>
        <p:spPr>
          <a:xfrm>
            <a:off x="2858294" y="122024"/>
            <a:ext cx="6475412" cy="6380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000" dirty="0">
                <a:solidFill>
                  <a:srgbClr val="2F5496"/>
                </a:solidFill>
              </a:rPr>
              <a:t>Results</a:t>
            </a:r>
            <a:endParaRPr lang="ru-RU" sz="3000" dirty="0">
              <a:solidFill>
                <a:srgbClr val="2F54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254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0D45A7F-7C6F-5C9E-C49E-2A53A8EE2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694" y="1443265"/>
            <a:ext cx="4321644" cy="43216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FB8514E-CD66-C500-622A-FC254FC1E803}"/>
              </a:ext>
            </a:extLst>
          </p:cNvPr>
          <p:cNvSpPr txBox="1"/>
          <p:nvPr/>
        </p:nvSpPr>
        <p:spPr>
          <a:xfrm>
            <a:off x="4757532" y="1369509"/>
            <a:ext cx="7288694" cy="10452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Mean values of the total number of fixations for two quantile groups of the “Total” and “Location” scales</a:t>
            </a:r>
            <a:endParaRPr lang="en-RU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753638B5-9FFB-99E6-4B0E-2F21FF73CB02}"/>
              </a:ext>
            </a:extLst>
          </p:cNvPr>
          <p:cNvSpPr txBox="1">
            <a:spLocks/>
          </p:cNvSpPr>
          <p:nvPr/>
        </p:nvSpPr>
        <p:spPr>
          <a:xfrm>
            <a:off x="9381066" y="6513689"/>
            <a:ext cx="2731911" cy="34119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D184DA-AA42-C14F-8F27-22A0947BDBF7}" type="slidenum">
              <a:rPr lang="en-RU" sz="2000" b="1" smtClean="0"/>
              <a:pPr algn="r"/>
              <a:t>8</a:t>
            </a:fld>
            <a:endParaRPr lang="en-RU" sz="20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C7C8A7-3EAB-CED7-A863-2A49516306F9}"/>
              </a:ext>
            </a:extLst>
          </p:cNvPr>
          <p:cNvSpPr txBox="1">
            <a:spLocks/>
          </p:cNvSpPr>
          <p:nvPr/>
        </p:nvSpPr>
        <p:spPr>
          <a:xfrm>
            <a:off x="2858294" y="238717"/>
            <a:ext cx="6475412" cy="6380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000" dirty="0">
                <a:solidFill>
                  <a:srgbClr val="2F5496"/>
                </a:solidFill>
              </a:rPr>
              <a:t>Results</a:t>
            </a:r>
            <a:endParaRPr lang="ru-RU" sz="3000" dirty="0">
              <a:solidFill>
                <a:srgbClr val="2F5496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1CC4770-D6FC-2968-D708-F684C6C734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462086"/>
              </p:ext>
            </p:extLst>
          </p:nvPr>
        </p:nvGraphicFramePr>
        <p:xfrm>
          <a:off x="4757532" y="2541595"/>
          <a:ext cx="7288694" cy="2338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2621">
                  <a:extLst>
                    <a:ext uri="{9D8B030D-6E8A-4147-A177-3AD203B41FA5}">
                      <a16:colId xmlns:a16="http://schemas.microsoft.com/office/drawing/2014/main" val="566897600"/>
                    </a:ext>
                  </a:extLst>
                </a:gridCol>
                <a:gridCol w="1987997">
                  <a:extLst>
                    <a:ext uri="{9D8B030D-6E8A-4147-A177-3AD203B41FA5}">
                      <a16:colId xmlns:a16="http://schemas.microsoft.com/office/drawing/2014/main" val="2314860664"/>
                    </a:ext>
                  </a:extLst>
                </a:gridCol>
                <a:gridCol w="1610145">
                  <a:extLst>
                    <a:ext uri="{9D8B030D-6E8A-4147-A177-3AD203B41FA5}">
                      <a16:colId xmlns:a16="http://schemas.microsoft.com/office/drawing/2014/main" val="2061494236"/>
                    </a:ext>
                  </a:extLst>
                </a:gridCol>
                <a:gridCol w="788926">
                  <a:extLst>
                    <a:ext uri="{9D8B030D-6E8A-4147-A177-3AD203B41FA5}">
                      <a16:colId xmlns:a16="http://schemas.microsoft.com/office/drawing/2014/main" val="1468503394"/>
                    </a:ext>
                  </a:extLst>
                </a:gridCol>
                <a:gridCol w="516406">
                  <a:extLst>
                    <a:ext uri="{9D8B030D-6E8A-4147-A177-3AD203B41FA5}">
                      <a16:colId xmlns:a16="http://schemas.microsoft.com/office/drawing/2014/main" val="16661433"/>
                    </a:ext>
                  </a:extLst>
                </a:gridCol>
                <a:gridCol w="892599">
                  <a:extLst>
                    <a:ext uri="{9D8B030D-6E8A-4147-A177-3AD203B41FA5}">
                      <a16:colId xmlns:a16="http://schemas.microsoft.com/office/drawing/2014/main" val="2266955796"/>
                    </a:ext>
                  </a:extLst>
                </a:gridCol>
              </a:tblGrid>
              <a:tr h="31586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Index</a:t>
                      </a:r>
                      <a:endParaRPr lang="en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Quantile (n/3) group</a:t>
                      </a:r>
                      <a:endParaRPr lang="en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t</a:t>
                      </a:r>
                      <a:endParaRPr lang="en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df</a:t>
                      </a:r>
                      <a:endParaRPr lang="en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p</a:t>
                      </a:r>
                      <a:endParaRPr lang="en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2750352"/>
                  </a:ext>
                </a:extLst>
              </a:tr>
              <a:tr h="653434">
                <a:tc vMerge="1">
                  <a:txBody>
                    <a:bodyPr/>
                    <a:lstStyle/>
                    <a:p>
                      <a:endParaRPr lang="en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Lower</a:t>
                      </a:r>
                      <a:endParaRPr lang="en-RU" sz="2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(n=</a:t>
                      </a:r>
                      <a:r>
                        <a:rPr lang="ru-RU" sz="2000">
                          <a:effectLst/>
                        </a:rPr>
                        <a:t>16</a:t>
                      </a:r>
                      <a:r>
                        <a:rPr lang="en-US" sz="2000">
                          <a:effectLst/>
                        </a:rPr>
                        <a:t>)</a:t>
                      </a:r>
                      <a:endParaRPr lang="en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Upper</a:t>
                      </a:r>
                      <a:endParaRPr lang="en-RU" sz="2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(n=</a:t>
                      </a:r>
                      <a:r>
                        <a:rPr lang="ru-RU" sz="2000">
                          <a:effectLst/>
                        </a:rPr>
                        <a:t>15</a:t>
                      </a:r>
                      <a:r>
                        <a:rPr lang="en-US" sz="2000">
                          <a:effectLst/>
                        </a:rPr>
                        <a:t>)</a:t>
                      </a:r>
                      <a:endParaRPr lang="en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728302"/>
                  </a:ext>
                </a:extLst>
              </a:tr>
              <a:tr h="6534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Total score</a:t>
                      </a:r>
                      <a:endParaRPr lang="en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effectLst/>
                        </a:rPr>
                        <a:t>90,1</a:t>
                      </a:r>
                      <a:r>
                        <a:rPr lang="en-US" sz="2000">
                          <a:effectLst/>
                          <a:sym typeface="Symbol" pitchFamily="2" charset="2"/>
                        </a:rPr>
                        <a:t></a:t>
                      </a:r>
                      <a:r>
                        <a:rPr lang="ru-RU" sz="2000">
                          <a:effectLst/>
                        </a:rPr>
                        <a:t>15</a:t>
                      </a:r>
                      <a:r>
                        <a:rPr lang="en-US" sz="2000">
                          <a:effectLst/>
                        </a:rPr>
                        <a:t>,5</a:t>
                      </a:r>
                      <a:endParaRPr lang="en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r>
                        <a:rPr lang="ru-RU" sz="2000" dirty="0">
                          <a:effectLst/>
                        </a:rPr>
                        <a:t>0</a:t>
                      </a:r>
                      <a:r>
                        <a:rPr lang="en-US" sz="2000" dirty="0">
                          <a:effectLst/>
                        </a:rPr>
                        <a:t>0,</a:t>
                      </a:r>
                      <a:r>
                        <a:rPr lang="ru-RU" sz="2000" dirty="0">
                          <a:effectLst/>
                        </a:rPr>
                        <a:t>13</a:t>
                      </a:r>
                      <a:r>
                        <a:rPr lang="en-US" sz="2000" dirty="0">
                          <a:effectLst/>
                          <a:sym typeface="Symbol" pitchFamily="2" charset="2"/>
                        </a:rPr>
                        <a:t></a:t>
                      </a:r>
                      <a:r>
                        <a:rPr lang="ru-RU" sz="2000" dirty="0">
                          <a:effectLst/>
                        </a:rPr>
                        <a:t>17</a:t>
                      </a:r>
                      <a:r>
                        <a:rPr lang="en-US" sz="2000" dirty="0">
                          <a:effectLst/>
                        </a:rPr>
                        <a:t>,</a:t>
                      </a:r>
                      <a:r>
                        <a:rPr lang="ru-RU" sz="2000" dirty="0">
                          <a:effectLst/>
                        </a:rPr>
                        <a:t>0</a:t>
                      </a:r>
                      <a:endParaRPr lang="en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-1,71</a:t>
                      </a:r>
                      <a:endParaRPr lang="en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28</a:t>
                      </a:r>
                      <a:endParaRPr lang="en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p &lt;0,1</a:t>
                      </a:r>
                      <a:endParaRPr lang="en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1168005"/>
                  </a:ext>
                </a:extLst>
              </a:tr>
              <a:tr h="6534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Location</a:t>
                      </a:r>
                      <a:endParaRPr lang="en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94,0</a:t>
                      </a:r>
                      <a:r>
                        <a:rPr lang="en-US" sz="2000" dirty="0">
                          <a:effectLst/>
                          <a:sym typeface="Symbol" pitchFamily="2" charset="2"/>
                        </a:rPr>
                        <a:t></a:t>
                      </a:r>
                      <a:r>
                        <a:rPr lang="en-US" sz="2000" dirty="0">
                          <a:effectLst/>
                        </a:rPr>
                        <a:t>17,6</a:t>
                      </a:r>
                      <a:endParaRPr lang="en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118,6</a:t>
                      </a:r>
                      <a:r>
                        <a:rPr lang="en-US" sz="2000" dirty="0">
                          <a:effectLst/>
                          <a:sym typeface="Symbol" pitchFamily="2" charset="2"/>
                        </a:rPr>
                        <a:t></a:t>
                      </a:r>
                      <a:r>
                        <a:rPr lang="en-US" sz="2000" dirty="0">
                          <a:effectLst/>
                        </a:rPr>
                        <a:t>20,8</a:t>
                      </a:r>
                      <a:endParaRPr lang="en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-2,1</a:t>
                      </a:r>
                      <a:endParaRPr lang="en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>
                          <a:effectLst/>
                        </a:rPr>
                        <a:t>27</a:t>
                      </a:r>
                      <a:endParaRPr lang="en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dirty="0">
                          <a:effectLst/>
                        </a:rPr>
                        <a:t>p &lt;0,05</a:t>
                      </a:r>
                      <a:endParaRPr lang="en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65205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F36A5F7-A5D9-07D8-B004-7D280F94B63B}"/>
              </a:ext>
            </a:extLst>
          </p:cNvPr>
          <p:cNvSpPr txBox="1"/>
          <p:nvPr/>
        </p:nvSpPr>
        <p:spPr>
          <a:xfrm>
            <a:off x="4757532" y="5006866"/>
            <a:ext cx="7122570" cy="1045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" sz="2200" dirty="0"/>
              <a:t>The number of gaze fixations correlated with points of Spatial scale of MfD test (p &lt;0.05</a:t>
            </a:r>
            <a:r>
              <a:rPr lang="en-US" sz="2200" dirty="0"/>
              <a:t>, Rh = 0,32</a:t>
            </a:r>
            <a:r>
              <a:rPr lang="ru" sz="2200" dirty="0"/>
              <a:t>).</a:t>
            </a:r>
            <a:endParaRPr lang="en-RU" sz="2200" dirty="0"/>
          </a:p>
        </p:txBody>
      </p:sp>
    </p:spTree>
    <p:extLst>
      <p:ext uri="{BB962C8B-B14F-4D97-AF65-F5344CB8AC3E}">
        <p14:creationId xmlns:p14="http://schemas.microsoft.com/office/powerpoint/2010/main" val="1885732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E8D027-D961-8189-EB60-0F060DD00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27" y="1014686"/>
            <a:ext cx="3903934" cy="33964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F9D295B-B684-BB58-FC08-BE3829F6B2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4033" y="1236292"/>
            <a:ext cx="3903934" cy="36696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BA53CA1-0AEF-025A-37B7-C1779CEA70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9139" y="1588814"/>
            <a:ext cx="3945912" cy="3669698"/>
          </a:xfrm>
          <a:prstGeom prst="rect">
            <a:avLst/>
          </a:prstGeom>
        </p:spPr>
      </p:pic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F5F1D558-86A3-DCF2-0B19-974CAA705F96}"/>
              </a:ext>
            </a:extLst>
          </p:cNvPr>
          <p:cNvSpPr txBox="1">
            <a:spLocks/>
          </p:cNvSpPr>
          <p:nvPr/>
        </p:nvSpPr>
        <p:spPr>
          <a:xfrm>
            <a:off x="9381066" y="6513689"/>
            <a:ext cx="2731911" cy="34119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0D184DA-AA42-C14F-8F27-22A0947BDBF7}" type="slidenum">
              <a:rPr lang="en-RU" sz="2000" b="1" smtClean="0"/>
              <a:pPr algn="r"/>
              <a:t>9</a:t>
            </a:fld>
            <a:endParaRPr lang="en-RU" sz="2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1EB82B-B9A1-0BBD-5878-28FD5F27BB2F}"/>
              </a:ext>
            </a:extLst>
          </p:cNvPr>
          <p:cNvSpPr txBox="1"/>
          <p:nvPr/>
        </p:nvSpPr>
        <p:spPr>
          <a:xfrm>
            <a:off x="906780" y="5611033"/>
            <a:ext cx="10683240" cy="1045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" sz="2200" dirty="0"/>
              <a:t>Oculomotor reactions in relation to one stimulus gradually decreased from the first to the fourth task (0,001 &lt;p &lt;0,01).</a:t>
            </a:r>
            <a:endParaRPr lang="en-RU" sz="220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D900974-09A9-C831-8AFC-D10E956E5336}"/>
              </a:ext>
            </a:extLst>
          </p:cNvPr>
          <p:cNvSpPr txBox="1">
            <a:spLocks/>
          </p:cNvSpPr>
          <p:nvPr/>
        </p:nvSpPr>
        <p:spPr>
          <a:xfrm>
            <a:off x="2858294" y="238717"/>
            <a:ext cx="6475412" cy="6380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000" dirty="0">
                <a:solidFill>
                  <a:srgbClr val="2F5496"/>
                </a:solidFill>
              </a:rPr>
              <a:t>Results</a:t>
            </a:r>
            <a:endParaRPr lang="ru-RU" sz="3000" dirty="0">
              <a:solidFill>
                <a:srgbClr val="2F54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666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6498</TotalTime>
  <Words>668</Words>
  <Application>Microsoft Macintosh PowerPoint</Application>
  <PresentationFormat>Widescreen</PresentationFormat>
  <Paragraphs>117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Office Theme</vt:lpstr>
      <vt:lpstr>Eye-tracking systems as a perspective tool for assessing state of higher mental functions </vt:lpstr>
      <vt:lpstr>PowerPoint Presentation</vt:lpstr>
      <vt:lpstr>PowerPoint Presentation</vt:lpstr>
      <vt:lpstr>PowerPoint Presentation</vt:lpstr>
      <vt:lpstr>Methods</vt:lpstr>
      <vt:lpstr>Methods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Елизавета Панфилова</dc:creator>
  <cp:lastModifiedBy>Елизавета Панфилова</cp:lastModifiedBy>
  <cp:revision>883</cp:revision>
  <dcterms:created xsi:type="dcterms:W3CDTF">2022-03-23T12:49:48Z</dcterms:created>
  <dcterms:modified xsi:type="dcterms:W3CDTF">2025-05-20T20:44:31Z</dcterms:modified>
</cp:coreProperties>
</file>