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57" r:id="rId3"/>
    <p:sldId id="258" r:id="rId4"/>
    <p:sldId id="259" r:id="rId5"/>
    <p:sldId id="261" r:id="rId6"/>
    <p:sldId id="262" r:id="rId7"/>
    <p:sldId id="263" r:id="rId8"/>
    <p:sldId id="264" r:id="rId9"/>
    <p:sldId id="265" r:id="rId10"/>
    <p:sldId id="267" r:id="rId11"/>
    <p:sldId id="268" r:id="rId12"/>
    <p:sldId id="269" r:id="rId13"/>
    <p:sldId id="270" r:id="rId14"/>
  </p:sldIdLst>
  <p:sldSz cx="9144000" cy="5143500" type="screen16x9"/>
  <p:notesSz cx="6858000" cy="9144000"/>
  <p:embeddedFontLst>
    <p:embeddedFont>
      <p:font typeface="Arial Black" panose="020B0A04020102020204" pitchFamily="34" charset="0"/>
      <p:bold r:id="rId16"/>
    </p:embeddedFont>
    <p:embeddedFont>
      <p:font typeface="Ubuntu" panose="020B0504030602030204" pitchFamily="34" charset="0"/>
      <p:regular r:id="rId17"/>
      <p:bold r:id="rId18"/>
      <p:italic r:id="rId19"/>
      <p:boldItalic r:id="rId20"/>
    </p:embeddedFont>
    <p:embeddedFont>
      <p:font typeface="Ubuntu Light" panose="020B0304030602030204" pitchFamily="34" charset="0"/>
      <p:regular r:id="rId21"/>
      <p:bold r:id="rId22"/>
      <p:italic r:id="rId23"/>
      <p:boldItalic r:id="rId24"/>
    </p:embeddedFont>
    <p:embeddedFont>
      <p:font typeface="Work Sans Regular"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F35"/>
    <a:srgbClr val="ED4636"/>
    <a:srgbClr val="EF512B"/>
    <a:srgbClr val="7728B9"/>
    <a:srgbClr val="F9A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4379CE-DF76-49EC-B630-198188EDF416}">
  <a:tblStyle styleId="{B84379CE-DF76-49EC-B630-198188EDF41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0C1D61-F382-416E-A118-38419C8BC46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trash\rau\&#1082;&#1091;&#1088;&#1089;&#1086;&#1074;&#1072;&#1103;%202%20&#1082;&#1091;&#1088;&#1089;\&#1101;&#1084;&#1087;&#1080;&#1088;%20&#1095;&#1072;&#1089;&#1090;&#1100;\&#1057;&#1088;&#1077;&#1076;&#1085;&#1077;&#1089;&#1090;&#1072;&#109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trash\rau\&#1082;&#1091;&#1088;&#1089;&#1086;&#1074;&#1072;&#1103;%202%20&#1082;&#1091;&#1088;&#1089;\&#1101;&#1084;&#1087;&#1080;&#1088;%20&#1095;&#1072;&#1089;&#1090;&#1100;\&#1057;&#1088;&#1077;&#1076;&#1085;&#1077;&#1089;&#1090;&#1072;&#109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'кол-во игроков'!$G$59</c:f>
              <c:strCache>
                <c:ptCount val="1"/>
                <c:pt idx="0">
                  <c:v>Played alone</c:v>
                </c:pt>
              </c:strCache>
            </c:strRef>
          </c:tx>
          <c:spPr>
            <a:solidFill>
              <a:schemeClr val="accent2"/>
            </a:solidFill>
            <a:ln>
              <a:noFill/>
            </a:ln>
            <a:effectLst/>
            <a:sp3d/>
          </c:spPr>
          <c:invertIfNegative val="0"/>
          <c:dLbls>
            <c:dLbl>
              <c:idx val="0"/>
              <c:layout>
                <c:manualLayout>
                  <c:x val="-2.695449654747677E-2"/>
                  <c:y val="-5.7033140520901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70-495C-93C0-4EA7C619D3FA}"/>
                </c:ext>
              </c:extLst>
            </c:dLbl>
            <c:dLbl>
              <c:idx val="1"/>
              <c:layout>
                <c:manualLayout>
                  <c:x val="-5.1300093834739189E-3"/>
                  <c:y val="-4.2774855390675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70-495C-93C0-4EA7C619D3FA}"/>
                </c:ext>
              </c:extLst>
            </c:dLbl>
            <c:dLbl>
              <c:idx val="2"/>
              <c:layout>
                <c:manualLayout>
                  <c:x val="-8.5500156391230941E-3"/>
                  <c:y val="-3.707154133858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70-495C-93C0-4EA7C619D3F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Ubuntu"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'кол-во игроков'!$H$58:$J$58</c:f>
              <c:strCache>
                <c:ptCount val="3"/>
                <c:pt idx="0">
                  <c:v>Rating</c:v>
                </c:pt>
                <c:pt idx="1">
                  <c:v>Strength</c:v>
                </c:pt>
                <c:pt idx="2">
                  <c:v>Activity</c:v>
                </c:pt>
              </c:strCache>
            </c:strRef>
          </c:cat>
          <c:val>
            <c:numRef>
              <c:f>'кол-во игроков'!$H$59:$J$59</c:f>
              <c:numCache>
                <c:formatCode>0.0</c:formatCode>
                <c:ptCount val="3"/>
                <c:pt idx="0">
                  <c:v>8.75</c:v>
                </c:pt>
                <c:pt idx="1">
                  <c:v>4.75</c:v>
                </c:pt>
                <c:pt idx="2">
                  <c:v>4.1500000000000004</c:v>
                </c:pt>
              </c:numCache>
            </c:numRef>
          </c:val>
          <c:extLst>
            <c:ext xmlns:c16="http://schemas.microsoft.com/office/drawing/2014/chart" uri="{C3380CC4-5D6E-409C-BE32-E72D297353CC}">
              <c16:uniqueId val="{00000003-E470-495C-93C0-4EA7C619D3FA}"/>
            </c:ext>
          </c:extLst>
        </c:ser>
        <c:ser>
          <c:idx val="1"/>
          <c:order val="1"/>
          <c:tx>
            <c:strRef>
              <c:f>'кол-во игроков'!$G$60</c:f>
              <c:strCache>
                <c:ptCount val="1"/>
                <c:pt idx="0">
                  <c:v>Played with someone</c:v>
                </c:pt>
              </c:strCache>
            </c:strRef>
          </c:tx>
          <c:spPr>
            <a:solidFill>
              <a:schemeClr val="accent4"/>
            </a:solidFill>
            <a:ln>
              <a:noFill/>
            </a:ln>
            <a:effectLst/>
            <a:sp3d/>
          </c:spPr>
          <c:invertIfNegative val="0"/>
          <c:dLbls>
            <c:dLbl>
              <c:idx val="0"/>
              <c:layout>
                <c:manualLayout>
                  <c:x val="8.4823259932990721E-3"/>
                  <c:y val="-1.8325837416929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70-495C-93C0-4EA7C619D3FA}"/>
                </c:ext>
              </c:extLst>
            </c:dLbl>
            <c:dLbl>
              <c:idx val="1"/>
              <c:layout>
                <c:manualLayout>
                  <c:x val="1.6694490818029973E-2"/>
                  <c:y val="-1.3913043478260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70-495C-93C0-4EA7C619D3FA}"/>
                </c:ext>
              </c:extLst>
            </c:dLbl>
            <c:dLbl>
              <c:idx val="2"/>
              <c:layout>
                <c:manualLayout>
                  <c:x val="8.3472388902643951E-3"/>
                  <c:y val="-2.8171227858398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70-495C-93C0-4EA7C619D3F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Ubuntu"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'кол-во игроков'!$H$58:$J$58</c:f>
              <c:strCache>
                <c:ptCount val="3"/>
                <c:pt idx="0">
                  <c:v>Rating</c:v>
                </c:pt>
                <c:pt idx="1">
                  <c:v>Strength</c:v>
                </c:pt>
                <c:pt idx="2">
                  <c:v>Activity</c:v>
                </c:pt>
              </c:strCache>
            </c:strRef>
          </c:cat>
          <c:val>
            <c:numRef>
              <c:f>'кол-во игроков'!$H$60:$J$60</c:f>
              <c:numCache>
                <c:formatCode>0.0</c:formatCode>
                <c:ptCount val="3"/>
                <c:pt idx="0">
                  <c:v>13.15</c:v>
                </c:pt>
                <c:pt idx="1">
                  <c:v>6.15</c:v>
                </c:pt>
                <c:pt idx="2">
                  <c:v>5.8</c:v>
                </c:pt>
              </c:numCache>
            </c:numRef>
          </c:val>
          <c:extLst>
            <c:ext xmlns:c16="http://schemas.microsoft.com/office/drawing/2014/chart" uri="{C3380CC4-5D6E-409C-BE32-E72D297353CC}">
              <c16:uniqueId val="{00000007-E470-495C-93C0-4EA7C619D3FA}"/>
            </c:ext>
          </c:extLst>
        </c:ser>
        <c:ser>
          <c:idx val="2"/>
          <c:order val="2"/>
          <c:tx>
            <c:strRef>
              <c:f>'кол-во игроков'!$G$61</c:f>
              <c:strCache>
                <c:ptCount val="1"/>
                <c:pt idx="0">
                  <c:v>Both</c:v>
                </c:pt>
              </c:strCache>
            </c:strRef>
          </c:tx>
          <c:spPr>
            <a:solidFill>
              <a:schemeClr val="accent6"/>
            </a:solidFill>
            <a:ln>
              <a:noFill/>
            </a:ln>
            <a:effectLst/>
            <a:sp3d/>
          </c:spPr>
          <c:invertIfNegative val="0"/>
          <c:dLbls>
            <c:dLbl>
              <c:idx val="0"/>
              <c:layout>
                <c:manualLayout>
                  <c:x val="2.9096174480640408E-2"/>
                  <c:y val="-5.4181483494856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70-495C-93C0-4EA7C619D3FA}"/>
                </c:ext>
              </c:extLst>
            </c:dLbl>
            <c:dLbl>
              <c:idx val="1"/>
              <c:layout>
                <c:manualLayout>
                  <c:x val="2.7477461283576695E-2"/>
                  <c:y val="-3.492426605196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70-495C-93C0-4EA7C619D3FA}"/>
                </c:ext>
              </c:extLst>
            </c:dLbl>
            <c:dLbl>
              <c:idx val="2"/>
              <c:layout>
                <c:manualLayout>
                  <c:x val="2.4574495343742269E-2"/>
                  <c:y val="-3.4219884312540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470-495C-93C0-4EA7C619D3F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Ubuntu"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'кол-во игроков'!$H$58:$J$58</c:f>
              <c:strCache>
                <c:ptCount val="3"/>
                <c:pt idx="0">
                  <c:v>Rating</c:v>
                </c:pt>
                <c:pt idx="1">
                  <c:v>Strength</c:v>
                </c:pt>
                <c:pt idx="2">
                  <c:v>Activity</c:v>
                </c:pt>
              </c:strCache>
            </c:strRef>
          </c:cat>
          <c:val>
            <c:numRef>
              <c:f>'кол-во игроков'!$H$61:$J$61</c:f>
              <c:numCache>
                <c:formatCode>0.0</c:formatCode>
                <c:ptCount val="3"/>
                <c:pt idx="0">
                  <c:v>10.666666666666666</c:v>
                </c:pt>
                <c:pt idx="1">
                  <c:v>2.1666666666666665</c:v>
                </c:pt>
                <c:pt idx="2">
                  <c:v>4.333333333333333</c:v>
                </c:pt>
              </c:numCache>
            </c:numRef>
          </c:val>
          <c:extLst>
            <c:ext xmlns:c16="http://schemas.microsoft.com/office/drawing/2014/chart" uri="{C3380CC4-5D6E-409C-BE32-E72D297353CC}">
              <c16:uniqueId val="{0000000B-E470-495C-93C0-4EA7C619D3FA}"/>
            </c:ext>
          </c:extLst>
        </c:ser>
        <c:dLbls>
          <c:showLegendKey val="0"/>
          <c:showVal val="0"/>
          <c:showCatName val="0"/>
          <c:showSerName val="0"/>
          <c:showPercent val="0"/>
          <c:showBubbleSize val="0"/>
        </c:dLbls>
        <c:gapWidth val="150"/>
        <c:shape val="box"/>
        <c:axId val="276333120"/>
        <c:axId val="276338608"/>
        <c:axId val="0"/>
      </c:bar3DChart>
      <c:catAx>
        <c:axId val="276333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Ubuntu" panose="020B0604020202020204" charset="0"/>
                <a:ea typeface="+mn-ea"/>
                <a:cs typeface="+mn-cs"/>
              </a:defRPr>
            </a:pPr>
            <a:endParaRPr lang="en-US"/>
          </a:p>
        </c:txPr>
        <c:crossAx val="276338608"/>
        <c:crosses val="autoZero"/>
        <c:auto val="1"/>
        <c:lblAlgn val="ctr"/>
        <c:lblOffset val="100"/>
        <c:noMultiLvlLbl val="0"/>
      </c:catAx>
      <c:valAx>
        <c:axId val="276338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Ubuntu" panose="020B0604020202020204" charset="0"/>
                <a:ea typeface="+mn-ea"/>
                <a:cs typeface="+mn-cs"/>
              </a:defRPr>
            </a:pPr>
            <a:endParaRPr lang="en-US"/>
          </a:p>
        </c:txPr>
        <c:crossAx val="27633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Ubuntu" panose="020B060402020202020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'тип игры'!$G$57</c:f>
              <c:strCache>
                <c:ptCount val="1"/>
                <c:pt idx="0">
                  <c:v>Active games</c:v>
                </c:pt>
              </c:strCache>
            </c:strRef>
          </c:tx>
          <c:spPr>
            <a:solidFill>
              <a:srgbClr val="F9A22E"/>
            </a:solidFill>
            <a:ln>
              <a:noFill/>
            </a:ln>
            <a:effectLst/>
            <a:sp3d/>
          </c:spPr>
          <c:invertIfNegative val="0"/>
          <c:dLbls>
            <c:dLbl>
              <c:idx val="0"/>
              <c:layout>
                <c:manualLayout>
                  <c:x val="-2.1363584532348233E-2"/>
                  <c:y val="-2.4294146640999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89-4F62-AFBD-E11DBC4CFEE5}"/>
                </c:ext>
              </c:extLst>
            </c:dLbl>
            <c:dLbl>
              <c:idx val="1"/>
              <c:layout>
                <c:manualLayout>
                  <c:x val="-4.9738658240175539E-3"/>
                  <c:y val="-2.9692845894554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89-4F62-AFBD-E11DBC4CFEE5}"/>
                </c:ext>
              </c:extLst>
            </c:dLbl>
            <c:dLbl>
              <c:idx val="2"/>
              <c:layout>
                <c:manualLayout>
                  <c:x val="-9.8663642525498915E-3"/>
                  <c:y val="-5.0556650354809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89-4F62-AFBD-E11DBC4CFEE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Ubuntu"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'тип игры'!$H$56:$J$56</c:f>
              <c:strCache>
                <c:ptCount val="3"/>
                <c:pt idx="0">
                  <c:v>Rating</c:v>
                </c:pt>
                <c:pt idx="1">
                  <c:v>Strength</c:v>
                </c:pt>
                <c:pt idx="2">
                  <c:v>Activity</c:v>
                </c:pt>
              </c:strCache>
            </c:strRef>
          </c:cat>
          <c:val>
            <c:numRef>
              <c:f>'тип игры'!$H$57:$J$57</c:f>
              <c:numCache>
                <c:formatCode>0.0</c:formatCode>
                <c:ptCount val="3"/>
                <c:pt idx="0">
                  <c:v>8.9090909090909083</c:v>
                </c:pt>
                <c:pt idx="1">
                  <c:v>3.3181818181818183</c:v>
                </c:pt>
                <c:pt idx="2">
                  <c:v>3.7727272727272729</c:v>
                </c:pt>
              </c:numCache>
            </c:numRef>
          </c:val>
          <c:extLst>
            <c:ext xmlns:c16="http://schemas.microsoft.com/office/drawing/2014/chart" uri="{C3380CC4-5D6E-409C-BE32-E72D297353CC}">
              <c16:uniqueId val="{00000003-E989-4F62-AFBD-E11DBC4CFEE5}"/>
            </c:ext>
          </c:extLst>
        </c:ser>
        <c:ser>
          <c:idx val="1"/>
          <c:order val="1"/>
          <c:tx>
            <c:strRef>
              <c:f>'тип игры'!$G$58</c:f>
              <c:strCache>
                <c:ptCount val="1"/>
                <c:pt idx="0">
                  <c:v>Passive games</c:v>
                </c:pt>
              </c:strCache>
            </c:strRef>
          </c:tx>
          <c:spPr>
            <a:solidFill>
              <a:schemeClr val="accent4"/>
            </a:solidFill>
            <a:ln>
              <a:noFill/>
            </a:ln>
            <a:effectLst/>
            <a:sp3d/>
          </c:spPr>
          <c:invertIfNegative val="0"/>
          <c:dLbls>
            <c:dLbl>
              <c:idx val="0"/>
              <c:layout>
                <c:manualLayout>
                  <c:x val="-1.6471072678608232E-2"/>
                  <c:y val="-2.0590253946465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89-4F62-AFBD-E11DBC4CFEE5}"/>
                </c:ext>
              </c:extLst>
            </c:dLbl>
            <c:dLbl>
              <c:idx val="1"/>
              <c:layout>
                <c:manualLayout>
                  <c:x val="8.9964640788626933E-3"/>
                  <c:y val="-2.2755942448165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89-4F62-AFBD-E11DBC4CFEE5}"/>
                </c:ext>
              </c:extLst>
            </c:dLbl>
            <c:dLbl>
              <c:idx val="2"/>
              <c:layout>
                <c:manualLayout>
                  <c:x val="4.0237967926452815E-3"/>
                  <c:y val="-1.3623123151900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89-4F62-AFBD-E11DBC4CFEE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Ubuntu"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'тип игры'!$H$56:$J$56</c:f>
              <c:strCache>
                <c:ptCount val="3"/>
                <c:pt idx="0">
                  <c:v>Rating</c:v>
                </c:pt>
                <c:pt idx="1">
                  <c:v>Strength</c:v>
                </c:pt>
                <c:pt idx="2">
                  <c:v>Activity</c:v>
                </c:pt>
              </c:strCache>
            </c:strRef>
          </c:cat>
          <c:val>
            <c:numRef>
              <c:f>'тип игры'!$H$58:$J$58</c:f>
              <c:numCache>
                <c:formatCode>0.0</c:formatCode>
                <c:ptCount val="3"/>
                <c:pt idx="0">
                  <c:v>11</c:v>
                </c:pt>
                <c:pt idx="1">
                  <c:v>6.0909090909090908</c:v>
                </c:pt>
                <c:pt idx="2">
                  <c:v>5.2727272727272725</c:v>
                </c:pt>
              </c:numCache>
            </c:numRef>
          </c:val>
          <c:extLst>
            <c:ext xmlns:c16="http://schemas.microsoft.com/office/drawing/2014/chart" uri="{C3380CC4-5D6E-409C-BE32-E72D297353CC}">
              <c16:uniqueId val="{00000007-E989-4F62-AFBD-E11DBC4CFEE5}"/>
            </c:ext>
          </c:extLst>
        </c:ser>
        <c:ser>
          <c:idx val="2"/>
          <c:order val="2"/>
          <c:tx>
            <c:strRef>
              <c:f>'тип игры'!$G$59</c:f>
              <c:strCache>
                <c:ptCount val="1"/>
                <c:pt idx="0">
                  <c:v>Both</c:v>
                </c:pt>
              </c:strCache>
            </c:strRef>
          </c:tx>
          <c:spPr>
            <a:solidFill>
              <a:schemeClr val="accent6"/>
            </a:solidFill>
            <a:ln>
              <a:noFill/>
            </a:ln>
            <a:effectLst/>
            <a:sp3d/>
          </c:spPr>
          <c:invertIfNegative val="0"/>
          <c:dLbls>
            <c:dLbl>
              <c:idx val="0"/>
              <c:layout>
                <c:manualLayout>
                  <c:x val="1.3709655879470496E-2"/>
                  <c:y val="-2.8923850071745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89-4F62-AFBD-E11DBC4CFEE5}"/>
                </c:ext>
              </c:extLst>
            </c:dLbl>
            <c:dLbl>
              <c:idx val="1"/>
              <c:layout>
                <c:manualLayout>
                  <c:x val="3.8693402978735129E-2"/>
                  <c:y val="-1.61225471387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89-4F62-AFBD-E11DBC4CFEE5}"/>
                </c:ext>
              </c:extLst>
            </c:dLbl>
            <c:dLbl>
              <c:idx val="2"/>
              <c:layout>
                <c:manualLayout>
                  <c:x val="3.7353303446136271E-2"/>
                  <c:y val="-2.7385645878911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89-4F62-AFBD-E11DBC4CFEE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Ubuntu"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'тип игры'!$H$56:$J$56</c:f>
              <c:strCache>
                <c:ptCount val="3"/>
                <c:pt idx="0">
                  <c:v>Rating</c:v>
                </c:pt>
                <c:pt idx="1">
                  <c:v>Strength</c:v>
                </c:pt>
                <c:pt idx="2">
                  <c:v>Activity</c:v>
                </c:pt>
              </c:strCache>
            </c:strRef>
          </c:cat>
          <c:val>
            <c:numRef>
              <c:f>'тип игры'!$H$59:$J$59</c:f>
              <c:numCache>
                <c:formatCode>0.0</c:formatCode>
                <c:ptCount val="3"/>
                <c:pt idx="0">
                  <c:v>15</c:v>
                </c:pt>
                <c:pt idx="1">
                  <c:v>6.2727272727272725</c:v>
                </c:pt>
                <c:pt idx="2">
                  <c:v>6.0909090909090908</c:v>
                </c:pt>
              </c:numCache>
            </c:numRef>
          </c:val>
          <c:extLst>
            <c:ext xmlns:c16="http://schemas.microsoft.com/office/drawing/2014/chart" uri="{C3380CC4-5D6E-409C-BE32-E72D297353CC}">
              <c16:uniqueId val="{0000000B-E989-4F62-AFBD-E11DBC4CFEE5}"/>
            </c:ext>
          </c:extLst>
        </c:ser>
        <c:dLbls>
          <c:showLegendKey val="0"/>
          <c:showVal val="0"/>
          <c:showCatName val="0"/>
          <c:showSerName val="0"/>
          <c:showPercent val="0"/>
          <c:showBubbleSize val="0"/>
        </c:dLbls>
        <c:gapWidth val="150"/>
        <c:shape val="box"/>
        <c:axId val="276339392"/>
        <c:axId val="276335080"/>
        <c:axId val="0"/>
      </c:bar3DChart>
      <c:catAx>
        <c:axId val="276339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Ubuntu" panose="020B0604020202020204" charset="0"/>
                <a:ea typeface="+mn-ea"/>
                <a:cs typeface="+mn-cs"/>
              </a:defRPr>
            </a:pPr>
            <a:endParaRPr lang="en-US"/>
          </a:p>
        </c:txPr>
        <c:crossAx val="276335080"/>
        <c:crosses val="autoZero"/>
        <c:auto val="1"/>
        <c:lblAlgn val="ctr"/>
        <c:lblOffset val="100"/>
        <c:noMultiLvlLbl val="0"/>
      </c:catAx>
      <c:valAx>
        <c:axId val="276335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Ubuntu" panose="020B0604020202020204" charset="0"/>
                <a:ea typeface="+mn-ea"/>
                <a:cs typeface="+mn-cs"/>
              </a:defRPr>
            </a:pPr>
            <a:endParaRPr lang="en-US"/>
          </a:p>
        </c:txPr>
        <c:crossAx val="276339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Ubuntu" panose="020B060402020202020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30600" y="939700"/>
            <a:ext cx="7282800" cy="32640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16" name="Google Shape;16;p3"/>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 name="Google Shape;23;p5"/>
          <p:cNvSpPr txBox="1">
            <a:spLocks noGrp="1"/>
          </p:cNvSpPr>
          <p:nvPr>
            <p:ph type="body" idx="1"/>
          </p:nvPr>
        </p:nvSpPr>
        <p:spPr>
          <a:xfrm>
            <a:off x="930600" y="1415684"/>
            <a:ext cx="7282800" cy="2788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4" name="Google Shape;24;p5"/>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7" name="Google Shape;27;p6"/>
          <p:cNvSpPr txBox="1">
            <a:spLocks noGrp="1"/>
          </p:cNvSpPr>
          <p:nvPr>
            <p:ph type="body" idx="1"/>
          </p:nvPr>
        </p:nvSpPr>
        <p:spPr>
          <a:xfrm>
            <a:off x="930575" y="1415675"/>
            <a:ext cx="3402600" cy="2788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8" name="Google Shape;28;p6"/>
          <p:cNvSpPr txBox="1">
            <a:spLocks noGrp="1"/>
          </p:cNvSpPr>
          <p:nvPr>
            <p:ph type="body" idx="2"/>
          </p:nvPr>
        </p:nvSpPr>
        <p:spPr>
          <a:xfrm>
            <a:off x="4810650" y="1415675"/>
            <a:ext cx="3402600" cy="2788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9" name="Google Shape;29;p6"/>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7"/>
          <p:cNvSpPr txBox="1">
            <a:spLocks noGrp="1"/>
          </p:cNvSpPr>
          <p:nvPr>
            <p:ph type="body" idx="1"/>
          </p:nvPr>
        </p:nvSpPr>
        <p:spPr>
          <a:xfrm>
            <a:off x="914562" y="1415675"/>
            <a:ext cx="2268600" cy="2788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3" name="Google Shape;33;p7"/>
          <p:cNvSpPr txBox="1">
            <a:spLocks noGrp="1"/>
          </p:cNvSpPr>
          <p:nvPr>
            <p:ph type="body" idx="2"/>
          </p:nvPr>
        </p:nvSpPr>
        <p:spPr>
          <a:xfrm>
            <a:off x="3421615" y="1415675"/>
            <a:ext cx="2268600" cy="2788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 name="Google Shape;34;p7"/>
          <p:cNvSpPr txBox="1">
            <a:spLocks noGrp="1"/>
          </p:cNvSpPr>
          <p:nvPr>
            <p:ph type="body" idx="3"/>
          </p:nvPr>
        </p:nvSpPr>
        <p:spPr>
          <a:xfrm>
            <a:off x="5928668" y="1415675"/>
            <a:ext cx="2268600" cy="2788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5" name="Google Shape;35;p7"/>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8" name="Google Shape;38;p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8000">
              <a:schemeClr val="accent3"/>
            </a:gs>
            <a:gs pos="41000">
              <a:schemeClr val="accent2"/>
            </a:gs>
            <a:gs pos="61000">
              <a:schemeClr val="accent1"/>
            </a:gs>
            <a:gs pos="82000">
              <a:schemeClr val="accent6"/>
            </a:gs>
            <a:gs pos="100000">
              <a:schemeClr val="accent5"/>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0600" y="886017"/>
            <a:ext cx="7282800" cy="3642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1pPr>
            <a:lvl2pPr lvl="1"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2pPr>
            <a:lvl3pPr lvl="2"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3pPr>
            <a:lvl4pPr lvl="3"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4pPr>
            <a:lvl5pPr lvl="4"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5pPr>
            <a:lvl6pPr lvl="5"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6pPr>
            <a:lvl7pPr lvl="6"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7pPr>
            <a:lvl8pPr lvl="7"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8pPr>
            <a:lvl9pPr lvl="8"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930600" y="1415684"/>
            <a:ext cx="7282800" cy="27882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1pPr>
            <a:lvl2pPr marL="914400" lvl="1"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2pPr>
            <a:lvl3pPr marL="1371600" lvl="2"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3pPr>
            <a:lvl4pPr marL="1828800" lvl="3"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4pPr>
            <a:lvl5pPr marL="2286000" lvl="4"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5pPr>
            <a:lvl6pPr marL="2743200" lvl="5"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6pPr>
            <a:lvl7pPr marL="3200400" lvl="6"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7pPr>
            <a:lvl8pPr marL="3657600" lvl="7"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8pPr>
            <a:lvl9pPr marL="4114800" lvl="8"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lvl="0" algn="r" rtl="0">
              <a:buNone/>
              <a:defRPr sz="1600" b="1">
                <a:solidFill>
                  <a:schemeClr val="lt1"/>
                </a:solidFill>
                <a:latin typeface="Ubuntu"/>
                <a:ea typeface="Ubuntu"/>
                <a:cs typeface="Ubuntu"/>
                <a:sym typeface="Ubuntu"/>
              </a:defRPr>
            </a:lvl1pPr>
            <a:lvl2pPr lvl="1" algn="r" rtl="0">
              <a:buNone/>
              <a:defRPr sz="1600" b="1">
                <a:solidFill>
                  <a:schemeClr val="lt1"/>
                </a:solidFill>
                <a:latin typeface="Ubuntu"/>
                <a:ea typeface="Ubuntu"/>
                <a:cs typeface="Ubuntu"/>
                <a:sym typeface="Ubuntu"/>
              </a:defRPr>
            </a:lvl2pPr>
            <a:lvl3pPr lvl="2" algn="r" rtl="0">
              <a:buNone/>
              <a:defRPr sz="1600" b="1">
                <a:solidFill>
                  <a:schemeClr val="lt1"/>
                </a:solidFill>
                <a:latin typeface="Ubuntu"/>
                <a:ea typeface="Ubuntu"/>
                <a:cs typeface="Ubuntu"/>
                <a:sym typeface="Ubuntu"/>
              </a:defRPr>
            </a:lvl3pPr>
            <a:lvl4pPr lvl="3" algn="r" rtl="0">
              <a:buNone/>
              <a:defRPr sz="1600" b="1">
                <a:solidFill>
                  <a:schemeClr val="lt1"/>
                </a:solidFill>
                <a:latin typeface="Ubuntu"/>
                <a:ea typeface="Ubuntu"/>
                <a:cs typeface="Ubuntu"/>
                <a:sym typeface="Ubuntu"/>
              </a:defRPr>
            </a:lvl4pPr>
            <a:lvl5pPr lvl="4" algn="r" rtl="0">
              <a:buNone/>
              <a:defRPr sz="1600" b="1">
                <a:solidFill>
                  <a:schemeClr val="lt1"/>
                </a:solidFill>
                <a:latin typeface="Ubuntu"/>
                <a:ea typeface="Ubuntu"/>
                <a:cs typeface="Ubuntu"/>
                <a:sym typeface="Ubuntu"/>
              </a:defRPr>
            </a:lvl5pPr>
            <a:lvl6pPr lvl="5" algn="r" rtl="0">
              <a:buNone/>
              <a:defRPr sz="1600" b="1">
                <a:solidFill>
                  <a:schemeClr val="lt1"/>
                </a:solidFill>
                <a:latin typeface="Ubuntu"/>
                <a:ea typeface="Ubuntu"/>
                <a:cs typeface="Ubuntu"/>
                <a:sym typeface="Ubuntu"/>
              </a:defRPr>
            </a:lvl6pPr>
            <a:lvl7pPr lvl="6" algn="r" rtl="0">
              <a:buNone/>
              <a:defRPr sz="1600" b="1">
                <a:solidFill>
                  <a:schemeClr val="lt1"/>
                </a:solidFill>
                <a:latin typeface="Ubuntu"/>
                <a:ea typeface="Ubuntu"/>
                <a:cs typeface="Ubuntu"/>
                <a:sym typeface="Ubuntu"/>
              </a:defRPr>
            </a:lvl7pPr>
            <a:lvl8pPr lvl="7" algn="r" rtl="0">
              <a:buNone/>
              <a:defRPr sz="1600" b="1">
                <a:solidFill>
                  <a:schemeClr val="lt1"/>
                </a:solidFill>
                <a:latin typeface="Ubuntu"/>
                <a:ea typeface="Ubuntu"/>
                <a:cs typeface="Ubuntu"/>
                <a:sym typeface="Ubuntu"/>
              </a:defRPr>
            </a:lvl8pPr>
            <a:lvl9pPr lvl="8" algn="r" rtl="0">
              <a:buNone/>
              <a:defRPr sz="1600" b="1">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grpSp>
        <p:nvGrpSpPr>
          <p:cNvPr id="9" name="Google Shape;9;p1"/>
          <p:cNvGrpSpPr/>
          <p:nvPr/>
        </p:nvGrpSpPr>
        <p:grpSpPr>
          <a:xfrm>
            <a:off x="465300" y="465400"/>
            <a:ext cx="8213400" cy="4212750"/>
            <a:chOff x="465300" y="465400"/>
            <a:chExt cx="8213400" cy="4212750"/>
          </a:xfrm>
        </p:grpSpPr>
        <p:sp>
          <p:nvSpPr>
            <p:cNvPr id="10" name="Google Shape;10;p1"/>
            <p:cNvSpPr/>
            <p:nvPr/>
          </p:nvSpPr>
          <p:spPr>
            <a:xfrm rot="10800000">
              <a:off x="3221100" y="465400"/>
              <a:ext cx="5457600" cy="1395600"/>
            </a:xfrm>
            <a:prstGeom prst="corner">
              <a:avLst>
                <a:gd name="adj1" fmla="val 1582"/>
                <a:gd name="adj2" fmla="val 154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Work Sans Regular"/>
                <a:ea typeface="Work Sans Regular"/>
                <a:cs typeface="Work Sans Regular"/>
                <a:sym typeface="Work Sans Regular"/>
              </a:endParaRPr>
            </a:p>
          </p:txBody>
        </p:sp>
        <p:sp>
          <p:nvSpPr>
            <p:cNvPr id="11" name="Google Shape;11;p1"/>
            <p:cNvSpPr/>
            <p:nvPr/>
          </p:nvSpPr>
          <p:spPr>
            <a:xfrm>
              <a:off x="465300" y="3282550"/>
              <a:ext cx="5457600" cy="1395600"/>
            </a:xfrm>
            <a:prstGeom prst="corner">
              <a:avLst>
                <a:gd name="adj1" fmla="val 1582"/>
                <a:gd name="adj2" fmla="val 154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Work Sans Regular"/>
                <a:ea typeface="Work Sans Regular"/>
                <a:cs typeface="Work Sans Regular"/>
                <a:sym typeface="Work Sans Regula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467">
          <p15:clr>
            <a:srgbClr val="EA4335"/>
          </p15:clr>
        </p15:guide>
        <p15:guide id="2" orient="horz" pos="2947">
          <p15:clr>
            <a:srgbClr val="EA4335"/>
          </p15:clr>
        </p15:guide>
        <p15:guide id="3" pos="586">
          <p15:clr>
            <a:srgbClr val="EA4335"/>
          </p15:clr>
        </p15:guide>
        <p15:guide id="4" orient="horz" pos="592">
          <p15:clr>
            <a:srgbClr val="EA4335"/>
          </p15:clr>
        </p15:guide>
        <p15:guide id="5" pos="5174">
          <p15:clr>
            <a:srgbClr val="EA4335"/>
          </p15:clr>
        </p15:guide>
        <p15:guide id="6" orient="horz" pos="2648">
          <p15:clr>
            <a:srgbClr val="EA4335"/>
          </p15:clr>
        </p15:guide>
        <p15:guide id="7" orient="horz" pos="293">
          <p15:clr>
            <a:srgbClr val="EA4335"/>
          </p15:clr>
        </p15:guide>
        <p15:guide id="8" pos="29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693899" y="994187"/>
            <a:ext cx="7756200" cy="1508470"/>
          </a:xfrm>
          <a:prstGeom prst="rect">
            <a:avLst/>
          </a:prstGeom>
        </p:spPr>
        <p:txBody>
          <a:bodyPr spcFirstLastPara="1" wrap="square" lIns="0" tIns="0" rIns="0" bIns="0" anchor="ctr" anchorCtr="0">
            <a:noAutofit/>
          </a:bodyPr>
          <a:lstStyle/>
          <a:p>
            <a:pPr algn="ctr"/>
            <a:r>
              <a:rPr lang="en-US" sz="3600" dirty="0"/>
              <a:t>Children's games and toys as a factor of formation of adolescents’ personal characteristics</a:t>
            </a:r>
          </a:p>
        </p:txBody>
      </p:sp>
      <p:sp>
        <p:nvSpPr>
          <p:cNvPr id="2" name="TextBox 1">
            <a:extLst>
              <a:ext uri="{FF2B5EF4-FFF2-40B4-BE49-F238E27FC236}">
                <a16:creationId xmlns:a16="http://schemas.microsoft.com/office/drawing/2014/main" id="{784D88B6-60BF-43CF-96AA-3EC7731F1627}"/>
              </a:ext>
            </a:extLst>
          </p:cNvPr>
          <p:cNvSpPr txBox="1"/>
          <p:nvPr/>
        </p:nvSpPr>
        <p:spPr>
          <a:xfrm>
            <a:off x="2009552" y="2826427"/>
            <a:ext cx="5124893" cy="1046440"/>
          </a:xfrm>
          <a:prstGeom prst="rect">
            <a:avLst/>
          </a:prstGeom>
          <a:noFill/>
        </p:spPr>
        <p:txBody>
          <a:bodyPr wrap="square" rtlCol="0">
            <a:spAutoFit/>
          </a:bodyPr>
          <a:lstStyle/>
          <a:p>
            <a:pPr algn="ctr"/>
            <a:r>
              <a:rPr lang="en-US" sz="2800" b="1" dirty="0">
                <a:solidFill>
                  <a:schemeClr val="bg1"/>
                </a:solidFill>
                <a:latin typeface="Ubuntu" panose="020B0604020202020204" charset="0"/>
              </a:rPr>
              <a:t>Bartikyan I. B.</a:t>
            </a:r>
            <a:endParaRPr lang="ru-RU" sz="2800" b="1" dirty="0">
              <a:solidFill>
                <a:schemeClr val="bg1"/>
              </a:solidFill>
              <a:latin typeface="Ubuntu" panose="020B0604020202020204" charset="0"/>
            </a:endParaRPr>
          </a:p>
          <a:p>
            <a:pPr algn="ctr"/>
            <a:r>
              <a:rPr lang="en-US" sz="1700" b="1" dirty="0">
                <a:solidFill>
                  <a:schemeClr val="bg1"/>
                </a:solidFill>
                <a:latin typeface="Ubuntu" panose="020B0604020202020204" charset="0"/>
              </a:rPr>
              <a:t>Undergraduate student of the Department of Psychology of Russian-Armenian University</a:t>
            </a:r>
          </a:p>
        </p:txBody>
      </p:sp>
    </p:spTree>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video>
              <p:cMediaNode vol="80000">
                <p:cTn id="3" fill="hold" display="0">
                  <p:stCondLst>
                    <p:cond delay="indefinite"/>
                  </p:stCondLst>
                </p:cTn>
                <p:tgtEl>
                  <p:spTgt spid="5"/>
                </p:tgtEl>
              </p:cMediaNode>
            </p:video>
            <p:audio>
              <p:cMediaNode vol="80000">
                <p:cTn id="4" fill="hold" display="0">
                  <p:stCondLst>
                    <p:cond delay="indefinite"/>
                  </p:stCondLst>
                  <p:endCondLst>
                    <p:cond evt="onStopAudio" delay="0">
                      <p:tgtEl>
                        <p:sldTgt/>
                      </p:tgtEl>
                    </p:cond>
                  </p:endCondLst>
                </p:cTn>
                <p:tgtEl>
                  <p:spTgt spid="6"/>
                </p:tgtEl>
              </p:cMediaNode>
            </p:audio>
            <p:video>
              <p:cMediaNode vol="80000">
                <p:cTn id="5" fill="hold" display="0">
                  <p:stCondLst>
                    <p:cond delay="indefinite"/>
                  </p:st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3EC6B4-3DA7-424C-82AF-65824423B1F8}"/>
              </a:ext>
            </a:extLst>
          </p:cNvPr>
          <p:cNvGraphicFramePr>
            <a:graphicFrameLocks noGrp="1"/>
          </p:cNvGraphicFramePr>
          <p:nvPr>
            <p:extLst>
              <p:ext uri="{D42A27DB-BD31-4B8C-83A1-F6EECF244321}">
                <p14:modId xmlns:p14="http://schemas.microsoft.com/office/powerpoint/2010/main" val="26067960"/>
              </p:ext>
            </p:extLst>
          </p:nvPr>
        </p:nvGraphicFramePr>
        <p:xfrm>
          <a:off x="914399" y="2004833"/>
          <a:ext cx="7315199" cy="2521977"/>
        </p:xfrm>
        <a:graphic>
          <a:graphicData uri="http://schemas.openxmlformats.org/drawingml/2006/table">
            <a:tbl>
              <a:tblPr firstRow="1" firstCol="1" bandRow="1">
                <a:tableStyleId>{21E4AEA4-8DFA-4A89-87EB-49C32662AFE0}</a:tableStyleId>
              </a:tblPr>
              <a:tblGrid>
                <a:gridCol w="2164477">
                  <a:extLst>
                    <a:ext uri="{9D8B030D-6E8A-4147-A177-3AD203B41FA5}">
                      <a16:colId xmlns:a16="http://schemas.microsoft.com/office/drawing/2014/main" val="3893195124"/>
                    </a:ext>
                  </a:extLst>
                </a:gridCol>
                <a:gridCol w="1617301">
                  <a:extLst>
                    <a:ext uri="{9D8B030D-6E8A-4147-A177-3AD203B41FA5}">
                      <a16:colId xmlns:a16="http://schemas.microsoft.com/office/drawing/2014/main" val="3652327892"/>
                    </a:ext>
                  </a:extLst>
                </a:gridCol>
                <a:gridCol w="1691871">
                  <a:extLst>
                    <a:ext uri="{9D8B030D-6E8A-4147-A177-3AD203B41FA5}">
                      <a16:colId xmlns:a16="http://schemas.microsoft.com/office/drawing/2014/main" val="4122379852"/>
                    </a:ext>
                  </a:extLst>
                </a:gridCol>
                <a:gridCol w="1841550">
                  <a:extLst>
                    <a:ext uri="{9D8B030D-6E8A-4147-A177-3AD203B41FA5}">
                      <a16:colId xmlns:a16="http://schemas.microsoft.com/office/drawing/2014/main" val="567740906"/>
                    </a:ext>
                  </a:extLst>
                </a:gridCol>
              </a:tblGrid>
              <a:tr h="395881">
                <a:tc>
                  <a:txBody>
                    <a:bodyPr/>
                    <a:lstStyle/>
                    <a:p>
                      <a:pPr algn="l">
                        <a:lnSpc>
                          <a:spcPct val="107000"/>
                        </a:lnSpc>
                      </a:pPr>
                      <a:endParaRPr lang="en-US" sz="1400" b="1" dirty="0">
                        <a:effectLst/>
                        <a:latin typeface="Ubuntu" panose="020B0604020202020204" charset="0"/>
                        <a:cs typeface="Times New Roman" panose="02020603050405020304" pitchFamily="18" charset="0"/>
                      </a:endParaRPr>
                    </a:p>
                  </a:txBody>
                  <a:tcPr marL="68580" marR="68580" marT="0" marB="0" anchor="ctr"/>
                </a:tc>
                <a:tc>
                  <a:txBody>
                    <a:bodyPr/>
                    <a:lstStyle/>
                    <a:p>
                      <a:pPr algn="l">
                        <a:lnSpc>
                          <a:spcPct val="107000"/>
                        </a:lnSpc>
                        <a:spcAft>
                          <a:spcPts val="300"/>
                        </a:spcAft>
                      </a:pPr>
                      <a:r>
                        <a:rPr lang="en-US" sz="1400" b="1" dirty="0">
                          <a:effectLst/>
                          <a:latin typeface="Ubuntu" panose="020B0604020202020204" charset="0"/>
                        </a:rPr>
                        <a:t>Dependence/</a:t>
                      </a:r>
                    </a:p>
                    <a:p>
                      <a:pPr algn="l">
                        <a:lnSpc>
                          <a:spcPct val="107000"/>
                        </a:lnSpc>
                        <a:spcAft>
                          <a:spcPts val="300"/>
                        </a:spcAft>
                      </a:pPr>
                      <a:r>
                        <a:rPr lang="en-US" sz="1400" b="1" dirty="0">
                          <a:effectLst/>
                          <a:latin typeface="Ubuntu" panose="020B0604020202020204" charset="0"/>
                        </a:rPr>
                        <a:t>Independence</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300"/>
                        </a:spcAft>
                      </a:pPr>
                      <a:r>
                        <a:rPr lang="en-US" sz="1400" b="1" dirty="0">
                          <a:effectLst/>
                          <a:latin typeface="Ubuntu" panose="020B0604020202020204" charset="0"/>
                        </a:rPr>
                        <a:t>Sociability/</a:t>
                      </a:r>
                    </a:p>
                    <a:p>
                      <a:pPr algn="l">
                        <a:lnSpc>
                          <a:spcPct val="107000"/>
                        </a:lnSpc>
                        <a:spcAft>
                          <a:spcPts val="300"/>
                        </a:spcAft>
                      </a:pPr>
                      <a:r>
                        <a:rPr lang="en-US" sz="1400" b="1" dirty="0">
                          <a:effectLst/>
                          <a:latin typeface="Ubuntu" panose="020B0604020202020204" charset="0"/>
                        </a:rPr>
                        <a:t>Unsociability</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300"/>
                        </a:spcAft>
                      </a:pPr>
                      <a:r>
                        <a:rPr lang="en-US" sz="1400" b="1" dirty="0">
                          <a:effectLst/>
                          <a:latin typeface="Ubuntu" panose="020B0604020202020204" charset="0"/>
                        </a:rPr>
                        <a:t>Acceptance/</a:t>
                      </a:r>
                    </a:p>
                    <a:p>
                      <a:pPr algn="l">
                        <a:lnSpc>
                          <a:spcPct val="107000"/>
                        </a:lnSpc>
                        <a:spcAft>
                          <a:spcPts val="300"/>
                        </a:spcAft>
                      </a:pPr>
                      <a:r>
                        <a:rPr lang="en-US" sz="1400" b="1" dirty="0">
                          <a:effectLst/>
                          <a:latin typeface="Ubuntu" panose="020B0604020202020204" charset="0"/>
                        </a:rPr>
                        <a:t>Avoidance of the fight</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6277472"/>
                  </a:ext>
                </a:extLst>
              </a:tr>
              <a:tr h="264447">
                <a:tc>
                  <a:txBody>
                    <a:bodyPr/>
                    <a:lstStyle/>
                    <a:p>
                      <a:pPr marL="0" indent="0" algn="l">
                        <a:lnSpc>
                          <a:spcPct val="107000"/>
                        </a:lnSpc>
                        <a:spcAft>
                          <a:spcPts val="300"/>
                        </a:spcAft>
                      </a:pPr>
                      <a:r>
                        <a:rPr lang="en-US" sz="1600" b="1" dirty="0">
                          <a:effectLst/>
                          <a:latin typeface="Ubuntu" panose="020B0604020202020204" charset="0"/>
                        </a:rPr>
                        <a:t>Support search</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tc>
                <a:tc>
                  <a:txBody>
                    <a:bodyPr/>
                    <a:lstStyle/>
                    <a:p>
                      <a:pPr algn="l">
                        <a:lnSpc>
                          <a:spcPct val="107000"/>
                        </a:lnSpc>
                        <a:spcAft>
                          <a:spcPts val="300"/>
                        </a:spcAft>
                      </a:pPr>
                      <a:r>
                        <a:rPr lang="en-US" sz="1400" b="1" dirty="0">
                          <a:effectLst/>
                          <a:latin typeface="Ubuntu" panose="020B0604020202020204" charset="0"/>
                        </a:rPr>
                        <a:t>0.1</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300"/>
                        </a:spcAft>
                      </a:pPr>
                      <a:r>
                        <a:rPr lang="en-US" sz="1400" b="1" dirty="0">
                          <a:effectLst/>
                          <a:latin typeface="Ubuntu" panose="020B0604020202020204" charset="0"/>
                        </a:rPr>
                        <a:t>0.4</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l">
                        <a:lnSpc>
                          <a:spcPct val="107000"/>
                        </a:lnSpc>
                        <a:spcAft>
                          <a:spcPts val="300"/>
                        </a:spcAft>
                      </a:pPr>
                      <a:r>
                        <a:rPr lang="en-US" sz="1400" b="1" dirty="0">
                          <a:effectLst/>
                          <a:latin typeface="Ubuntu" panose="020B0604020202020204" charset="0"/>
                        </a:rPr>
                        <a:t>0.5</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570095268"/>
                  </a:ext>
                </a:extLst>
              </a:tr>
              <a:tr h="513385">
                <a:tc>
                  <a:txBody>
                    <a:bodyPr/>
                    <a:lstStyle/>
                    <a:p>
                      <a:pPr marL="57150" marR="0" indent="0" algn="l" rtl="0" fontAlgn="b">
                        <a:lnSpc>
                          <a:spcPct val="107000"/>
                        </a:lnSpc>
                        <a:spcBef>
                          <a:spcPts val="0"/>
                        </a:spcBef>
                        <a:spcAft>
                          <a:spcPts val="300"/>
                        </a:spcAft>
                        <a:buClr>
                          <a:srgbClr val="000000"/>
                        </a:buClr>
                        <a:buFont typeface="Arial"/>
                      </a:pPr>
                      <a:r>
                        <a:rPr lang="en-US" sz="1600" b="1" i="0" u="none" strike="noStrike" cap="none" dirty="0">
                          <a:solidFill>
                            <a:schemeClr val="lt1"/>
                          </a:solidFill>
                          <a:effectLst/>
                          <a:latin typeface="Ubuntu" panose="020B0604020202020204" charset="0"/>
                          <a:ea typeface="+mn-ea"/>
                          <a:cs typeface="+mn-cs"/>
                          <a:sym typeface="Arial"/>
                        </a:rPr>
                        <a:t>Increase of self-esteem</a:t>
                      </a:r>
                    </a:p>
                  </a:txBody>
                  <a:tcPr marL="9525" marR="9525" marT="9525" marB="0" anchor="b"/>
                </a:tc>
                <a:tc>
                  <a:txBody>
                    <a:bodyPr/>
                    <a:lstStyle/>
                    <a:p>
                      <a:pPr algn="l">
                        <a:lnSpc>
                          <a:spcPct val="107000"/>
                        </a:lnSpc>
                        <a:spcAft>
                          <a:spcPts val="300"/>
                        </a:spcAft>
                      </a:pPr>
                      <a:r>
                        <a:rPr lang="en-US" sz="1400" b="1" dirty="0">
                          <a:effectLst/>
                          <a:latin typeface="Ubuntu" panose="020B0604020202020204" charset="0"/>
                        </a:rPr>
                        <a:t>0.1</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300"/>
                        </a:spcAft>
                      </a:pPr>
                      <a:r>
                        <a:rPr lang="en-US" sz="1400" b="1" dirty="0">
                          <a:effectLst/>
                          <a:latin typeface="Ubuntu" panose="020B0604020202020204" charset="0"/>
                        </a:rPr>
                        <a:t>0.2</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300"/>
                        </a:spcAft>
                      </a:pPr>
                      <a:r>
                        <a:rPr lang="en-US" sz="1400" b="1">
                          <a:effectLst/>
                          <a:latin typeface="Ubuntu" panose="020B0604020202020204" charset="0"/>
                        </a:rPr>
                        <a:t>0.2</a:t>
                      </a:r>
                      <a:endParaRPr lang="en-US" sz="1400" b="1">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918976789"/>
                  </a:ext>
                </a:extLst>
              </a:tr>
              <a:tr h="264447">
                <a:tc>
                  <a:txBody>
                    <a:bodyPr/>
                    <a:lstStyle/>
                    <a:p>
                      <a:pPr marL="57150" marR="0" indent="0" algn="l" rtl="0" fontAlgn="b">
                        <a:lnSpc>
                          <a:spcPct val="107000"/>
                        </a:lnSpc>
                        <a:spcBef>
                          <a:spcPts val="0"/>
                        </a:spcBef>
                        <a:spcAft>
                          <a:spcPts val="300"/>
                        </a:spcAft>
                        <a:buClr>
                          <a:srgbClr val="000000"/>
                        </a:buClr>
                        <a:buFont typeface="Arial"/>
                      </a:pPr>
                      <a:r>
                        <a:rPr lang="en-US" sz="1600" b="1" i="0" u="none" strike="noStrike" cap="none" dirty="0">
                          <a:solidFill>
                            <a:schemeClr val="lt1"/>
                          </a:solidFill>
                          <a:effectLst/>
                          <a:latin typeface="Ubuntu" panose="020B0604020202020204" charset="0"/>
                          <a:ea typeface="+mn-ea"/>
                          <a:cs typeface="+mn-cs"/>
                          <a:sym typeface="Arial"/>
                        </a:rPr>
                        <a:t>Self-blame</a:t>
                      </a:r>
                    </a:p>
                  </a:txBody>
                  <a:tcPr marL="9525" marR="9525" marT="9525" marB="0" anchor="b"/>
                </a:tc>
                <a:tc>
                  <a:txBody>
                    <a:bodyPr/>
                    <a:lstStyle/>
                    <a:p>
                      <a:pPr algn="l">
                        <a:lnSpc>
                          <a:spcPct val="107000"/>
                        </a:lnSpc>
                        <a:spcAft>
                          <a:spcPts val="300"/>
                        </a:spcAft>
                      </a:pPr>
                      <a:r>
                        <a:rPr lang="en-US" sz="1400" b="1" dirty="0">
                          <a:solidFill>
                            <a:schemeClr val="bg1"/>
                          </a:solidFill>
                          <a:effectLst/>
                          <a:latin typeface="Ubuntu" panose="020B0604020202020204" charset="0"/>
                        </a:rPr>
                        <a:t>0.6</a:t>
                      </a:r>
                      <a:endParaRPr lang="en-US" sz="1400" b="1" dirty="0">
                        <a:solidFill>
                          <a:schemeClr val="bg1"/>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l">
                        <a:lnSpc>
                          <a:spcPct val="107000"/>
                        </a:lnSpc>
                        <a:spcAft>
                          <a:spcPts val="300"/>
                        </a:spcAft>
                      </a:pPr>
                      <a:r>
                        <a:rPr lang="en-US" sz="1400" b="1" dirty="0">
                          <a:effectLst/>
                          <a:latin typeface="Ubuntu" panose="020B0604020202020204" charset="0"/>
                        </a:rPr>
                        <a:t>0.2</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300"/>
                        </a:spcAft>
                      </a:pPr>
                      <a:r>
                        <a:rPr lang="en-US" sz="1400" b="1" dirty="0">
                          <a:effectLst/>
                          <a:latin typeface="Ubuntu" panose="020B0604020202020204" charset="0"/>
                        </a:rPr>
                        <a:t>-0.4</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805089105"/>
                  </a:ext>
                </a:extLst>
              </a:tr>
              <a:tr h="513385">
                <a:tc>
                  <a:txBody>
                    <a:bodyPr/>
                    <a:lstStyle/>
                    <a:p>
                      <a:pPr marL="57150" marR="0" indent="0" algn="l" rtl="0" fontAlgn="b">
                        <a:lnSpc>
                          <a:spcPct val="107000"/>
                        </a:lnSpc>
                        <a:spcBef>
                          <a:spcPts val="0"/>
                        </a:spcBef>
                        <a:spcAft>
                          <a:spcPts val="300"/>
                        </a:spcAft>
                        <a:buClr>
                          <a:srgbClr val="000000"/>
                        </a:buClr>
                        <a:buFont typeface="Arial"/>
                      </a:pPr>
                      <a:r>
                        <a:rPr lang="en-US" sz="1600" b="1" i="0" u="none" strike="noStrike" cap="none" dirty="0">
                          <a:solidFill>
                            <a:schemeClr val="lt1"/>
                          </a:solidFill>
                          <a:effectLst/>
                          <a:latin typeface="Ubuntu" panose="020B0604020202020204" charset="0"/>
                          <a:ea typeface="+mn-ea"/>
                          <a:cs typeface="+mn-cs"/>
                          <a:sym typeface="Arial"/>
                        </a:rPr>
                        <a:t>Analysis of the problem</a:t>
                      </a:r>
                    </a:p>
                  </a:txBody>
                  <a:tcPr marL="9525" marR="9525" marT="9525" marB="0" anchor="b"/>
                </a:tc>
                <a:tc>
                  <a:txBody>
                    <a:bodyPr/>
                    <a:lstStyle/>
                    <a:p>
                      <a:pPr algn="l">
                        <a:lnSpc>
                          <a:spcPct val="107000"/>
                        </a:lnSpc>
                        <a:spcAft>
                          <a:spcPts val="300"/>
                        </a:spcAft>
                      </a:pPr>
                      <a:r>
                        <a:rPr lang="en-US" sz="1400" b="1">
                          <a:effectLst/>
                          <a:latin typeface="Ubuntu" panose="020B0604020202020204" charset="0"/>
                        </a:rPr>
                        <a:t>0.1</a:t>
                      </a:r>
                      <a:endParaRPr lang="en-US" sz="1400" b="1">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300"/>
                        </a:spcAft>
                      </a:pPr>
                      <a:r>
                        <a:rPr lang="en-US" sz="1400" b="1" dirty="0">
                          <a:effectLst/>
                          <a:latin typeface="Ubuntu" panose="020B0604020202020204" charset="0"/>
                        </a:rPr>
                        <a:t>0.1</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300"/>
                        </a:spcAft>
                      </a:pPr>
                      <a:r>
                        <a:rPr lang="en-US" sz="1400" b="1" dirty="0">
                          <a:effectLst/>
                          <a:latin typeface="Ubuntu" panose="020B0604020202020204" charset="0"/>
                        </a:rPr>
                        <a:t>-0.3</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85550989"/>
                  </a:ext>
                </a:extLst>
              </a:tr>
              <a:tr h="264447">
                <a:tc>
                  <a:txBody>
                    <a:bodyPr/>
                    <a:lstStyle/>
                    <a:p>
                      <a:pPr marL="57150" marR="0" indent="0" algn="l" rtl="0" fontAlgn="b">
                        <a:lnSpc>
                          <a:spcPct val="107000"/>
                        </a:lnSpc>
                        <a:spcBef>
                          <a:spcPts val="0"/>
                        </a:spcBef>
                        <a:spcAft>
                          <a:spcPts val="300"/>
                        </a:spcAft>
                        <a:buClr>
                          <a:srgbClr val="000000"/>
                        </a:buClr>
                        <a:buFont typeface="Arial"/>
                      </a:pPr>
                      <a:r>
                        <a:rPr lang="en-US" sz="1600" b="1" i="0" u="none" strike="noStrike" cap="none" dirty="0">
                          <a:solidFill>
                            <a:schemeClr val="lt1"/>
                          </a:solidFill>
                          <a:effectLst/>
                          <a:latin typeface="Ubuntu" panose="020B0604020202020204" charset="0"/>
                          <a:ea typeface="+mn-ea"/>
                          <a:cs typeface="+mn-cs"/>
                          <a:sym typeface="Arial"/>
                        </a:rPr>
                        <a:t>Search for the guilty</a:t>
                      </a:r>
                    </a:p>
                  </a:txBody>
                  <a:tcPr marL="9525" marR="9525" marT="9525" marB="0" anchor="b"/>
                </a:tc>
                <a:tc>
                  <a:txBody>
                    <a:bodyPr/>
                    <a:lstStyle/>
                    <a:p>
                      <a:pPr algn="l">
                        <a:lnSpc>
                          <a:spcPct val="107000"/>
                        </a:lnSpc>
                        <a:spcAft>
                          <a:spcPts val="300"/>
                        </a:spcAft>
                      </a:pPr>
                      <a:r>
                        <a:rPr lang="en-US" sz="1400" b="1" dirty="0">
                          <a:effectLst/>
                          <a:latin typeface="Ubuntu" panose="020B0604020202020204" charset="0"/>
                        </a:rPr>
                        <a:t>0.4</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l">
                        <a:lnSpc>
                          <a:spcPct val="107000"/>
                        </a:lnSpc>
                        <a:spcAft>
                          <a:spcPts val="300"/>
                        </a:spcAft>
                      </a:pPr>
                      <a:r>
                        <a:rPr lang="en-US" sz="1400" b="1">
                          <a:effectLst/>
                          <a:latin typeface="Ubuntu" panose="020B0604020202020204" charset="0"/>
                        </a:rPr>
                        <a:t>0.1</a:t>
                      </a:r>
                      <a:endParaRPr lang="en-US" sz="1400" b="1">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300"/>
                        </a:spcAft>
                      </a:pPr>
                      <a:r>
                        <a:rPr lang="en-US" sz="1400" b="1" dirty="0">
                          <a:effectLst/>
                          <a:latin typeface="Ubuntu" panose="020B0604020202020204" charset="0"/>
                        </a:rPr>
                        <a:t>-0.3</a:t>
                      </a:r>
                      <a:endParaRPr lang="en-US" sz="14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71630642"/>
                  </a:ext>
                </a:extLst>
              </a:tr>
            </a:tbl>
          </a:graphicData>
        </a:graphic>
      </p:graphicFrame>
      <p:sp>
        <p:nvSpPr>
          <p:cNvPr id="5" name="TextBox 4">
            <a:extLst>
              <a:ext uri="{FF2B5EF4-FFF2-40B4-BE49-F238E27FC236}">
                <a16:creationId xmlns:a16="http://schemas.microsoft.com/office/drawing/2014/main" id="{D9EE1DEF-8BA6-432D-B4CF-D071328777AD}"/>
              </a:ext>
            </a:extLst>
          </p:cNvPr>
          <p:cNvSpPr txBox="1"/>
          <p:nvPr/>
        </p:nvSpPr>
        <p:spPr>
          <a:xfrm>
            <a:off x="824021" y="616690"/>
            <a:ext cx="7495956" cy="1323439"/>
          </a:xfrm>
          <a:prstGeom prst="rect">
            <a:avLst/>
          </a:prstGeom>
          <a:noFill/>
        </p:spPr>
        <p:txBody>
          <a:bodyPr wrap="square" rtlCol="0">
            <a:spAutoFit/>
          </a:bodyPr>
          <a:lstStyle/>
          <a:p>
            <a:pPr algn="ctr"/>
            <a:r>
              <a:rPr lang="en-US" sz="2000" dirty="0">
                <a:solidFill>
                  <a:schemeClr val="bg1"/>
                </a:solidFill>
                <a:latin typeface="Arial Black" panose="020B0A04020102020204" pitchFamily="34" charset="0"/>
              </a:rPr>
              <a:t>Correlation analysis of the data "Ways To Overcome Negative Situations" and “Q-Methodology" for the group that chose the option "The toy affected the personality"</a:t>
            </a:r>
            <a:endParaRPr lang="ru-RU" sz="2000" dirty="0">
              <a:solidFill>
                <a:schemeClr val="bg1"/>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FBAACE-3D28-4C06-8765-02DFD0353D08}"/>
              </a:ext>
            </a:extLst>
          </p:cNvPr>
          <p:cNvGraphicFramePr>
            <a:graphicFrameLocks noGrp="1"/>
          </p:cNvGraphicFramePr>
          <p:nvPr>
            <p:extLst>
              <p:ext uri="{D42A27DB-BD31-4B8C-83A1-F6EECF244321}">
                <p14:modId xmlns:p14="http://schemas.microsoft.com/office/powerpoint/2010/main" val="1882890759"/>
              </p:ext>
            </p:extLst>
          </p:nvPr>
        </p:nvGraphicFramePr>
        <p:xfrm>
          <a:off x="812152" y="2179778"/>
          <a:ext cx="7519694" cy="1828800"/>
        </p:xfrm>
        <a:graphic>
          <a:graphicData uri="http://schemas.openxmlformats.org/drawingml/2006/table">
            <a:tbl>
              <a:tblPr firstRow="1" firstCol="1" bandRow="1">
                <a:tableStyleId>{21E4AEA4-8DFA-4A89-87EB-49C32662AFE0}</a:tableStyleId>
              </a:tblPr>
              <a:tblGrid>
                <a:gridCol w="3883235">
                  <a:extLst>
                    <a:ext uri="{9D8B030D-6E8A-4147-A177-3AD203B41FA5}">
                      <a16:colId xmlns:a16="http://schemas.microsoft.com/office/drawing/2014/main" val="3206537507"/>
                    </a:ext>
                  </a:extLst>
                </a:gridCol>
                <a:gridCol w="1076805">
                  <a:extLst>
                    <a:ext uri="{9D8B030D-6E8A-4147-A177-3AD203B41FA5}">
                      <a16:colId xmlns:a16="http://schemas.microsoft.com/office/drawing/2014/main" val="3186768865"/>
                    </a:ext>
                  </a:extLst>
                </a:gridCol>
                <a:gridCol w="1136608">
                  <a:extLst>
                    <a:ext uri="{9D8B030D-6E8A-4147-A177-3AD203B41FA5}">
                      <a16:colId xmlns:a16="http://schemas.microsoft.com/office/drawing/2014/main" val="2702820996"/>
                    </a:ext>
                  </a:extLst>
                </a:gridCol>
                <a:gridCol w="1423046">
                  <a:extLst>
                    <a:ext uri="{9D8B030D-6E8A-4147-A177-3AD203B41FA5}">
                      <a16:colId xmlns:a16="http://schemas.microsoft.com/office/drawing/2014/main" val="453377369"/>
                    </a:ext>
                  </a:extLst>
                </a:gridCol>
              </a:tblGrid>
              <a:tr h="588218">
                <a:tc>
                  <a:txBody>
                    <a:bodyPr/>
                    <a:lstStyle/>
                    <a:p>
                      <a:pPr>
                        <a:lnSpc>
                          <a:spcPct val="107000"/>
                        </a:lnSpc>
                        <a:spcAft>
                          <a:spcPts val="0"/>
                        </a:spcAft>
                      </a:pPr>
                      <a:r>
                        <a:rPr lang="en-US" sz="1600" b="1" dirty="0">
                          <a:effectLst/>
                          <a:latin typeface="Ubuntu" panose="020B0604020202020204" charset="0"/>
                        </a:rPr>
                        <a:t> </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tc>
                <a:tc>
                  <a:txBody>
                    <a:bodyPr/>
                    <a:lstStyle/>
                    <a:p>
                      <a:pPr algn="just">
                        <a:lnSpc>
                          <a:spcPct val="107000"/>
                        </a:lnSpc>
                        <a:spcAft>
                          <a:spcPts val="300"/>
                        </a:spcAft>
                      </a:pPr>
                      <a:r>
                        <a:rPr lang="en-US" sz="1800" b="1" dirty="0">
                          <a:effectLst/>
                          <a:latin typeface="Ubuntu" panose="020B0604020202020204" charset="0"/>
                        </a:rPr>
                        <a:t>Rating</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800" b="1" dirty="0">
                          <a:effectLst/>
                          <a:latin typeface="Ubuntu" panose="020B0604020202020204" charset="0"/>
                        </a:rPr>
                        <a:t>Strength</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800" b="1" dirty="0">
                          <a:effectLst/>
                          <a:latin typeface="Ubuntu" panose="020B0604020202020204" charset="0"/>
                        </a:rPr>
                        <a:t>Activity</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0571228"/>
                  </a:ext>
                </a:extLst>
              </a:tr>
              <a:tr h="326182">
                <a:tc>
                  <a:txBody>
                    <a:bodyPr/>
                    <a:lstStyle/>
                    <a:p>
                      <a:pPr algn="just">
                        <a:lnSpc>
                          <a:spcPct val="107000"/>
                        </a:lnSpc>
                        <a:spcAft>
                          <a:spcPts val="300"/>
                        </a:spcAft>
                      </a:pPr>
                      <a:r>
                        <a:rPr lang="en-US" sz="1400" b="1" dirty="0">
                          <a:effectLst/>
                          <a:latin typeface="Ubuntu" panose="020B0604020202020204" charset="0"/>
                        </a:rPr>
                        <a:t>Dependence/Independence</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b="1" dirty="0">
                          <a:effectLst/>
                          <a:latin typeface="Ubuntu" panose="020B0604020202020204" charset="0"/>
                        </a:rPr>
                        <a:t>0.4</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accent2">
                        <a:lumMod val="40000"/>
                        <a:lumOff val="60000"/>
                      </a:schemeClr>
                    </a:solidFill>
                  </a:tcPr>
                </a:tc>
                <a:tc>
                  <a:txBody>
                    <a:bodyPr/>
                    <a:lstStyle/>
                    <a:p>
                      <a:pPr algn="r">
                        <a:lnSpc>
                          <a:spcPct val="107000"/>
                        </a:lnSpc>
                        <a:spcAft>
                          <a:spcPts val="0"/>
                        </a:spcAft>
                      </a:pPr>
                      <a:r>
                        <a:rPr lang="en-US" sz="1600" b="1" dirty="0">
                          <a:effectLst/>
                          <a:latin typeface="Ubuntu" panose="020B0604020202020204" charset="0"/>
                        </a:rPr>
                        <a:t>-0.4</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accent2">
                        <a:lumMod val="40000"/>
                        <a:lumOff val="60000"/>
                      </a:schemeClr>
                    </a:solidFill>
                  </a:tcPr>
                </a:tc>
                <a:tc>
                  <a:txBody>
                    <a:bodyPr/>
                    <a:lstStyle/>
                    <a:p>
                      <a:pPr algn="r">
                        <a:lnSpc>
                          <a:spcPct val="107000"/>
                        </a:lnSpc>
                        <a:spcAft>
                          <a:spcPts val="0"/>
                        </a:spcAft>
                      </a:pPr>
                      <a:r>
                        <a:rPr lang="en-US" sz="1600" b="1" dirty="0">
                          <a:solidFill>
                            <a:schemeClr val="bg1"/>
                          </a:solidFill>
                          <a:effectLst/>
                          <a:latin typeface="Ubuntu" panose="020B0604020202020204" charset="0"/>
                        </a:rPr>
                        <a:t>-0.6</a:t>
                      </a:r>
                      <a:endParaRPr lang="en-US" sz="1600" b="1" dirty="0">
                        <a:solidFill>
                          <a:schemeClr val="bg1"/>
                        </a:solidFill>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accent2">
                        <a:lumMod val="75000"/>
                      </a:schemeClr>
                    </a:solidFill>
                  </a:tcPr>
                </a:tc>
                <a:extLst>
                  <a:ext uri="{0D108BD9-81ED-4DB2-BD59-A6C34878D82A}">
                    <a16:rowId xmlns:a16="http://schemas.microsoft.com/office/drawing/2014/main" val="1932969345"/>
                  </a:ext>
                </a:extLst>
              </a:tr>
              <a:tr h="588218">
                <a:tc>
                  <a:txBody>
                    <a:bodyPr/>
                    <a:lstStyle/>
                    <a:p>
                      <a:pPr algn="just">
                        <a:lnSpc>
                          <a:spcPct val="107000"/>
                        </a:lnSpc>
                        <a:spcAft>
                          <a:spcPts val="300"/>
                        </a:spcAft>
                      </a:pPr>
                      <a:r>
                        <a:rPr lang="en-US" sz="1400" b="1" dirty="0">
                          <a:effectLst/>
                          <a:latin typeface="Ubuntu" panose="020B0604020202020204" charset="0"/>
                        </a:rPr>
                        <a:t>Sociability/Unsociability</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b="1" dirty="0">
                          <a:solidFill>
                            <a:schemeClr val="bg1"/>
                          </a:solidFill>
                          <a:effectLst/>
                          <a:latin typeface="Ubuntu" panose="020B0604020202020204" charset="0"/>
                        </a:rPr>
                        <a:t>0.6</a:t>
                      </a:r>
                      <a:endParaRPr lang="en-US" sz="1600" b="1" dirty="0">
                        <a:solidFill>
                          <a:schemeClr val="bg1"/>
                        </a:solidFill>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accent2">
                        <a:lumMod val="75000"/>
                      </a:schemeClr>
                    </a:solidFill>
                  </a:tcPr>
                </a:tc>
                <a:tc>
                  <a:txBody>
                    <a:bodyPr/>
                    <a:lstStyle/>
                    <a:p>
                      <a:pPr algn="r">
                        <a:lnSpc>
                          <a:spcPct val="107000"/>
                        </a:lnSpc>
                        <a:spcAft>
                          <a:spcPts val="0"/>
                        </a:spcAft>
                      </a:pPr>
                      <a:r>
                        <a:rPr lang="en-US" sz="1600" b="1" dirty="0">
                          <a:effectLst/>
                          <a:latin typeface="Ubuntu" panose="020B0604020202020204" charset="0"/>
                        </a:rPr>
                        <a:t>0.0</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bg1">
                        <a:lumMod val="95000"/>
                      </a:schemeClr>
                    </a:solidFill>
                  </a:tcPr>
                </a:tc>
                <a:tc>
                  <a:txBody>
                    <a:bodyPr/>
                    <a:lstStyle/>
                    <a:p>
                      <a:pPr algn="r">
                        <a:lnSpc>
                          <a:spcPct val="107000"/>
                        </a:lnSpc>
                        <a:spcAft>
                          <a:spcPts val="0"/>
                        </a:spcAft>
                      </a:pPr>
                      <a:r>
                        <a:rPr lang="en-US" sz="1600" b="1" dirty="0">
                          <a:effectLst/>
                          <a:latin typeface="Ubuntu" panose="020B0604020202020204" charset="0"/>
                        </a:rPr>
                        <a:t>0.1</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bg1">
                        <a:lumMod val="95000"/>
                      </a:schemeClr>
                    </a:solidFill>
                  </a:tcPr>
                </a:tc>
                <a:extLst>
                  <a:ext uri="{0D108BD9-81ED-4DB2-BD59-A6C34878D82A}">
                    <a16:rowId xmlns:a16="http://schemas.microsoft.com/office/drawing/2014/main" val="3058461593"/>
                  </a:ext>
                </a:extLst>
              </a:tr>
              <a:tr h="326182">
                <a:tc>
                  <a:txBody>
                    <a:bodyPr/>
                    <a:lstStyle/>
                    <a:p>
                      <a:pPr algn="just">
                        <a:lnSpc>
                          <a:spcPct val="107000"/>
                        </a:lnSpc>
                        <a:spcAft>
                          <a:spcPts val="300"/>
                        </a:spcAft>
                      </a:pPr>
                      <a:r>
                        <a:rPr lang="en-US" sz="1400" b="1" dirty="0">
                          <a:effectLst/>
                          <a:latin typeface="Ubuntu" panose="020B0604020202020204" charset="0"/>
                        </a:rPr>
                        <a:t>Acceptance/Avoidance of the fight</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b="1" dirty="0">
                          <a:effectLst/>
                          <a:latin typeface="Ubuntu" panose="020B0604020202020204" charset="0"/>
                        </a:rPr>
                        <a:t>-0.1</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bg1">
                        <a:lumMod val="95000"/>
                      </a:schemeClr>
                    </a:solidFill>
                  </a:tcPr>
                </a:tc>
                <a:tc>
                  <a:txBody>
                    <a:bodyPr/>
                    <a:lstStyle/>
                    <a:p>
                      <a:pPr algn="r">
                        <a:lnSpc>
                          <a:spcPct val="107000"/>
                        </a:lnSpc>
                        <a:spcAft>
                          <a:spcPts val="0"/>
                        </a:spcAft>
                      </a:pPr>
                      <a:r>
                        <a:rPr lang="en-US" sz="1600" b="1" dirty="0">
                          <a:effectLst/>
                          <a:latin typeface="Ubuntu" panose="020B0604020202020204" charset="0"/>
                        </a:rPr>
                        <a:t>0.4</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accent2">
                        <a:lumMod val="40000"/>
                        <a:lumOff val="60000"/>
                      </a:schemeClr>
                    </a:solidFill>
                  </a:tcPr>
                </a:tc>
                <a:tc>
                  <a:txBody>
                    <a:bodyPr/>
                    <a:lstStyle/>
                    <a:p>
                      <a:pPr algn="r">
                        <a:lnSpc>
                          <a:spcPct val="107000"/>
                        </a:lnSpc>
                        <a:spcAft>
                          <a:spcPts val="0"/>
                        </a:spcAft>
                      </a:pPr>
                      <a:r>
                        <a:rPr lang="en-US" sz="1600" b="1" dirty="0">
                          <a:solidFill>
                            <a:schemeClr val="bg1"/>
                          </a:solidFill>
                          <a:effectLst/>
                          <a:latin typeface="Ubuntu" panose="020B0604020202020204" charset="0"/>
                        </a:rPr>
                        <a:t>0.7</a:t>
                      </a:r>
                      <a:endParaRPr lang="en-US" sz="1600" b="1" dirty="0">
                        <a:solidFill>
                          <a:schemeClr val="bg1"/>
                        </a:solidFill>
                        <a:effectLst/>
                        <a:latin typeface="Ubuntu" panose="020B0604020202020204" charset="0"/>
                        <a:ea typeface="Calibri" panose="020F0502020204030204" pitchFamily="34" charset="0"/>
                        <a:cs typeface="Times New Roman" panose="02020603050405020304" pitchFamily="18" charset="0"/>
                      </a:endParaRPr>
                    </a:p>
                  </a:txBody>
                  <a:tcPr marL="133142" marR="133142" marT="0" marB="0" anchor="ctr">
                    <a:solidFill>
                      <a:schemeClr val="accent2">
                        <a:lumMod val="50000"/>
                      </a:schemeClr>
                    </a:solidFill>
                  </a:tcPr>
                </a:tc>
                <a:extLst>
                  <a:ext uri="{0D108BD9-81ED-4DB2-BD59-A6C34878D82A}">
                    <a16:rowId xmlns:a16="http://schemas.microsoft.com/office/drawing/2014/main" val="2626708286"/>
                  </a:ext>
                </a:extLst>
              </a:tr>
            </a:tbl>
          </a:graphicData>
        </a:graphic>
      </p:graphicFrame>
      <p:sp>
        <p:nvSpPr>
          <p:cNvPr id="4" name="TextBox 3">
            <a:extLst>
              <a:ext uri="{FF2B5EF4-FFF2-40B4-BE49-F238E27FC236}">
                <a16:creationId xmlns:a16="http://schemas.microsoft.com/office/drawing/2014/main" id="{366D1F28-3535-471D-B78E-9DA7224AED26}"/>
              </a:ext>
            </a:extLst>
          </p:cNvPr>
          <p:cNvSpPr txBox="1"/>
          <p:nvPr/>
        </p:nvSpPr>
        <p:spPr>
          <a:xfrm>
            <a:off x="860147" y="753986"/>
            <a:ext cx="7423703" cy="1200329"/>
          </a:xfrm>
          <a:prstGeom prst="rect">
            <a:avLst/>
          </a:prstGeom>
          <a:noFill/>
        </p:spPr>
        <p:txBody>
          <a:bodyPr wrap="square" rtlCol="0">
            <a:spAutoFit/>
          </a:bodyPr>
          <a:lstStyle/>
          <a:p>
            <a:pPr algn="ctr"/>
            <a:r>
              <a:rPr lang="en-US" sz="2400" b="1" dirty="0">
                <a:solidFill>
                  <a:schemeClr val="bg1"/>
                </a:solidFill>
                <a:latin typeface="Ubuntu" panose="020B0604020202020204" charset="0"/>
              </a:rPr>
              <a:t>Correlation analysis of "Q-methodology" and "Personal differential" data for the group that chose the option "Played alone"</a:t>
            </a:r>
            <a:endParaRPr lang="ru-RU" sz="2400" b="1" dirty="0">
              <a:solidFill>
                <a:schemeClr val="bg1"/>
              </a:solidFill>
              <a:latin typeface="Ubuntu" panose="020B06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4" name="TextBox 3">
            <a:extLst>
              <a:ext uri="{FF2B5EF4-FFF2-40B4-BE49-F238E27FC236}">
                <a16:creationId xmlns:a16="http://schemas.microsoft.com/office/drawing/2014/main" id="{5BC2BCB4-3D07-456F-B3B7-D88552BA4A61}"/>
              </a:ext>
            </a:extLst>
          </p:cNvPr>
          <p:cNvSpPr txBox="1"/>
          <p:nvPr/>
        </p:nvSpPr>
        <p:spPr>
          <a:xfrm>
            <a:off x="875103" y="1737003"/>
            <a:ext cx="7393794" cy="1938992"/>
          </a:xfrm>
          <a:prstGeom prst="rect">
            <a:avLst/>
          </a:prstGeom>
          <a:noFill/>
        </p:spPr>
        <p:txBody>
          <a:bodyPr wrap="square" rtlCol="0">
            <a:spAutoFit/>
          </a:bodyPr>
          <a:lstStyle/>
          <a:p>
            <a:pPr algn="just"/>
            <a:r>
              <a:rPr lang="en-US" sz="2400" b="1" dirty="0">
                <a:solidFill>
                  <a:schemeClr val="bg1"/>
                </a:solidFill>
                <a:latin typeface="Ubuntu" panose="020B0604020202020204" charset="0"/>
              </a:rPr>
              <a:t>Taking into account our results, we can say that the features of toy do not play a big role for a teenager’s personality formation while the characteristics of game are decisive.</a:t>
            </a:r>
            <a:r>
              <a:rPr lang="ru-RU" sz="2400" b="1" dirty="0">
                <a:solidFill>
                  <a:schemeClr val="bg1"/>
                </a:solidFill>
                <a:latin typeface="Ubuntu" panose="020B0604020202020204" charset="0"/>
              </a:rPr>
              <a:t> </a:t>
            </a:r>
            <a:r>
              <a:rPr lang="en-US" sz="2400" b="1" dirty="0">
                <a:solidFill>
                  <a:schemeClr val="bg1"/>
                </a:solidFill>
                <a:latin typeface="Ubuntu" panose="020B0604020202020204" charset="0"/>
              </a:rPr>
              <a:t>Thus, our </a:t>
            </a:r>
            <a:r>
              <a:rPr lang="en-US" sz="2400" b="1" u="sng" dirty="0">
                <a:solidFill>
                  <a:schemeClr val="bg1"/>
                </a:solidFill>
                <a:latin typeface="Ubuntu" panose="020B0604020202020204" charset="0"/>
              </a:rPr>
              <a:t>hypothesis was partially confirmed</a:t>
            </a:r>
            <a:r>
              <a:rPr lang="en-US" sz="2400" b="1" dirty="0">
                <a:solidFill>
                  <a:schemeClr val="bg1"/>
                </a:solidFill>
                <a:latin typeface="Ubuntu" panose="020B0604020202020204" charset="0"/>
              </a:rPr>
              <a:t>.</a:t>
            </a:r>
          </a:p>
        </p:txBody>
      </p:sp>
      <p:sp>
        <p:nvSpPr>
          <p:cNvPr id="5" name="TextBox 4">
            <a:extLst>
              <a:ext uri="{FF2B5EF4-FFF2-40B4-BE49-F238E27FC236}">
                <a16:creationId xmlns:a16="http://schemas.microsoft.com/office/drawing/2014/main" id="{2B472957-B58A-48A1-BC6E-D85D33D4FF43}"/>
              </a:ext>
            </a:extLst>
          </p:cNvPr>
          <p:cNvSpPr txBox="1"/>
          <p:nvPr/>
        </p:nvSpPr>
        <p:spPr>
          <a:xfrm>
            <a:off x="2630603" y="967562"/>
            <a:ext cx="3882794" cy="769441"/>
          </a:xfrm>
          <a:prstGeom prst="rect">
            <a:avLst/>
          </a:prstGeom>
          <a:noFill/>
        </p:spPr>
        <p:txBody>
          <a:bodyPr wrap="none" rtlCol="0">
            <a:spAutoFit/>
          </a:bodyPr>
          <a:lstStyle/>
          <a:p>
            <a:r>
              <a:rPr lang="en-US" sz="4400" b="1" dirty="0">
                <a:solidFill>
                  <a:schemeClr val="bg1"/>
                </a:solidFill>
                <a:latin typeface="Ubuntu" panose="020B0604020202020204" charset="0"/>
              </a:rPr>
              <a:t>CONCLUSION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06ED4782-028A-4146-B796-D44E787CA975}"/>
              </a:ext>
            </a:extLst>
          </p:cNvPr>
          <p:cNvSpPr txBox="1"/>
          <p:nvPr/>
        </p:nvSpPr>
        <p:spPr>
          <a:xfrm>
            <a:off x="1313121" y="1694587"/>
            <a:ext cx="6517758" cy="1754326"/>
          </a:xfrm>
          <a:prstGeom prst="rect">
            <a:avLst/>
          </a:prstGeom>
          <a:noFill/>
        </p:spPr>
        <p:txBody>
          <a:bodyPr wrap="square" rtlCol="0">
            <a:spAutoFit/>
          </a:bodyPr>
          <a:lstStyle/>
          <a:p>
            <a:pPr algn="ctr"/>
            <a:r>
              <a:rPr lang="en-US" sz="5400" b="1" dirty="0">
                <a:solidFill>
                  <a:schemeClr val="bg1"/>
                </a:solidFill>
                <a:latin typeface="Ubuntu" panose="020B0604020202020204" charset="0"/>
              </a:rPr>
              <a:t>THANK YOU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10" name="TextBox 9">
            <a:extLst>
              <a:ext uri="{FF2B5EF4-FFF2-40B4-BE49-F238E27FC236}">
                <a16:creationId xmlns:a16="http://schemas.microsoft.com/office/drawing/2014/main" id="{31A4ED48-17B1-42F4-9148-E627FD662F6B}"/>
              </a:ext>
            </a:extLst>
          </p:cNvPr>
          <p:cNvSpPr txBox="1"/>
          <p:nvPr/>
        </p:nvSpPr>
        <p:spPr>
          <a:xfrm>
            <a:off x="813390" y="861238"/>
            <a:ext cx="7517220" cy="2308324"/>
          </a:xfrm>
          <a:prstGeom prst="rect">
            <a:avLst/>
          </a:prstGeom>
          <a:noFill/>
        </p:spPr>
        <p:txBody>
          <a:bodyPr wrap="square" rtlCol="0">
            <a:spAutoFit/>
          </a:bodyPr>
          <a:lstStyle/>
          <a:p>
            <a:pPr algn="just"/>
            <a:r>
              <a:rPr lang="ru-RU" sz="1800" b="1" u="sng" dirty="0">
                <a:solidFill>
                  <a:schemeClr val="bg1"/>
                </a:solidFill>
                <a:latin typeface="Ubuntu" panose="020B0604020202020204" charset="0"/>
                <a:cs typeface="Times New Roman" panose="02020603050405020304" pitchFamily="18" charset="0"/>
              </a:rPr>
              <a:t>Т</a:t>
            </a:r>
            <a:r>
              <a:rPr lang="en-US" sz="1800" b="1" u="sng" dirty="0" err="1">
                <a:solidFill>
                  <a:schemeClr val="bg1"/>
                </a:solidFill>
                <a:latin typeface="Ubuntu" panose="020B0604020202020204" charset="0"/>
                <a:cs typeface="Times New Roman" panose="02020603050405020304" pitchFamily="18" charset="0"/>
              </a:rPr>
              <a:t>opicality</a:t>
            </a:r>
            <a:r>
              <a:rPr lang="ru-RU" sz="1800" b="1" dirty="0">
                <a:solidFill>
                  <a:schemeClr val="bg1"/>
                </a:solidFill>
                <a:latin typeface="Ubuntu" panose="020B0604020202020204" charset="0"/>
                <a:cs typeface="Times New Roman" panose="02020603050405020304" pitchFamily="18" charset="0"/>
              </a:rPr>
              <a:t>: </a:t>
            </a:r>
            <a:r>
              <a:rPr lang="en-US" sz="1800" b="1" dirty="0">
                <a:solidFill>
                  <a:schemeClr val="bg1"/>
                </a:solidFill>
                <a:latin typeface="Ubuntu" panose="020B0604020202020204" charset="0"/>
                <a:cs typeface="Times New Roman" panose="02020603050405020304" pitchFamily="18" charset="0"/>
              </a:rPr>
              <a:t>Game is a principal activity of children and is always present in human life, being one of the most important elements of childhood. Currently, new games and toys appear at a warp speed and their influence on the formation of a child's personality has not been fully studied. The problem of development of personality characteristics of teenagers has always been in the center of attention of scientists and still occupies an important place in psychology. </a:t>
            </a:r>
          </a:p>
        </p:txBody>
      </p:sp>
      <p:sp>
        <p:nvSpPr>
          <p:cNvPr id="11" name="TextBox 10">
            <a:extLst>
              <a:ext uri="{FF2B5EF4-FFF2-40B4-BE49-F238E27FC236}">
                <a16:creationId xmlns:a16="http://schemas.microsoft.com/office/drawing/2014/main" id="{AD563224-A896-48B5-A6C9-7F3F8130B2DE}"/>
              </a:ext>
            </a:extLst>
          </p:cNvPr>
          <p:cNvSpPr txBox="1"/>
          <p:nvPr/>
        </p:nvSpPr>
        <p:spPr>
          <a:xfrm>
            <a:off x="813390" y="3266599"/>
            <a:ext cx="7517220" cy="1015663"/>
          </a:xfrm>
          <a:prstGeom prst="rect">
            <a:avLst/>
          </a:prstGeom>
          <a:noFill/>
        </p:spPr>
        <p:txBody>
          <a:bodyPr wrap="square" rtlCol="0">
            <a:spAutoFit/>
          </a:bodyPr>
          <a:lstStyle/>
          <a:p>
            <a:r>
              <a:rPr lang="en-US" sz="2000" b="1" u="sng" dirty="0">
                <a:solidFill>
                  <a:schemeClr val="bg1"/>
                </a:solidFill>
                <a:latin typeface="Ubuntu" panose="020B0604020202020204" charset="0"/>
              </a:rPr>
              <a:t>The purpose of the study</a:t>
            </a:r>
            <a:r>
              <a:rPr lang="en-US" sz="2000" b="1" dirty="0">
                <a:solidFill>
                  <a:schemeClr val="bg1"/>
                </a:solidFill>
                <a:latin typeface="Ubuntu" panose="020B0604020202020204" charset="0"/>
              </a:rPr>
              <a:t> is to identify the relationship between the games and toys preferred in childhood and the personality of a teenager.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a:extLst>
              <a:ext uri="{FF2B5EF4-FFF2-40B4-BE49-F238E27FC236}">
                <a16:creationId xmlns:a16="http://schemas.microsoft.com/office/drawing/2014/main" id="{E2351336-3AED-4FB9-B918-AF9FD6B03B32}"/>
              </a:ext>
            </a:extLst>
          </p:cNvPr>
          <p:cNvSpPr txBox="1"/>
          <p:nvPr/>
        </p:nvSpPr>
        <p:spPr>
          <a:xfrm>
            <a:off x="821490" y="1117505"/>
            <a:ext cx="7501020" cy="2908489"/>
          </a:xfrm>
          <a:prstGeom prst="rect">
            <a:avLst/>
          </a:prstGeom>
          <a:noFill/>
        </p:spPr>
        <p:txBody>
          <a:bodyPr wrap="square" rtlCol="0">
            <a:spAutoFit/>
          </a:bodyPr>
          <a:lstStyle/>
          <a:p>
            <a:pPr>
              <a:spcAft>
                <a:spcPts val="1800"/>
              </a:spcAft>
            </a:pPr>
            <a:r>
              <a:rPr lang="en-US" sz="2400" b="1" u="sng" dirty="0">
                <a:solidFill>
                  <a:schemeClr val="bg1"/>
                </a:solidFill>
                <a:latin typeface="Ubuntu" panose="020B0604020202020204" charset="0"/>
              </a:rPr>
              <a:t>The main hypothesis</a:t>
            </a:r>
            <a:r>
              <a:rPr lang="en-US" sz="2400" b="1" dirty="0">
                <a:solidFill>
                  <a:schemeClr val="bg1"/>
                </a:solidFill>
                <a:latin typeface="Ubuntu" panose="020B0604020202020204" charset="0"/>
              </a:rPr>
              <a:t> of the study was that there is a relationship between the personality of adolescents and the games and toys that they preferred in childhood. </a:t>
            </a:r>
          </a:p>
          <a:p>
            <a:pPr>
              <a:spcAft>
                <a:spcPts val="1800"/>
              </a:spcAft>
            </a:pPr>
            <a:r>
              <a:rPr lang="en-US" sz="2400" b="1" u="sng" dirty="0">
                <a:solidFill>
                  <a:schemeClr val="bg1"/>
                </a:solidFill>
                <a:latin typeface="Ubuntu" panose="020B0604020202020204" charset="0"/>
              </a:rPr>
              <a:t>The specific hypothesis</a:t>
            </a:r>
            <a:r>
              <a:rPr lang="en-US" sz="2400" b="1" dirty="0">
                <a:solidFill>
                  <a:schemeClr val="bg1"/>
                </a:solidFill>
                <a:latin typeface="Ubuntu" panose="020B0604020202020204" charset="0"/>
              </a:rPr>
              <a:t> of the study was that the features of toys and games are interconnected with the personality of teenagers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6" name="TextBox 5">
            <a:extLst>
              <a:ext uri="{FF2B5EF4-FFF2-40B4-BE49-F238E27FC236}">
                <a16:creationId xmlns:a16="http://schemas.microsoft.com/office/drawing/2014/main" id="{4272F7A9-A353-44E8-8B34-AFD04FDCC8A5}"/>
              </a:ext>
            </a:extLst>
          </p:cNvPr>
          <p:cNvSpPr txBox="1"/>
          <p:nvPr/>
        </p:nvSpPr>
        <p:spPr>
          <a:xfrm>
            <a:off x="792126" y="643269"/>
            <a:ext cx="7251404" cy="461665"/>
          </a:xfrm>
          <a:prstGeom prst="rect">
            <a:avLst/>
          </a:prstGeom>
          <a:noFill/>
        </p:spPr>
        <p:txBody>
          <a:bodyPr wrap="square" rtlCol="0">
            <a:spAutoFit/>
          </a:bodyPr>
          <a:lstStyle/>
          <a:p>
            <a:r>
              <a:rPr lang="en-US" sz="2400" b="1" u="sng" dirty="0">
                <a:solidFill>
                  <a:schemeClr val="bg1"/>
                </a:solidFill>
                <a:latin typeface="Ubuntu" panose="020B0604020202020204" charset="0"/>
              </a:rPr>
              <a:t>ADOLESCENT PSYCHOLOGY</a:t>
            </a:r>
          </a:p>
        </p:txBody>
      </p:sp>
      <p:sp>
        <p:nvSpPr>
          <p:cNvPr id="7" name="TextBox 6">
            <a:extLst>
              <a:ext uri="{FF2B5EF4-FFF2-40B4-BE49-F238E27FC236}">
                <a16:creationId xmlns:a16="http://schemas.microsoft.com/office/drawing/2014/main" id="{C9BF477F-A220-484F-AE41-78E2132D81BD}"/>
              </a:ext>
            </a:extLst>
          </p:cNvPr>
          <p:cNvSpPr txBox="1"/>
          <p:nvPr/>
        </p:nvSpPr>
        <p:spPr>
          <a:xfrm>
            <a:off x="792126" y="980026"/>
            <a:ext cx="6367449" cy="1697131"/>
          </a:xfrm>
          <a:prstGeom prst="rect">
            <a:avLst/>
          </a:prstGeom>
          <a:noFill/>
        </p:spPr>
        <p:txBody>
          <a:bodyPr wrap="none" rtlCol="0">
            <a:spAutoFit/>
          </a:bodyPr>
          <a:lstStyle/>
          <a:p>
            <a:pPr>
              <a:lnSpc>
                <a:spcPct val="150000"/>
              </a:lnSpc>
              <a:buClr>
                <a:schemeClr val="bg1"/>
              </a:buClr>
            </a:pPr>
            <a:r>
              <a:rPr lang="en-US" sz="1800" b="1" dirty="0">
                <a:solidFill>
                  <a:schemeClr val="bg1"/>
                </a:solidFill>
                <a:latin typeface="Ubuntu" panose="020B0604020202020204" charset="0"/>
              </a:rPr>
              <a:t>General concept of adolescence</a:t>
            </a:r>
          </a:p>
          <a:p>
            <a:pPr>
              <a:lnSpc>
                <a:spcPct val="150000"/>
              </a:lnSpc>
              <a:buClr>
                <a:schemeClr val="bg1"/>
              </a:buClr>
            </a:pPr>
            <a:r>
              <a:rPr lang="en-US" sz="1800" b="1" dirty="0">
                <a:solidFill>
                  <a:schemeClr val="bg1"/>
                </a:solidFill>
                <a:latin typeface="Ubuntu" panose="020B0604020202020204" charset="0"/>
              </a:rPr>
              <a:t>Cognitive and emotional-volitional sphere of a teenager</a:t>
            </a:r>
            <a:endParaRPr lang="ru-RU" sz="1800" b="1" dirty="0">
              <a:solidFill>
                <a:schemeClr val="bg1"/>
              </a:solidFill>
              <a:latin typeface="Ubuntu" panose="020B0604020202020204" charset="0"/>
            </a:endParaRPr>
          </a:p>
          <a:p>
            <a:pPr>
              <a:lnSpc>
                <a:spcPct val="150000"/>
              </a:lnSpc>
              <a:buClr>
                <a:schemeClr val="bg1"/>
              </a:buClr>
            </a:pPr>
            <a:r>
              <a:rPr lang="en-US" sz="1800" b="1" dirty="0">
                <a:solidFill>
                  <a:schemeClr val="bg1"/>
                </a:solidFill>
                <a:latin typeface="Ubuntu" panose="020B0604020202020204" charset="0"/>
              </a:rPr>
              <a:t>Adolescent self-awareness</a:t>
            </a:r>
            <a:endParaRPr lang="ru-RU" sz="1800" b="1" dirty="0">
              <a:solidFill>
                <a:schemeClr val="bg1"/>
              </a:solidFill>
              <a:latin typeface="Ubuntu" panose="020B0604020202020204" charset="0"/>
            </a:endParaRPr>
          </a:p>
          <a:p>
            <a:pPr>
              <a:lnSpc>
                <a:spcPct val="150000"/>
              </a:lnSpc>
              <a:buClr>
                <a:schemeClr val="bg1"/>
              </a:buClr>
            </a:pPr>
            <a:r>
              <a:rPr lang="en-US" sz="1800" b="1" dirty="0">
                <a:solidFill>
                  <a:schemeClr val="bg1"/>
                </a:solidFill>
                <a:latin typeface="Ubuntu" panose="020B0604020202020204" charset="0"/>
              </a:rPr>
              <a:t>Behavior and coping strategies of an adolescent</a:t>
            </a:r>
          </a:p>
        </p:txBody>
      </p:sp>
      <p:sp>
        <p:nvSpPr>
          <p:cNvPr id="8" name="TextBox 7">
            <a:extLst>
              <a:ext uri="{FF2B5EF4-FFF2-40B4-BE49-F238E27FC236}">
                <a16:creationId xmlns:a16="http://schemas.microsoft.com/office/drawing/2014/main" id="{3DC3F629-D4EC-43F9-879F-A7B7532E88A2}"/>
              </a:ext>
            </a:extLst>
          </p:cNvPr>
          <p:cNvSpPr txBox="1"/>
          <p:nvPr/>
        </p:nvSpPr>
        <p:spPr>
          <a:xfrm>
            <a:off x="792126" y="2675377"/>
            <a:ext cx="7251404" cy="461665"/>
          </a:xfrm>
          <a:prstGeom prst="rect">
            <a:avLst/>
          </a:prstGeom>
          <a:noFill/>
        </p:spPr>
        <p:txBody>
          <a:bodyPr wrap="square" rtlCol="0">
            <a:spAutoFit/>
          </a:bodyPr>
          <a:lstStyle/>
          <a:p>
            <a:r>
              <a:rPr lang="en-US" sz="2400" b="1" u="sng" dirty="0">
                <a:solidFill>
                  <a:schemeClr val="bg1"/>
                </a:solidFill>
                <a:latin typeface="Ubuntu" panose="020B0604020202020204" charset="0"/>
              </a:rPr>
              <a:t>PSYCHOLOGY OF GAMES AND TOYS</a:t>
            </a:r>
          </a:p>
        </p:txBody>
      </p:sp>
      <p:sp>
        <p:nvSpPr>
          <p:cNvPr id="9" name="TextBox 8">
            <a:extLst>
              <a:ext uri="{FF2B5EF4-FFF2-40B4-BE49-F238E27FC236}">
                <a16:creationId xmlns:a16="http://schemas.microsoft.com/office/drawing/2014/main" id="{8D67FA8D-2CED-47ED-8F4E-49736B05C189}"/>
              </a:ext>
            </a:extLst>
          </p:cNvPr>
          <p:cNvSpPr txBox="1"/>
          <p:nvPr/>
        </p:nvSpPr>
        <p:spPr>
          <a:xfrm>
            <a:off x="792126" y="3033415"/>
            <a:ext cx="7581014" cy="1281633"/>
          </a:xfrm>
          <a:prstGeom prst="rect">
            <a:avLst/>
          </a:prstGeom>
          <a:noFill/>
        </p:spPr>
        <p:txBody>
          <a:bodyPr wrap="square" rtlCol="0">
            <a:spAutoFit/>
          </a:bodyPr>
          <a:lstStyle/>
          <a:p>
            <a:pPr>
              <a:lnSpc>
                <a:spcPct val="150000"/>
              </a:lnSpc>
            </a:pPr>
            <a:r>
              <a:rPr lang="en-US" sz="1800" b="1" dirty="0">
                <a:solidFill>
                  <a:schemeClr val="bg1"/>
                </a:solidFill>
                <a:latin typeface="Ubuntu" panose="020B0604020202020204" charset="0"/>
              </a:rPr>
              <a:t>The concept of games and toys in psychology</a:t>
            </a:r>
            <a:endParaRPr lang="ru-RU" sz="1800" b="1" dirty="0">
              <a:solidFill>
                <a:schemeClr val="bg1"/>
              </a:solidFill>
              <a:latin typeface="Ubuntu" panose="020B0604020202020204" charset="0"/>
            </a:endParaRPr>
          </a:p>
          <a:p>
            <a:pPr>
              <a:lnSpc>
                <a:spcPct val="150000"/>
              </a:lnSpc>
            </a:pPr>
            <a:r>
              <a:rPr lang="en-US" sz="1800" b="1" dirty="0">
                <a:solidFill>
                  <a:schemeClr val="bg1"/>
                </a:solidFill>
                <a:latin typeface="Ubuntu" panose="020B0604020202020204" charset="0"/>
              </a:rPr>
              <a:t>Games classification and age aspects</a:t>
            </a:r>
            <a:endParaRPr lang="ru-RU" sz="1800" b="1" dirty="0">
              <a:solidFill>
                <a:schemeClr val="bg1"/>
              </a:solidFill>
              <a:latin typeface="Ubuntu" panose="020B0604020202020204" charset="0"/>
            </a:endParaRPr>
          </a:p>
          <a:p>
            <a:pPr>
              <a:lnSpc>
                <a:spcPct val="150000"/>
              </a:lnSpc>
            </a:pPr>
            <a:r>
              <a:rPr lang="en-US" sz="1800" b="1" dirty="0">
                <a:solidFill>
                  <a:schemeClr val="bg1"/>
                </a:solidFill>
                <a:latin typeface="Ubuntu" panose="020B0604020202020204" charset="0"/>
              </a:rPr>
              <a:t>The influence of games and toys on the formation of personality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6" name="TextBox 5">
            <a:extLst>
              <a:ext uri="{FF2B5EF4-FFF2-40B4-BE49-F238E27FC236}">
                <a16:creationId xmlns:a16="http://schemas.microsoft.com/office/drawing/2014/main" id="{5894B4AC-8FF1-408F-A018-362C1BD0B842}"/>
              </a:ext>
            </a:extLst>
          </p:cNvPr>
          <p:cNvSpPr txBox="1"/>
          <p:nvPr/>
        </p:nvSpPr>
        <p:spPr>
          <a:xfrm>
            <a:off x="943764" y="603869"/>
            <a:ext cx="7256471" cy="707886"/>
          </a:xfrm>
          <a:prstGeom prst="rect">
            <a:avLst/>
          </a:prstGeom>
          <a:noFill/>
        </p:spPr>
        <p:txBody>
          <a:bodyPr wrap="square" rtlCol="0">
            <a:spAutoFit/>
          </a:bodyPr>
          <a:lstStyle/>
          <a:p>
            <a:pPr algn="ctr"/>
            <a:r>
              <a:rPr lang="en-US" sz="4000" b="1" dirty="0">
                <a:solidFill>
                  <a:schemeClr val="bg1"/>
                </a:solidFill>
                <a:latin typeface="Ubuntu" panose="020B0604020202020204" charset="0"/>
              </a:rPr>
              <a:t>EMPIRICAL STUDY</a:t>
            </a:r>
          </a:p>
        </p:txBody>
      </p:sp>
      <p:sp>
        <p:nvSpPr>
          <p:cNvPr id="7" name="TextBox 6">
            <a:extLst>
              <a:ext uri="{FF2B5EF4-FFF2-40B4-BE49-F238E27FC236}">
                <a16:creationId xmlns:a16="http://schemas.microsoft.com/office/drawing/2014/main" id="{8500BE0E-1B22-496F-B964-66BAC2AE519A}"/>
              </a:ext>
            </a:extLst>
          </p:cNvPr>
          <p:cNvSpPr txBox="1"/>
          <p:nvPr/>
        </p:nvSpPr>
        <p:spPr>
          <a:xfrm>
            <a:off x="765545" y="2023790"/>
            <a:ext cx="3066865" cy="369332"/>
          </a:xfrm>
          <a:prstGeom prst="rect">
            <a:avLst/>
          </a:prstGeom>
          <a:noFill/>
        </p:spPr>
        <p:txBody>
          <a:bodyPr wrap="none" rtlCol="0">
            <a:spAutoFit/>
          </a:bodyPr>
          <a:lstStyle/>
          <a:p>
            <a:r>
              <a:rPr lang="en-US" sz="1800" b="1" u="sng" dirty="0">
                <a:solidFill>
                  <a:schemeClr val="bg1"/>
                </a:solidFill>
                <a:latin typeface="Ubuntu" panose="020B0604020202020204" charset="0"/>
              </a:rPr>
              <a:t>Research method</a:t>
            </a:r>
            <a:r>
              <a:rPr lang="ru-RU" sz="1800" b="1" dirty="0">
                <a:solidFill>
                  <a:schemeClr val="bg1"/>
                </a:solidFill>
                <a:latin typeface="Ubuntu" panose="020B0604020202020204" charset="0"/>
              </a:rPr>
              <a:t>: </a:t>
            </a:r>
            <a:r>
              <a:rPr lang="en-US" sz="1800" b="1" dirty="0">
                <a:solidFill>
                  <a:schemeClr val="bg1"/>
                </a:solidFill>
                <a:latin typeface="Ubuntu" panose="020B0604020202020204" charset="0"/>
              </a:rPr>
              <a:t>testing</a:t>
            </a:r>
          </a:p>
        </p:txBody>
      </p:sp>
      <p:sp>
        <p:nvSpPr>
          <p:cNvPr id="8" name="TextBox 7">
            <a:extLst>
              <a:ext uri="{FF2B5EF4-FFF2-40B4-BE49-F238E27FC236}">
                <a16:creationId xmlns:a16="http://schemas.microsoft.com/office/drawing/2014/main" id="{3AC1D0AB-1644-45DD-B609-38629969DE08}"/>
              </a:ext>
            </a:extLst>
          </p:cNvPr>
          <p:cNvSpPr txBox="1"/>
          <p:nvPr/>
        </p:nvSpPr>
        <p:spPr>
          <a:xfrm>
            <a:off x="765545" y="2443437"/>
            <a:ext cx="7612910" cy="2031325"/>
          </a:xfrm>
          <a:prstGeom prst="rect">
            <a:avLst/>
          </a:prstGeom>
          <a:noFill/>
        </p:spPr>
        <p:txBody>
          <a:bodyPr wrap="square" rtlCol="0">
            <a:spAutoFit/>
          </a:bodyPr>
          <a:lstStyle/>
          <a:p>
            <a:r>
              <a:rPr lang="en-US" sz="1800" b="1" u="sng" dirty="0">
                <a:solidFill>
                  <a:schemeClr val="bg1"/>
                </a:solidFill>
                <a:latin typeface="Ubuntu" panose="020B0604020202020204" charset="0"/>
              </a:rPr>
              <a:t>Research techniques</a:t>
            </a:r>
            <a:r>
              <a:rPr lang="ru-RU" sz="1800" b="1" u="sng" dirty="0">
                <a:solidFill>
                  <a:schemeClr val="bg1"/>
                </a:solidFill>
                <a:latin typeface="Ubuntu" panose="020B0604020202020204" charset="0"/>
              </a:rPr>
              <a:t>:</a:t>
            </a:r>
          </a:p>
          <a:p>
            <a:pPr marL="285750" lvl="0" indent="-285750">
              <a:buClr>
                <a:schemeClr val="bg1"/>
              </a:buClr>
              <a:buSzPct val="120000"/>
              <a:buFont typeface="Wingdings" panose="05000000000000000000" pitchFamily="2" charset="2"/>
              <a:buChar char="§"/>
            </a:pPr>
            <a:r>
              <a:rPr lang="en-US" sz="1800" b="1" dirty="0">
                <a:solidFill>
                  <a:schemeClr val="bg1"/>
                </a:solidFill>
                <a:latin typeface="Ubuntu" panose="020B0604020202020204" charset="0"/>
              </a:rPr>
              <a:t>"Personal Differential"</a:t>
            </a:r>
            <a:r>
              <a:rPr lang="ru-RU" sz="1800" b="1" dirty="0">
                <a:solidFill>
                  <a:schemeClr val="bg1"/>
                </a:solidFill>
                <a:latin typeface="Ubuntu" panose="020B0604020202020204" charset="0"/>
              </a:rPr>
              <a:t> (</a:t>
            </a:r>
            <a:r>
              <a:rPr lang="en-US" sz="1800" b="1" dirty="0">
                <a:solidFill>
                  <a:schemeClr val="bg1"/>
                </a:solidFill>
                <a:latin typeface="Ubuntu" panose="020B0604020202020204" charset="0"/>
              </a:rPr>
              <a:t>version adapted by the V.M. </a:t>
            </a:r>
            <a:r>
              <a:rPr lang="en-US" sz="1800" b="1" dirty="0" err="1">
                <a:solidFill>
                  <a:schemeClr val="bg1"/>
                </a:solidFill>
                <a:latin typeface="Ubuntu" panose="020B0604020202020204" charset="0"/>
              </a:rPr>
              <a:t>Bechterev</a:t>
            </a:r>
            <a:r>
              <a:rPr lang="en-US" sz="1800" b="1" dirty="0">
                <a:solidFill>
                  <a:schemeClr val="bg1"/>
                </a:solidFill>
                <a:latin typeface="Ubuntu" panose="020B0604020202020204" charset="0"/>
              </a:rPr>
              <a:t> Research Institute</a:t>
            </a:r>
            <a:r>
              <a:rPr lang="ru-RU" sz="1800" b="1" dirty="0">
                <a:solidFill>
                  <a:schemeClr val="bg1"/>
                </a:solidFill>
                <a:latin typeface="Ubuntu" panose="020B0604020202020204" charset="0"/>
              </a:rPr>
              <a:t>);</a:t>
            </a:r>
          </a:p>
          <a:p>
            <a:pPr marL="285750" lvl="0" indent="-285750">
              <a:buClr>
                <a:schemeClr val="bg1"/>
              </a:buClr>
              <a:buSzPct val="120000"/>
              <a:buFont typeface="Wingdings" panose="05000000000000000000" pitchFamily="2" charset="2"/>
              <a:buChar char="§"/>
            </a:pPr>
            <a:r>
              <a:rPr lang="en-US" sz="1800" b="1" dirty="0">
                <a:solidFill>
                  <a:schemeClr val="bg1"/>
                </a:solidFill>
                <a:latin typeface="Ubuntu" panose="020B0604020202020204" charset="0"/>
              </a:rPr>
              <a:t>"Q Methodology“  of W. Stephenson</a:t>
            </a:r>
            <a:r>
              <a:rPr lang="ru-RU" sz="1800" b="1" dirty="0">
                <a:solidFill>
                  <a:schemeClr val="bg1"/>
                </a:solidFill>
                <a:latin typeface="Ubuntu" panose="020B0604020202020204" charset="0"/>
              </a:rPr>
              <a:t> (</a:t>
            </a:r>
            <a:r>
              <a:rPr lang="en-US" sz="1800" b="1" dirty="0">
                <a:solidFill>
                  <a:schemeClr val="bg1"/>
                </a:solidFill>
                <a:latin typeface="Ubuntu" panose="020B0604020202020204" charset="0"/>
              </a:rPr>
              <a:t>version adapted by the V.M. </a:t>
            </a:r>
            <a:r>
              <a:rPr lang="en-US" sz="1800" b="1" dirty="0" err="1">
                <a:solidFill>
                  <a:schemeClr val="bg1"/>
                </a:solidFill>
                <a:latin typeface="Ubuntu" panose="020B0604020202020204" charset="0"/>
              </a:rPr>
              <a:t>Bechterev</a:t>
            </a:r>
            <a:r>
              <a:rPr lang="en-US" sz="1800" b="1" dirty="0">
                <a:solidFill>
                  <a:schemeClr val="bg1"/>
                </a:solidFill>
                <a:latin typeface="Ubuntu" panose="020B0604020202020204" charset="0"/>
              </a:rPr>
              <a:t> Research Institute</a:t>
            </a:r>
            <a:r>
              <a:rPr lang="ru-RU" sz="1800" b="1" dirty="0">
                <a:solidFill>
                  <a:schemeClr val="bg1"/>
                </a:solidFill>
                <a:latin typeface="Ubuntu" panose="020B0604020202020204" charset="0"/>
              </a:rPr>
              <a:t>); </a:t>
            </a:r>
            <a:endParaRPr lang="en-US" sz="1800" b="1" dirty="0">
              <a:solidFill>
                <a:schemeClr val="bg1"/>
              </a:solidFill>
              <a:latin typeface="Ubuntu" panose="020B0604020202020204" charset="0"/>
            </a:endParaRPr>
          </a:p>
          <a:p>
            <a:pPr marL="285750" lvl="0" indent="-285750">
              <a:buClr>
                <a:schemeClr val="bg1"/>
              </a:buClr>
              <a:buSzPct val="120000"/>
              <a:buFont typeface="Wingdings" panose="05000000000000000000" pitchFamily="2" charset="2"/>
              <a:buChar char="§"/>
            </a:pPr>
            <a:r>
              <a:rPr lang="en-US" sz="1800" b="1" dirty="0">
                <a:solidFill>
                  <a:schemeClr val="bg1"/>
                </a:solidFill>
                <a:latin typeface="Ubuntu" panose="020B0604020202020204" charset="0"/>
              </a:rPr>
              <a:t>"Ways To Overcome Negative Situations“ of S. S. </a:t>
            </a:r>
            <a:r>
              <a:rPr lang="en-US" sz="1800" b="1" dirty="0" err="1">
                <a:solidFill>
                  <a:schemeClr val="bg1"/>
                </a:solidFill>
                <a:latin typeface="Ubuntu" panose="020B0604020202020204" charset="0"/>
              </a:rPr>
              <a:t>Goncharova</a:t>
            </a:r>
            <a:r>
              <a:rPr lang="ru-RU" sz="1800" b="1" dirty="0">
                <a:solidFill>
                  <a:schemeClr val="bg1"/>
                </a:solidFill>
                <a:latin typeface="Ubuntu" panose="020B0604020202020204" charset="0"/>
              </a:rPr>
              <a:t>;</a:t>
            </a:r>
            <a:endParaRPr lang="en-US" sz="1800" b="1" dirty="0">
              <a:solidFill>
                <a:schemeClr val="bg1"/>
              </a:solidFill>
              <a:latin typeface="Ubuntu" panose="020B0604020202020204" charset="0"/>
            </a:endParaRPr>
          </a:p>
          <a:p>
            <a:pPr marL="285750" lvl="0" indent="-285750">
              <a:buClr>
                <a:schemeClr val="bg1"/>
              </a:buClr>
              <a:buSzPct val="120000"/>
              <a:buFont typeface="Wingdings" panose="05000000000000000000" pitchFamily="2" charset="2"/>
              <a:buChar char="§"/>
            </a:pPr>
            <a:r>
              <a:rPr lang="en-US" sz="1800" b="1" dirty="0">
                <a:solidFill>
                  <a:schemeClr val="bg1"/>
                </a:solidFill>
                <a:latin typeface="Ubuntu" panose="020B0604020202020204" charset="0"/>
              </a:rPr>
              <a:t>Questionnaire developed by the author</a:t>
            </a:r>
          </a:p>
        </p:txBody>
      </p:sp>
      <p:sp>
        <p:nvSpPr>
          <p:cNvPr id="9" name="TextBox 8">
            <a:extLst>
              <a:ext uri="{FF2B5EF4-FFF2-40B4-BE49-F238E27FC236}">
                <a16:creationId xmlns:a16="http://schemas.microsoft.com/office/drawing/2014/main" id="{183BC3EA-FD33-4EB8-B371-700CFF94354E}"/>
              </a:ext>
            </a:extLst>
          </p:cNvPr>
          <p:cNvSpPr txBox="1"/>
          <p:nvPr/>
        </p:nvSpPr>
        <p:spPr>
          <a:xfrm>
            <a:off x="765545" y="1377459"/>
            <a:ext cx="6857999" cy="646331"/>
          </a:xfrm>
          <a:prstGeom prst="rect">
            <a:avLst/>
          </a:prstGeom>
          <a:noFill/>
        </p:spPr>
        <p:txBody>
          <a:bodyPr wrap="square" rtlCol="0">
            <a:spAutoFit/>
          </a:bodyPr>
          <a:lstStyle/>
          <a:p>
            <a:r>
              <a:rPr lang="en-US" sz="1800" b="1" u="sng" dirty="0">
                <a:solidFill>
                  <a:schemeClr val="bg1"/>
                </a:solidFill>
                <a:latin typeface="Ubuntu" panose="020B0604020202020204" charset="0"/>
              </a:rPr>
              <a:t>Sample group</a:t>
            </a:r>
            <a:r>
              <a:rPr lang="ru-RU" sz="1800" b="1" dirty="0">
                <a:solidFill>
                  <a:schemeClr val="bg1"/>
                </a:solidFill>
                <a:latin typeface="Ubuntu" panose="020B0604020202020204" charset="0"/>
              </a:rPr>
              <a:t>: </a:t>
            </a:r>
            <a:r>
              <a:rPr lang="en-US" sz="1800" b="1" dirty="0">
                <a:solidFill>
                  <a:schemeClr val="bg1"/>
                </a:solidFill>
                <a:latin typeface="Ubuntu" panose="020B0604020202020204" charset="0"/>
                <a:cs typeface="Times New Roman" panose="02020603050405020304" pitchFamily="18" charset="0"/>
              </a:rPr>
              <a:t>49 adolescents aged 15-18 years old (25 girls and 24 boys)</a:t>
            </a:r>
            <a:endParaRPr lang="hy-AM" sz="1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78CC7E89-9791-4C79-B0A3-C63E13070869}"/>
              </a:ext>
            </a:extLst>
          </p:cNvPr>
          <p:cNvGraphicFramePr/>
          <p:nvPr>
            <p:extLst>
              <p:ext uri="{D42A27DB-BD31-4B8C-83A1-F6EECF244321}">
                <p14:modId xmlns:p14="http://schemas.microsoft.com/office/powerpoint/2010/main" val="1640595456"/>
              </p:ext>
            </p:extLst>
          </p:nvPr>
        </p:nvGraphicFramePr>
        <p:xfrm>
          <a:off x="1732095" y="1350334"/>
          <a:ext cx="5679810" cy="338161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27FE184-E29D-4A74-B750-EB526014EB4F}"/>
              </a:ext>
            </a:extLst>
          </p:cNvPr>
          <p:cNvSpPr txBox="1"/>
          <p:nvPr/>
        </p:nvSpPr>
        <p:spPr>
          <a:xfrm>
            <a:off x="478464" y="642448"/>
            <a:ext cx="8187071" cy="707886"/>
          </a:xfrm>
          <a:prstGeom prst="rect">
            <a:avLst/>
          </a:prstGeom>
          <a:noFill/>
        </p:spPr>
        <p:txBody>
          <a:bodyPr wrap="square" rtlCol="0">
            <a:spAutoFit/>
          </a:bodyPr>
          <a:lstStyle/>
          <a:p>
            <a:pPr algn="ctr"/>
            <a:r>
              <a:rPr lang="en-US" sz="2000" b="1" dirty="0">
                <a:solidFill>
                  <a:schemeClr val="bg1"/>
                </a:solidFill>
                <a:latin typeface="Ubuntu" panose="020B0604020202020204" charset="0"/>
              </a:rPr>
              <a:t>INDICATORS ACCORDING TO THE </a:t>
            </a:r>
            <a:r>
              <a:rPr lang="ru-RU" sz="2000" b="1" dirty="0">
                <a:solidFill>
                  <a:schemeClr val="bg1"/>
                </a:solidFill>
                <a:latin typeface="Ubuntu" panose="020B0604020202020204" charset="0"/>
              </a:rPr>
              <a:t>«</a:t>
            </a:r>
            <a:r>
              <a:rPr lang="en-US" sz="2000" b="1" dirty="0">
                <a:solidFill>
                  <a:schemeClr val="bg1"/>
                </a:solidFill>
                <a:latin typeface="Ubuntu" panose="020B0604020202020204" charset="0"/>
              </a:rPr>
              <a:t>PERSONAL DIFFERENTIAL</a:t>
            </a:r>
            <a:r>
              <a:rPr lang="ru-RU" sz="2000" b="1" dirty="0">
                <a:solidFill>
                  <a:schemeClr val="bg1"/>
                </a:solidFill>
                <a:latin typeface="Ubuntu" panose="020B0604020202020204" charset="0"/>
              </a:rPr>
              <a:t>»</a:t>
            </a:r>
            <a:r>
              <a:rPr lang="en-US" sz="2000" b="1" dirty="0">
                <a:solidFill>
                  <a:schemeClr val="bg1"/>
                </a:solidFill>
                <a:latin typeface="Ubuntu" panose="020B0604020202020204" charset="0"/>
              </a:rPr>
              <a:t> METHOD (DEPENDING ON THE NUMBER OF PLAYERS)</a:t>
            </a:r>
            <a:endParaRPr lang="ru-RU" sz="2000" b="1" dirty="0">
              <a:solidFill>
                <a:schemeClr val="bg1"/>
              </a:solidFill>
              <a:latin typeface="Ubuntu"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371F0E-8B0B-4D0C-8CFE-5555C7D7EF80}"/>
              </a:ext>
            </a:extLst>
          </p:cNvPr>
          <p:cNvGraphicFramePr/>
          <p:nvPr>
            <p:extLst>
              <p:ext uri="{D42A27DB-BD31-4B8C-83A1-F6EECF244321}">
                <p14:modId xmlns:p14="http://schemas.microsoft.com/office/powerpoint/2010/main" val="3565503065"/>
              </p:ext>
            </p:extLst>
          </p:nvPr>
        </p:nvGraphicFramePr>
        <p:xfrm>
          <a:off x="1678837" y="1227065"/>
          <a:ext cx="5786326" cy="349582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2C508D6-551B-4291-9ECC-2F6733D194DD}"/>
              </a:ext>
            </a:extLst>
          </p:cNvPr>
          <p:cNvSpPr txBox="1"/>
          <p:nvPr/>
        </p:nvSpPr>
        <p:spPr>
          <a:xfrm>
            <a:off x="621824" y="599139"/>
            <a:ext cx="7900351" cy="707886"/>
          </a:xfrm>
          <a:prstGeom prst="rect">
            <a:avLst/>
          </a:prstGeom>
          <a:noFill/>
        </p:spPr>
        <p:txBody>
          <a:bodyPr wrap="square" rtlCol="0">
            <a:spAutoFit/>
          </a:bodyPr>
          <a:lstStyle/>
          <a:p>
            <a:pPr algn="ctr"/>
            <a:r>
              <a:rPr lang="en-US" sz="2000" b="1" dirty="0">
                <a:solidFill>
                  <a:schemeClr val="bg1"/>
                </a:solidFill>
                <a:latin typeface="Ubuntu" panose="020B0604020202020204" charset="0"/>
              </a:rPr>
              <a:t>INDICATORS ACCORDING TO THE </a:t>
            </a:r>
            <a:r>
              <a:rPr lang="ru-RU" sz="2000" b="1" dirty="0">
                <a:solidFill>
                  <a:schemeClr val="bg1"/>
                </a:solidFill>
                <a:latin typeface="Ubuntu" panose="020B0604020202020204" charset="0"/>
              </a:rPr>
              <a:t>«</a:t>
            </a:r>
            <a:r>
              <a:rPr lang="en-US" sz="2000" b="1" dirty="0">
                <a:solidFill>
                  <a:schemeClr val="bg1"/>
                </a:solidFill>
                <a:latin typeface="Ubuntu" panose="020B0604020202020204" charset="0"/>
              </a:rPr>
              <a:t>PERSONAL DIFFERENTIAL</a:t>
            </a:r>
            <a:r>
              <a:rPr lang="ru-RU" sz="2000" b="1" dirty="0">
                <a:solidFill>
                  <a:schemeClr val="bg1"/>
                </a:solidFill>
                <a:latin typeface="Ubuntu" panose="020B0604020202020204" charset="0"/>
              </a:rPr>
              <a:t>»</a:t>
            </a:r>
            <a:r>
              <a:rPr lang="en-US" sz="2000" b="1" dirty="0">
                <a:solidFill>
                  <a:schemeClr val="bg1"/>
                </a:solidFill>
                <a:latin typeface="Ubuntu" panose="020B0604020202020204" charset="0"/>
              </a:rPr>
              <a:t> METHOD (DEPENDING ON THE TYPE OF THE GAME)</a:t>
            </a:r>
            <a:endParaRPr lang="ru-RU" sz="2000" b="1" dirty="0">
              <a:solidFill>
                <a:schemeClr val="bg1"/>
              </a:solidFill>
              <a:latin typeface="Ubuntu"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3F8B566-87B5-4271-B1ED-0DBF54AE079A}"/>
              </a:ext>
            </a:extLst>
          </p:cNvPr>
          <p:cNvGraphicFramePr>
            <a:graphicFrameLocks noGrp="1"/>
          </p:cNvGraphicFramePr>
          <p:nvPr>
            <p:extLst>
              <p:ext uri="{D42A27DB-BD31-4B8C-83A1-F6EECF244321}">
                <p14:modId xmlns:p14="http://schemas.microsoft.com/office/powerpoint/2010/main" val="1768514066"/>
              </p:ext>
            </p:extLst>
          </p:nvPr>
        </p:nvGraphicFramePr>
        <p:xfrm>
          <a:off x="1011829" y="1487330"/>
          <a:ext cx="7201572" cy="1371599"/>
        </p:xfrm>
        <a:graphic>
          <a:graphicData uri="http://schemas.openxmlformats.org/drawingml/2006/table">
            <a:tbl>
              <a:tblPr firstRow="1" firstCol="1" bandRow="1">
                <a:tableStyleId>{21E4AEA4-8DFA-4A89-87EB-49C32662AFE0}</a:tableStyleId>
              </a:tblPr>
              <a:tblGrid>
                <a:gridCol w="3699012">
                  <a:extLst>
                    <a:ext uri="{9D8B030D-6E8A-4147-A177-3AD203B41FA5}">
                      <a16:colId xmlns:a16="http://schemas.microsoft.com/office/drawing/2014/main" val="145910058"/>
                    </a:ext>
                  </a:extLst>
                </a:gridCol>
                <a:gridCol w="1151067">
                  <a:extLst>
                    <a:ext uri="{9D8B030D-6E8A-4147-A177-3AD203B41FA5}">
                      <a16:colId xmlns:a16="http://schemas.microsoft.com/office/drawing/2014/main" val="576171580"/>
                    </a:ext>
                  </a:extLst>
                </a:gridCol>
                <a:gridCol w="947705">
                  <a:extLst>
                    <a:ext uri="{9D8B030D-6E8A-4147-A177-3AD203B41FA5}">
                      <a16:colId xmlns:a16="http://schemas.microsoft.com/office/drawing/2014/main" val="3323115268"/>
                    </a:ext>
                  </a:extLst>
                </a:gridCol>
                <a:gridCol w="1403788">
                  <a:extLst>
                    <a:ext uri="{9D8B030D-6E8A-4147-A177-3AD203B41FA5}">
                      <a16:colId xmlns:a16="http://schemas.microsoft.com/office/drawing/2014/main" val="600469127"/>
                    </a:ext>
                  </a:extLst>
                </a:gridCol>
              </a:tblGrid>
              <a:tr h="316523">
                <a:tc>
                  <a:txBody>
                    <a:bodyPr/>
                    <a:lstStyle/>
                    <a:p>
                      <a:pPr algn="just">
                        <a:lnSpc>
                          <a:spcPct val="107000"/>
                        </a:lnSpc>
                        <a:spcAft>
                          <a:spcPts val="300"/>
                        </a:spcAft>
                      </a:pPr>
                      <a:r>
                        <a:rPr lang="en-US" sz="1400" b="1" dirty="0">
                          <a:effectLst/>
                          <a:latin typeface="Ubuntu" panose="020B0604020202020204" charset="0"/>
                        </a:rPr>
                        <a:t> </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effectLst/>
                          <a:latin typeface="Ubuntu" panose="020B0604020202020204" charset="0"/>
                        </a:rPr>
                        <a:t>Rating</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effectLst/>
                          <a:latin typeface="Ubuntu" panose="020B0604020202020204" charset="0"/>
                        </a:rPr>
                        <a:t>Strength</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effectLst/>
                          <a:latin typeface="Ubuntu" panose="020B0604020202020204" charset="0"/>
                        </a:rPr>
                        <a:t>Activity</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2498058"/>
                  </a:ext>
                </a:extLst>
              </a:tr>
              <a:tr h="422030">
                <a:tc>
                  <a:txBody>
                    <a:bodyPr/>
                    <a:lstStyle/>
                    <a:p>
                      <a:pPr algn="just">
                        <a:lnSpc>
                          <a:spcPct val="107000"/>
                        </a:lnSpc>
                        <a:spcAft>
                          <a:spcPts val="300"/>
                        </a:spcAft>
                      </a:pPr>
                      <a:r>
                        <a:rPr lang="en-US" sz="1400" b="1" dirty="0">
                          <a:effectLst/>
                          <a:latin typeface="Ubuntu" panose="020B0604020202020204" charset="0"/>
                        </a:rPr>
                        <a:t>Dependence/Independence</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0.2</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-0.4</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-0.4</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705616312"/>
                  </a:ext>
                </a:extLst>
              </a:tr>
              <a:tr h="316523">
                <a:tc>
                  <a:txBody>
                    <a:bodyPr/>
                    <a:lstStyle/>
                    <a:p>
                      <a:pPr algn="just">
                        <a:lnSpc>
                          <a:spcPct val="107000"/>
                        </a:lnSpc>
                        <a:spcAft>
                          <a:spcPts val="300"/>
                        </a:spcAft>
                      </a:pPr>
                      <a:r>
                        <a:rPr lang="en-US" sz="1400" b="1" dirty="0">
                          <a:effectLst/>
                          <a:latin typeface="Ubuntu" panose="020B0604020202020204" charset="0"/>
                        </a:rPr>
                        <a:t>Sociability/Unsociability</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0.5</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0.0</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0.0</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911527577"/>
                  </a:ext>
                </a:extLst>
              </a:tr>
              <a:tr h="316523">
                <a:tc>
                  <a:txBody>
                    <a:bodyPr/>
                    <a:lstStyle/>
                    <a:p>
                      <a:pPr algn="just">
                        <a:lnSpc>
                          <a:spcPct val="107000"/>
                        </a:lnSpc>
                        <a:spcAft>
                          <a:spcPts val="300"/>
                        </a:spcAft>
                      </a:pPr>
                      <a:r>
                        <a:rPr lang="en-US" sz="1400" b="1" dirty="0">
                          <a:effectLst/>
                          <a:latin typeface="Ubuntu" panose="020B0604020202020204" charset="0"/>
                        </a:rPr>
                        <a:t>Acceptance/Avoidance of the fight</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-0.4</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0.3</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07000"/>
                        </a:lnSpc>
                        <a:spcAft>
                          <a:spcPts val="300"/>
                        </a:spcAft>
                      </a:pPr>
                      <a:r>
                        <a:rPr lang="en-US" sz="1400" b="1" dirty="0">
                          <a:solidFill>
                            <a:schemeClr val="accent6">
                              <a:lumMod val="50000"/>
                            </a:schemeClr>
                          </a:solidFill>
                          <a:effectLst/>
                          <a:latin typeface="Ubuntu" panose="020B0604020202020204" charset="0"/>
                        </a:rPr>
                        <a:t>0.4</a:t>
                      </a:r>
                      <a:endParaRPr lang="en-US" sz="1200" b="1" dirty="0">
                        <a:solidFill>
                          <a:schemeClr val="accent6">
                            <a:lumMod val="50000"/>
                          </a:schemeClr>
                        </a:solidFill>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444245927"/>
                  </a:ext>
                </a:extLst>
              </a:tr>
            </a:tbl>
          </a:graphicData>
        </a:graphic>
      </p:graphicFrame>
      <p:sp>
        <p:nvSpPr>
          <p:cNvPr id="13" name="TextBox 12">
            <a:extLst>
              <a:ext uri="{FF2B5EF4-FFF2-40B4-BE49-F238E27FC236}">
                <a16:creationId xmlns:a16="http://schemas.microsoft.com/office/drawing/2014/main" id="{165450F9-3D5B-40EA-B5A5-19B3BB6A4EA4}"/>
              </a:ext>
            </a:extLst>
          </p:cNvPr>
          <p:cNvSpPr txBox="1"/>
          <p:nvPr/>
        </p:nvSpPr>
        <p:spPr>
          <a:xfrm>
            <a:off x="459641" y="505144"/>
            <a:ext cx="8305945" cy="830997"/>
          </a:xfrm>
          <a:prstGeom prst="rect">
            <a:avLst/>
          </a:prstGeom>
          <a:noFill/>
        </p:spPr>
        <p:txBody>
          <a:bodyPr wrap="square" rtlCol="0">
            <a:spAutoFit/>
          </a:bodyPr>
          <a:lstStyle/>
          <a:p>
            <a:pPr algn="ctr"/>
            <a:r>
              <a:rPr lang="en-US" sz="1600" b="1" dirty="0">
                <a:solidFill>
                  <a:schemeClr val="bg1"/>
                </a:solidFill>
                <a:latin typeface="Arial Black" panose="020B0A04020102020204" pitchFamily="34" charset="0"/>
              </a:rPr>
              <a:t>Correlation analysis of "Q-methodology" and "Personality Differential" data for groups that chose the option "Game did not affect personality" and "Game affected personality"</a:t>
            </a:r>
            <a:endParaRPr lang="en-US" sz="1600" dirty="0">
              <a:solidFill>
                <a:schemeClr val="bg1"/>
              </a:solidFill>
              <a:latin typeface="Arial Black" panose="020B0A04020102020204" pitchFamily="34" charset="0"/>
            </a:endParaRPr>
          </a:p>
        </p:txBody>
      </p:sp>
      <p:graphicFrame>
        <p:nvGraphicFramePr>
          <p:cNvPr id="15" name="Table 14">
            <a:extLst>
              <a:ext uri="{FF2B5EF4-FFF2-40B4-BE49-F238E27FC236}">
                <a16:creationId xmlns:a16="http://schemas.microsoft.com/office/drawing/2014/main" id="{C8564E65-E2BB-44E8-A406-E166058892C5}"/>
              </a:ext>
            </a:extLst>
          </p:cNvPr>
          <p:cNvGraphicFramePr>
            <a:graphicFrameLocks noGrp="1"/>
          </p:cNvGraphicFramePr>
          <p:nvPr>
            <p:extLst>
              <p:ext uri="{D42A27DB-BD31-4B8C-83A1-F6EECF244321}">
                <p14:modId xmlns:p14="http://schemas.microsoft.com/office/powerpoint/2010/main" val="2573573461"/>
              </p:ext>
            </p:extLst>
          </p:nvPr>
        </p:nvGraphicFramePr>
        <p:xfrm>
          <a:off x="1011828" y="3010118"/>
          <a:ext cx="7201573" cy="1371600"/>
        </p:xfrm>
        <a:graphic>
          <a:graphicData uri="http://schemas.openxmlformats.org/drawingml/2006/table">
            <a:tbl>
              <a:tblPr firstRow="1" firstCol="1" bandRow="1">
                <a:tableStyleId>{21E4AEA4-8DFA-4A89-87EB-49C32662AFE0}</a:tableStyleId>
              </a:tblPr>
              <a:tblGrid>
                <a:gridCol w="3747459">
                  <a:extLst>
                    <a:ext uri="{9D8B030D-6E8A-4147-A177-3AD203B41FA5}">
                      <a16:colId xmlns:a16="http://schemas.microsoft.com/office/drawing/2014/main" val="1107579710"/>
                    </a:ext>
                  </a:extLst>
                </a:gridCol>
                <a:gridCol w="1039157">
                  <a:extLst>
                    <a:ext uri="{9D8B030D-6E8A-4147-A177-3AD203B41FA5}">
                      <a16:colId xmlns:a16="http://schemas.microsoft.com/office/drawing/2014/main" val="3702471645"/>
                    </a:ext>
                  </a:extLst>
                </a:gridCol>
                <a:gridCol w="1039157">
                  <a:extLst>
                    <a:ext uri="{9D8B030D-6E8A-4147-A177-3AD203B41FA5}">
                      <a16:colId xmlns:a16="http://schemas.microsoft.com/office/drawing/2014/main" val="23283921"/>
                    </a:ext>
                  </a:extLst>
                </a:gridCol>
                <a:gridCol w="1375800">
                  <a:extLst>
                    <a:ext uri="{9D8B030D-6E8A-4147-A177-3AD203B41FA5}">
                      <a16:colId xmlns:a16="http://schemas.microsoft.com/office/drawing/2014/main" val="630742503"/>
                    </a:ext>
                  </a:extLst>
                </a:gridCol>
              </a:tblGrid>
              <a:tr h="342900">
                <a:tc>
                  <a:txBody>
                    <a:bodyPr/>
                    <a:lstStyle/>
                    <a:p>
                      <a:pPr algn="just">
                        <a:lnSpc>
                          <a:spcPct val="107000"/>
                        </a:lnSpc>
                        <a:spcAft>
                          <a:spcPts val="300"/>
                        </a:spcAft>
                      </a:pPr>
                      <a:r>
                        <a:rPr lang="en-US" sz="1400" b="1" dirty="0">
                          <a:effectLst/>
                          <a:latin typeface="Ubuntu" panose="020B0604020202020204" charset="0"/>
                        </a:rPr>
                        <a:t> </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effectLst/>
                          <a:latin typeface="Ubuntu" panose="020B0604020202020204" charset="0"/>
                        </a:rPr>
                        <a:t>Rating</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effectLst/>
                          <a:latin typeface="Ubuntu" panose="020B0604020202020204" charset="0"/>
                        </a:rPr>
                        <a:t>Strength</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effectLst/>
                          <a:latin typeface="Ubuntu" panose="020B0604020202020204" charset="0"/>
                        </a:rPr>
                        <a:t>Activity</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139165"/>
                  </a:ext>
                </a:extLst>
              </a:tr>
              <a:tr h="342900">
                <a:tc>
                  <a:txBody>
                    <a:bodyPr/>
                    <a:lstStyle/>
                    <a:p>
                      <a:pPr algn="just">
                        <a:lnSpc>
                          <a:spcPct val="107000"/>
                        </a:lnSpc>
                        <a:spcAft>
                          <a:spcPts val="300"/>
                        </a:spcAft>
                      </a:pPr>
                      <a:r>
                        <a:rPr lang="en-US" sz="1400" b="1" dirty="0">
                          <a:effectLst/>
                          <a:latin typeface="Ubuntu" panose="020B0604020202020204" charset="0"/>
                        </a:rPr>
                        <a:t>Dependence/Independence</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effectLst/>
                          <a:latin typeface="Ubuntu" panose="020B0604020202020204" charset="0"/>
                        </a:rPr>
                        <a:t>0.2</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07000"/>
                        </a:lnSpc>
                        <a:spcAft>
                          <a:spcPts val="300"/>
                        </a:spcAft>
                      </a:pPr>
                      <a:r>
                        <a:rPr lang="en-US" sz="1400" b="1" dirty="0">
                          <a:effectLst/>
                          <a:latin typeface="Ubuntu" panose="020B0604020202020204" charset="0"/>
                        </a:rPr>
                        <a:t>-0.2</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07000"/>
                        </a:lnSpc>
                        <a:spcAft>
                          <a:spcPts val="300"/>
                        </a:spcAft>
                      </a:pPr>
                      <a:r>
                        <a:rPr lang="en-US" sz="1400" b="1">
                          <a:effectLst/>
                          <a:latin typeface="Ubuntu" panose="020B0604020202020204" charset="0"/>
                        </a:rPr>
                        <a:t>-0.2</a:t>
                      </a:r>
                      <a:endParaRPr lang="en-US" sz="1200" b="1">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990803731"/>
                  </a:ext>
                </a:extLst>
              </a:tr>
              <a:tr h="342900">
                <a:tc>
                  <a:txBody>
                    <a:bodyPr/>
                    <a:lstStyle/>
                    <a:p>
                      <a:pPr algn="just">
                        <a:lnSpc>
                          <a:spcPct val="107000"/>
                        </a:lnSpc>
                        <a:spcAft>
                          <a:spcPts val="300"/>
                        </a:spcAft>
                      </a:pPr>
                      <a:r>
                        <a:rPr lang="en-US" sz="1400" b="1" dirty="0">
                          <a:effectLst/>
                          <a:latin typeface="Ubuntu" panose="020B0604020202020204" charset="0"/>
                        </a:rPr>
                        <a:t>Sociability/Unsociability</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dirty="0">
                          <a:effectLst/>
                          <a:latin typeface="Ubuntu" panose="020B0604020202020204" charset="0"/>
                        </a:rPr>
                        <a:t>0.5</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just">
                        <a:lnSpc>
                          <a:spcPct val="107000"/>
                        </a:lnSpc>
                        <a:spcAft>
                          <a:spcPts val="300"/>
                        </a:spcAft>
                      </a:pPr>
                      <a:r>
                        <a:rPr lang="en-US" sz="1400" b="1" dirty="0">
                          <a:effectLst/>
                          <a:latin typeface="Ubuntu" panose="020B0604020202020204" charset="0"/>
                        </a:rPr>
                        <a:t>0.3</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07000"/>
                        </a:lnSpc>
                        <a:spcAft>
                          <a:spcPts val="300"/>
                        </a:spcAft>
                      </a:pPr>
                      <a:r>
                        <a:rPr lang="en-US" sz="1400" b="1" dirty="0">
                          <a:effectLst/>
                          <a:latin typeface="Ubuntu" panose="020B0604020202020204" charset="0"/>
                        </a:rPr>
                        <a:t>0.5</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085124751"/>
                  </a:ext>
                </a:extLst>
              </a:tr>
              <a:tr h="342900">
                <a:tc>
                  <a:txBody>
                    <a:bodyPr/>
                    <a:lstStyle/>
                    <a:p>
                      <a:pPr algn="just">
                        <a:lnSpc>
                          <a:spcPct val="107000"/>
                        </a:lnSpc>
                        <a:spcAft>
                          <a:spcPts val="300"/>
                        </a:spcAft>
                      </a:pPr>
                      <a:r>
                        <a:rPr lang="en-US" sz="1400" b="1" dirty="0">
                          <a:effectLst/>
                          <a:latin typeface="Ubuntu" panose="020B0604020202020204" charset="0"/>
                        </a:rPr>
                        <a:t>Acceptance/Avoidance of the fight</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400" b="1">
                          <a:effectLst/>
                          <a:latin typeface="Ubuntu" panose="020B0604020202020204" charset="0"/>
                        </a:rPr>
                        <a:t>0.1</a:t>
                      </a:r>
                      <a:endParaRPr lang="en-US" sz="1200" b="1">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07000"/>
                        </a:lnSpc>
                        <a:spcAft>
                          <a:spcPts val="300"/>
                        </a:spcAft>
                      </a:pPr>
                      <a:r>
                        <a:rPr lang="en-US" sz="1400" b="1">
                          <a:effectLst/>
                          <a:latin typeface="Ubuntu" panose="020B0604020202020204" charset="0"/>
                        </a:rPr>
                        <a:t>0.3</a:t>
                      </a:r>
                      <a:endParaRPr lang="en-US" sz="1200" b="1">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07000"/>
                        </a:lnSpc>
                        <a:spcAft>
                          <a:spcPts val="300"/>
                        </a:spcAft>
                      </a:pPr>
                      <a:r>
                        <a:rPr lang="en-US" sz="1400" b="1" dirty="0">
                          <a:effectLst/>
                          <a:latin typeface="Ubuntu" panose="020B0604020202020204" charset="0"/>
                        </a:rPr>
                        <a:t>0.5</a:t>
                      </a:r>
                      <a:endParaRPr lang="en-US" sz="12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45010621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88E2DD-704B-40A1-A3AF-0AA834EDB59F}"/>
              </a:ext>
            </a:extLst>
          </p:cNvPr>
          <p:cNvGraphicFramePr>
            <a:graphicFrameLocks noGrp="1"/>
          </p:cNvGraphicFramePr>
          <p:nvPr>
            <p:extLst>
              <p:ext uri="{D42A27DB-BD31-4B8C-83A1-F6EECF244321}">
                <p14:modId xmlns:p14="http://schemas.microsoft.com/office/powerpoint/2010/main" val="3849216688"/>
              </p:ext>
            </p:extLst>
          </p:nvPr>
        </p:nvGraphicFramePr>
        <p:xfrm>
          <a:off x="1023141" y="2054921"/>
          <a:ext cx="7097718" cy="1957992"/>
        </p:xfrm>
        <a:graphic>
          <a:graphicData uri="http://schemas.openxmlformats.org/drawingml/2006/table">
            <a:tbl>
              <a:tblPr firstRow="1" firstCol="1" bandRow="1">
                <a:tableStyleId>{21E4AEA4-8DFA-4A89-87EB-49C32662AFE0}</a:tableStyleId>
              </a:tblPr>
              <a:tblGrid>
                <a:gridCol w="3174894">
                  <a:extLst>
                    <a:ext uri="{9D8B030D-6E8A-4147-A177-3AD203B41FA5}">
                      <a16:colId xmlns:a16="http://schemas.microsoft.com/office/drawing/2014/main" val="2360610385"/>
                    </a:ext>
                  </a:extLst>
                </a:gridCol>
                <a:gridCol w="1141817">
                  <a:extLst>
                    <a:ext uri="{9D8B030D-6E8A-4147-A177-3AD203B41FA5}">
                      <a16:colId xmlns:a16="http://schemas.microsoft.com/office/drawing/2014/main" val="1704243193"/>
                    </a:ext>
                  </a:extLst>
                </a:gridCol>
                <a:gridCol w="1196673">
                  <a:extLst>
                    <a:ext uri="{9D8B030D-6E8A-4147-A177-3AD203B41FA5}">
                      <a16:colId xmlns:a16="http://schemas.microsoft.com/office/drawing/2014/main" val="1128602814"/>
                    </a:ext>
                  </a:extLst>
                </a:gridCol>
                <a:gridCol w="1584334">
                  <a:extLst>
                    <a:ext uri="{9D8B030D-6E8A-4147-A177-3AD203B41FA5}">
                      <a16:colId xmlns:a16="http://schemas.microsoft.com/office/drawing/2014/main" val="1304367976"/>
                    </a:ext>
                  </a:extLst>
                </a:gridCol>
              </a:tblGrid>
              <a:tr h="326332">
                <a:tc>
                  <a:txBody>
                    <a:bodyPr/>
                    <a:lstStyle/>
                    <a:p>
                      <a:pPr algn="just">
                        <a:lnSpc>
                          <a:spcPct val="107000"/>
                        </a:lnSpc>
                        <a:spcAft>
                          <a:spcPts val="300"/>
                        </a:spcAft>
                      </a:pPr>
                      <a:r>
                        <a:rPr lang="en-US" sz="1800" b="1">
                          <a:effectLst/>
                          <a:latin typeface="Ubuntu" panose="020B0604020202020204" charset="0"/>
                        </a:rPr>
                        <a:t> </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tc>
                <a:tc>
                  <a:txBody>
                    <a:bodyPr/>
                    <a:lstStyle/>
                    <a:p>
                      <a:pPr algn="just">
                        <a:lnSpc>
                          <a:spcPct val="107000"/>
                        </a:lnSpc>
                        <a:spcAft>
                          <a:spcPts val="300"/>
                        </a:spcAft>
                      </a:pPr>
                      <a:r>
                        <a:rPr lang="en-US" sz="1800" b="1" dirty="0">
                          <a:effectLst/>
                          <a:latin typeface="Ubuntu" panose="020B0604020202020204" charset="0"/>
                        </a:rPr>
                        <a:t>Rating</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800" b="1" dirty="0">
                          <a:effectLst/>
                          <a:latin typeface="Ubuntu" panose="020B0604020202020204" charset="0"/>
                        </a:rPr>
                        <a:t>Strength</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300"/>
                        </a:spcAft>
                      </a:pPr>
                      <a:r>
                        <a:rPr lang="en-US" sz="1800" b="1" dirty="0">
                          <a:effectLst/>
                          <a:latin typeface="Ubuntu" panose="020B0604020202020204" charset="0"/>
                        </a:rPr>
                        <a:t>Activity</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950525"/>
                  </a:ext>
                </a:extLst>
              </a:tr>
              <a:tr h="326332">
                <a:tc>
                  <a:txBody>
                    <a:bodyPr/>
                    <a:lstStyle/>
                    <a:p>
                      <a:pPr marL="0" indent="0" algn="just">
                        <a:lnSpc>
                          <a:spcPct val="107000"/>
                        </a:lnSpc>
                        <a:spcAft>
                          <a:spcPts val="300"/>
                        </a:spcAft>
                      </a:pPr>
                      <a:r>
                        <a:rPr lang="en-US" sz="1800" b="1" dirty="0">
                          <a:effectLst/>
                          <a:latin typeface="Ubuntu" panose="020B0604020202020204" charset="0"/>
                        </a:rPr>
                        <a:t>Support search</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tc>
                <a:tc>
                  <a:txBody>
                    <a:bodyPr/>
                    <a:lstStyle/>
                    <a:p>
                      <a:pPr algn="just">
                        <a:lnSpc>
                          <a:spcPct val="107000"/>
                        </a:lnSpc>
                        <a:spcAft>
                          <a:spcPts val="300"/>
                        </a:spcAft>
                      </a:pPr>
                      <a:r>
                        <a:rPr lang="en-US" sz="1800" b="1">
                          <a:effectLst/>
                          <a:latin typeface="Ubuntu" panose="020B0604020202020204" charset="0"/>
                        </a:rPr>
                        <a:t>0.4</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accent2">
                        <a:lumMod val="40000"/>
                        <a:lumOff val="60000"/>
                      </a:schemeClr>
                    </a:solidFill>
                  </a:tcPr>
                </a:tc>
                <a:tc>
                  <a:txBody>
                    <a:bodyPr/>
                    <a:lstStyle/>
                    <a:p>
                      <a:pPr algn="just">
                        <a:lnSpc>
                          <a:spcPct val="107000"/>
                        </a:lnSpc>
                        <a:spcAft>
                          <a:spcPts val="300"/>
                        </a:spcAft>
                      </a:pPr>
                      <a:r>
                        <a:rPr lang="en-US" sz="1800" b="1">
                          <a:effectLst/>
                          <a:latin typeface="Ubuntu" panose="020B0604020202020204" charset="0"/>
                        </a:rPr>
                        <a:t>0.1</a:t>
                      </a:r>
                      <a:endParaRPr lang="en-US" sz="1600" b="1">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tc>
                  <a:txBody>
                    <a:bodyPr/>
                    <a:lstStyle/>
                    <a:p>
                      <a:pPr algn="just">
                        <a:lnSpc>
                          <a:spcPct val="107000"/>
                        </a:lnSpc>
                        <a:spcAft>
                          <a:spcPts val="300"/>
                        </a:spcAft>
                      </a:pPr>
                      <a:r>
                        <a:rPr lang="en-US" sz="1800" b="1">
                          <a:effectLst/>
                          <a:latin typeface="Ubuntu" panose="020B0604020202020204" charset="0"/>
                        </a:rPr>
                        <a:t>0.2</a:t>
                      </a:r>
                      <a:endParaRPr lang="en-US" sz="1600" b="1">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extLst>
                  <a:ext uri="{0D108BD9-81ED-4DB2-BD59-A6C34878D82A}">
                    <a16:rowId xmlns:a16="http://schemas.microsoft.com/office/drawing/2014/main" val="1641491340"/>
                  </a:ext>
                </a:extLst>
              </a:tr>
              <a:tr h="326332">
                <a:tc>
                  <a:txBody>
                    <a:bodyPr/>
                    <a:lstStyle/>
                    <a:p>
                      <a:pPr marL="57150" marR="0" indent="0" algn="just" rtl="0" fontAlgn="b">
                        <a:lnSpc>
                          <a:spcPct val="107000"/>
                        </a:lnSpc>
                        <a:spcBef>
                          <a:spcPts val="0"/>
                        </a:spcBef>
                        <a:spcAft>
                          <a:spcPts val="300"/>
                        </a:spcAft>
                        <a:buClr>
                          <a:srgbClr val="000000"/>
                        </a:buClr>
                        <a:buFont typeface="Arial"/>
                      </a:pPr>
                      <a:r>
                        <a:rPr lang="en-US" sz="1800" b="1" i="0" u="none" strike="noStrike" cap="none" dirty="0">
                          <a:solidFill>
                            <a:schemeClr val="lt1"/>
                          </a:solidFill>
                          <a:effectLst/>
                          <a:latin typeface="Ubuntu" panose="020B0604020202020204" charset="0"/>
                          <a:ea typeface="+mn-ea"/>
                          <a:cs typeface="+mn-cs"/>
                          <a:sym typeface="Arial"/>
                        </a:rPr>
                        <a:t>Increase of self-esteem</a:t>
                      </a:r>
                    </a:p>
                  </a:txBody>
                  <a:tcPr marL="9525" marR="9525" marT="9525" marB="0" anchor="b"/>
                </a:tc>
                <a:tc>
                  <a:txBody>
                    <a:bodyPr/>
                    <a:lstStyle/>
                    <a:p>
                      <a:pPr algn="just">
                        <a:lnSpc>
                          <a:spcPct val="107000"/>
                        </a:lnSpc>
                        <a:spcAft>
                          <a:spcPts val="300"/>
                        </a:spcAft>
                      </a:pPr>
                      <a:r>
                        <a:rPr lang="en-US" sz="1800" b="1">
                          <a:effectLst/>
                          <a:latin typeface="Ubuntu" panose="020B0604020202020204" charset="0"/>
                        </a:rPr>
                        <a:t>0.4</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accent2">
                        <a:lumMod val="40000"/>
                        <a:lumOff val="60000"/>
                      </a:schemeClr>
                    </a:solidFill>
                  </a:tcPr>
                </a:tc>
                <a:tc>
                  <a:txBody>
                    <a:bodyPr/>
                    <a:lstStyle/>
                    <a:p>
                      <a:pPr algn="just">
                        <a:lnSpc>
                          <a:spcPct val="107000"/>
                        </a:lnSpc>
                        <a:spcAft>
                          <a:spcPts val="300"/>
                        </a:spcAft>
                      </a:pPr>
                      <a:r>
                        <a:rPr lang="en-US" sz="1800" b="1">
                          <a:effectLst/>
                          <a:latin typeface="Ubuntu" panose="020B0604020202020204" charset="0"/>
                        </a:rPr>
                        <a:t>0.2</a:t>
                      </a:r>
                      <a:endParaRPr lang="en-US" sz="1600" b="1">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tc>
                  <a:txBody>
                    <a:bodyPr/>
                    <a:lstStyle/>
                    <a:p>
                      <a:pPr algn="just">
                        <a:lnSpc>
                          <a:spcPct val="107000"/>
                        </a:lnSpc>
                        <a:spcAft>
                          <a:spcPts val="300"/>
                        </a:spcAft>
                      </a:pPr>
                      <a:r>
                        <a:rPr lang="en-US" sz="1800" b="1">
                          <a:effectLst/>
                          <a:latin typeface="Ubuntu" panose="020B0604020202020204" charset="0"/>
                        </a:rPr>
                        <a:t>0.2</a:t>
                      </a:r>
                      <a:endParaRPr lang="en-US" sz="1600" b="1">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extLst>
                  <a:ext uri="{0D108BD9-81ED-4DB2-BD59-A6C34878D82A}">
                    <a16:rowId xmlns:a16="http://schemas.microsoft.com/office/drawing/2014/main" val="2377739331"/>
                  </a:ext>
                </a:extLst>
              </a:tr>
              <a:tr h="326332">
                <a:tc>
                  <a:txBody>
                    <a:bodyPr/>
                    <a:lstStyle/>
                    <a:p>
                      <a:pPr marL="57150" marR="0" indent="0" algn="just" rtl="0" fontAlgn="b">
                        <a:lnSpc>
                          <a:spcPct val="107000"/>
                        </a:lnSpc>
                        <a:spcBef>
                          <a:spcPts val="0"/>
                        </a:spcBef>
                        <a:spcAft>
                          <a:spcPts val="300"/>
                        </a:spcAft>
                        <a:buClr>
                          <a:srgbClr val="000000"/>
                        </a:buClr>
                        <a:buFont typeface="Arial"/>
                      </a:pPr>
                      <a:r>
                        <a:rPr lang="en-US" sz="1800" b="1" i="0" u="none" strike="noStrike" cap="none" dirty="0">
                          <a:solidFill>
                            <a:schemeClr val="lt1"/>
                          </a:solidFill>
                          <a:effectLst/>
                          <a:latin typeface="Ubuntu" panose="020B0604020202020204" charset="0"/>
                          <a:ea typeface="+mn-ea"/>
                          <a:cs typeface="+mn-cs"/>
                          <a:sym typeface="Arial"/>
                        </a:rPr>
                        <a:t>Self-blame</a:t>
                      </a:r>
                    </a:p>
                  </a:txBody>
                  <a:tcPr marL="9525" marR="9525" marT="9525" marB="0" anchor="b"/>
                </a:tc>
                <a:tc>
                  <a:txBody>
                    <a:bodyPr/>
                    <a:lstStyle/>
                    <a:p>
                      <a:pPr algn="just">
                        <a:lnSpc>
                          <a:spcPct val="107000"/>
                        </a:lnSpc>
                        <a:spcAft>
                          <a:spcPts val="300"/>
                        </a:spcAft>
                      </a:pPr>
                      <a:r>
                        <a:rPr lang="en-US" sz="1800" b="1">
                          <a:effectLst/>
                          <a:latin typeface="Ubuntu" panose="020B0604020202020204" charset="0"/>
                        </a:rPr>
                        <a:t>0.0</a:t>
                      </a:r>
                      <a:endParaRPr lang="en-US" sz="1600" b="1">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tc>
                  <a:txBody>
                    <a:bodyPr/>
                    <a:lstStyle/>
                    <a:p>
                      <a:pPr algn="just">
                        <a:lnSpc>
                          <a:spcPct val="107000"/>
                        </a:lnSpc>
                        <a:spcAft>
                          <a:spcPts val="300"/>
                        </a:spcAft>
                      </a:pPr>
                      <a:r>
                        <a:rPr lang="en-US" sz="1800" b="1">
                          <a:effectLst/>
                          <a:latin typeface="Ubuntu" panose="020B0604020202020204" charset="0"/>
                        </a:rPr>
                        <a:t>-0.2</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tc>
                  <a:txBody>
                    <a:bodyPr/>
                    <a:lstStyle/>
                    <a:p>
                      <a:pPr algn="just">
                        <a:lnSpc>
                          <a:spcPct val="107000"/>
                        </a:lnSpc>
                        <a:spcAft>
                          <a:spcPts val="300"/>
                        </a:spcAft>
                      </a:pPr>
                      <a:r>
                        <a:rPr lang="en-US" sz="1800" b="1">
                          <a:effectLst/>
                          <a:latin typeface="Ubuntu" panose="020B0604020202020204" charset="0"/>
                        </a:rPr>
                        <a:t>-0.1</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extLst>
                  <a:ext uri="{0D108BD9-81ED-4DB2-BD59-A6C34878D82A}">
                    <a16:rowId xmlns:a16="http://schemas.microsoft.com/office/drawing/2014/main" val="2661712652"/>
                  </a:ext>
                </a:extLst>
              </a:tr>
              <a:tr h="326332">
                <a:tc>
                  <a:txBody>
                    <a:bodyPr/>
                    <a:lstStyle/>
                    <a:p>
                      <a:pPr marL="57150" marR="0" indent="0" algn="just" rtl="0" fontAlgn="b">
                        <a:lnSpc>
                          <a:spcPct val="107000"/>
                        </a:lnSpc>
                        <a:spcBef>
                          <a:spcPts val="0"/>
                        </a:spcBef>
                        <a:spcAft>
                          <a:spcPts val="300"/>
                        </a:spcAft>
                        <a:buClr>
                          <a:srgbClr val="000000"/>
                        </a:buClr>
                        <a:buFont typeface="Arial"/>
                      </a:pPr>
                      <a:r>
                        <a:rPr lang="en-US" sz="1800" b="1" i="0" u="none" strike="noStrike" cap="none" dirty="0">
                          <a:solidFill>
                            <a:schemeClr val="lt1"/>
                          </a:solidFill>
                          <a:effectLst/>
                          <a:latin typeface="Ubuntu" panose="020B0604020202020204" charset="0"/>
                          <a:ea typeface="+mn-ea"/>
                          <a:cs typeface="+mn-cs"/>
                          <a:sym typeface="Arial"/>
                        </a:rPr>
                        <a:t>Analysis of the problem</a:t>
                      </a:r>
                    </a:p>
                  </a:txBody>
                  <a:tcPr marL="9525" marR="9525" marT="9525" marB="0" anchor="b"/>
                </a:tc>
                <a:tc>
                  <a:txBody>
                    <a:bodyPr/>
                    <a:lstStyle/>
                    <a:p>
                      <a:pPr algn="just">
                        <a:lnSpc>
                          <a:spcPct val="107000"/>
                        </a:lnSpc>
                        <a:spcAft>
                          <a:spcPts val="300"/>
                        </a:spcAft>
                      </a:pPr>
                      <a:r>
                        <a:rPr lang="en-US" sz="1800" b="1">
                          <a:effectLst/>
                          <a:latin typeface="Ubuntu" panose="020B0604020202020204" charset="0"/>
                        </a:rPr>
                        <a:t>0.3</a:t>
                      </a:r>
                      <a:endParaRPr lang="en-US" sz="1600" b="1">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tc>
                  <a:txBody>
                    <a:bodyPr/>
                    <a:lstStyle/>
                    <a:p>
                      <a:pPr algn="just">
                        <a:lnSpc>
                          <a:spcPct val="107000"/>
                        </a:lnSpc>
                        <a:spcAft>
                          <a:spcPts val="300"/>
                        </a:spcAft>
                      </a:pPr>
                      <a:r>
                        <a:rPr lang="en-US" sz="1800" b="1">
                          <a:effectLst/>
                          <a:latin typeface="Ubuntu" panose="020B0604020202020204" charset="0"/>
                        </a:rPr>
                        <a:t>0.2</a:t>
                      </a:r>
                      <a:endParaRPr lang="en-US" sz="1600" b="1">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tc>
                  <a:txBody>
                    <a:bodyPr/>
                    <a:lstStyle/>
                    <a:p>
                      <a:pPr algn="just">
                        <a:lnSpc>
                          <a:spcPct val="107000"/>
                        </a:lnSpc>
                        <a:spcAft>
                          <a:spcPts val="300"/>
                        </a:spcAft>
                      </a:pPr>
                      <a:r>
                        <a:rPr lang="en-US" sz="1800" b="1">
                          <a:effectLst/>
                          <a:latin typeface="Ubuntu" panose="020B0604020202020204" charset="0"/>
                        </a:rPr>
                        <a:t>0.3</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extLst>
                  <a:ext uri="{0D108BD9-81ED-4DB2-BD59-A6C34878D82A}">
                    <a16:rowId xmlns:a16="http://schemas.microsoft.com/office/drawing/2014/main" val="601039325"/>
                  </a:ext>
                </a:extLst>
              </a:tr>
              <a:tr h="326332">
                <a:tc>
                  <a:txBody>
                    <a:bodyPr/>
                    <a:lstStyle/>
                    <a:p>
                      <a:pPr marL="57150" marR="0" indent="0" algn="just" rtl="0" fontAlgn="b">
                        <a:lnSpc>
                          <a:spcPct val="107000"/>
                        </a:lnSpc>
                        <a:spcBef>
                          <a:spcPts val="0"/>
                        </a:spcBef>
                        <a:spcAft>
                          <a:spcPts val="300"/>
                        </a:spcAft>
                        <a:buClr>
                          <a:srgbClr val="000000"/>
                        </a:buClr>
                        <a:buFont typeface="Arial"/>
                      </a:pPr>
                      <a:r>
                        <a:rPr lang="en-US" sz="1800" b="1" i="0" u="none" strike="noStrike" cap="none" dirty="0">
                          <a:solidFill>
                            <a:schemeClr val="lt1"/>
                          </a:solidFill>
                          <a:effectLst/>
                          <a:latin typeface="Ubuntu" panose="020B0604020202020204" charset="0"/>
                          <a:ea typeface="+mn-ea"/>
                          <a:cs typeface="+mn-cs"/>
                          <a:sym typeface="Arial"/>
                        </a:rPr>
                        <a:t>Search for the guilty</a:t>
                      </a:r>
                    </a:p>
                  </a:txBody>
                  <a:tcPr marL="9525" marR="9525" marT="9525" marB="0" anchor="b"/>
                </a:tc>
                <a:tc>
                  <a:txBody>
                    <a:bodyPr/>
                    <a:lstStyle/>
                    <a:p>
                      <a:pPr algn="just">
                        <a:lnSpc>
                          <a:spcPct val="107000"/>
                        </a:lnSpc>
                        <a:spcAft>
                          <a:spcPts val="300"/>
                        </a:spcAft>
                      </a:pPr>
                      <a:r>
                        <a:rPr lang="en-US" sz="1800" b="1">
                          <a:effectLst/>
                          <a:latin typeface="Ubuntu" panose="020B0604020202020204" charset="0"/>
                        </a:rPr>
                        <a:t>-0.2</a:t>
                      </a:r>
                      <a:endParaRPr lang="en-US" sz="1600" b="1">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tc>
                  <a:txBody>
                    <a:bodyPr/>
                    <a:lstStyle/>
                    <a:p>
                      <a:pPr algn="just">
                        <a:lnSpc>
                          <a:spcPct val="107000"/>
                        </a:lnSpc>
                        <a:spcAft>
                          <a:spcPts val="300"/>
                        </a:spcAft>
                      </a:pPr>
                      <a:r>
                        <a:rPr lang="en-US" sz="1800" b="1">
                          <a:effectLst/>
                          <a:latin typeface="Ubuntu" panose="020B0604020202020204" charset="0"/>
                        </a:rPr>
                        <a:t>-0.5</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accent2">
                        <a:lumMod val="60000"/>
                        <a:lumOff val="40000"/>
                      </a:schemeClr>
                    </a:solidFill>
                  </a:tcPr>
                </a:tc>
                <a:tc>
                  <a:txBody>
                    <a:bodyPr/>
                    <a:lstStyle/>
                    <a:p>
                      <a:pPr algn="just">
                        <a:lnSpc>
                          <a:spcPct val="107000"/>
                        </a:lnSpc>
                        <a:spcAft>
                          <a:spcPts val="300"/>
                        </a:spcAft>
                      </a:pPr>
                      <a:r>
                        <a:rPr lang="en-US" sz="1800" b="1" dirty="0">
                          <a:effectLst/>
                          <a:latin typeface="Ubuntu" panose="020B0604020202020204" charset="0"/>
                        </a:rPr>
                        <a:t>-0.3</a:t>
                      </a:r>
                      <a:endParaRPr lang="en-US" sz="1600" b="1" dirty="0">
                        <a:effectLst/>
                        <a:latin typeface="Ubuntu" panose="020B0604020202020204" charset="0"/>
                        <a:ea typeface="Calibri" panose="020F0502020204030204" pitchFamily="34" charset="0"/>
                        <a:cs typeface="Times New Roman" panose="02020603050405020304" pitchFamily="18" charset="0"/>
                      </a:endParaRPr>
                    </a:p>
                  </a:txBody>
                  <a:tcPr marL="91781" marR="91781" marT="0" marB="0" anchor="ctr">
                    <a:solidFill>
                      <a:schemeClr val="bg1">
                        <a:lumMod val="95000"/>
                      </a:schemeClr>
                    </a:solidFill>
                  </a:tcPr>
                </a:tc>
                <a:extLst>
                  <a:ext uri="{0D108BD9-81ED-4DB2-BD59-A6C34878D82A}">
                    <a16:rowId xmlns:a16="http://schemas.microsoft.com/office/drawing/2014/main" val="3845405599"/>
                  </a:ext>
                </a:extLst>
              </a:tr>
            </a:tbl>
          </a:graphicData>
        </a:graphic>
      </p:graphicFrame>
      <p:sp>
        <p:nvSpPr>
          <p:cNvPr id="7" name="TextBox 6">
            <a:extLst>
              <a:ext uri="{FF2B5EF4-FFF2-40B4-BE49-F238E27FC236}">
                <a16:creationId xmlns:a16="http://schemas.microsoft.com/office/drawing/2014/main" id="{2805DD2E-FA17-429F-B85A-2C71E05A6027}"/>
              </a:ext>
            </a:extLst>
          </p:cNvPr>
          <p:cNvSpPr txBox="1"/>
          <p:nvPr/>
        </p:nvSpPr>
        <p:spPr>
          <a:xfrm>
            <a:off x="585394" y="619995"/>
            <a:ext cx="7973212" cy="1323439"/>
          </a:xfrm>
          <a:prstGeom prst="rect">
            <a:avLst/>
          </a:prstGeom>
          <a:noFill/>
        </p:spPr>
        <p:txBody>
          <a:bodyPr wrap="square" rtlCol="0">
            <a:spAutoFit/>
          </a:bodyPr>
          <a:lstStyle/>
          <a:p>
            <a:pPr algn="ctr"/>
            <a:r>
              <a:rPr lang="en-US" sz="2000" dirty="0">
                <a:solidFill>
                  <a:schemeClr val="bg1"/>
                </a:solidFill>
                <a:latin typeface="Arial Black" panose="020B0A04020102020204" pitchFamily="34" charset="0"/>
              </a:rPr>
              <a:t>Correlation analysis of the data "Ways To Overcome Negative Situations" and "Personal differential" for the group that chose the option "The game affected the personality"</a:t>
            </a:r>
            <a:endParaRPr lang="ru-RU" sz="2000" dirty="0">
              <a:solidFill>
                <a:schemeClr val="bg1"/>
              </a:solidFill>
              <a:latin typeface="Arial Black" panose="020B0A04020102020204" pitchFamily="34" charset="0"/>
            </a:endParaRPr>
          </a:p>
        </p:txBody>
      </p:sp>
    </p:spTree>
  </p:cSld>
  <p:clrMapOvr>
    <a:masterClrMapping/>
  </p:clrMapOvr>
</p:sld>
</file>

<file path=ppt/theme/theme1.xml><?xml version="1.0" encoding="utf-8"?>
<a:theme xmlns:a="http://schemas.openxmlformats.org/drawingml/2006/main" name="Isidore template">
  <a:themeElements>
    <a:clrScheme name="Custom 347">
      <a:dk1>
        <a:srgbClr val="0D0335"/>
      </a:dk1>
      <a:lt1>
        <a:srgbClr val="FFFFFF"/>
      </a:lt1>
      <a:dk2>
        <a:srgbClr val="573F68"/>
      </a:dk2>
      <a:lt2>
        <a:srgbClr val="E9DDEC"/>
      </a:lt2>
      <a:accent1>
        <a:srgbClr val="E9204E"/>
      </a:accent1>
      <a:accent2>
        <a:srgbClr val="ED4636"/>
      </a:accent2>
      <a:accent3>
        <a:srgbClr val="FCB42E"/>
      </a:accent3>
      <a:accent4>
        <a:srgbClr val="94C486"/>
      </a:accent4>
      <a:accent5>
        <a:srgbClr val="39B8E3"/>
      </a:accent5>
      <a:accent6>
        <a:srgbClr val="412D8C"/>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699</Words>
  <Application>Microsoft Office PowerPoint</Application>
  <PresentationFormat>Экран (16:9)</PresentationFormat>
  <Paragraphs>149</Paragraphs>
  <Slides>13</Slides>
  <Notes>13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Ubuntu</vt:lpstr>
      <vt:lpstr>Arial Black</vt:lpstr>
      <vt:lpstr>Wingdings</vt:lpstr>
      <vt:lpstr>Times New Roman</vt:lpstr>
      <vt:lpstr>Arial</vt:lpstr>
      <vt:lpstr>Work Sans Regular</vt:lpstr>
      <vt:lpstr>Ubuntu Light</vt:lpstr>
      <vt:lpstr>Isidore template</vt:lpstr>
      <vt:lpstr>Children's games and toys as a factor of formation of adolescents’ personal characteristics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ВЗАИМОСВЯЗИ ЛИЧНОСТНЫХ ХАРАКТЕРИСТИК ПОДРОСТКОВ С ПРЕДПОЧИАЕМЫМИ В ДЕТСТВЕ ИГРАМИ И ИГРУШКАМИ</dc:title>
  <dc:creator>User</dc:creator>
  <cp:lastModifiedBy>Իռա Բարթիկյան</cp:lastModifiedBy>
  <cp:revision>22</cp:revision>
  <dcterms:modified xsi:type="dcterms:W3CDTF">2022-05-08T21:05:32Z</dcterms:modified>
</cp:coreProperties>
</file>