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77243-420D-41AE-A3FB-D6019B2D29B7}" type="doc">
      <dgm:prSet loTypeId="urn:microsoft.com/office/officeart/2005/8/layout/lProcess2#2" loCatId="list" qsTypeId="urn:microsoft.com/office/officeart/2005/8/quickstyle/simple2#2" qsCatId="simple" csTypeId="urn:microsoft.com/office/officeart/2005/8/colors/accent5_2" csCatId="accent5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C278D91C-2298-4E3B-8AFC-DFEF60AD895D}">
      <dgm:prSet custT="1"/>
      <dgm:spPr bwMode="auto"/>
      <dgm:t>
        <a:bodyPr vertOverflow="overflow" horzOverflow="overflow" vert="horz" rtlCol="0" fromWordArt="0" anchor="ctr" forceAA="0" compatLnSpc="0"/>
        <a:lstStyle/>
        <a:p>
          <a:pPr algn="ctr">
            <a:defRPr/>
          </a:pPr>
          <a:r>
            <a:rPr lang="ru-RU" sz="2400" b="1" i="0" u="none" strike="noStrike" cap="none" spc="0" dirty="0">
              <a:solidFill>
                <a:schemeClr val="tx1"/>
              </a:solidFill>
              <a:latin typeface="Calibri"/>
              <a:ea typeface="Calibri"/>
              <a:cs typeface="Calibri"/>
            </a:rPr>
            <a:t>Objectives of the Second Stage</a:t>
          </a:r>
          <a:endParaRPr sz="2400" dirty="0">
            <a:solidFill>
              <a:schemeClr val="tx1"/>
            </a:solidFill>
          </a:endParaRPr>
        </a:p>
      </dgm:t>
    </dgm:pt>
    <dgm:pt modelId="{E25899AA-CFA6-4447-8B39-73CCE2A15C8C}" type="parTrans" cxnId="{5D6E12FB-2DE4-4991-BF86-7CDC8000756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4784EFC-0548-4392-9432-DBC21C7293A5}" type="sibTrans" cxnId="{5D6E12FB-2DE4-4991-BF86-7CDC8000756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5941C4F-A391-48F7-BD4F-D6DB65973947}">
      <dgm:prSet custT="1"/>
      <dgm:spPr bwMode="auto"/>
      <dgm:t>
        <a:bodyPr vertOverflow="overflow" horzOverflow="overflow" vert="horz" rtlCol="0" fromWordArt="0" anchor="ctr" forceAA="0" compatLnSpc="0"/>
        <a:lstStyle/>
        <a:p>
          <a:pPr algn="ctr">
            <a:lnSpc>
              <a:spcPct val="90000"/>
            </a:lnSpc>
            <a:spcAft>
              <a:spcPts val="965"/>
            </a:spcAft>
            <a:defRPr/>
          </a:pPr>
          <a:r>
            <a:rPr lang="ru-RU" sz="2400" dirty="0"/>
            <a:t>2) </a:t>
          </a:r>
          <a:r>
            <a:rPr lang="ru-RU" sz="2400" b="0" i="0" u="none" strike="noStrike" cap="none" spc="0" dirty="0">
              <a:solidFill>
                <a:schemeClr val="lt1"/>
              </a:solidFill>
              <a:latin typeface="Calibri"/>
              <a:ea typeface="Calibri"/>
              <a:cs typeface="Calibri"/>
            </a:rPr>
            <a:t>To determine the relationship between intelligence indicators and regulatory function indicators</a:t>
          </a:r>
          <a:endParaRPr sz="2400" dirty="0"/>
        </a:p>
      </dgm:t>
    </dgm:pt>
    <dgm:pt modelId="{6A922DC8-3C3B-40F5-B0A1-1D636DC89C79}" type="parTrans" cxnId="{F63F6ABC-037A-4B73-904C-60807309F93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C607EA8-ACCA-43CA-A573-26ECE9CC8CD4}" type="sibTrans" cxnId="{F63F6ABC-037A-4B73-904C-60807309F93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756602D-8721-4326-AB31-70FF955C6ECE}">
      <dgm:prSet custT="1"/>
      <dgm:spPr bwMode="auto"/>
      <dgm:t>
        <a:bodyPr vertOverflow="overflow" horzOverflow="overflow" vert="horz" rtlCol="0" fromWordArt="0" anchor="ctr" forceAA="0" compatLnSpc="0"/>
        <a:lstStyle/>
        <a:p>
          <a:pPr algn="ctr">
            <a:lnSpc>
              <a:spcPct val="90000"/>
            </a:lnSpc>
            <a:spcAft>
              <a:spcPts val="965"/>
            </a:spcAft>
            <a:defRPr/>
          </a:pPr>
          <a:r>
            <a:rPr lang="ru-RU" sz="2400" dirty="0"/>
            <a:t>3) </a:t>
          </a:r>
          <a:r>
            <a:rPr lang="ru-RU" sz="2400" b="0" i="0" u="none" strike="noStrike" cap="none" spc="0" dirty="0">
              <a:solidFill>
                <a:schemeClr val="lt1"/>
              </a:solidFill>
              <a:latin typeface="Calibri"/>
              <a:ea typeface="Calibri"/>
              <a:cs typeface="Calibri"/>
            </a:rPr>
            <a:t>To identify gender differences in the development of cognitive functions and intelligence in preschoolers</a:t>
          </a:r>
          <a:endParaRPr sz="2400" dirty="0"/>
        </a:p>
      </dgm:t>
    </dgm:pt>
    <dgm:pt modelId="{1290F710-7F90-471C-83AC-081F0113C4C4}" type="parTrans" cxnId="{9CDDF04F-1C27-4D9D-9BD2-01B0236B04C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6451410-4AE7-44EA-9451-BEE6C2B43058}" type="sibTrans" cxnId="{9CDDF04F-1C27-4D9D-9BD2-01B0236B04C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B9A938C-2006-49B6-AFA3-277036E005EE}">
      <dgm:prSet custT="1"/>
      <dgm:spPr bwMode="auto"/>
      <dgm:t>
        <a:bodyPr vertOverflow="overflow" horzOverflow="overflow" vert="horz" rtlCol="0" fromWordArt="0" anchor="ctr" forceAA="0" compatLnSpc="0"/>
        <a:lstStyle/>
        <a:p>
          <a:pPr algn="ctr">
            <a:defRPr/>
          </a:pPr>
          <a:r>
            <a:rPr lang="ru-RU" sz="2400" b="0" i="0" u="none" strike="noStrike" cap="none" spc="0" dirty="0">
              <a:solidFill>
                <a:schemeClr val="lt1"/>
              </a:solidFill>
              <a:latin typeface="Calibri"/>
              <a:ea typeface="Calibri"/>
              <a:cs typeface="Calibri"/>
            </a:rPr>
            <a:t>1) To compare the impact of digital and board games on the development of regulatory functions and intelligence in preschool children</a:t>
          </a:r>
          <a:endParaRPr sz="2400" dirty="0">
            <a:solidFill>
              <a:schemeClr val="tx1"/>
            </a:solidFill>
          </a:endParaRPr>
        </a:p>
      </dgm:t>
    </dgm:pt>
    <dgm:pt modelId="{00867C90-30F7-4A2E-B0BD-FF600F80FA73}" type="parTrans" cxnId="{E5734AA5-D6F3-4CEF-B46A-4D14F0DF385F}">
      <dgm:prSet/>
      <dgm:spPr/>
      <dgm:t>
        <a:bodyPr/>
        <a:lstStyle/>
        <a:p>
          <a:endParaRPr lang="ru-RU"/>
        </a:p>
      </dgm:t>
    </dgm:pt>
    <dgm:pt modelId="{C105FF5A-25C5-401E-B1A1-9D30FAD0A9EC}" type="sibTrans" cxnId="{E5734AA5-D6F3-4CEF-B46A-4D14F0DF385F}">
      <dgm:prSet/>
      <dgm:spPr/>
      <dgm:t>
        <a:bodyPr/>
        <a:lstStyle/>
        <a:p>
          <a:endParaRPr lang="ru-RU"/>
        </a:p>
      </dgm:t>
    </dgm:pt>
    <dgm:pt modelId="{57135D2C-302E-4A95-9602-05C8987538F9}" type="pres">
      <dgm:prSet presAssocID="{5C977243-420D-41AE-A3FB-D6019B2D29B7}" presName="theList" presStyleCnt="0">
        <dgm:presLayoutVars>
          <dgm:dir/>
          <dgm:animLvl val="lvl"/>
          <dgm:resizeHandles val="exact"/>
        </dgm:presLayoutVars>
      </dgm:prSet>
      <dgm:spPr bwMode="auto"/>
    </dgm:pt>
    <dgm:pt modelId="{9EB34891-6B22-4A40-A336-EEC313754FD0}" type="pres">
      <dgm:prSet presAssocID="{C278D91C-2298-4E3B-8AFC-DFEF60AD895D}" presName="compNode" presStyleCnt="0"/>
      <dgm:spPr bwMode="auto"/>
    </dgm:pt>
    <dgm:pt modelId="{4FE4E32F-1A76-437F-A1B8-976CB1E30566}" type="pres">
      <dgm:prSet presAssocID="{C278D91C-2298-4E3B-8AFC-DFEF60AD895D}" presName="aNode" presStyleLbl="bgShp" presStyleIdx="0" presStyleCnt="1" custLinFactNeighborX="3100" custLinFactNeighborY="13795"/>
      <dgm:spPr bwMode="auto"/>
    </dgm:pt>
    <dgm:pt modelId="{C04C8DA0-6502-4FDA-9993-17F0F871335E}" type="pres">
      <dgm:prSet presAssocID="{C278D91C-2298-4E3B-8AFC-DFEF60AD895D}" presName="textNode" presStyleLbl="bgShp" presStyleIdx="0" presStyleCnt="1"/>
      <dgm:spPr bwMode="auto"/>
    </dgm:pt>
    <dgm:pt modelId="{6D065DE1-AF97-4BF1-B124-7BB1938F7FF5}" type="pres">
      <dgm:prSet presAssocID="{C278D91C-2298-4E3B-8AFC-DFEF60AD895D}" presName="compChildNode" presStyleCnt="0"/>
      <dgm:spPr bwMode="auto"/>
    </dgm:pt>
    <dgm:pt modelId="{65E696C7-8D04-4875-BBED-68CDC7262BDB}" type="pres">
      <dgm:prSet presAssocID="{C278D91C-2298-4E3B-8AFC-DFEF60AD895D}" presName="theInnerList" presStyleCnt="0"/>
      <dgm:spPr bwMode="auto"/>
    </dgm:pt>
    <dgm:pt modelId="{7F54E4CF-D3CA-4A02-A78B-72D51CFCADCA}" type="pres">
      <dgm:prSet presAssocID="{FB9A938C-2006-49B6-AFA3-277036E005EE}" presName="childNode" presStyleLbl="node1" presStyleIdx="0" presStyleCnt="3">
        <dgm:presLayoutVars>
          <dgm:bulletEnabled val="1"/>
        </dgm:presLayoutVars>
      </dgm:prSet>
      <dgm:spPr/>
    </dgm:pt>
    <dgm:pt modelId="{1927B407-071D-4F7B-A663-7D6515FAAF59}" type="pres">
      <dgm:prSet presAssocID="{FB9A938C-2006-49B6-AFA3-277036E005EE}" presName="aSpace2" presStyleCnt="0"/>
      <dgm:spPr/>
    </dgm:pt>
    <dgm:pt modelId="{EC51FFF2-A0FD-4C2A-A210-BA03A6A9CD92}" type="pres">
      <dgm:prSet presAssocID="{35941C4F-A391-48F7-BD4F-D6DB65973947}" presName="childNode" presStyleLbl="node1" presStyleIdx="1" presStyleCnt="3">
        <dgm:presLayoutVars>
          <dgm:bulletEnabled val="1"/>
        </dgm:presLayoutVars>
      </dgm:prSet>
      <dgm:spPr bwMode="auto"/>
    </dgm:pt>
    <dgm:pt modelId="{2034DA0B-84CD-4B5B-BD82-12EBB02633DD}" type="pres">
      <dgm:prSet presAssocID="{35941C4F-A391-48F7-BD4F-D6DB65973947}" presName="aSpace2" presStyleCnt="0"/>
      <dgm:spPr bwMode="auto"/>
    </dgm:pt>
    <dgm:pt modelId="{2A544191-477E-457A-AB7F-73E4DE32EFF6}" type="pres">
      <dgm:prSet presAssocID="{7756602D-8721-4326-AB31-70FF955C6ECE}" presName="childNode" presStyleLbl="node1" presStyleIdx="2" presStyleCnt="3">
        <dgm:presLayoutVars>
          <dgm:bulletEnabled val="1"/>
        </dgm:presLayoutVars>
      </dgm:prSet>
      <dgm:spPr bwMode="auto"/>
    </dgm:pt>
  </dgm:ptLst>
  <dgm:cxnLst>
    <dgm:cxn modelId="{02BF1E33-D2F8-4260-89FD-A26DE7742FC5}" type="presOf" srcId="{35941C4F-A391-48F7-BD4F-D6DB65973947}" destId="{EC51FFF2-A0FD-4C2A-A210-BA03A6A9CD92}" srcOrd="0" destOrd="0" presId="urn:microsoft.com/office/officeart/2005/8/layout/lProcess2#2"/>
    <dgm:cxn modelId="{EA708A38-7240-48C2-9BF1-D3C7DA683FBB}" type="presOf" srcId="{FB9A938C-2006-49B6-AFA3-277036E005EE}" destId="{7F54E4CF-D3CA-4A02-A78B-72D51CFCADCA}" srcOrd="0" destOrd="0" presId="urn:microsoft.com/office/officeart/2005/8/layout/lProcess2#2"/>
    <dgm:cxn modelId="{6E8E835B-9F06-421E-A4AB-3EA7931CFB91}" type="presOf" srcId="{5C977243-420D-41AE-A3FB-D6019B2D29B7}" destId="{57135D2C-302E-4A95-9602-05C8987538F9}" srcOrd="0" destOrd="0" presId="urn:microsoft.com/office/officeart/2005/8/layout/lProcess2#2"/>
    <dgm:cxn modelId="{9CDDF04F-1C27-4D9D-9BD2-01B0236B04C0}" srcId="{C278D91C-2298-4E3B-8AFC-DFEF60AD895D}" destId="{7756602D-8721-4326-AB31-70FF955C6ECE}" srcOrd="2" destOrd="0" parTransId="{1290F710-7F90-471C-83AC-081F0113C4C4}" sibTransId="{B6451410-4AE7-44EA-9451-BEE6C2B43058}"/>
    <dgm:cxn modelId="{93935E95-63EF-4F8F-8F00-FDF31C6265E0}" type="presOf" srcId="{C278D91C-2298-4E3B-8AFC-DFEF60AD895D}" destId="{C04C8DA0-6502-4FDA-9993-17F0F871335E}" srcOrd="1" destOrd="0" presId="urn:microsoft.com/office/officeart/2005/8/layout/lProcess2#2"/>
    <dgm:cxn modelId="{5F55CE95-6955-4FAF-AF78-083D255CE604}" type="presOf" srcId="{7756602D-8721-4326-AB31-70FF955C6ECE}" destId="{2A544191-477E-457A-AB7F-73E4DE32EFF6}" srcOrd="0" destOrd="0" presId="urn:microsoft.com/office/officeart/2005/8/layout/lProcess2#2"/>
    <dgm:cxn modelId="{7D077F97-5C1D-40AA-89EA-50ABED729F1A}" type="presOf" srcId="{C278D91C-2298-4E3B-8AFC-DFEF60AD895D}" destId="{4FE4E32F-1A76-437F-A1B8-976CB1E30566}" srcOrd="0" destOrd="0" presId="urn:microsoft.com/office/officeart/2005/8/layout/lProcess2#2"/>
    <dgm:cxn modelId="{E5734AA5-D6F3-4CEF-B46A-4D14F0DF385F}" srcId="{C278D91C-2298-4E3B-8AFC-DFEF60AD895D}" destId="{FB9A938C-2006-49B6-AFA3-277036E005EE}" srcOrd="0" destOrd="0" parTransId="{00867C90-30F7-4A2E-B0BD-FF600F80FA73}" sibTransId="{C105FF5A-25C5-401E-B1A1-9D30FAD0A9EC}"/>
    <dgm:cxn modelId="{F63F6ABC-037A-4B73-904C-60807309F933}" srcId="{C278D91C-2298-4E3B-8AFC-DFEF60AD895D}" destId="{35941C4F-A391-48F7-BD4F-D6DB65973947}" srcOrd="1" destOrd="0" parTransId="{6A922DC8-3C3B-40F5-B0A1-1D636DC89C79}" sibTransId="{1C607EA8-ACCA-43CA-A573-26ECE9CC8CD4}"/>
    <dgm:cxn modelId="{5D6E12FB-2DE4-4991-BF86-7CDC80007564}" srcId="{5C977243-420D-41AE-A3FB-D6019B2D29B7}" destId="{C278D91C-2298-4E3B-8AFC-DFEF60AD895D}" srcOrd="0" destOrd="0" parTransId="{E25899AA-CFA6-4447-8B39-73CCE2A15C8C}" sibTransId="{E4784EFC-0548-4392-9432-DBC21C7293A5}"/>
    <dgm:cxn modelId="{9D468520-3C62-4A07-BCEE-2F905D20CC9A}" type="presParOf" srcId="{57135D2C-302E-4A95-9602-05C8987538F9}" destId="{9EB34891-6B22-4A40-A336-EEC313754FD0}" srcOrd="0" destOrd="0" presId="urn:microsoft.com/office/officeart/2005/8/layout/lProcess2#2"/>
    <dgm:cxn modelId="{50AAF173-4004-4059-AFB7-60400EA1124D}" type="presParOf" srcId="{9EB34891-6B22-4A40-A336-EEC313754FD0}" destId="{4FE4E32F-1A76-437F-A1B8-976CB1E30566}" srcOrd="0" destOrd="0" presId="urn:microsoft.com/office/officeart/2005/8/layout/lProcess2#2"/>
    <dgm:cxn modelId="{14DA9AE6-A4C8-4616-B65C-0D6CD9EEDF65}" type="presParOf" srcId="{9EB34891-6B22-4A40-A336-EEC313754FD0}" destId="{C04C8DA0-6502-4FDA-9993-17F0F871335E}" srcOrd="1" destOrd="0" presId="urn:microsoft.com/office/officeart/2005/8/layout/lProcess2#2"/>
    <dgm:cxn modelId="{D8FECDFC-65D2-4D17-AB4D-15A4B0DA0085}" type="presParOf" srcId="{9EB34891-6B22-4A40-A336-EEC313754FD0}" destId="{6D065DE1-AF97-4BF1-B124-7BB1938F7FF5}" srcOrd="2" destOrd="0" presId="urn:microsoft.com/office/officeart/2005/8/layout/lProcess2#2"/>
    <dgm:cxn modelId="{CEDD7F59-9861-430E-8F24-40325E0BB7BE}" type="presParOf" srcId="{6D065DE1-AF97-4BF1-B124-7BB1938F7FF5}" destId="{65E696C7-8D04-4875-BBED-68CDC7262BDB}" srcOrd="0" destOrd="0" presId="urn:microsoft.com/office/officeart/2005/8/layout/lProcess2#2"/>
    <dgm:cxn modelId="{DBC6B4AC-A36F-446A-AE82-E0244E78D03E}" type="presParOf" srcId="{65E696C7-8D04-4875-BBED-68CDC7262BDB}" destId="{7F54E4CF-D3CA-4A02-A78B-72D51CFCADCA}" srcOrd="0" destOrd="0" presId="urn:microsoft.com/office/officeart/2005/8/layout/lProcess2#2"/>
    <dgm:cxn modelId="{36E7B51D-2996-410A-B704-00416D5F7424}" type="presParOf" srcId="{65E696C7-8D04-4875-BBED-68CDC7262BDB}" destId="{1927B407-071D-4F7B-A663-7D6515FAAF59}" srcOrd="1" destOrd="0" presId="urn:microsoft.com/office/officeart/2005/8/layout/lProcess2#2"/>
    <dgm:cxn modelId="{8DAD1BCB-7A22-466C-A8B5-EADD7131D035}" type="presParOf" srcId="{65E696C7-8D04-4875-BBED-68CDC7262BDB}" destId="{EC51FFF2-A0FD-4C2A-A210-BA03A6A9CD92}" srcOrd="2" destOrd="0" presId="urn:microsoft.com/office/officeart/2005/8/layout/lProcess2#2"/>
    <dgm:cxn modelId="{94030D85-82D6-49B7-A691-0606BD5005D2}" type="presParOf" srcId="{65E696C7-8D04-4875-BBED-68CDC7262BDB}" destId="{2034DA0B-84CD-4B5B-BD82-12EBB02633DD}" srcOrd="3" destOrd="0" presId="urn:microsoft.com/office/officeart/2005/8/layout/lProcess2#2"/>
    <dgm:cxn modelId="{5F0627A9-B72A-46E4-8AA6-EC26977DEFB0}" type="presParOf" srcId="{65E696C7-8D04-4875-BBED-68CDC7262BDB}" destId="{2A544191-477E-457A-AB7F-73E4DE32EFF6}" srcOrd="4" destOrd="0" presId="urn:microsoft.com/office/officeart/2005/8/layout/lProcess2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4D33E-0DFE-4E9A-90CD-27E82ADB3A91}" type="doc">
      <dgm:prSet loTypeId="urn:microsoft.com/office/officeart/2005/8/layout/hList1#2" loCatId="list" qsTypeId="urn:microsoft.com/office/officeart/2005/8/quickstyle/simple1#3" qsCatId="simple" csTypeId="urn:microsoft.com/office/officeart/2005/8/colors/accent2_2" csCatId="accent2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43E0837D-B06E-4B64-A74B-E96BB30CA07D}">
      <dgm:prSet phldrT="[Текст]"/>
      <dgm:spPr bwMode="auto"/>
      <dgm:t>
        <a:bodyPr vertOverflow="overflow" horzOverflow="overflow" vert="horz" rtlCol="0" fromWordArt="0" anchor="ctr" forceAA="0" compatLnSpc="0"/>
        <a:lstStyle/>
        <a:p>
          <a:pPr algn="ctr" defTabSz="844549">
            <a:lnSpc>
              <a:spcPct val="90000"/>
            </a:lnSpc>
            <a:spcBef>
              <a:spcPts val="0"/>
            </a:spcBef>
            <a:spcAft>
              <a:spcPts val="629"/>
            </a:spcAft>
            <a:defRPr/>
          </a:pPr>
          <a:r>
            <a:rPr lang="ru-RU" b="0" i="0" u="none" strike="noStrike" cap="none" spc="0">
              <a:solidFill>
                <a:schemeClr val="lt1"/>
              </a:solidFill>
              <a:latin typeface="Times New Roman"/>
              <a:ea typeface="Times New Roman"/>
              <a:cs typeface="Times New Roman"/>
            </a:rPr>
            <a:t>"Dimensional Change Card Sort"</a:t>
          </a:r>
          <a:endParaRPr/>
        </a:p>
      </dgm:t>
    </dgm:pt>
    <dgm:pt modelId="{1AAC86DA-1772-44DD-A588-9DD64FF88C0F}" type="parTrans" cxnId="{5CA08638-719D-447F-910C-D962E321706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1BAFB06-79ED-4193-B3EB-3C7DA504923B}" type="sibTrans" cxnId="{5CA08638-719D-447F-910C-D962E321706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185592B-CF56-4D9F-B3BD-B7C1F0BF7BFD}">
      <dgm:prSet/>
      <dgm:spPr bwMode="auto"/>
      <dgm:t>
        <a:bodyPr vertOverflow="overflow" horzOverflow="overflow" vert="horz" rtlCol="0" fromWordArt="0" anchor="ctr" forceAA="0" compatLnSpc="0"/>
        <a:lstStyle/>
        <a:p>
          <a:pPr algn="ctr" defTabSz="844549">
            <a:lnSpc>
              <a:spcPct val="90000"/>
            </a:lnSpc>
            <a:spcBef>
              <a:spcPts val="0"/>
            </a:spcBef>
            <a:spcAft>
              <a:spcPts val="755"/>
            </a:spcAft>
            <a:defRPr/>
          </a:pPr>
          <a:r>
            <a:rPr lang="ru-RU" b="0" i="0" u="none" strike="noStrike" cap="none" spc="0" dirty="0">
              <a:solidFill>
                <a:schemeClr val="lt1"/>
              </a:solidFill>
              <a:latin typeface="Times New Roman"/>
              <a:ea typeface="Times New Roman"/>
              <a:cs typeface="Times New Roman"/>
            </a:rPr>
            <a:t>"Learning 10 Words" (A.R. </a:t>
          </a:r>
          <a:r>
            <a:rPr lang="ru-RU" b="0" i="0" u="none" strike="noStrike" cap="none" spc="0" dirty="0" err="1">
              <a:solidFill>
                <a:schemeClr val="lt1"/>
              </a:solidFill>
              <a:latin typeface="Times New Roman"/>
              <a:ea typeface="Times New Roman"/>
              <a:cs typeface="Times New Roman"/>
            </a:rPr>
            <a:t>Luria</a:t>
          </a:r>
          <a:r>
            <a:rPr lang="ru-RU" b="0" i="0" u="none" strike="noStrike" cap="none" spc="0" dirty="0">
              <a:solidFill>
                <a:schemeClr val="lt1"/>
              </a:solidFill>
              <a:latin typeface="Times New Roman"/>
              <a:ea typeface="Times New Roman"/>
              <a:cs typeface="Times New Roman"/>
            </a:rPr>
            <a:t>)</a:t>
          </a:r>
          <a:endParaRPr dirty="0"/>
        </a:p>
      </dgm:t>
    </dgm:pt>
    <dgm:pt modelId="{B1AE2618-25CD-467B-8666-0A87FC2B6319}" type="parTrans" cxnId="{A73927C6-5679-429F-91C8-9EA65E48D2C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1FA7FEE-A4E6-4669-985A-CE8D2D45F911}" type="sibTrans" cxnId="{A73927C6-5679-429F-91C8-9EA65E48D2C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018BB07-8F50-4AA8-B838-E55A86928765}">
      <dgm:prSet/>
      <dgm:spPr bwMode="auto"/>
      <dgm:t>
        <a:bodyPr vertOverflow="overflow" horzOverflow="overflow" vert="horz" rtlCol="0" fromWordArt="0" anchor="ctr" forceAA="0" compatLnSpc="0"/>
        <a:lstStyle/>
        <a:p>
          <a:pPr algn="ctr" defTabSz="844549">
            <a:lnSpc>
              <a:spcPct val="90000"/>
            </a:lnSpc>
            <a:spcBef>
              <a:spcPts val="0"/>
            </a:spcBef>
            <a:spcAft>
              <a:spcPts val="629"/>
            </a:spcAft>
            <a:defRPr/>
          </a:pPr>
          <a:r>
            <a:rPr lang="ru-RU" b="0" i="0" u="none" strike="noStrike" cap="none" spc="0">
              <a:solidFill>
                <a:schemeClr val="lt1"/>
              </a:solidFill>
              <a:latin typeface="Times New Roman"/>
              <a:ea typeface="Times New Roman"/>
              <a:cs typeface="Times New Roman"/>
            </a:rPr>
            <a:t>"Raven Progressive Matrices"</a:t>
          </a:r>
          <a:endParaRPr/>
        </a:p>
      </dgm:t>
    </dgm:pt>
    <dgm:pt modelId="{3A56607D-EA76-47C1-81BF-58A84BF8FDC7}" type="parTrans" cxnId="{4519EBEC-378E-46D4-AB46-4A689AC1C9F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95F82D6-2A93-4CD9-B8FC-F6ACE76A79C6}" type="sibTrans" cxnId="{4519EBEC-378E-46D4-AB46-4A689AC1C9F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27500DC-3517-4B55-B058-5E7CA25E7B09}">
      <dgm:prSet/>
      <dgm:spPr bwMode="auto"/>
      <dgm:t>
        <a:bodyPr vertOverflow="overflow" horzOverflow="overflow" vert="horz" rtlCol="0" fromWordArt="0" anchor="t" forceAA="0" compatLnSpc="0"/>
        <a:lstStyle/>
        <a:p>
          <a:pPr algn="l" defTabSz="844549">
            <a:lnSpc>
              <a:spcPct val="90000"/>
            </a:lnSpc>
            <a:spcBef>
              <a:spcPts val="0"/>
            </a:spcBef>
            <a:spcAft>
              <a:spcPts val="359"/>
            </a:spcAft>
            <a:defRPr/>
          </a:pPr>
          <a:r>
            <a:rPr lang="ru-RU" b="0" i="0" u="none" strike="noStrike" cap="none" spc="0" dirty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Assessment of auditory short-term and long-term memory </a:t>
          </a:r>
          <a:r>
            <a:rPr lang="ru-RU" b="0" i="0" u="none" strike="noStrike" cap="none" spc="0" dirty="0" err="1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parameters</a:t>
          </a:r>
          <a:r>
            <a:rPr lang="ru-RU" b="0" i="0" u="none" strike="noStrike" cap="none" spc="0" dirty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 such as memorization, </a:t>
          </a:r>
          <a:r>
            <a:rPr lang="ru-RU" b="0" i="0" u="none" strike="noStrike" cap="none" spc="0" dirty="0" err="1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retention</a:t>
          </a:r>
          <a:r>
            <a:rPr lang="ru-RU" b="0" i="0" u="none" strike="noStrike" cap="none" spc="0" dirty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, and reproduction</a:t>
          </a:r>
          <a:endParaRPr dirty="0">
            <a:solidFill>
              <a:schemeClr val="tx1"/>
            </a:solidFill>
          </a:endParaRPr>
        </a:p>
      </dgm:t>
    </dgm:pt>
    <dgm:pt modelId="{B1E29680-A0BB-4915-B6DB-2DFA90278BB7}" type="parTrans" cxnId="{CECBDE6B-7C19-452B-9A51-5895289D8EB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E08B88B-BFF1-4438-8087-008164E3E048}" type="sibTrans" cxnId="{CECBDE6B-7C19-452B-9A51-5895289D8EB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C6159A4-35B8-43DD-895A-10E02DB168FD}">
      <dgm:prSet/>
      <dgm:spPr bwMode="auto"/>
      <dgm:t>
        <a:bodyPr vertOverflow="overflow" horzOverflow="overflow" vert="horz" rtlCol="0" fromWordArt="0" anchor="t" forceAA="0" compatLnSpc="0"/>
        <a:lstStyle/>
        <a:p>
          <a:pPr algn="l" defTabSz="844549">
            <a:lnSpc>
              <a:spcPct val="90000"/>
            </a:lnSpc>
            <a:spcBef>
              <a:spcPts val="0"/>
            </a:spcBef>
            <a:spcAft>
              <a:spcPts val="269"/>
            </a:spcAft>
            <a:defRPr/>
          </a:pPr>
          <a:r>
            <a:rPr lang="ru-RU" b="0" i="0" u="none" strike="noStrike" cap="none" spc="0" dirty="0" err="1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Investigation</a:t>
          </a:r>
          <a:r>
            <a:rPr lang="ru-RU" b="0" i="0" u="none" strike="noStrike" cap="none" spc="0" dirty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 of general (abstract) intelligence</a:t>
          </a:r>
          <a:endParaRPr dirty="0">
            <a:solidFill>
              <a:schemeClr val="tx1"/>
            </a:solidFill>
          </a:endParaRPr>
        </a:p>
      </dgm:t>
    </dgm:pt>
    <dgm:pt modelId="{E234528E-D5A3-417F-A6C8-F0ABA5D6F0F7}" type="parTrans" cxnId="{F9D98D42-5D95-40A0-AC13-F88C721FB22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F63171E-3FA0-4F47-847D-12E020B5DE16}" type="sibTrans" cxnId="{F9D98D42-5D95-40A0-AC13-F88C721FB22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2BC7FA7-7D13-4AF0-9961-7A4F98DD884B}">
      <dgm:prSet phldrT="[Текст]" custT="1"/>
      <dgm:spPr bwMode="auto"/>
      <dgm:t>
        <a:bodyPr vert="horz" anchor="t"/>
        <a:lstStyle/>
        <a:p>
          <a:pPr algn="l" defTabSz="8445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500" b="0" i="0" u="none" strike="noStrike" kern="1200" cap="none" spc="0" dirty="0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Assessment of cognitive flexibility, </a:t>
          </a:r>
          <a:r>
            <a:rPr lang="ru-RU" sz="2500" b="0" i="0" u="none" strike="noStrike" kern="1200" cap="none" spc="0" dirty="0" err="1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i.e</a:t>
          </a:r>
          <a:r>
            <a:rPr lang="ru-RU" sz="2500" b="0" i="0" u="none" strike="noStrike" kern="1200" cap="none" spc="0" dirty="0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., the </a:t>
          </a:r>
          <a:r>
            <a:rPr lang="ru-RU" sz="2500" b="0" i="0" u="none" strike="noStrike" kern="1200" cap="none" spc="0" dirty="0" err="1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child's</a:t>
          </a:r>
          <a:r>
            <a:rPr lang="ru-RU" sz="2500" b="0" i="0" u="none" strike="noStrike" kern="1200" cap="none" spc="0" dirty="0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 ability to </a:t>
          </a:r>
          <a:r>
            <a:rPr lang="ru-RU" sz="2500" b="0" i="0" u="none" strike="noStrike" kern="1200" cap="none" spc="0" dirty="0" err="1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switch</a:t>
          </a:r>
          <a:r>
            <a:rPr lang="ru-RU" sz="2500" b="0" i="0" u="none" strike="noStrike" kern="1200" cap="none" spc="0" dirty="0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 between </a:t>
          </a:r>
          <a:r>
            <a:rPr lang="ru-RU" sz="2500" b="0" i="0" u="none" strike="noStrike" kern="1200" cap="none" spc="0" dirty="0" err="1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instructions</a:t>
          </a:r>
          <a:endParaRPr sz="2500" b="0" i="0" u="none" strike="noStrike" kern="1200" cap="none" spc="0" dirty="0">
            <a:solidFill>
              <a:srgbClr val="000000"/>
            </a:solidFill>
            <a:latin typeface="Times New Roman"/>
            <a:ea typeface="Times New Roman"/>
            <a:cs typeface="Times New Roman"/>
          </a:endParaRPr>
        </a:p>
      </dgm:t>
    </dgm:pt>
    <dgm:pt modelId="{E11EFA2D-94F2-4C0F-A641-9E1B089CBE04}" type="parTrans" cxnId="{4D161DAA-F18F-42E8-8251-6ED48541E22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8760ACE-7DB6-4FD0-83FE-4A96C1AE816A}" type="sibTrans" cxnId="{4D161DAA-F18F-42E8-8251-6ED48541E22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FCDE11F-C689-4B4D-A35D-DEF7FB3C9E07}" type="pres">
      <dgm:prSet presAssocID="{67E4D33E-0DFE-4E9A-90CD-27E82ADB3A91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9672EEEC-89AA-4AE3-9978-3576B7148F58}" type="pres">
      <dgm:prSet presAssocID="{43E0837D-B06E-4B64-A74B-E96BB30CA07D}" presName="composite" presStyleCnt="0"/>
      <dgm:spPr bwMode="auto"/>
    </dgm:pt>
    <dgm:pt modelId="{C2BA9BB5-F7EF-461D-AD2E-C77BFC1230EF}" type="pres">
      <dgm:prSet presAssocID="{43E0837D-B06E-4B64-A74B-E96BB30CA07D}" presName="parTx" presStyleLbl="alignNode1" presStyleIdx="0" presStyleCnt="3">
        <dgm:presLayoutVars>
          <dgm:chMax val="0"/>
          <dgm:chPref val="0"/>
          <dgm:bulletEnabled val="1"/>
        </dgm:presLayoutVars>
      </dgm:prSet>
      <dgm:spPr bwMode="auto"/>
    </dgm:pt>
    <dgm:pt modelId="{1DDC690D-0F02-4303-A77E-89A3847DB349}" type="pres">
      <dgm:prSet presAssocID="{43E0837D-B06E-4B64-A74B-E96BB30CA07D}" presName="desTx" presStyleLbl="alignAccFollowNode1" presStyleIdx="0" presStyleCnt="3">
        <dgm:presLayoutVars>
          <dgm:bulletEnabled val="1"/>
        </dgm:presLayoutVars>
      </dgm:prSet>
      <dgm:spPr bwMode="auto"/>
    </dgm:pt>
    <dgm:pt modelId="{49E01A36-280D-4A9E-B605-4CC30ADE1C44}" type="pres">
      <dgm:prSet presAssocID="{01BAFB06-79ED-4193-B3EB-3C7DA504923B}" presName="space" presStyleCnt="0"/>
      <dgm:spPr bwMode="auto"/>
    </dgm:pt>
    <dgm:pt modelId="{7214E483-2EEC-493E-90EF-6F95B7C27124}" type="pres">
      <dgm:prSet presAssocID="{6185592B-CF56-4D9F-B3BD-B7C1F0BF7BFD}" presName="composite" presStyleCnt="0"/>
      <dgm:spPr bwMode="auto"/>
    </dgm:pt>
    <dgm:pt modelId="{9DC8EDFA-0011-48B6-B53A-F902FF36540C}" type="pres">
      <dgm:prSet presAssocID="{6185592B-CF56-4D9F-B3BD-B7C1F0BF7BFD}" presName="parTx" presStyleLbl="alignNode1" presStyleIdx="1" presStyleCnt="3">
        <dgm:presLayoutVars>
          <dgm:chMax val="0"/>
          <dgm:chPref val="0"/>
          <dgm:bulletEnabled val="1"/>
        </dgm:presLayoutVars>
      </dgm:prSet>
      <dgm:spPr bwMode="auto"/>
    </dgm:pt>
    <dgm:pt modelId="{C82D561F-0741-46B7-98F7-E97318A6A4B0}" type="pres">
      <dgm:prSet presAssocID="{6185592B-CF56-4D9F-B3BD-B7C1F0BF7BFD}" presName="desTx" presStyleLbl="alignAccFollowNode1" presStyleIdx="1" presStyleCnt="3">
        <dgm:presLayoutVars>
          <dgm:bulletEnabled val="1"/>
        </dgm:presLayoutVars>
      </dgm:prSet>
      <dgm:spPr bwMode="auto"/>
    </dgm:pt>
    <dgm:pt modelId="{0A8B75E6-46DF-4193-8EAA-C651C04B7373}" type="pres">
      <dgm:prSet presAssocID="{41FA7FEE-A4E6-4669-985A-CE8D2D45F911}" presName="space" presStyleCnt="0"/>
      <dgm:spPr bwMode="auto"/>
    </dgm:pt>
    <dgm:pt modelId="{F3118A4F-A24A-4247-B0C9-67212AC4DFEA}" type="pres">
      <dgm:prSet presAssocID="{C018BB07-8F50-4AA8-B838-E55A86928765}" presName="composite" presStyleCnt="0"/>
      <dgm:spPr bwMode="auto"/>
    </dgm:pt>
    <dgm:pt modelId="{F28DFDA9-E1D9-42B1-A0A9-84BAFB12A4A8}" type="pres">
      <dgm:prSet presAssocID="{C018BB07-8F50-4AA8-B838-E55A86928765}" presName="parTx" presStyleLbl="alignNode1" presStyleIdx="2" presStyleCnt="3">
        <dgm:presLayoutVars>
          <dgm:chMax val="0"/>
          <dgm:chPref val="0"/>
          <dgm:bulletEnabled val="1"/>
        </dgm:presLayoutVars>
      </dgm:prSet>
      <dgm:spPr bwMode="auto"/>
    </dgm:pt>
    <dgm:pt modelId="{87B29051-C587-405D-BD16-B52E772CC912}" type="pres">
      <dgm:prSet presAssocID="{C018BB07-8F50-4AA8-B838-E55A86928765}" presName="desTx" presStyleLbl="alignAccFollowNode1" presStyleIdx="2" presStyleCnt="3">
        <dgm:presLayoutVars>
          <dgm:bulletEnabled val="1"/>
        </dgm:presLayoutVars>
      </dgm:prSet>
      <dgm:spPr bwMode="auto"/>
    </dgm:pt>
  </dgm:ptLst>
  <dgm:cxnLst>
    <dgm:cxn modelId="{E0FBBD0B-2324-40D9-99D3-72FE0A393B95}" type="presOf" srcId="{C018BB07-8F50-4AA8-B838-E55A86928765}" destId="{F28DFDA9-E1D9-42B1-A0A9-84BAFB12A4A8}" srcOrd="0" destOrd="0" presId="urn:microsoft.com/office/officeart/2005/8/layout/hList1#2"/>
    <dgm:cxn modelId="{4B0A9E2D-E7A2-4995-BD86-C3D63EE95576}" type="presOf" srcId="{92BC7FA7-7D13-4AF0-9961-7A4F98DD884B}" destId="{1DDC690D-0F02-4303-A77E-89A3847DB349}" srcOrd="0" destOrd="0" presId="urn:microsoft.com/office/officeart/2005/8/layout/hList1#2"/>
    <dgm:cxn modelId="{5CA08638-719D-447F-910C-D962E3217062}" srcId="{67E4D33E-0DFE-4E9A-90CD-27E82ADB3A91}" destId="{43E0837D-B06E-4B64-A74B-E96BB30CA07D}" srcOrd="0" destOrd="0" parTransId="{1AAC86DA-1772-44DD-A588-9DD64FF88C0F}" sibTransId="{01BAFB06-79ED-4193-B3EB-3C7DA504923B}"/>
    <dgm:cxn modelId="{C9ACA25C-4B58-4E17-9ECF-B3FB23290355}" type="presOf" srcId="{43E0837D-B06E-4B64-A74B-E96BB30CA07D}" destId="{C2BA9BB5-F7EF-461D-AD2E-C77BFC1230EF}" srcOrd="0" destOrd="0" presId="urn:microsoft.com/office/officeart/2005/8/layout/hList1#2"/>
    <dgm:cxn modelId="{F9D98D42-5D95-40A0-AC13-F88C721FB223}" srcId="{C018BB07-8F50-4AA8-B838-E55A86928765}" destId="{3C6159A4-35B8-43DD-895A-10E02DB168FD}" srcOrd="0" destOrd="0" parTransId="{E234528E-D5A3-417F-A6C8-F0ABA5D6F0F7}" sibTransId="{DF63171E-3FA0-4F47-847D-12E020B5DE16}"/>
    <dgm:cxn modelId="{CECBDE6B-7C19-452B-9A51-5895289D8EB5}" srcId="{6185592B-CF56-4D9F-B3BD-B7C1F0BF7BFD}" destId="{F27500DC-3517-4B55-B058-5E7CA25E7B09}" srcOrd="0" destOrd="0" parTransId="{B1E29680-A0BB-4915-B6DB-2DFA90278BB7}" sibTransId="{9E08B88B-BFF1-4438-8087-008164E3E048}"/>
    <dgm:cxn modelId="{17A91F79-8F58-4972-BAFE-03BD1FFF26CB}" type="presOf" srcId="{6185592B-CF56-4D9F-B3BD-B7C1F0BF7BFD}" destId="{9DC8EDFA-0011-48B6-B53A-F902FF36540C}" srcOrd="0" destOrd="0" presId="urn:microsoft.com/office/officeart/2005/8/layout/hList1#2"/>
    <dgm:cxn modelId="{4D161DAA-F18F-42E8-8251-6ED48541E224}" srcId="{43E0837D-B06E-4B64-A74B-E96BB30CA07D}" destId="{92BC7FA7-7D13-4AF0-9961-7A4F98DD884B}" srcOrd="0" destOrd="0" parTransId="{E11EFA2D-94F2-4C0F-A641-9E1B089CBE04}" sibTransId="{58760ACE-7DB6-4FD0-83FE-4A96C1AE816A}"/>
    <dgm:cxn modelId="{A73927C6-5679-429F-91C8-9EA65E48D2CE}" srcId="{67E4D33E-0DFE-4E9A-90CD-27E82ADB3A91}" destId="{6185592B-CF56-4D9F-B3BD-B7C1F0BF7BFD}" srcOrd="1" destOrd="0" parTransId="{B1AE2618-25CD-467B-8666-0A87FC2B6319}" sibTransId="{41FA7FEE-A4E6-4669-985A-CE8D2D45F911}"/>
    <dgm:cxn modelId="{1941CCDA-7322-4099-8DEF-4969A667BF36}" type="presOf" srcId="{67E4D33E-0DFE-4E9A-90CD-27E82ADB3A91}" destId="{FFCDE11F-C689-4B4D-A35D-DEF7FB3C9E07}" srcOrd="0" destOrd="0" presId="urn:microsoft.com/office/officeart/2005/8/layout/hList1#2"/>
    <dgm:cxn modelId="{4519EBEC-378E-46D4-AB46-4A689AC1C9F2}" srcId="{67E4D33E-0DFE-4E9A-90CD-27E82ADB3A91}" destId="{C018BB07-8F50-4AA8-B838-E55A86928765}" srcOrd="2" destOrd="0" parTransId="{3A56607D-EA76-47C1-81BF-58A84BF8FDC7}" sibTransId="{295F82D6-2A93-4CD9-B8FC-F6ACE76A79C6}"/>
    <dgm:cxn modelId="{E06579EF-A76D-4496-BC96-5D9EBBA95346}" type="presOf" srcId="{3C6159A4-35B8-43DD-895A-10E02DB168FD}" destId="{87B29051-C587-405D-BD16-B52E772CC912}" srcOrd="0" destOrd="0" presId="urn:microsoft.com/office/officeart/2005/8/layout/hList1#2"/>
    <dgm:cxn modelId="{5A7996FD-FAFD-4F94-8303-378B4E574F77}" type="presOf" srcId="{F27500DC-3517-4B55-B058-5E7CA25E7B09}" destId="{C82D561F-0741-46B7-98F7-E97318A6A4B0}" srcOrd="0" destOrd="0" presId="urn:microsoft.com/office/officeart/2005/8/layout/hList1#2"/>
    <dgm:cxn modelId="{E2FEC545-10F0-4193-9E4E-1732315276EF}" type="presParOf" srcId="{FFCDE11F-C689-4B4D-A35D-DEF7FB3C9E07}" destId="{9672EEEC-89AA-4AE3-9978-3576B7148F58}" srcOrd="0" destOrd="0" presId="urn:microsoft.com/office/officeart/2005/8/layout/hList1#2"/>
    <dgm:cxn modelId="{C56F8E36-628D-4C3D-B0C0-389F271A3728}" type="presParOf" srcId="{9672EEEC-89AA-4AE3-9978-3576B7148F58}" destId="{C2BA9BB5-F7EF-461D-AD2E-C77BFC1230EF}" srcOrd="0" destOrd="0" presId="urn:microsoft.com/office/officeart/2005/8/layout/hList1#2"/>
    <dgm:cxn modelId="{CFF96D35-8BC0-4761-AEED-091DEAFCDC11}" type="presParOf" srcId="{9672EEEC-89AA-4AE3-9978-3576B7148F58}" destId="{1DDC690D-0F02-4303-A77E-89A3847DB349}" srcOrd="1" destOrd="0" presId="urn:microsoft.com/office/officeart/2005/8/layout/hList1#2"/>
    <dgm:cxn modelId="{7CE387E2-F416-4B1D-9E4A-CF472DB41F05}" type="presParOf" srcId="{FFCDE11F-C689-4B4D-A35D-DEF7FB3C9E07}" destId="{49E01A36-280D-4A9E-B605-4CC30ADE1C44}" srcOrd="1" destOrd="0" presId="urn:microsoft.com/office/officeart/2005/8/layout/hList1#2"/>
    <dgm:cxn modelId="{52079C90-2F60-4EAE-A38F-5CB3A1C839FA}" type="presParOf" srcId="{FFCDE11F-C689-4B4D-A35D-DEF7FB3C9E07}" destId="{7214E483-2EEC-493E-90EF-6F95B7C27124}" srcOrd="2" destOrd="0" presId="urn:microsoft.com/office/officeart/2005/8/layout/hList1#2"/>
    <dgm:cxn modelId="{1CE5901B-24CE-474E-ADAE-02DC4EC3ECD1}" type="presParOf" srcId="{7214E483-2EEC-493E-90EF-6F95B7C27124}" destId="{9DC8EDFA-0011-48B6-B53A-F902FF36540C}" srcOrd="0" destOrd="0" presId="urn:microsoft.com/office/officeart/2005/8/layout/hList1#2"/>
    <dgm:cxn modelId="{F87937B2-662F-4F6C-BBE2-D1971D5DBA1B}" type="presParOf" srcId="{7214E483-2EEC-493E-90EF-6F95B7C27124}" destId="{C82D561F-0741-46B7-98F7-E97318A6A4B0}" srcOrd="1" destOrd="0" presId="urn:microsoft.com/office/officeart/2005/8/layout/hList1#2"/>
    <dgm:cxn modelId="{A57D161D-B54E-4BFF-81C1-B98297E8525D}" type="presParOf" srcId="{FFCDE11F-C689-4B4D-A35D-DEF7FB3C9E07}" destId="{0A8B75E6-46DF-4193-8EAA-C651C04B7373}" srcOrd="3" destOrd="0" presId="urn:microsoft.com/office/officeart/2005/8/layout/hList1#2"/>
    <dgm:cxn modelId="{B9E5AC47-982B-4DD1-B977-38E135342AA7}" type="presParOf" srcId="{FFCDE11F-C689-4B4D-A35D-DEF7FB3C9E07}" destId="{F3118A4F-A24A-4247-B0C9-67212AC4DFEA}" srcOrd="4" destOrd="0" presId="urn:microsoft.com/office/officeart/2005/8/layout/hList1#2"/>
    <dgm:cxn modelId="{F1FD2140-208A-424D-95F5-E5CB535B162D}" type="presParOf" srcId="{F3118A4F-A24A-4247-B0C9-67212AC4DFEA}" destId="{F28DFDA9-E1D9-42B1-A0A9-84BAFB12A4A8}" srcOrd="0" destOrd="0" presId="urn:microsoft.com/office/officeart/2005/8/layout/hList1#2"/>
    <dgm:cxn modelId="{97587367-543B-4954-97F3-5120C4320DBA}" type="presParOf" srcId="{F3118A4F-A24A-4247-B0C9-67212AC4DFEA}" destId="{87B29051-C587-405D-BD16-B52E772CC912}" srcOrd="1" destOrd="0" presId="urn:microsoft.com/office/officeart/2005/8/layout/hList1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445766-F250-4418-ACF7-409DC4902C64}" type="doc">
      <dgm:prSet loTypeId="urn:microsoft.com/office/officeart/2005/8/layout/list1#2" loCatId="list" qsTypeId="urn:microsoft.com/office/officeart/2005/8/quickstyle/simple1#4" qsCatId="simple" csTypeId="urn:microsoft.com/office/officeart/2005/8/colors/accent6_2" csCatId="accent6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C478114E-B441-42EC-AFED-23A790961F9E}">
      <dgm:prSet phldrT="[Текст]"/>
      <dgm:spPr bwMode="auto"/>
      <dgm:t>
        <a:bodyPr vertOverflow="overflow" horzOverflow="overflow" vert="horz" rtlCol="0" fromWordArt="0" anchor="ctr" forceAA="0" compatLnSpc="0"/>
        <a:lstStyle/>
        <a:p>
          <a:pPr algn="l" defTabSz="844549">
            <a:lnSpc>
              <a:spcPct val="90000"/>
            </a:lnSpc>
            <a:spcBef>
              <a:spcPts val="0"/>
            </a:spcBef>
            <a:spcAft>
              <a:spcPts val="797"/>
            </a:spcAft>
            <a:defRPr/>
          </a:pPr>
          <a:r>
            <a:rPr lang="ru-RU" b="0" i="0" u="none" strike="noStrike" cap="none" spc="0">
              <a:solidFill>
                <a:schemeClr val="lt1"/>
              </a:solidFill>
              <a:latin typeface="Calibri"/>
              <a:ea typeface="Calibri"/>
              <a:cs typeface="Calibri"/>
            </a:rPr>
            <a:t>Timing</a:t>
          </a:r>
          <a:endParaRPr/>
        </a:p>
      </dgm:t>
    </dgm:pt>
    <dgm:pt modelId="{73BE5A43-B123-4D85-A8D4-28EA87B7CA50}" type="parTrans" cxnId="{180BA08A-7F44-4617-816C-5E6529FAF7C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5F8830B-EC72-453C-A83A-3F18C1222A39}" type="sibTrans" cxnId="{180BA08A-7F44-4617-816C-5E6529FAF7C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5523AF8-3400-448F-9FCF-B94F37D6798A}">
      <dgm:prSet/>
      <dgm:spPr bwMode="auto"/>
      <dgm:t>
        <a:bodyPr vertOverflow="overflow" horzOverflow="overflow" vert="horz" rtlCol="0" fromWordArt="0" anchor="ctr" forceAA="0" compatLnSpc="0"/>
        <a:lstStyle/>
        <a:p>
          <a:pPr algn="l" defTabSz="844549">
            <a:lnSpc>
              <a:spcPct val="90000"/>
            </a:lnSpc>
            <a:spcBef>
              <a:spcPts val="0"/>
            </a:spcBef>
            <a:spcAft>
              <a:spcPts val="797"/>
            </a:spcAft>
            <a:defRPr/>
          </a:pPr>
          <a:r>
            <a:rPr lang="ru-RU" b="0" i="0" u="none" strike="noStrike" cap="none" spc="0">
              <a:solidFill>
                <a:schemeClr val="lt1"/>
              </a:solidFill>
              <a:latin typeface="Calibri"/>
              <a:ea typeface="Calibri"/>
              <a:cs typeface="Calibri"/>
            </a:rPr>
            <a:t>Research Design</a:t>
          </a:r>
          <a:endParaRPr/>
        </a:p>
      </dgm:t>
    </dgm:pt>
    <dgm:pt modelId="{784F1144-47C7-41E6-A01F-7FBE73F6E091}" type="parTrans" cxnId="{EA39A40D-F79B-4AE7-AC44-C4670533566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E357B69-EF1B-45F5-8982-F7E1258C7DD1}" type="sibTrans" cxnId="{EA39A40D-F79B-4AE7-AC44-C4670533566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379F031-860E-405C-8684-6278708646A7}">
      <dgm:prSet custT="1"/>
      <dgm:spPr bwMode="auto"/>
      <dgm:t>
        <a:bodyPr vert="horz" anchor="t"/>
        <a:lstStyle/>
        <a:p>
          <a:pPr algn="l" defTabSz="7556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en-US" sz="1600" b="0" i="0" u="none" strike="noStrike" cap="none" spc="0" dirty="0">
              <a:solidFill>
                <a:schemeClr val="dk1"/>
              </a:solidFill>
              <a:latin typeface="Calibri"/>
              <a:ea typeface="Calibri"/>
              <a:cs typeface="Calibri"/>
            </a:rPr>
            <a:t> </a:t>
          </a:r>
          <a:r>
            <a:rPr lang="ru-RU" sz="1600" b="0" i="0" u="none" strike="noStrike" cap="none" spc="0" dirty="0">
              <a:solidFill>
                <a:schemeClr val="dk1"/>
              </a:solidFill>
              <a:latin typeface="Calibri"/>
              <a:ea typeface="Calibri"/>
              <a:cs typeface="Calibri"/>
            </a:rPr>
            <a:t>Group 1 (N=27) – Experimental – played "Tangram" and "Dobble!" in the traditional version</a:t>
          </a:r>
          <a:endParaRPr sz="1600" dirty="0"/>
        </a:p>
      </dgm:t>
    </dgm:pt>
    <dgm:pt modelId="{62F5DD1D-17D3-4FCC-8B90-106A1205FC3A}" type="parTrans" cxnId="{E3D0549C-52EC-4472-B0B8-64301B36310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720EB15-84BC-4895-A328-1D413600FB96}" type="sibTrans" cxnId="{E3D0549C-52EC-4472-B0B8-64301B36310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A736426-E831-4E8E-96F8-8F77A6050691}">
      <dgm:prSet/>
      <dgm:spPr bwMode="auto"/>
      <dgm:t>
        <a:bodyPr vertOverflow="overflow" horzOverflow="overflow" vert="horz" rtlCol="0" fromWordArt="0" anchor="t" forceAA="0" compatLnSpc="0"/>
        <a:lstStyle/>
        <a:p>
          <a:pPr algn="l" defTabSz="844549">
            <a:lnSpc>
              <a:spcPct val="90000"/>
            </a:lnSpc>
            <a:spcBef>
              <a:spcPts val="0"/>
            </a:spcBef>
            <a:spcAft>
              <a:spcPts val="341"/>
            </a:spcAft>
            <a:defRPr/>
          </a:pPr>
          <a:r>
            <a:rPr lang="ru-RU" b="0" i="0" u="none" strike="noStrike" cap="none" spc="0">
              <a:solidFill>
                <a:schemeClr val="dk1"/>
              </a:solidFill>
              <a:latin typeface="Calibri"/>
              <a:ea typeface="Calibri"/>
              <a:cs typeface="Calibri"/>
            </a:rPr>
            <a:t>February – May 2024</a:t>
          </a:r>
          <a:endParaRPr/>
        </a:p>
      </dgm:t>
    </dgm:pt>
    <dgm:pt modelId="{766CA5EE-75C5-4BE6-9F6B-77059C396D65}" type="parTrans" cxnId="{205EEF19-EEE3-40C6-A09F-F64CF6EECB0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AA3D5EB-491D-435F-9486-ED0AC621E0E0}" type="sibTrans" cxnId="{205EEF19-EEE3-40C6-A09F-F64CF6EECB0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5DC2718-F480-4AD2-B9B2-33C652E2EB3E}">
      <dgm:prSet/>
      <dgm:spPr bwMode="auto"/>
      <dgm:t>
        <a:bodyPr vertOverflow="overflow" horzOverflow="overflow" vert="horz" rtlCol="0" fromWordArt="0" anchor="t" forceAA="0" compatLnSpc="0"/>
        <a:lstStyle/>
        <a:p>
          <a:pPr algn="l" defTabSz="844549">
            <a:lnSpc>
              <a:spcPct val="90000"/>
            </a:lnSpc>
            <a:spcBef>
              <a:spcPts val="0"/>
            </a:spcBef>
            <a:spcAft>
              <a:spcPts val="341"/>
            </a:spcAft>
            <a:defRPr/>
          </a:pPr>
          <a:r>
            <a:rPr lang="ru-RU" b="0" i="0" u="none" strike="noStrike" cap="none" spc="0" dirty="0">
              <a:solidFill>
                <a:schemeClr val="dk1"/>
              </a:solidFill>
              <a:latin typeface="Calibri"/>
              <a:ea typeface="Calibri"/>
              <a:cs typeface="Calibri"/>
            </a:rPr>
            <a:t>88 children (49 boys and 39 girls)</a:t>
          </a:r>
          <a:endParaRPr dirty="0"/>
        </a:p>
      </dgm:t>
    </dgm:pt>
    <dgm:pt modelId="{6DA3A331-ECD5-410E-BFDA-54C82E036266}" type="parTrans" cxnId="{42226CB2-C44A-4A46-99B6-785D4F190A6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3652B6C-D552-487E-8AF2-6C67E01FB639}" type="sibTrans" cxnId="{42226CB2-C44A-4A46-99B6-785D4F190A6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99464CB-7E2D-4F6E-A3FB-AC5DC9B274DA}">
      <dgm:prSet/>
      <dgm:spPr bwMode="auto"/>
      <dgm:t>
        <a:bodyPr vertOverflow="overflow" horzOverflow="overflow" vert="horz" rtlCol="0" fromWordArt="0" anchor="ctr" forceAA="0" compatLnSpc="0"/>
        <a:lstStyle/>
        <a:p>
          <a:pPr algn="l" defTabSz="844549">
            <a:lnSpc>
              <a:spcPct val="90000"/>
            </a:lnSpc>
            <a:spcBef>
              <a:spcPts val="0"/>
            </a:spcBef>
            <a:spcAft>
              <a:spcPts val="797"/>
            </a:spcAft>
            <a:defRPr/>
          </a:pPr>
          <a:r>
            <a:rPr lang="ru-RU" b="0" i="0" u="none" strike="noStrike" cap="none" spc="0" dirty="0">
              <a:solidFill>
                <a:schemeClr val="lt1"/>
              </a:solidFill>
              <a:latin typeface="Calibri"/>
              <a:ea typeface="Calibri"/>
              <a:cs typeface="Calibri"/>
            </a:rPr>
            <a:t>Sample</a:t>
          </a:r>
          <a:endParaRPr dirty="0"/>
        </a:p>
      </dgm:t>
    </dgm:pt>
    <dgm:pt modelId="{A03B9650-252C-4ECF-B16C-804D0AAC8FE1}" type="parTrans" cxnId="{32EE147C-0D06-40C3-98A0-BBA99DEC9B0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CFE0155-C9BC-4602-8203-B50966249632}" type="sibTrans" cxnId="{32EE147C-0D06-40C3-98A0-BBA99DEC9B0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ABFB669-1188-45DD-8EC5-FA3F53EB4EC7}">
      <dgm:prSet custT="1"/>
      <dgm:spPr bwMode="auto"/>
      <dgm:t>
        <a:bodyPr vert="horz" anchor="t"/>
        <a:lstStyle/>
        <a:p>
          <a:pPr algn="l" defTabSz="7556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3600" dirty="0"/>
        </a:p>
      </dgm:t>
    </dgm:pt>
    <dgm:pt modelId="{1C748400-385C-4779-BA97-557257A00E92}" type="parTrans" cxnId="{71CFDFEC-226B-4833-84F7-41607161D7A1}">
      <dgm:prSet/>
      <dgm:spPr/>
      <dgm:t>
        <a:bodyPr/>
        <a:lstStyle/>
        <a:p>
          <a:endParaRPr lang="ru-RU"/>
        </a:p>
      </dgm:t>
    </dgm:pt>
    <dgm:pt modelId="{B0F7CD55-AE99-4DCE-8D1B-983372CB5FAE}" type="sibTrans" cxnId="{71CFDFEC-226B-4833-84F7-41607161D7A1}">
      <dgm:prSet/>
      <dgm:spPr/>
      <dgm:t>
        <a:bodyPr/>
        <a:lstStyle/>
        <a:p>
          <a:endParaRPr lang="ru-RU"/>
        </a:p>
      </dgm:t>
    </dgm:pt>
    <dgm:pt modelId="{7BF8C60F-28ED-4DF1-9B06-750FC5D785A0}">
      <dgm:prSet custT="1"/>
      <dgm:spPr bwMode="auto"/>
      <dgm:t>
        <a:bodyPr vert="horz" anchor="t"/>
        <a:lstStyle/>
        <a:p>
          <a:pPr algn="l" defTabSz="7556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0" i="0" u="none" strike="noStrike" cap="none" spc="0" dirty="0">
              <a:solidFill>
                <a:schemeClr val="dk1"/>
              </a:solidFill>
              <a:latin typeface="Calibri"/>
              <a:ea typeface="Calibri"/>
              <a:cs typeface="Calibri"/>
            </a:rPr>
            <a:t>Group 2 (N=25) – Experimental – played digital versions of board games "Tangram Puzzle: Poligram Game" and "Double Match: One Common Image"</a:t>
          </a:r>
          <a:endParaRPr sz="1600" dirty="0"/>
        </a:p>
      </dgm:t>
    </dgm:pt>
    <dgm:pt modelId="{2A4E8283-FD14-4E03-8330-1D10CA1E055E}" type="parTrans" cxnId="{5A458AAD-8461-4641-BAB0-0D189CD2A0DB}">
      <dgm:prSet/>
      <dgm:spPr/>
      <dgm:t>
        <a:bodyPr/>
        <a:lstStyle/>
        <a:p>
          <a:endParaRPr lang="ru-RU"/>
        </a:p>
      </dgm:t>
    </dgm:pt>
    <dgm:pt modelId="{448685FA-51BE-42FF-B4DF-371518D37C1A}" type="sibTrans" cxnId="{5A458AAD-8461-4641-BAB0-0D189CD2A0DB}">
      <dgm:prSet/>
      <dgm:spPr/>
      <dgm:t>
        <a:bodyPr/>
        <a:lstStyle/>
        <a:p>
          <a:endParaRPr lang="ru-RU"/>
        </a:p>
      </dgm:t>
    </dgm:pt>
    <dgm:pt modelId="{00DB885E-A9E8-482D-80CC-727BB761CAEE}">
      <dgm:prSet custT="1"/>
      <dgm:spPr bwMode="auto"/>
      <dgm:t>
        <a:bodyPr vert="horz" anchor="t"/>
        <a:lstStyle/>
        <a:p>
          <a:pPr algn="l" defTabSz="7556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en-US" sz="1600" b="0" i="0" u="none" strike="noStrike" cap="none" spc="0" dirty="0">
              <a:solidFill>
                <a:schemeClr val="dk1"/>
              </a:solidFill>
              <a:latin typeface="Calibri"/>
              <a:ea typeface="Calibri"/>
              <a:cs typeface="Calibri"/>
            </a:rPr>
            <a:t>Group 3 (N=36) – Control</a:t>
          </a:r>
          <a:endParaRPr sz="1600" dirty="0"/>
        </a:p>
      </dgm:t>
    </dgm:pt>
    <dgm:pt modelId="{F926C99A-4B13-472D-A317-88867E5386B6}" type="parTrans" cxnId="{7923C2C3-6616-4E96-9D65-72BAB9EB787C}">
      <dgm:prSet/>
      <dgm:spPr/>
      <dgm:t>
        <a:bodyPr/>
        <a:lstStyle/>
        <a:p>
          <a:endParaRPr lang="ru-RU"/>
        </a:p>
      </dgm:t>
    </dgm:pt>
    <dgm:pt modelId="{940193E4-F56F-4178-8B01-796E80C54DB2}" type="sibTrans" cxnId="{7923C2C3-6616-4E96-9D65-72BAB9EB787C}">
      <dgm:prSet/>
      <dgm:spPr/>
      <dgm:t>
        <a:bodyPr/>
        <a:lstStyle/>
        <a:p>
          <a:endParaRPr lang="ru-RU"/>
        </a:p>
      </dgm:t>
    </dgm:pt>
    <dgm:pt modelId="{01CB2048-21B4-43B3-86AC-78AB2730F18D}" type="pres">
      <dgm:prSet presAssocID="{49445766-F250-4418-ACF7-409DC4902C64}" presName="linear" presStyleCnt="0">
        <dgm:presLayoutVars>
          <dgm:dir/>
          <dgm:animLvl val="lvl"/>
          <dgm:resizeHandles val="exact"/>
        </dgm:presLayoutVars>
      </dgm:prSet>
      <dgm:spPr bwMode="auto"/>
    </dgm:pt>
    <dgm:pt modelId="{FF300E78-B0D9-4158-84EC-416D387671AD}" type="pres">
      <dgm:prSet presAssocID="{C478114E-B441-42EC-AFED-23A790961F9E}" presName="parentLin" presStyleCnt="0"/>
      <dgm:spPr bwMode="auto"/>
    </dgm:pt>
    <dgm:pt modelId="{CCD741DD-0338-4324-9301-FB50777BD4C2}" type="pres">
      <dgm:prSet presAssocID="{C478114E-B441-42EC-AFED-23A790961F9E}" presName="parentLeftMargin" presStyleLbl="node1" presStyleIdx="0" presStyleCnt="3"/>
      <dgm:spPr bwMode="auto"/>
    </dgm:pt>
    <dgm:pt modelId="{91FF7FFD-6A63-4386-B402-CC2034FFC748}" type="pres">
      <dgm:prSet presAssocID="{C478114E-B441-42EC-AFED-23A790961F9E}" presName="parentText" presStyleLbl="node1" presStyleIdx="0" presStyleCnt="3">
        <dgm:presLayoutVars>
          <dgm:chMax val="0"/>
          <dgm:bulletEnabled val="1"/>
        </dgm:presLayoutVars>
      </dgm:prSet>
      <dgm:spPr bwMode="auto"/>
    </dgm:pt>
    <dgm:pt modelId="{187AE6F0-E1EE-4A82-B6BD-BFAB7B73B35D}" type="pres">
      <dgm:prSet presAssocID="{C478114E-B441-42EC-AFED-23A790961F9E}" presName="negativeSpace" presStyleCnt="0"/>
      <dgm:spPr bwMode="auto"/>
    </dgm:pt>
    <dgm:pt modelId="{CC871EB5-53D4-49F6-99D6-2023109AB884}" type="pres">
      <dgm:prSet presAssocID="{C478114E-B441-42EC-AFED-23A790961F9E}" presName="childText" presStyleLbl="conFgAcc1" presStyleIdx="0" presStyleCnt="3">
        <dgm:presLayoutVars>
          <dgm:bulletEnabled val="1"/>
        </dgm:presLayoutVars>
      </dgm:prSet>
      <dgm:spPr bwMode="auto"/>
    </dgm:pt>
    <dgm:pt modelId="{759A2E98-941E-4BD4-B36E-888D596CDB7A}" type="pres">
      <dgm:prSet presAssocID="{A5F8830B-EC72-453C-A83A-3F18C1222A39}" presName="spaceBetweenRectangles" presStyleCnt="0"/>
      <dgm:spPr bwMode="auto"/>
    </dgm:pt>
    <dgm:pt modelId="{262E3E99-78D3-4741-878E-59D973C8806B}" type="pres">
      <dgm:prSet presAssocID="{699464CB-7E2D-4F6E-A3FB-AC5DC9B274DA}" presName="parentLin" presStyleCnt="0"/>
      <dgm:spPr bwMode="auto"/>
    </dgm:pt>
    <dgm:pt modelId="{47581DC9-4BBE-4AD0-A3C0-6CF0D7643F21}" type="pres">
      <dgm:prSet presAssocID="{699464CB-7E2D-4F6E-A3FB-AC5DC9B274DA}" presName="parentLeftMargin" presStyleLbl="node1" presStyleIdx="0" presStyleCnt="3"/>
      <dgm:spPr bwMode="auto"/>
    </dgm:pt>
    <dgm:pt modelId="{D498FCF6-4EDA-462E-A7A1-670C0C6DF404}" type="pres">
      <dgm:prSet presAssocID="{699464CB-7E2D-4F6E-A3FB-AC5DC9B274DA}" presName="parentText" presStyleLbl="node1" presStyleIdx="1" presStyleCnt="3">
        <dgm:presLayoutVars>
          <dgm:chMax val="0"/>
          <dgm:bulletEnabled val="1"/>
        </dgm:presLayoutVars>
      </dgm:prSet>
      <dgm:spPr bwMode="auto"/>
    </dgm:pt>
    <dgm:pt modelId="{73309942-12BF-4B20-B9DD-2E928CED4B49}" type="pres">
      <dgm:prSet presAssocID="{699464CB-7E2D-4F6E-A3FB-AC5DC9B274DA}" presName="negativeSpace" presStyleCnt="0"/>
      <dgm:spPr bwMode="auto"/>
    </dgm:pt>
    <dgm:pt modelId="{3281FA41-7347-4543-B8E3-98806245776B}" type="pres">
      <dgm:prSet presAssocID="{699464CB-7E2D-4F6E-A3FB-AC5DC9B274DA}" presName="childText" presStyleLbl="conFgAcc1" presStyleIdx="1" presStyleCnt="3">
        <dgm:presLayoutVars>
          <dgm:bulletEnabled val="1"/>
        </dgm:presLayoutVars>
      </dgm:prSet>
      <dgm:spPr bwMode="auto"/>
    </dgm:pt>
    <dgm:pt modelId="{268DD965-1BFA-46B6-B18A-12C3495C5788}" type="pres">
      <dgm:prSet presAssocID="{0CFE0155-C9BC-4602-8203-B50966249632}" presName="spaceBetweenRectangles" presStyleCnt="0"/>
      <dgm:spPr bwMode="auto"/>
    </dgm:pt>
    <dgm:pt modelId="{3E64043A-CB74-4C75-B1F8-6A1DED438ADD}" type="pres">
      <dgm:prSet presAssocID="{15523AF8-3400-448F-9FCF-B94F37D6798A}" presName="parentLin" presStyleCnt="0"/>
      <dgm:spPr bwMode="auto"/>
    </dgm:pt>
    <dgm:pt modelId="{B6DE8DEF-C494-4D8E-93E1-EB634B75B99A}" type="pres">
      <dgm:prSet presAssocID="{15523AF8-3400-448F-9FCF-B94F37D6798A}" presName="parentLeftMargin" presStyleLbl="node1" presStyleIdx="1" presStyleCnt="3"/>
      <dgm:spPr bwMode="auto"/>
    </dgm:pt>
    <dgm:pt modelId="{97298530-41ED-477C-95D5-A06550405F54}" type="pres">
      <dgm:prSet presAssocID="{15523AF8-3400-448F-9FCF-B94F37D6798A}" presName="parentText" presStyleLbl="node1" presStyleIdx="2" presStyleCnt="3">
        <dgm:presLayoutVars>
          <dgm:chMax val="0"/>
          <dgm:bulletEnabled val="1"/>
        </dgm:presLayoutVars>
      </dgm:prSet>
      <dgm:spPr bwMode="auto"/>
    </dgm:pt>
    <dgm:pt modelId="{52BE7C49-90C1-40B5-8B93-06729C50257D}" type="pres">
      <dgm:prSet presAssocID="{15523AF8-3400-448F-9FCF-B94F37D6798A}" presName="negativeSpace" presStyleCnt="0"/>
      <dgm:spPr bwMode="auto"/>
    </dgm:pt>
    <dgm:pt modelId="{1C38774C-B440-43D5-9CF0-3E6DFE62123A}" type="pres">
      <dgm:prSet presAssocID="{15523AF8-3400-448F-9FCF-B94F37D6798A}" presName="childText" presStyleLbl="conFgAcc1" presStyleIdx="2" presStyleCnt="3">
        <dgm:presLayoutVars>
          <dgm:bulletEnabled val="1"/>
        </dgm:presLayoutVars>
      </dgm:prSet>
      <dgm:spPr bwMode="auto"/>
    </dgm:pt>
  </dgm:ptLst>
  <dgm:cxnLst>
    <dgm:cxn modelId="{EA39A40D-F79B-4AE7-AC44-C46705335663}" srcId="{49445766-F250-4418-ACF7-409DC4902C64}" destId="{15523AF8-3400-448F-9FCF-B94F37D6798A}" srcOrd="2" destOrd="0" parTransId="{784F1144-47C7-41E6-A01F-7FBE73F6E091}" sibTransId="{5E357B69-EF1B-45F5-8982-F7E1258C7DD1}"/>
    <dgm:cxn modelId="{19A6A618-B0FB-486D-8B7E-2076AA4E9AB4}" type="presOf" srcId="{15523AF8-3400-448F-9FCF-B94F37D6798A}" destId="{B6DE8DEF-C494-4D8E-93E1-EB634B75B99A}" srcOrd="0" destOrd="0" presId="urn:microsoft.com/office/officeart/2005/8/layout/list1#2"/>
    <dgm:cxn modelId="{205EEF19-EEE3-40C6-A09F-F64CF6EECB09}" srcId="{C478114E-B441-42EC-AFED-23A790961F9E}" destId="{6A736426-E831-4E8E-96F8-8F77A6050691}" srcOrd="0" destOrd="0" parTransId="{766CA5EE-75C5-4BE6-9F6B-77059C396D65}" sibTransId="{5AA3D5EB-491D-435F-9486-ED0AC621E0E0}"/>
    <dgm:cxn modelId="{FDAC4524-6F6B-4CD0-900B-B7A6E738BB7A}" type="presOf" srcId="{49445766-F250-4418-ACF7-409DC4902C64}" destId="{01CB2048-21B4-43B3-86AC-78AB2730F18D}" srcOrd="0" destOrd="0" presId="urn:microsoft.com/office/officeart/2005/8/layout/list1#2"/>
    <dgm:cxn modelId="{A4495133-0425-413A-9B0B-B9D972219876}" type="presOf" srcId="{699464CB-7E2D-4F6E-A3FB-AC5DC9B274DA}" destId="{47581DC9-4BBE-4AD0-A3C0-6CF0D7643F21}" srcOrd="0" destOrd="0" presId="urn:microsoft.com/office/officeart/2005/8/layout/list1#2"/>
    <dgm:cxn modelId="{8B645068-CB84-4C6F-B61C-EF4ECE95406B}" type="presOf" srcId="{6A736426-E831-4E8E-96F8-8F77A6050691}" destId="{CC871EB5-53D4-49F6-99D6-2023109AB884}" srcOrd="0" destOrd="0" presId="urn:microsoft.com/office/officeart/2005/8/layout/list1#2"/>
    <dgm:cxn modelId="{32EE147C-0D06-40C3-98A0-BBA99DEC9B04}" srcId="{49445766-F250-4418-ACF7-409DC4902C64}" destId="{699464CB-7E2D-4F6E-A3FB-AC5DC9B274DA}" srcOrd="1" destOrd="0" parTransId="{A03B9650-252C-4ECF-B16C-804D0AAC8FE1}" sibTransId="{0CFE0155-C9BC-4602-8203-B50966249632}"/>
    <dgm:cxn modelId="{180BA08A-7F44-4617-816C-5E6529FAF7C2}" srcId="{49445766-F250-4418-ACF7-409DC4902C64}" destId="{C478114E-B441-42EC-AFED-23A790961F9E}" srcOrd="0" destOrd="0" parTransId="{73BE5A43-B123-4D85-A8D4-28EA87B7CA50}" sibTransId="{A5F8830B-EC72-453C-A83A-3F18C1222A39}"/>
    <dgm:cxn modelId="{E3D0549C-52EC-4472-B0B8-64301B363100}" srcId="{15523AF8-3400-448F-9FCF-B94F37D6798A}" destId="{A379F031-860E-405C-8684-6278708646A7}" srcOrd="0" destOrd="0" parTransId="{62F5DD1D-17D3-4FCC-8B90-106A1205FC3A}" sibTransId="{6720EB15-84BC-4895-A328-1D413600FB96}"/>
    <dgm:cxn modelId="{D4356CA9-46C6-4537-B664-FB45DF63B157}" type="presOf" srcId="{FABFB669-1188-45DD-8EC5-FA3F53EB4EC7}" destId="{1C38774C-B440-43D5-9CF0-3E6DFE62123A}" srcOrd="0" destOrd="3" presId="urn:microsoft.com/office/officeart/2005/8/layout/list1#2"/>
    <dgm:cxn modelId="{BD9209AA-DC06-4E66-9363-F4D72B2D41C3}" type="presOf" srcId="{699464CB-7E2D-4F6E-A3FB-AC5DC9B274DA}" destId="{D498FCF6-4EDA-462E-A7A1-670C0C6DF404}" srcOrd="1" destOrd="0" presId="urn:microsoft.com/office/officeart/2005/8/layout/list1#2"/>
    <dgm:cxn modelId="{0C2469AA-F57A-42D9-9937-512C645E4D06}" type="presOf" srcId="{7BF8C60F-28ED-4DF1-9B06-750FC5D785A0}" destId="{1C38774C-B440-43D5-9CF0-3E6DFE62123A}" srcOrd="0" destOrd="1" presId="urn:microsoft.com/office/officeart/2005/8/layout/list1#2"/>
    <dgm:cxn modelId="{5A458AAD-8461-4641-BAB0-0D189CD2A0DB}" srcId="{15523AF8-3400-448F-9FCF-B94F37D6798A}" destId="{7BF8C60F-28ED-4DF1-9B06-750FC5D785A0}" srcOrd="1" destOrd="0" parTransId="{2A4E8283-FD14-4E03-8330-1D10CA1E055E}" sibTransId="{448685FA-51BE-42FF-B4DF-371518D37C1A}"/>
    <dgm:cxn modelId="{42226CB2-C44A-4A46-99B6-785D4F190A62}" srcId="{699464CB-7E2D-4F6E-A3FB-AC5DC9B274DA}" destId="{E5DC2718-F480-4AD2-B9B2-33C652E2EB3E}" srcOrd="0" destOrd="0" parTransId="{6DA3A331-ECD5-410E-BFDA-54C82E036266}" sibTransId="{F3652B6C-D552-487E-8AF2-6C67E01FB639}"/>
    <dgm:cxn modelId="{B27EBDB2-6A2E-4AD5-B93B-26E11A521803}" type="presOf" srcId="{A379F031-860E-405C-8684-6278708646A7}" destId="{1C38774C-B440-43D5-9CF0-3E6DFE62123A}" srcOrd="0" destOrd="0" presId="urn:microsoft.com/office/officeart/2005/8/layout/list1#2"/>
    <dgm:cxn modelId="{7AEE6CB5-8BC3-42C5-8519-E63F522DFF90}" type="presOf" srcId="{C478114E-B441-42EC-AFED-23A790961F9E}" destId="{91FF7FFD-6A63-4386-B402-CC2034FFC748}" srcOrd="1" destOrd="0" presId="urn:microsoft.com/office/officeart/2005/8/layout/list1#2"/>
    <dgm:cxn modelId="{B0436FB7-EDC8-4E4C-B1E4-0A5464D7B6C5}" type="presOf" srcId="{E5DC2718-F480-4AD2-B9B2-33C652E2EB3E}" destId="{3281FA41-7347-4543-B8E3-98806245776B}" srcOrd="0" destOrd="0" presId="urn:microsoft.com/office/officeart/2005/8/layout/list1#2"/>
    <dgm:cxn modelId="{7923C2C3-6616-4E96-9D65-72BAB9EB787C}" srcId="{15523AF8-3400-448F-9FCF-B94F37D6798A}" destId="{00DB885E-A9E8-482D-80CC-727BB761CAEE}" srcOrd="2" destOrd="0" parTransId="{F926C99A-4B13-472D-A317-88867E5386B6}" sibTransId="{940193E4-F56F-4178-8B01-796E80C54DB2}"/>
    <dgm:cxn modelId="{94F2C1D6-1533-41A5-8DD6-5E2CE54C00E8}" type="presOf" srcId="{C478114E-B441-42EC-AFED-23A790961F9E}" destId="{CCD741DD-0338-4324-9301-FB50777BD4C2}" srcOrd="0" destOrd="0" presId="urn:microsoft.com/office/officeart/2005/8/layout/list1#2"/>
    <dgm:cxn modelId="{71CFDFEC-226B-4833-84F7-41607161D7A1}" srcId="{15523AF8-3400-448F-9FCF-B94F37D6798A}" destId="{FABFB669-1188-45DD-8EC5-FA3F53EB4EC7}" srcOrd="3" destOrd="0" parTransId="{1C748400-385C-4779-BA97-557257A00E92}" sibTransId="{B0F7CD55-AE99-4DCE-8D1B-983372CB5FAE}"/>
    <dgm:cxn modelId="{E9ECD7F8-8ED7-4238-8CF8-76A1CFE2691F}" type="presOf" srcId="{00DB885E-A9E8-482D-80CC-727BB761CAEE}" destId="{1C38774C-B440-43D5-9CF0-3E6DFE62123A}" srcOrd="0" destOrd="2" presId="urn:microsoft.com/office/officeart/2005/8/layout/list1#2"/>
    <dgm:cxn modelId="{8D230EFF-9B52-45E0-9F70-B9AC56BB5054}" type="presOf" srcId="{15523AF8-3400-448F-9FCF-B94F37D6798A}" destId="{97298530-41ED-477C-95D5-A06550405F54}" srcOrd="1" destOrd="0" presId="urn:microsoft.com/office/officeart/2005/8/layout/list1#2"/>
    <dgm:cxn modelId="{A66564DA-1936-4C32-8126-A1198DF7A15C}" type="presParOf" srcId="{01CB2048-21B4-43B3-86AC-78AB2730F18D}" destId="{FF300E78-B0D9-4158-84EC-416D387671AD}" srcOrd="0" destOrd="0" presId="urn:microsoft.com/office/officeart/2005/8/layout/list1#2"/>
    <dgm:cxn modelId="{64FE1623-CBE1-445C-82D2-2C15139C19C0}" type="presParOf" srcId="{FF300E78-B0D9-4158-84EC-416D387671AD}" destId="{CCD741DD-0338-4324-9301-FB50777BD4C2}" srcOrd="0" destOrd="0" presId="urn:microsoft.com/office/officeart/2005/8/layout/list1#2"/>
    <dgm:cxn modelId="{04BFB6F8-811B-40F1-91D7-3CB71605617C}" type="presParOf" srcId="{FF300E78-B0D9-4158-84EC-416D387671AD}" destId="{91FF7FFD-6A63-4386-B402-CC2034FFC748}" srcOrd="1" destOrd="0" presId="urn:microsoft.com/office/officeart/2005/8/layout/list1#2"/>
    <dgm:cxn modelId="{A34EFD18-A3E1-41B5-84D4-BC315C130BA0}" type="presParOf" srcId="{01CB2048-21B4-43B3-86AC-78AB2730F18D}" destId="{187AE6F0-E1EE-4A82-B6BD-BFAB7B73B35D}" srcOrd="1" destOrd="0" presId="urn:microsoft.com/office/officeart/2005/8/layout/list1#2"/>
    <dgm:cxn modelId="{F3819EE7-ED4C-450D-A54E-B9B58089602C}" type="presParOf" srcId="{01CB2048-21B4-43B3-86AC-78AB2730F18D}" destId="{CC871EB5-53D4-49F6-99D6-2023109AB884}" srcOrd="2" destOrd="0" presId="urn:microsoft.com/office/officeart/2005/8/layout/list1#2"/>
    <dgm:cxn modelId="{B14FD2CC-5567-4C95-B4EB-67B53D8B6A00}" type="presParOf" srcId="{01CB2048-21B4-43B3-86AC-78AB2730F18D}" destId="{759A2E98-941E-4BD4-B36E-888D596CDB7A}" srcOrd="3" destOrd="0" presId="urn:microsoft.com/office/officeart/2005/8/layout/list1#2"/>
    <dgm:cxn modelId="{F917F2F8-C6B0-4558-B1FB-8C494E4A0C05}" type="presParOf" srcId="{01CB2048-21B4-43B3-86AC-78AB2730F18D}" destId="{262E3E99-78D3-4741-878E-59D973C8806B}" srcOrd="4" destOrd="0" presId="urn:microsoft.com/office/officeart/2005/8/layout/list1#2"/>
    <dgm:cxn modelId="{ABA51C47-546E-4FB8-8EFC-39E4401DA471}" type="presParOf" srcId="{262E3E99-78D3-4741-878E-59D973C8806B}" destId="{47581DC9-4BBE-4AD0-A3C0-6CF0D7643F21}" srcOrd="0" destOrd="0" presId="urn:microsoft.com/office/officeart/2005/8/layout/list1#2"/>
    <dgm:cxn modelId="{D0DA1CDD-F04F-4C46-ABC3-2A7674FE1AFF}" type="presParOf" srcId="{262E3E99-78D3-4741-878E-59D973C8806B}" destId="{D498FCF6-4EDA-462E-A7A1-670C0C6DF404}" srcOrd="1" destOrd="0" presId="urn:microsoft.com/office/officeart/2005/8/layout/list1#2"/>
    <dgm:cxn modelId="{DD299885-9D19-403A-B3DD-AA81E5B78C1B}" type="presParOf" srcId="{01CB2048-21B4-43B3-86AC-78AB2730F18D}" destId="{73309942-12BF-4B20-B9DD-2E928CED4B49}" srcOrd="5" destOrd="0" presId="urn:microsoft.com/office/officeart/2005/8/layout/list1#2"/>
    <dgm:cxn modelId="{ECFE69C7-0CAD-47AA-A5A0-21CE9402F846}" type="presParOf" srcId="{01CB2048-21B4-43B3-86AC-78AB2730F18D}" destId="{3281FA41-7347-4543-B8E3-98806245776B}" srcOrd="6" destOrd="0" presId="urn:microsoft.com/office/officeart/2005/8/layout/list1#2"/>
    <dgm:cxn modelId="{266866C1-5559-4DDE-9F55-A8A65D0E3971}" type="presParOf" srcId="{01CB2048-21B4-43B3-86AC-78AB2730F18D}" destId="{268DD965-1BFA-46B6-B18A-12C3495C5788}" srcOrd="7" destOrd="0" presId="urn:microsoft.com/office/officeart/2005/8/layout/list1#2"/>
    <dgm:cxn modelId="{10CA41D9-7361-4E0B-A741-410EF7D9CF79}" type="presParOf" srcId="{01CB2048-21B4-43B3-86AC-78AB2730F18D}" destId="{3E64043A-CB74-4C75-B1F8-6A1DED438ADD}" srcOrd="8" destOrd="0" presId="urn:microsoft.com/office/officeart/2005/8/layout/list1#2"/>
    <dgm:cxn modelId="{C9C1F434-3F9B-494F-945C-235D1510882A}" type="presParOf" srcId="{3E64043A-CB74-4C75-B1F8-6A1DED438ADD}" destId="{B6DE8DEF-C494-4D8E-93E1-EB634B75B99A}" srcOrd="0" destOrd="0" presId="urn:microsoft.com/office/officeart/2005/8/layout/list1#2"/>
    <dgm:cxn modelId="{283A960C-28A5-4529-B61C-1E0E5C458430}" type="presParOf" srcId="{3E64043A-CB74-4C75-B1F8-6A1DED438ADD}" destId="{97298530-41ED-477C-95D5-A06550405F54}" srcOrd="1" destOrd="0" presId="urn:microsoft.com/office/officeart/2005/8/layout/list1#2"/>
    <dgm:cxn modelId="{C4D6688A-8EE7-48AA-A1E6-AE2CED9A2313}" type="presParOf" srcId="{01CB2048-21B4-43B3-86AC-78AB2730F18D}" destId="{52BE7C49-90C1-40B5-8B93-06729C50257D}" srcOrd="9" destOrd="0" presId="urn:microsoft.com/office/officeart/2005/8/layout/list1#2"/>
    <dgm:cxn modelId="{557007DA-AA4A-4C3E-B2A5-3E40F1A6A7E3}" type="presParOf" srcId="{01CB2048-21B4-43B3-86AC-78AB2730F18D}" destId="{1C38774C-B440-43D5-9CF0-3E6DFE62123A}" srcOrd="10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B3DD33-802D-4419-9EAD-6BDE7A32D485}" type="doc">
      <dgm:prSet loTypeId="urn:microsoft.com/office/officeart/2005/8/layout/process1#1" loCatId="process" qsTypeId="urn:microsoft.com/office/officeart/2005/8/quickstyle/simple2#3" qsCatId="simple" csTypeId="urn:microsoft.com/office/officeart/2005/8/colors/accent0_1" csCatId="mainScheme" phldr="1"/>
      <dgm:spPr bwMode="auto"/>
    </dgm:pt>
    <dgm:pt modelId="{F972E66F-047B-489A-9B81-42E35C6CB32A}">
      <dgm:prSet phldrT="[Текст]" custT="1"/>
      <dgm:spPr bwMode="auto"/>
      <dgm:t>
        <a:bodyPr vertOverflow="overflow" horzOverflow="overflow" vert="horz" rtlCol="0" fromWordArt="0" anchor="ctr" forceAA="0" compatLnSpc="0"/>
        <a:lstStyle/>
        <a:p>
          <a:pPr algn="ctr">
            <a:lnSpc>
              <a:spcPct val="90000"/>
            </a:lnSpc>
            <a:spcAft>
              <a:spcPts val="755"/>
            </a:spcAft>
            <a:defRPr/>
          </a:pPr>
          <a:r>
            <a:rPr lang="en-US" sz="1800" dirty="0"/>
            <a:t>Input testing</a:t>
          </a:r>
          <a:endParaRPr dirty="0"/>
        </a:p>
      </dgm:t>
    </dgm:pt>
    <dgm:pt modelId="{208175E9-9855-4C6A-A277-C33D36B9A06B}" type="parTrans" cxnId="{C3536EB5-A98C-47C9-8322-B9F085274D1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BD0C447-39BE-4A3D-AE23-332EF5C9BF8B}" type="sibTrans" cxnId="{C3536EB5-A98C-47C9-8322-B9F085274D1D}">
      <dgm:prSet/>
      <dgm:spPr bwMode="auto"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defRPr/>
          </a:pPr>
          <a:endParaRPr lang="ru-RU"/>
        </a:p>
      </dgm:t>
    </dgm:pt>
    <dgm:pt modelId="{95AD4070-9316-4F5B-BFB8-BCFFFFA1D2CA}">
      <dgm:prSet phldrT="[Текст]" custT="1"/>
      <dgm:spPr bwMode="auto"/>
      <dgm:t>
        <a:bodyPr vertOverflow="overflow" horzOverflow="overflow" vert="horz" rtlCol="0" fromWordArt="0" anchor="ctr" forceAA="0" compatLnSpc="0"/>
        <a:lstStyle/>
        <a:p>
          <a:pPr algn="ctr">
            <a:spcAft>
              <a:spcPts val="755"/>
            </a:spcAft>
            <a:defRPr/>
          </a:pPr>
          <a:r>
            <a:rPr sz="1800" b="0" i="0" u="none">
              <a:solidFill>
                <a:srgbClr val="000000"/>
              </a:solidFill>
              <a:latin typeface="Calibri"/>
              <a:ea typeface="Calibri"/>
              <a:cs typeface="Calibri"/>
            </a:rPr>
            <a:t>Conducting the experiment</a:t>
          </a:r>
          <a:endParaRPr sz="2400">
            <a:latin typeface="Calibri"/>
            <a:cs typeface="Calibri"/>
          </a:endParaRPr>
        </a:p>
      </dgm:t>
    </dgm:pt>
    <dgm:pt modelId="{D1C2F32D-73A3-4904-BA64-EAEA34EBD0A3}" type="parTrans" cxnId="{D1C59B29-07BD-4FEA-AAF4-09275112810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B40A51E-FB06-4EFD-B816-C0D9C72D7755}" type="sibTrans" cxnId="{D1C59B29-07BD-4FEA-AAF4-092751128107}">
      <dgm:prSet/>
      <dgm:spPr bwMode="auto"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defRPr/>
          </a:pPr>
          <a:endParaRPr lang="ru-RU"/>
        </a:p>
      </dgm:t>
    </dgm:pt>
    <dgm:pt modelId="{41165BAA-B54D-46BB-945D-EAC120720F23}">
      <dgm:prSet phldrT="[Текст]" custT="1"/>
      <dgm:spPr bwMode="auto"/>
      <dgm:t>
        <a:bodyPr vertOverflow="overflow" horzOverflow="overflow" vert="horz" rtlCol="0" fromWordArt="0" anchor="ctr" forceAA="0" compatLnSpc="0"/>
        <a:lstStyle/>
        <a:p>
          <a:pPr algn="ctr">
            <a:lnSpc>
              <a:spcPct val="90000"/>
            </a:lnSpc>
            <a:spcAft>
              <a:spcPts val="755"/>
            </a:spcAft>
            <a:defRPr/>
          </a:pPr>
          <a:r>
            <a:rPr lang="en-US" sz="1800"/>
            <a:t>Output testing</a:t>
          </a:r>
          <a:endParaRPr/>
        </a:p>
      </dgm:t>
    </dgm:pt>
    <dgm:pt modelId="{01AF9CB1-68CE-4793-AE02-F721A8CF409E}" type="parTrans" cxnId="{A1BF5CED-4BCE-4706-BF6F-0FF7065F6EB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F1E78F1-8CDF-4565-A9FE-DB7EF3DB762A}" type="sibTrans" cxnId="{A1BF5CED-4BCE-4706-BF6F-0FF7065F6EB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07ED7E5-D495-47C7-B058-AC7A616371D4}" type="pres">
      <dgm:prSet presAssocID="{E5B3DD33-802D-4419-9EAD-6BDE7A32D485}" presName="Name0" presStyleCnt="0">
        <dgm:presLayoutVars>
          <dgm:dir/>
          <dgm:resizeHandles val="exact"/>
        </dgm:presLayoutVars>
      </dgm:prSet>
      <dgm:spPr bwMode="auto"/>
    </dgm:pt>
    <dgm:pt modelId="{D2AB11BC-BC5D-43BD-80E1-DD2F94FE04F0}" type="pres">
      <dgm:prSet presAssocID="{F972E66F-047B-489A-9B81-42E35C6CB32A}" presName="node" presStyleLbl="node1" presStyleIdx="0" presStyleCnt="3">
        <dgm:presLayoutVars>
          <dgm:bulletEnabled val="1"/>
        </dgm:presLayoutVars>
      </dgm:prSet>
      <dgm:spPr bwMode="auto"/>
    </dgm:pt>
    <dgm:pt modelId="{F70A9CF0-5C31-4DAC-8D75-4589E7966717}" type="pres">
      <dgm:prSet presAssocID="{DBD0C447-39BE-4A3D-AE23-332EF5C9BF8B}" presName="sibTrans" presStyleLbl="sibTrans2D1" presStyleIdx="0" presStyleCnt="2"/>
      <dgm:spPr bwMode="auto"/>
    </dgm:pt>
    <dgm:pt modelId="{A0610B67-B9CD-40DD-A0B3-25A51CC45982}" type="pres">
      <dgm:prSet presAssocID="{DBD0C447-39BE-4A3D-AE23-332EF5C9BF8B}" presName="connectorText" presStyleLbl="sibTrans2D1" presStyleIdx="0" presStyleCnt="2"/>
      <dgm:spPr bwMode="auto"/>
    </dgm:pt>
    <dgm:pt modelId="{0516E442-94A4-4F0C-A48C-CA5860D435BB}" type="pres">
      <dgm:prSet presAssocID="{95AD4070-9316-4F5B-BFB8-BCFFFFA1D2CA}" presName="node" presStyleLbl="node1" presStyleIdx="1" presStyleCnt="3">
        <dgm:presLayoutVars>
          <dgm:bulletEnabled val="1"/>
        </dgm:presLayoutVars>
      </dgm:prSet>
      <dgm:spPr bwMode="auto"/>
    </dgm:pt>
    <dgm:pt modelId="{0216EC06-65A3-45FB-AC81-C65B8CCA4C09}" type="pres">
      <dgm:prSet presAssocID="{1B40A51E-FB06-4EFD-B816-C0D9C72D7755}" presName="sibTrans" presStyleLbl="sibTrans2D1" presStyleIdx="1" presStyleCnt="2"/>
      <dgm:spPr bwMode="auto"/>
    </dgm:pt>
    <dgm:pt modelId="{7F918A46-2B10-4F16-B24A-75C3ADEC0C4C}" type="pres">
      <dgm:prSet presAssocID="{1B40A51E-FB06-4EFD-B816-C0D9C72D7755}" presName="connectorText" presStyleLbl="sibTrans2D1" presStyleIdx="1" presStyleCnt="2"/>
      <dgm:spPr bwMode="auto"/>
    </dgm:pt>
    <dgm:pt modelId="{5D4B3D6B-6405-48A4-8C6A-E076C1FE189F}" type="pres">
      <dgm:prSet presAssocID="{41165BAA-B54D-46BB-945D-EAC120720F23}" presName="node" presStyleLbl="node1" presStyleIdx="2" presStyleCnt="3" custLinFactNeighborX="1302" custLinFactNeighborY="3549">
        <dgm:presLayoutVars>
          <dgm:bulletEnabled val="1"/>
        </dgm:presLayoutVars>
      </dgm:prSet>
      <dgm:spPr bwMode="auto"/>
    </dgm:pt>
  </dgm:ptLst>
  <dgm:cxnLst>
    <dgm:cxn modelId="{C790BD03-7130-40B2-891B-67BD9856DA7B}" type="presOf" srcId="{1B40A51E-FB06-4EFD-B816-C0D9C72D7755}" destId="{0216EC06-65A3-45FB-AC81-C65B8CCA4C09}" srcOrd="0" destOrd="0" presId="urn:microsoft.com/office/officeart/2005/8/layout/process1#1"/>
    <dgm:cxn modelId="{C3ECED1E-953B-4303-824B-06F65CF39DBC}" type="presOf" srcId="{DBD0C447-39BE-4A3D-AE23-332EF5C9BF8B}" destId="{A0610B67-B9CD-40DD-A0B3-25A51CC45982}" srcOrd="1" destOrd="0" presId="urn:microsoft.com/office/officeart/2005/8/layout/process1#1"/>
    <dgm:cxn modelId="{D1C59B29-07BD-4FEA-AAF4-092751128107}" srcId="{E5B3DD33-802D-4419-9EAD-6BDE7A32D485}" destId="{95AD4070-9316-4F5B-BFB8-BCFFFFA1D2CA}" srcOrd="1" destOrd="0" parTransId="{D1C2F32D-73A3-4904-BA64-EAEA34EBD0A3}" sibTransId="{1B40A51E-FB06-4EFD-B816-C0D9C72D7755}"/>
    <dgm:cxn modelId="{E3CB4B2F-5223-4D91-8FCF-4FB0507813B7}" type="presOf" srcId="{E5B3DD33-802D-4419-9EAD-6BDE7A32D485}" destId="{907ED7E5-D495-47C7-B058-AC7A616371D4}" srcOrd="0" destOrd="0" presId="urn:microsoft.com/office/officeart/2005/8/layout/process1#1"/>
    <dgm:cxn modelId="{D007045D-F697-44C7-B3B7-B501E05C1BFB}" type="presOf" srcId="{F972E66F-047B-489A-9B81-42E35C6CB32A}" destId="{D2AB11BC-BC5D-43BD-80E1-DD2F94FE04F0}" srcOrd="0" destOrd="0" presId="urn:microsoft.com/office/officeart/2005/8/layout/process1#1"/>
    <dgm:cxn modelId="{4A76356B-A8A1-472B-A0B9-BC52A8FADE6A}" type="presOf" srcId="{1B40A51E-FB06-4EFD-B816-C0D9C72D7755}" destId="{7F918A46-2B10-4F16-B24A-75C3ADEC0C4C}" srcOrd="1" destOrd="0" presId="urn:microsoft.com/office/officeart/2005/8/layout/process1#1"/>
    <dgm:cxn modelId="{E1916889-C5AC-470C-AC08-AF44C4A52F4D}" type="presOf" srcId="{95AD4070-9316-4F5B-BFB8-BCFFFFA1D2CA}" destId="{0516E442-94A4-4F0C-A48C-CA5860D435BB}" srcOrd="0" destOrd="0" presId="urn:microsoft.com/office/officeart/2005/8/layout/process1#1"/>
    <dgm:cxn modelId="{C3536EB5-A98C-47C9-8322-B9F085274D1D}" srcId="{E5B3DD33-802D-4419-9EAD-6BDE7A32D485}" destId="{F972E66F-047B-489A-9B81-42E35C6CB32A}" srcOrd="0" destOrd="0" parTransId="{208175E9-9855-4C6A-A277-C33D36B9A06B}" sibTransId="{DBD0C447-39BE-4A3D-AE23-332EF5C9BF8B}"/>
    <dgm:cxn modelId="{5B3E7BD4-7B39-4B88-B1B7-99FFE4AF91B7}" type="presOf" srcId="{DBD0C447-39BE-4A3D-AE23-332EF5C9BF8B}" destId="{F70A9CF0-5C31-4DAC-8D75-4589E7966717}" srcOrd="0" destOrd="0" presId="urn:microsoft.com/office/officeart/2005/8/layout/process1#1"/>
    <dgm:cxn modelId="{A8A1C3E4-E913-4D8A-A1A6-28B88EAD3188}" type="presOf" srcId="{41165BAA-B54D-46BB-945D-EAC120720F23}" destId="{5D4B3D6B-6405-48A4-8C6A-E076C1FE189F}" srcOrd="0" destOrd="0" presId="urn:microsoft.com/office/officeart/2005/8/layout/process1#1"/>
    <dgm:cxn modelId="{A1BF5CED-4BCE-4706-BF6F-0FF7065F6EBD}" srcId="{E5B3DD33-802D-4419-9EAD-6BDE7A32D485}" destId="{41165BAA-B54D-46BB-945D-EAC120720F23}" srcOrd="2" destOrd="0" parTransId="{01AF9CB1-68CE-4793-AE02-F721A8CF409E}" sibTransId="{DF1E78F1-8CDF-4565-A9FE-DB7EF3DB762A}"/>
    <dgm:cxn modelId="{12683036-E1FE-42DD-BA96-F06105D2EA75}" type="presParOf" srcId="{907ED7E5-D495-47C7-B058-AC7A616371D4}" destId="{D2AB11BC-BC5D-43BD-80E1-DD2F94FE04F0}" srcOrd="0" destOrd="0" presId="urn:microsoft.com/office/officeart/2005/8/layout/process1#1"/>
    <dgm:cxn modelId="{B17DBE3B-EC3A-4715-8590-ECA6389385FE}" type="presParOf" srcId="{907ED7E5-D495-47C7-B058-AC7A616371D4}" destId="{F70A9CF0-5C31-4DAC-8D75-4589E7966717}" srcOrd="1" destOrd="0" presId="urn:microsoft.com/office/officeart/2005/8/layout/process1#1"/>
    <dgm:cxn modelId="{27537032-0FB6-434A-8773-7A97233CD562}" type="presParOf" srcId="{F70A9CF0-5C31-4DAC-8D75-4589E7966717}" destId="{A0610B67-B9CD-40DD-A0B3-25A51CC45982}" srcOrd="0" destOrd="0" presId="urn:microsoft.com/office/officeart/2005/8/layout/process1#1"/>
    <dgm:cxn modelId="{10EB416F-92DB-4AC0-AFF4-D0DDD50E32F4}" type="presParOf" srcId="{907ED7E5-D495-47C7-B058-AC7A616371D4}" destId="{0516E442-94A4-4F0C-A48C-CA5860D435BB}" srcOrd="2" destOrd="0" presId="urn:microsoft.com/office/officeart/2005/8/layout/process1#1"/>
    <dgm:cxn modelId="{AAFE1865-186F-4B9A-BF3A-474F70BCFB2C}" type="presParOf" srcId="{907ED7E5-D495-47C7-B058-AC7A616371D4}" destId="{0216EC06-65A3-45FB-AC81-C65B8CCA4C09}" srcOrd="3" destOrd="0" presId="urn:microsoft.com/office/officeart/2005/8/layout/process1#1"/>
    <dgm:cxn modelId="{D7DDF475-CBD0-49AB-A534-44866EDCAA88}" type="presParOf" srcId="{0216EC06-65A3-45FB-AC81-C65B8CCA4C09}" destId="{7F918A46-2B10-4F16-B24A-75C3ADEC0C4C}" srcOrd="0" destOrd="0" presId="urn:microsoft.com/office/officeart/2005/8/layout/process1#1"/>
    <dgm:cxn modelId="{5CE48A51-9856-4913-8559-3B9543C97E5E}" type="presParOf" srcId="{907ED7E5-D495-47C7-B058-AC7A616371D4}" destId="{5D4B3D6B-6405-48A4-8C6A-E076C1FE189F}" srcOrd="4" destOrd="0" presId="urn:microsoft.com/office/officeart/2005/8/layout/process1#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D2F906-3C4C-45B8-A705-99EB81FB4328}" type="doc">
      <dgm:prSet loTypeId="urn:microsoft.com/office/officeart/2005/8/layout/lProcess1#1" loCatId="process" qsTypeId="urn:microsoft.com/office/officeart/2005/8/quickstyle/simple1#5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F37FD936-81FD-4DE3-BEC0-30565FC3D6B9}">
      <dgm:prSet phldrT="[Текст]" custT="1"/>
      <dgm:spPr bwMode="auto"/>
      <dgm:t>
        <a:bodyPr vertOverflow="overflow" horzOverflow="overflow" vert="horz" rtlCol="0" fromWordArt="0" anchor="ctr" forceAA="0" compatLnSpc="0"/>
        <a:lstStyle/>
        <a:p>
          <a:pPr algn="ctr">
            <a:lnSpc>
              <a:spcPct val="90000"/>
            </a:lnSpc>
            <a:spcAft>
              <a:spcPts val="923"/>
            </a:spcAft>
            <a:defRPr/>
          </a:pPr>
          <a:r>
            <a:rPr lang="ru-RU" sz="2200" b="0" i="0" u="none" strike="noStrike" cap="none" spc="0" dirty="0">
              <a:solidFill>
                <a:schemeClr val="lt1"/>
              </a:solidFill>
              <a:latin typeface="Calibri"/>
              <a:ea typeface="Calibri"/>
              <a:cs typeface="Calibri"/>
            </a:rPr>
            <a:t>A significant medium direct correlation was found both at the entry and exit between the indicators of abstract intelligence (Raven Progressive Matrices) and cognitive flexibility indicators (Dimensional Change Card Sort) (α&lt;0.001, Spearman's coefficient at entry r=0.4 and at exit r=0.5).</a:t>
          </a:r>
          <a:endParaRPr sz="2200" dirty="0">
            <a:latin typeface="Calibri"/>
          </a:endParaRPr>
        </a:p>
      </dgm:t>
    </dgm:pt>
    <dgm:pt modelId="{A71E8DED-C4AF-4DEE-8B74-0F5E00B1A8FB}" type="parTrans" cxnId="{4C289FF5-B0D7-4BB6-AD09-6BF261A9363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A2691ED-FE3C-45E7-BE6E-DD2EE667D462}" type="sibTrans" cxnId="{4C289FF5-B0D7-4BB6-AD09-6BF261A9363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0125022-D494-4E6D-AD9E-A9ECB25761EE}" type="pres">
      <dgm:prSet presAssocID="{5ED2F906-3C4C-45B8-A705-99EB81FB4328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F2178806-1C05-444A-A42D-D967F32A6521}" type="pres">
      <dgm:prSet presAssocID="{F37FD936-81FD-4DE3-BEC0-30565FC3D6B9}" presName="vertFlow" presStyleCnt="0"/>
      <dgm:spPr bwMode="auto"/>
    </dgm:pt>
    <dgm:pt modelId="{F62F760F-84BB-4F2E-8134-2DE42366340F}" type="pres">
      <dgm:prSet presAssocID="{F37FD936-81FD-4DE3-BEC0-30565FC3D6B9}" presName="header" presStyleLbl="node1" presStyleIdx="0" presStyleCnt="1" custScaleY="163121" custLinFactNeighborX="-9159" custLinFactNeighborY="-11220"/>
      <dgm:spPr bwMode="auto"/>
    </dgm:pt>
  </dgm:ptLst>
  <dgm:cxnLst>
    <dgm:cxn modelId="{20B8FC98-F18E-494E-B9AE-65027E5C921D}" type="presOf" srcId="{F37FD936-81FD-4DE3-BEC0-30565FC3D6B9}" destId="{F62F760F-84BB-4F2E-8134-2DE42366340F}" srcOrd="0" destOrd="0" presId="urn:microsoft.com/office/officeart/2005/8/layout/lProcess1#1"/>
    <dgm:cxn modelId="{360FB7DB-0C63-466A-9AF4-A8B2A6BD6AF2}" type="presOf" srcId="{5ED2F906-3C4C-45B8-A705-99EB81FB4328}" destId="{70125022-D494-4E6D-AD9E-A9ECB25761EE}" srcOrd="0" destOrd="0" presId="urn:microsoft.com/office/officeart/2005/8/layout/lProcess1#1"/>
    <dgm:cxn modelId="{4C289FF5-B0D7-4BB6-AD09-6BF261A9363A}" srcId="{5ED2F906-3C4C-45B8-A705-99EB81FB4328}" destId="{F37FD936-81FD-4DE3-BEC0-30565FC3D6B9}" srcOrd="0" destOrd="0" parTransId="{A71E8DED-C4AF-4DEE-8B74-0F5E00B1A8FB}" sibTransId="{BA2691ED-FE3C-45E7-BE6E-DD2EE667D462}"/>
    <dgm:cxn modelId="{A0569BB4-BAB4-49C7-A5A9-E106EF3E278A}" type="presParOf" srcId="{70125022-D494-4E6D-AD9E-A9ECB25761EE}" destId="{F2178806-1C05-444A-A42D-D967F32A6521}" srcOrd="0" destOrd="0" presId="urn:microsoft.com/office/officeart/2005/8/layout/lProcess1#1"/>
    <dgm:cxn modelId="{3325626B-7B27-4F91-973C-D63CE0FF545A}" type="presParOf" srcId="{F2178806-1C05-444A-A42D-D967F32A6521}" destId="{F62F760F-84BB-4F2E-8134-2DE42366340F}" srcOrd="0" destOrd="0" presId="urn:microsoft.com/office/officeart/2005/8/layout/lProcess1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3D8730-3CA3-4557-8547-C7E1630EC120}" type="doc">
      <dgm:prSet loTypeId="urn:microsoft.com/office/officeart/2005/8/layout/process2#1" loCatId="process" qsTypeId="urn:microsoft.com/office/officeart/2005/8/quickstyle/simple1#6" qsCatId="simple" csTypeId="urn:microsoft.com/office/officeart/2005/8/colors/accent6_2" csCatId="accent6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659BA267-2394-4108-B0C8-D341694C56AD}">
      <dgm:prSet phldrT="[Текст]" custT="1"/>
      <dgm:spPr bwMode="auto"/>
      <dgm:t>
        <a:bodyPr vertOverflow="overflow" horzOverflow="overflow" vert="horz" rtlCol="0" fromWordArt="0" anchor="ctr" forceAA="0" compatLnSpc="0"/>
        <a:lstStyle/>
        <a:p>
          <a:pPr algn="ctr" defTabSz="755649">
            <a:lnSpc>
              <a:spcPct val="90000"/>
            </a:lnSpc>
            <a:spcBef>
              <a:spcPts val="0"/>
            </a:spcBef>
            <a:spcAft>
              <a:spcPts val="713"/>
            </a:spcAft>
            <a:defRPr/>
          </a:pPr>
          <a:r>
            <a:rPr lang="ru-RU" sz="1700" b="0" i="0" u="none" strike="noStrike" cap="none" spc="0" dirty="0">
              <a:solidFill>
                <a:schemeClr val="lt1"/>
              </a:solidFill>
              <a:latin typeface="Calibri"/>
              <a:ea typeface="Calibri"/>
              <a:cs typeface="Calibri"/>
            </a:rPr>
            <a:t>Gender differences were found only in the results of the "10 Words" methodology</a:t>
          </a:r>
          <a:endParaRPr sz="1700" dirty="0"/>
        </a:p>
      </dgm:t>
    </dgm:pt>
    <dgm:pt modelId="{273F9406-0F34-401A-BE17-78D8ADE0D5B6}" type="parTrans" cxnId="{9C1330F3-A3EB-4478-9317-4FB43270BAF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CB84893-B042-49ED-A442-C60CB24E66C3}" type="sibTrans" cxnId="{9C1330F3-A3EB-4478-9317-4FB43270BAF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3336FD6-E1A1-46FF-B268-3B0037CB658D}">
      <dgm:prSet custT="1"/>
      <dgm:spPr bwMode="auto"/>
      <dgm:t>
        <a:bodyPr vertOverflow="overflow" horzOverflow="overflow" vert="horz" rtlCol="0" fromWordArt="0" anchor="ctr" forceAA="0" compatLnSpc="0"/>
        <a:lstStyle/>
        <a:p>
          <a:pPr algn="ctr" defTabSz="755649">
            <a:lnSpc>
              <a:spcPct val="90000"/>
            </a:lnSpc>
            <a:spcBef>
              <a:spcPts val="0"/>
            </a:spcBef>
            <a:spcAft>
              <a:spcPts val="713"/>
            </a:spcAft>
            <a:defRPr/>
          </a:pPr>
          <a:r>
            <a:rPr lang="ru-RU" sz="1700" b="0" i="0" u="none" strike="noStrike" cap="none" spc="0" dirty="0">
              <a:solidFill>
                <a:schemeClr val="lt1"/>
              </a:solidFill>
              <a:latin typeface="Calibri"/>
              <a:ea typeface="Calibri"/>
              <a:cs typeface="Calibri"/>
            </a:rPr>
            <a:t> When comparing data from entry and exit testing, both boys and girls significantly increased their results with α&lt;0.001 each. However, the scores in the girls' group became significantly higher compared to the boys in two indicators: "average of 5 trials" (α=0.049&lt;0.05) and "average of 5 trials plus delayed time" (α=0.047&lt;0.05)</a:t>
          </a:r>
          <a:endParaRPr sz="1700" dirty="0"/>
        </a:p>
      </dgm:t>
    </dgm:pt>
    <dgm:pt modelId="{2B178FBC-78A2-48F6-86BD-14F9661448B1}" type="parTrans" cxnId="{434EAA12-B40E-488F-B70E-4266A3271F2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930B2D2-E642-4D55-9482-73273F880401}" type="sibTrans" cxnId="{434EAA12-B40E-488F-B70E-4266A3271F2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80F32FD-38AC-4BB2-80F6-68C8CF2F575A}" type="pres">
      <dgm:prSet presAssocID="{123D8730-3CA3-4557-8547-C7E1630EC120}" presName="linearFlow" presStyleCnt="0">
        <dgm:presLayoutVars>
          <dgm:resizeHandles val="exact"/>
        </dgm:presLayoutVars>
      </dgm:prSet>
      <dgm:spPr bwMode="auto"/>
    </dgm:pt>
    <dgm:pt modelId="{46E779DC-85A7-44D7-8D07-D95BF281A674}" type="pres">
      <dgm:prSet presAssocID="{659BA267-2394-4108-B0C8-D341694C56AD}" presName="node" presStyleLbl="node1" presStyleIdx="0" presStyleCnt="2" custScaleX="105345" custScaleY="100061">
        <dgm:presLayoutVars>
          <dgm:bulletEnabled val="1"/>
        </dgm:presLayoutVars>
      </dgm:prSet>
      <dgm:spPr bwMode="auto"/>
    </dgm:pt>
    <dgm:pt modelId="{185F3E19-5DD9-49C6-A233-04BF8E372705}" type="pres">
      <dgm:prSet presAssocID="{1CB84893-B042-49ED-A442-C60CB24E66C3}" presName="sibTrans" presStyleLbl="sibTrans2D1" presStyleIdx="0" presStyleCnt="1"/>
      <dgm:spPr bwMode="auto"/>
    </dgm:pt>
    <dgm:pt modelId="{7EC78FCB-DE39-460A-8FFE-D5BA5350FFDA}" type="pres">
      <dgm:prSet presAssocID="{1CB84893-B042-49ED-A442-C60CB24E66C3}" presName="connectorText" presStyleLbl="sibTrans2D1" presStyleIdx="0" presStyleCnt="1"/>
      <dgm:spPr bwMode="auto"/>
    </dgm:pt>
    <dgm:pt modelId="{422CEB6F-B9A8-4D55-B02C-4DF400EDB53A}" type="pres">
      <dgm:prSet presAssocID="{63336FD6-E1A1-46FF-B268-3B0037CB658D}" presName="node" presStyleLbl="node1" presStyleIdx="1" presStyleCnt="2">
        <dgm:presLayoutVars>
          <dgm:bulletEnabled val="1"/>
        </dgm:presLayoutVars>
      </dgm:prSet>
      <dgm:spPr bwMode="auto"/>
    </dgm:pt>
  </dgm:ptLst>
  <dgm:cxnLst>
    <dgm:cxn modelId="{434EAA12-B40E-488F-B70E-4266A3271F2B}" srcId="{123D8730-3CA3-4557-8547-C7E1630EC120}" destId="{63336FD6-E1A1-46FF-B268-3B0037CB658D}" srcOrd="1" destOrd="0" parTransId="{2B178FBC-78A2-48F6-86BD-14F9661448B1}" sibTransId="{F930B2D2-E642-4D55-9482-73273F880401}"/>
    <dgm:cxn modelId="{E646A21D-37F1-4A2F-BDA2-139F3BD1C6CF}" type="presOf" srcId="{123D8730-3CA3-4557-8547-C7E1630EC120}" destId="{080F32FD-38AC-4BB2-80F6-68C8CF2F575A}" srcOrd="0" destOrd="0" presId="urn:microsoft.com/office/officeart/2005/8/layout/process2#1"/>
    <dgm:cxn modelId="{F178312F-1409-44FE-9E62-08A7F0E4DEC3}" type="presOf" srcId="{1CB84893-B042-49ED-A442-C60CB24E66C3}" destId="{7EC78FCB-DE39-460A-8FFE-D5BA5350FFDA}" srcOrd="1" destOrd="0" presId="urn:microsoft.com/office/officeart/2005/8/layout/process2#1"/>
    <dgm:cxn modelId="{812BD932-E39C-4A6B-AB63-55454EF129B8}" type="presOf" srcId="{659BA267-2394-4108-B0C8-D341694C56AD}" destId="{46E779DC-85A7-44D7-8D07-D95BF281A674}" srcOrd="0" destOrd="0" presId="urn:microsoft.com/office/officeart/2005/8/layout/process2#1"/>
    <dgm:cxn modelId="{5363DD51-119E-439B-BF8E-B9876A55785F}" type="presOf" srcId="{1CB84893-B042-49ED-A442-C60CB24E66C3}" destId="{185F3E19-5DD9-49C6-A233-04BF8E372705}" srcOrd="0" destOrd="0" presId="urn:microsoft.com/office/officeart/2005/8/layout/process2#1"/>
    <dgm:cxn modelId="{CB45A5C3-A2CC-4877-8F00-93FC8DCD33A4}" type="presOf" srcId="{63336FD6-E1A1-46FF-B268-3B0037CB658D}" destId="{422CEB6F-B9A8-4D55-B02C-4DF400EDB53A}" srcOrd="0" destOrd="0" presId="urn:microsoft.com/office/officeart/2005/8/layout/process2#1"/>
    <dgm:cxn modelId="{9C1330F3-A3EB-4478-9317-4FB43270BAF2}" srcId="{123D8730-3CA3-4557-8547-C7E1630EC120}" destId="{659BA267-2394-4108-B0C8-D341694C56AD}" srcOrd="0" destOrd="0" parTransId="{273F9406-0F34-401A-BE17-78D8ADE0D5B6}" sibTransId="{1CB84893-B042-49ED-A442-C60CB24E66C3}"/>
    <dgm:cxn modelId="{80AD6AA3-CFC9-42A8-8892-71FF5E57922F}" type="presParOf" srcId="{080F32FD-38AC-4BB2-80F6-68C8CF2F575A}" destId="{46E779DC-85A7-44D7-8D07-D95BF281A674}" srcOrd="0" destOrd="0" presId="urn:microsoft.com/office/officeart/2005/8/layout/process2#1"/>
    <dgm:cxn modelId="{CF2D3A79-4EF7-4EA8-BA02-F3D9E50A8D76}" type="presParOf" srcId="{080F32FD-38AC-4BB2-80F6-68C8CF2F575A}" destId="{185F3E19-5DD9-49C6-A233-04BF8E372705}" srcOrd="1" destOrd="0" presId="urn:microsoft.com/office/officeart/2005/8/layout/process2#1"/>
    <dgm:cxn modelId="{A1BD5058-6E7E-468C-85FE-6B64BF8DD225}" type="presParOf" srcId="{185F3E19-5DD9-49C6-A233-04BF8E372705}" destId="{7EC78FCB-DE39-460A-8FFE-D5BA5350FFDA}" srcOrd="0" destOrd="0" presId="urn:microsoft.com/office/officeart/2005/8/layout/process2#1"/>
    <dgm:cxn modelId="{34F5F102-4876-427F-8C54-D448EE5CBE54}" type="presParOf" srcId="{080F32FD-38AC-4BB2-80F6-68C8CF2F575A}" destId="{422CEB6F-B9A8-4D55-B02C-4DF400EDB53A}" srcOrd="2" destOrd="0" presId="urn:microsoft.com/office/officeart/2005/8/layout/process2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AD2E10-3B70-4839-808C-DECD6125813D}" type="doc">
      <dgm:prSet loTypeId="urn:microsoft.com/office/officeart/2005/8/layout/vList2#1" loCatId="list" qsTypeId="urn:microsoft.com/office/officeart/2005/8/quickstyle/simple1#7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E7CC2FED-980B-451A-A587-0B5BDC989359}">
      <dgm:prSet phldrT="[Текст]" custT="1"/>
      <dgm:spPr bwMode="auto">
        <a:solidFill>
          <a:srgbClr val="9260B4"/>
        </a:solidFill>
      </dgm:spPr>
      <dgm:t>
        <a:bodyPr vertOverflow="overflow" horzOverflow="overflow" vert="horz" rtlCol="0" fromWordArt="0" anchor="ctr" forceAA="0" compatLnSpc="0"/>
        <a:lstStyle/>
        <a:p>
          <a:pPr>
            <a:spcAft>
              <a:spcPts val="755"/>
            </a:spcAft>
            <a:defRPr/>
          </a:pPr>
          <a:r>
            <a:rPr sz="1800" b="0" i="0" u="none">
              <a:solidFill>
                <a:schemeClr val="bg1"/>
              </a:solidFill>
              <a:latin typeface="Arial"/>
              <a:ea typeface="Arial"/>
              <a:cs typeface="Arial"/>
            </a:rPr>
            <a:t>During developmental activities in kindergarten and at home, it is recommended to use both traditional board games and their digital counterparts.</a:t>
          </a:r>
          <a:endParaRPr sz="1800">
            <a:solidFill>
              <a:schemeClr val="bg1"/>
            </a:solidFill>
            <a:latin typeface="Arial"/>
            <a:cs typeface="Arial"/>
          </a:endParaRPr>
        </a:p>
      </dgm:t>
    </dgm:pt>
    <dgm:pt modelId="{2A2250C0-2890-45D8-90D9-9302C7D8CCB3}" type="parTrans" cxnId="{DB4D0FF6-FB8B-44BF-8B12-B0FCDAF559E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D6E8478-FF42-46F9-9B43-DD3E4D067B8B}" type="sibTrans" cxnId="{DB4D0FF6-FB8B-44BF-8B12-B0FCDAF559E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FFBDACE-2F6A-4A79-9BB0-200F7C4F7141}">
      <dgm:prSet custT="1"/>
      <dgm:spPr bwMode="auto">
        <a:solidFill>
          <a:srgbClr val="F05A7D"/>
        </a:solidFill>
      </dgm:spPr>
      <dgm:t>
        <a:bodyPr vertOverflow="overflow" horzOverflow="overflow" vert="horz" rtlCol="0" fromWordArt="0" anchor="ctr" forceAA="0" compatLnSpc="0"/>
        <a:lstStyle/>
        <a:p>
          <a:pPr>
            <a:spcAft>
              <a:spcPts val="755"/>
            </a:spcAft>
            <a:defRPr/>
          </a:pPr>
          <a:r>
            <a:rPr sz="1800" b="0" i="0" u="none">
              <a:solidFill>
                <a:schemeClr val="bg1"/>
              </a:solidFill>
              <a:latin typeface="Arial"/>
              <a:ea typeface="Arial"/>
              <a:cs typeface="Arial"/>
            </a:rPr>
            <a:t>Digital versions of board games can be used for faster program acquisition, as in the short term, digital games have a greater impact on the development of cognitive processes in preschoolers.</a:t>
          </a:r>
          <a:endParaRPr sz="1800">
            <a:solidFill>
              <a:schemeClr val="bg1"/>
            </a:solidFill>
            <a:latin typeface="Arial"/>
            <a:cs typeface="Arial"/>
          </a:endParaRPr>
        </a:p>
      </dgm:t>
    </dgm:pt>
    <dgm:pt modelId="{B552C00B-D8C3-4ACB-A5B3-339F08D08ADE}" type="parTrans" cxnId="{92588CE2-529D-4255-972C-5027E8FF6D6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F80D2A4-8DFB-45C7-9E4C-161EC2AFEC66}" type="sibTrans" cxnId="{92588CE2-529D-4255-972C-5027E8FF6D6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3C72D7F-04F1-4EA3-A433-E31FBE9FDC74}">
      <dgm:prSet custT="1"/>
      <dgm:spPr bwMode="auto">
        <a:solidFill>
          <a:schemeClr val="accent1">
            <a:lumMod val="75000"/>
          </a:schemeClr>
        </a:solidFill>
      </dgm:spPr>
      <dgm:t>
        <a:bodyPr vertOverflow="overflow" horzOverflow="overflow" vert="horz" rtlCol="0" fromWordArt="0" anchor="ctr" forceAA="0" compatLnSpc="0"/>
        <a:lstStyle/>
        <a:p>
          <a:pPr>
            <a:spcAft>
              <a:spcPts val="755"/>
            </a:spcAft>
            <a:defRPr/>
          </a:pPr>
          <a:r>
            <a:rPr sz="1800" b="0" i="0" u="none">
              <a:solidFill>
                <a:schemeClr val="bg1"/>
              </a:solidFill>
              <a:latin typeface="Arial"/>
              <a:ea typeface="Arial"/>
              <a:cs typeface="Arial"/>
            </a:rPr>
            <a:t>It is not recommended to leave a child alone with a digital device. Digital games, like board games, can serve as a platform for supporting and strengthening parent-child interaction.</a:t>
          </a:r>
          <a:endParaRPr sz="1800">
            <a:solidFill>
              <a:schemeClr val="bg1"/>
            </a:solidFill>
            <a:latin typeface="Arial"/>
            <a:cs typeface="Arial"/>
          </a:endParaRPr>
        </a:p>
      </dgm:t>
    </dgm:pt>
    <dgm:pt modelId="{3B0A9248-1859-40EE-8F87-46489D5E0AAB}" type="parTrans" cxnId="{38620CD9-F3E9-4168-A428-6CFCE20E01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63CAF57-87FF-40EB-8B09-1A0E81157A1D}" type="sibTrans" cxnId="{38620CD9-F3E9-4168-A428-6CFCE20E01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639F99E-4FA3-4E08-9EE1-26C1525AED13}">
      <dgm:prSet custT="1"/>
      <dgm:spPr bwMode="auto">
        <a:solidFill>
          <a:srgbClr val="8CC63E"/>
        </a:solidFill>
      </dgm:spPr>
      <dgm:t>
        <a:bodyPr vertOverflow="overflow" horzOverflow="overflow" vert="horz" rtlCol="0" fromWordArt="0" anchor="ctr" forceAA="0" compatLnSpc="0"/>
        <a:lstStyle/>
        <a:p>
          <a:pPr>
            <a:spcAft>
              <a:spcPts val="755"/>
            </a:spcAft>
            <a:defRPr/>
          </a:pPr>
          <a:r>
            <a:rPr sz="1800" b="0" i="0" u="none">
              <a:solidFill>
                <a:schemeClr val="bg1"/>
              </a:solidFill>
              <a:latin typeface="Arial"/>
              <a:ea typeface="Arial"/>
              <a:cs typeface="Arial"/>
            </a:rPr>
            <a:t>It is important to limit a preschooler's digital playtime to no more than 15 minutes per day.</a:t>
          </a:r>
          <a:endParaRPr sz="1800">
            <a:solidFill>
              <a:schemeClr val="bg1"/>
            </a:solidFill>
            <a:latin typeface="Arial"/>
            <a:cs typeface="Arial"/>
          </a:endParaRPr>
        </a:p>
      </dgm:t>
    </dgm:pt>
    <dgm:pt modelId="{785A087A-121B-4A1E-9A65-A503013A3F87}" type="parTrans" cxnId="{868FF4D3-E3E4-4E9E-BA3B-D9A7EAB878A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92FD87B-D40B-45F6-AFCE-9886CAECB514}" type="sibTrans" cxnId="{868FF4D3-E3E4-4E9E-BA3B-D9A7EAB878A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1F861EC-398D-4F1D-947E-8A60E25AE6B4}" type="pres">
      <dgm:prSet presAssocID="{82AD2E10-3B70-4839-808C-DECD6125813D}" presName="linear" presStyleCnt="0">
        <dgm:presLayoutVars>
          <dgm:animLvl val="lvl"/>
          <dgm:resizeHandles val="exact"/>
        </dgm:presLayoutVars>
      </dgm:prSet>
      <dgm:spPr bwMode="auto"/>
    </dgm:pt>
    <dgm:pt modelId="{848CE97A-963C-4BEA-B9CF-8A96058B1CDC}" type="pres">
      <dgm:prSet presAssocID="{E7CC2FED-980B-451A-A587-0B5BDC989359}" presName="parentText" presStyleLbl="node1" presStyleIdx="0" presStyleCnt="4">
        <dgm:presLayoutVars>
          <dgm:chMax val="0"/>
          <dgm:bulletEnabled val="1"/>
        </dgm:presLayoutVars>
      </dgm:prSet>
      <dgm:spPr bwMode="auto"/>
    </dgm:pt>
    <dgm:pt modelId="{395858B4-208D-4181-AF96-90DC47CA9504}" type="pres">
      <dgm:prSet presAssocID="{1D6E8478-FF42-46F9-9B43-DD3E4D067B8B}" presName="spacer" presStyleCnt="0"/>
      <dgm:spPr bwMode="auto"/>
    </dgm:pt>
    <dgm:pt modelId="{A3B3B856-3BBC-4176-95EC-A45D1985BCAD}" type="pres">
      <dgm:prSet presAssocID="{A639F99E-4FA3-4E08-9EE1-26C1525AED13}" presName="parentText" presStyleLbl="node1" presStyleIdx="1" presStyleCnt="4">
        <dgm:presLayoutVars>
          <dgm:chMax val="0"/>
          <dgm:bulletEnabled val="1"/>
        </dgm:presLayoutVars>
      </dgm:prSet>
      <dgm:spPr bwMode="auto"/>
    </dgm:pt>
    <dgm:pt modelId="{7099DF34-EB12-418D-B6CD-66E2DF2CBF3F}" type="pres">
      <dgm:prSet presAssocID="{592FD87B-D40B-45F6-AFCE-9886CAECB514}" presName="spacer" presStyleCnt="0"/>
      <dgm:spPr bwMode="auto"/>
    </dgm:pt>
    <dgm:pt modelId="{24992A57-1721-40F3-AA65-EEE83A82B145}" type="pres">
      <dgm:prSet presAssocID="{BFFBDACE-2F6A-4A79-9BB0-200F7C4F7141}" presName="parentText" presStyleLbl="node1" presStyleIdx="2" presStyleCnt="4">
        <dgm:presLayoutVars>
          <dgm:chMax val="0"/>
          <dgm:bulletEnabled val="1"/>
        </dgm:presLayoutVars>
      </dgm:prSet>
      <dgm:spPr bwMode="auto"/>
    </dgm:pt>
    <dgm:pt modelId="{149DE343-4CF0-4814-B710-1EF4BBD7B805}" type="pres">
      <dgm:prSet presAssocID="{9F80D2A4-8DFB-45C7-9E4C-161EC2AFEC66}" presName="spacer" presStyleCnt="0"/>
      <dgm:spPr bwMode="auto"/>
    </dgm:pt>
    <dgm:pt modelId="{8466F1C6-4BE6-4794-A27E-66AA020EB6D6}" type="pres">
      <dgm:prSet presAssocID="{13C72D7F-04F1-4EA3-A433-E31FBE9FDC74}" presName="parentText" presStyleLbl="node1" presStyleIdx="3" presStyleCnt="4">
        <dgm:presLayoutVars>
          <dgm:chMax val="0"/>
          <dgm:bulletEnabled val="1"/>
        </dgm:presLayoutVars>
      </dgm:prSet>
      <dgm:spPr bwMode="auto"/>
    </dgm:pt>
  </dgm:ptLst>
  <dgm:cxnLst>
    <dgm:cxn modelId="{8EF0F342-6123-43A8-BC3F-A38745D4213E}" type="presOf" srcId="{13C72D7F-04F1-4EA3-A433-E31FBE9FDC74}" destId="{8466F1C6-4BE6-4794-A27E-66AA020EB6D6}" srcOrd="0" destOrd="0" presId="urn:microsoft.com/office/officeart/2005/8/layout/vList2#1"/>
    <dgm:cxn modelId="{DB2BEC56-D84C-4001-B591-9F9BC73210A6}" type="presOf" srcId="{82AD2E10-3B70-4839-808C-DECD6125813D}" destId="{A1F861EC-398D-4F1D-947E-8A60E25AE6B4}" srcOrd="0" destOrd="0" presId="urn:microsoft.com/office/officeart/2005/8/layout/vList2#1"/>
    <dgm:cxn modelId="{42FCC892-EE5D-4D2C-8951-8ACA881A942F}" type="presOf" srcId="{E7CC2FED-980B-451A-A587-0B5BDC989359}" destId="{848CE97A-963C-4BEA-B9CF-8A96058B1CDC}" srcOrd="0" destOrd="0" presId="urn:microsoft.com/office/officeart/2005/8/layout/vList2#1"/>
    <dgm:cxn modelId="{868FF4D3-E3E4-4E9E-BA3B-D9A7EAB878AE}" srcId="{82AD2E10-3B70-4839-808C-DECD6125813D}" destId="{A639F99E-4FA3-4E08-9EE1-26C1525AED13}" srcOrd="1" destOrd="0" parTransId="{785A087A-121B-4A1E-9A65-A503013A3F87}" sibTransId="{592FD87B-D40B-45F6-AFCE-9886CAECB514}"/>
    <dgm:cxn modelId="{8389DDD4-8FD7-4EE0-9BD5-AB9FD2D4314C}" type="presOf" srcId="{BFFBDACE-2F6A-4A79-9BB0-200F7C4F7141}" destId="{24992A57-1721-40F3-AA65-EEE83A82B145}" srcOrd="0" destOrd="0" presId="urn:microsoft.com/office/officeart/2005/8/layout/vList2#1"/>
    <dgm:cxn modelId="{38620CD9-F3E9-4168-A428-6CFCE20E0169}" srcId="{82AD2E10-3B70-4839-808C-DECD6125813D}" destId="{13C72D7F-04F1-4EA3-A433-E31FBE9FDC74}" srcOrd="3" destOrd="0" parTransId="{3B0A9248-1859-40EE-8F87-46489D5E0AAB}" sibTransId="{263CAF57-87FF-40EB-8B09-1A0E81157A1D}"/>
    <dgm:cxn modelId="{92588CE2-529D-4255-972C-5027E8FF6D63}" srcId="{82AD2E10-3B70-4839-808C-DECD6125813D}" destId="{BFFBDACE-2F6A-4A79-9BB0-200F7C4F7141}" srcOrd="2" destOrd="0" parTransId="{B552C00B-D8C3-4ACB-A5B3-339F08D08ADE}" sibTransId="{9F80D2A4-8DFB-45C7-9E4C-161EC2AFEC66}"/>
    <dgm:cxn modelId="{8580C9EE-582B-4002-86D7-CACA248B9831}" type="presOf" srcId="{A639F99E-4FA3-4E08-9EE1-26C1525AED13}" destId="{A3B3B856-3BBC-4176-95EC-A45D1985BCAD}" srcOrd="0" destOrd="0" presId="urn:microsoft.com/office/officeart/2005/8/layout/vList2#1"/>
    <dgm:cxn modelId="{DB4D0FF6-FB8B-44BF-8B12-B0FCDAF559EF}" srcId="{82AD2E10-3B70-4839-808C-DECD6125813D}" destId="{E7CC2FED-980B-451A-A587-0B5BDC989359}" srcOrd="0" destOrd="0" parTransId="{2A2250C0-2890-45D8-90D9-9302C7D8CCB3}" sibTransId="{1D6E8478-FF42-46F9-9B43-DD3E4D067B8B}"/>
    <dgm:cxn modelId="{9CA5B943-BA8C-45C8-AF75-F5734994E2C7}" type="presParOf" srcId="{A1F861EC-398D-4F1D-947E-8A60E25AE6B4}" destId="{848CE97A-963C-4BEA-B9CF-8A96058B1CDC}" srcOrd="0" destOrd="0" presId="urn:microsoft.com/office/officeart/2005/8/layout/vList2#1"/>
    <dgm:cxn modelId="{AB0DBC13-F99C-4230-AC44-916B9FF8E8EB}" type="presParOf" srcId="{A1F861EC-398D-4F1D-947E-8A60E25AE6B4}" destId="{395858B4-208D-4181-AF96-90DC47CA9504}" srcOrd="1" destOrd="0" presId="urn:microsoft.com/office/officeart/2005/8/layout/vList2#1"/>
    <dgm:cxn modelId="{FA0815F2-0609-4363-975E-785C237753F8}" type="presParOf" srcId="{A1F861EC-398D-4F1D-947E-8A60E25AE6B4}" destId="{A3B3B856-3BBC-4176-95EC-A45D1985BCAD}" srcOrd="2" destOrd="0" presId="urn:microsoft.com/office/officeart/2005/8/layout/vList2#1"/>
    <dgm:cxn modelId="{B365D0EE-4881-4764-BD0D-C560C83B15AA}" type="presParOf" srcId="{A1F861EC-398D-4F1D-947E-8A60E25AE6B4}" destId="{7099DF34-EB12-418D-B6CD-66E2DF2CBF3F}" srcOrd="3" destOrd="0" presId="urn:microsoft.com/office/officeart/2005/8/layout/vList2#1"/>
    <dgm:cxn modelId="{0E0BDD1D-DE8E-4F85-89B5-AB4CBDCA240D}" type="presParOf" srcId="{A1F861EC-398D-4F1D-947E-8A60E25AE6B4}" destId="{24992A57-1721-40F3-AA65-EEE83A82B145}" srcOrd="4" destOrd="0" presId="urn:microsoft.com/office/officeart/2005/8/layout/vList2#1"/>
    <dgm:cxn modelId="{1F104E3C-BBAA-4849-A675-2C0003699CE9}" type="presParOf" srcId="{A1F861EC-398D-4F1D-947E-8A60E25AE6B4}" destId="{149DE343-4CF0-4814-B710-1EF4BBD7B805}" srcOrd="5" destOrd="0" presId="urn:microsoft.com/office/officeart/2005/8/layout/vList2#1"/>
    <dgm:cxn modelId="{62C6AC07-4A29-4BE9-A485-9EAEEA87CAE0}" type="presParOf" srcId="{A1F861EC-398D-4F1D-947E-8A60E25AE6B4}" destId="{8466F1C6-4BE6-4794-A27E-66AA020EB6D6}" srcOrd="6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4E32F-1A76-437F-A1B8-976CB1E30566}">
      <dsp:nvSpPr>
        <dsp:cNvPr id="0" name=""/>
        <dsp:cNvSpPr/>
      </dsp:nvSpPr>
      <dsp:spPr bwMode="auto">
        <a:xfrm>
          <a:off x="9585" y="0"/>
          <a:ext cx="9806053" cy="46661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91440" tIns="91440" rIns="91440" bIns="91440" numCol="1" spcCol="1270" rtlCol="0" fromWordArt="0" anchor="ctr" anchorCtr="0" forceAA="0" compatLnSpc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400" b="1" i="0" u="none" strike="noStrike" kern="1200" cap="none" spc="0" dirty="0">
              <a:solidFill>
                <a:schemeClr val="tx1"/>
              </a:solidFill>
              <a:latin typeface="Calibri"/>
              <a:ea typeface="Calibri"/>
              <a:cs typeface="Calibri"/>
            </a:rPr>
            <a:t>Objectives of the Second Stage</a:t>
          </a:r>
          <a:endParaRPr sz="2400" kern="1200" dirty="0">
            <a:solidFill>
              <a:schemeClr val="tx1"/>
            </a:solidFill>
          </a:endParaRPr>
        </a:p>
      </dsp:txBody>
      <dsp:txXfrm>
        <a:off x="9585" y="0"/>
        <a:ext cx="9806053" cy="1399835"/>
      </dsp:txXfrm>
    </dsp:sp>
    <dsp:sp modelId="{7F54E4CF-D3CA-4A02-A78B-72D51CFCADCA}">
      <dsp:nvSpPr>
        <dsp:cNvPr id="0" name=""/>
        <dsp:cNvSpPr/>
      </dsp:nvSpPr>
      <dsp:spPr bwMode="auto">
        <a:xfrm>
          <a:off x="985398" y="1400234"/>
          <a:ext cx="7844842" cy="9167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60960" tIns="45720" rIns="60960" bIns="45720" numCol="1" spcCol="1270" rtlCol="0" fromWordArt="0" anchor="ctr" anchorCtr="0" forceAA="0" compatLnSpc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400" b="0" i="0" u="none" strike="noStrike" kern="1200" cap="none" spc="0" dirty="0">
              <a:solidFill>
                <a:schemeClr val="lt1"/>
              </a:solidFill>
              <a:latin typeface="Calibri"/>
              <a:ea typeface="Calibri"/>
              <a:cs typeface="Calibri"/>
            </a:rPr>
            <a:t>1) To compare the impact of digital and board games on the development of regulatory functions and intelligence in preschool children</a:t>
          </a:r>
          <a:endParaRPr sz="2400" kern="1200" dirty="0">
            <a:solidFill>
              <a:schemeClr val="tx1"/>
            </a:solidFill>
          </a:endParaRPr>
        </a:p>
      </dsp:txBody>
      <dsp:txXfrm>
        <a:off x="1012247" y="1427083"/>
        <a:ext cx="7791144" cy="863007"/>
      </dsp:txXfrm>
    </dsp:sp>
    <dsp:sp modelId="{EC51FFF2-A0FD-4C2A-A210-BA03A6A9CD92}">
      <dsp:nvSpPr>
        <dsp:cNvPr id="0" name=""/>
        <dsp:cNvSpPr/>
      </dsp:nvSpPr>
      <dsp:spPr bwMode="auto">
        <a:xfrm>
          <a:off x="985398" y="2457971"/>
          <a:ext cx="7844842" cy="9167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60960" tIns="45720" rIns="60960" bIns="45720" numCol="1" spcCol="1270" rtlCol="0" fromWordArt="0" anchor="ctr" anchorCtr="0" forceAA="0" compatLnSpc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965"/>
            </a:spcAft>
            <a:buNone/>
            <a:defRPr/>
          </a:pPr>
          <a:r>
            <a:rPr lang="ru-RU" sz="2400" kern="1200" dirty="0"/>
            <a:t>2) </a:t>
          </a:r>
          <a:r>
            <a:rPr lang="ru-RU" sz="2400" b="0" i="0" u="none" strike="noStrike" kern="1200" cap="none" spc="0" dirty="0">
              <a:solidFill>
                <a:schemeClr val="lt1"/>
              </a:solidFill>
              <a:latin typeface="Calibri"/>
              <a:ea typeface="Calibri"/>
              <a:cs typeface="Calibri"/>
            </a:rPr>
            <a:t>To determine the relationship between intelligence indicators and regulatory function indicators</a:t>
          </a:r>
          <a:endParaRPr sz="2400" kern="1200" dirty="0"/>
        </a:p>
      </dsp:txBody>
      <dsp:txXfrm>
        <a:off x="1012247" y="2484820"/>
        <a:ext cx="7791144" cy="863007"/>
      </dsp:txXfrm>
    </dsp:sp>
    <dsp:sp modelId="{2A544191-477E-457A-AB7F-73E4DE32EFF6}">
      <dsp:nvSpPr>
        <dsp:cNvPr id="0" name=""/>
        <dsp:cNvSpPr/>
      </dsp:nvSpPr>
      <dsp:spPr bwMode="auto">
        <a:xfrm>
          <a:off x="985398" y="3515708"/>
          <a:ext cx="7844842" cy="9167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60960" tIns="45720" rIns="60960" bIns="45720" numCol="1" spcCol="1270" rtlCol="0" fromWordArt="0" anchor="ctr" anchorCtr="0" forceAA="0" compatLnSpc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965"/>
            </a:spcAft>
            <a:buNone/>
            <a:defRPr/>
          </a:pPr>
          <a:r>
            <a:rPr lang="ru-RU" sz="2400" kern="1200" dirty="0"/>
            <a:t>3) </a:t>
          </a:r>
          <a:r>
            <a:rPr lang="ru-RU" sz="2400" b="0" i="0" u="none" strike="noStrike" kern="1200" cap="none" spc="0" dirty="0">
              <a:solidFill>
                <a:schemeClr val="lt1"/>
              </a:solidFill>
              <a:latin typeface="Calibri"/>
              <a:ea typeface="Calibri"/>
              <a:cs typeface="Calibri"/>
            </a:rPr>
            <a:t>To identify gender differences in the development of cognitive functions and intelligence in preschoolers</a:t>
          </a:r>
          <a:endParaRPr sz="2400" kern="1200" dirty="0"/>
        </a:p>
      </dsp:txBody>
      <dsp:txXfrm>
        <a:off x="1012247" y="3542557"/>
        <a:ext cx="7791144" cy="863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A9BB5-F7EF-461D-AD2E-C77BFC1230EF}">
      <dsp:nvSpPr>
        <dsp:cNvPr id="0" name=""/>
        <dsp:cNvSpPr/>
      </dsp:nvSpPr>
      <dsp:spPr bwMode="auto">
        <a:xfrm>
          <a:off x="3123" y="240654"/>
          <a:ext cx="3044944" cy="8756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7800" tIns="101600" rIns="177800" bIns="101600" numCol="1" spcCol="1270" rtlCol="0" fromWordArt="0" anchor="ctr" anchorCtr="0" forceAA="0" compatLnSpc="0">
          <a:noAutofit/>
        </a:bodyPr>
        <a:lstStyle/>
        <a:p>
          <a:pPr marL="0" lvl="0" indent="0" algn="ctr" defTabSz="844549">
            <a:lnSpc>
              <a:spcPct val="90000"/>
            </a:lnSpc>
            <a:spcBef>
              <a:spcPct val="0"/>
            </a:spcBef>
            <a:spcAft>
              <a:spcPts val="629"/>
            </a:spcAft>
            <a:buNone/>
            <a:defRPr/>
          </a:pPr>
          <a:r>
            <a:rPr lang="ru-RU" sz="2500" b="0" i="0" u="none" strike="noStrike" kern="1200" cap="none" spc="0">
              <a:solidFill>
                <a:schemeClr val="lt1"/>
              </a:solidFill>
              <a:latin typeface="Times New Roman"/>
              <a:ea typeface="Times New Roman"/>
              <a:cs typeface="Times New Roman"/>
            </a:rPr>
            <a:t>"Dimensional Change Card Sort"</a:t>
          </a:r>
          <a:endParaRPr sz="2500" kern="1200"/>
        </a:p>
      </dsp:txBody>
      <dsp:txXfrm>
        <a:off x="3123" y="240654"/>
        <a:ext cx="3044944" cy="875618"/>
      </dsp:txXfrm>
    </dsp:sp>
    <dsp:sp modelId="{1DDC690D-0F02-4303-A77E-89A3847DB349}">
      <dsp:nvSpPr>
        <dsp:cNvPr id="0" name=""/>
        <dsp:cNvSpPr/>
      </dsp:nvSpPr>
      <dsp:spPr bwMode="auto">
        <a:xfrm>
          <a:off x="3123" y="1116272"/>
          <a:ext cx="3044944" cy="298947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844549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  <a:defRPr/>
          </a:pPr>
          <a:r>
            <a:rPr lang="ru-RU" sz="2500" b="0" i="0" u="none" strike="noStrike" kern="1200" cap="none" spc="0" dirty="0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Assessment of cognitive flexibility, </a:t>
          </a:r>
          <a:r>
            <a:rPr lang="ru-RU" sz="2500" b="0" i="0" u="none" strike="noStrike" kern="1200" cap="none" spc="0" dirty="0" err="1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i.e</a:t>
          </a:r>
          <a:r>
            <a:rPr lang="ru-RU" sz="2500" b="0" i="0" u="none" strike="noStrike" kern="1200" cap="none" spc="0" dirty="0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., the </a:t>
          </a:r>
          <a:r>
            <a:rPr lang="ru-RU" sz="2500" b="0" i="0" u="none" strike="noStrike" kern="1200" cap="none" spc="0" dirty="0" err="1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child's</a:t>
          </a:r>
          <a:r>
            <a:rPr lang="ru-RU" sz="2500" b="0" i="0" u="none" strike="noStrike" kern="1200" cap="none" spc="0" dirty="0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 ability to </a:t>
          </a:r>
          <a:r>
            <a:rPr lang="ru-RU" sz="2500" b="0" i="0" u="none" strike="noStrike" kern="1200" cap="none" spc="0" dirty="0" err="1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switch</a:t>
          </a:r>
          <a:r>
            <a:rPr lang="ru-RU" sz="2500" b="0" i="0" u="none" strike="noStrike" kern="1200" cap="none" spc="0" dirty="0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 between </a:t>
          </a:r>
          <a:r>
            <a:rPr lang="ru-RU" sz="2500" b="0" i="0" u="none" strike="noStrike" kern="1200" cap="none" spc="0" dirty="0" err="1">
              <a:solidFill>
                <a:srgbClr val="000000"/>
              </a:solidFill>
              <a:latin typeface="Times New Roman"/>
              <a:ea typeface="Times New Roman"/>
              <a:cs typeface="Times New Roman"/>
            </a:rPr>
            <a:t>instructions</a:t>
          </a:r>
          <a:endParaRPr sz="2500" b="0" i="0" u="none" strike="noStrike" kern="1200" cap="none" spc="0" dirty="0">
            <a:solidFill>
              <a:srgbClr val="000000"/>
            </a:solidFill>
            <a:latin typeface="Times New Roman"/>
            <a:ea typeface="Times New Roman"/>
            <a:cs typeface="Times New Roman"/>
          </a:endParaRPr>
        </a:p>
      </dsp:txBody>
      <dsp:txXfrm>
        <a:off x="3123" y="1116272"/>
        <a:ext cx="3044944" cy="2989476"/>
      </dsp:txXfrm>
    </dsp:sp>
    <dsp:sp modelId="{9DC8EDFA-0011-48B6-B53A-F902FF36540C}">
      <dsp:nvSpPr>
        <dsp:cNvPr id="0" name=""/>
        <dsp:cNvSpPr/>
      </dsp:nvSpPr>
      <dsp:spPr bwMode="auto">
        <a:xfrm>
          <a:off x="3474359" y="240654"/>
          <a:ext cx="3044944" cy="8756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7800" tIns="101600" rIns="177800" bIns="101600" numCol="1" spcCol="1270" rtlCol="0" fromWordArt="0" anchor="ctr" anchorCtr="0" forceAA="0" compatLnSpc="0">
          <a:noAutofit/>
        </a:bodyPr>
        <a:lstStyle/>
        <a:p>
          <a:pPr marL="0" lvl="0" indent="0" algn="ctr" defTabSz="844549">
            <a:lnSpc>
              <a:spcPct val="90000"/>
            </a:lnSpc>
            <a:spcBef>
              <a:spcPct val="0"/>
            </a:spcBef>
            <a:spcAft>
              <a:spcPts val="755"/>
            </a:spcAft>
            <a:buNone/>
            <a:defRPr/>
          </a:pPr>
          <a:r>
            <a:rPr lang="ru-RU" sz="2500" b="0" i="0" u="none" strike="noStrike" kern="1200" cap="none" spc="0">
              <a:solidFill>
                <a:schemeClr val="lt1"/>
              </a:solidFill>
              <a:latin typeface="Times New Roman"/>
              <a:ea typeface="Times New Roman"/>
              <a:cs typeface="Times New Roman"/>
            </a:rPr>
            <a:t>"Learning 10 Words" (A.R. Luria)</a:t>
          </a:r>
          <a:endParaRPr sz="2500" kern="1200"/>
        </a:p>
      </dsp:txBody>
      <dsp:txXfrm>
        <a:off x="3474359" y="240654"/>
        <a:ext cx="3044944" cy="875618"/>
      </dsp:txXfrm>
    </dsp:sp>
    <dsp:sp modelId="{C82D561F-0741-46B7-98F7-E97318A6A4B0}">
      <dsp:nvSpPr>
        <dsp:cNvPr id="0" name=""/>
        <dsp:cNvSpPr/>
      </dsp:nvSpPr>
      <dsp:spPr bwMode="auto">
        <a:xfrm>
          <a:off x="3474359" y="1116272"/>
          <a:ext cx="3044944" cy="298947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33350" tIns="133350" rIns="177800" bIns="200025" numCol="1" spcCol="1270" rtlCol="0" fromWordArt="0" anchor="t" anchorCtr="0" forceAA="0" compatLnSpc="0">
          <a:noAutofit/>
        </a:bodyPr>
        <a:lstStyle/>
        <a:p>
          <a:pPr marL="228600" lvl="1" indent="-228600" algn="l" defTabSz="844549">
            <a:lnSpc>
              <a:spcPct val="90000"/>
            </a:lnSpc>
            <a:spcBef>
              <a:spcPct val="0"/>
            </a:spcBef>
            <a:spcAft>
              <a:spcPts val="359"/>
            </a:spcAft>
            <a:buChar char="•"/>
            <a:defRPr/>
          </a:pPr>
          <a:r>
            <a:rPr lang="ru-RU" sz="2500" b="0" i="0" u="none" strike="noStrike" kern="1200" cap="none" spc="0" dirty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Assessment of auditory short-term and long-term memory </a:t>
          </a:r>
          <a:r>
            <a:rPr lang="ru-RU" sz="2500" b="0" i="0" u="none" strike="noStrike" kern="1200" cap="none" spc="0" dirty="0" err="1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parameters</a:t>
          </a:r>
          <a:r>
            <a:rPr lang="ru-RU" sz="2500" b="0" i="0" u="none" strike="noStrike" kern="1200" cap="none" spc="0" dirty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 such as memorization, </a:t>
          </a:r>
          <a:r>
            <a:rPr lang="ru-RU" sz="2500" b="0" i="0" u="none" strike="noStrike" kern="1200" cap="none" spc="0" dirty="0" err="1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retention</a:t>
          </a:r>
          <a:r>
            <a:rPr lang="ru-RU" sz="2500" b="0" i="0" u="none" strike="noStrike" kern="1200" cap="none" spc="0" dirty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, and reproduction</a:t>
          </a:r>
          <a:endParaRPr sz="2500" kern="1200" dirty="0">
            <a:solidFill>
              <a:schemeClr val="tx1"/>
            </a:solidFill>
          </a:endParaRPr>
        </a:p>
      </dsp:txBody>
      <dsp:txXfrm>
        <a:off x="3474359" y="1116272"/>
        <a:ext cx="3044944" cy="2989476"/>
      </dsp:txXfrm>
    </dsp:sp>
    <dsp:sp modelId="{F28DFDA9-E1D9-42B1-A0A9-84BAFB12A4A8}">
      <dsp:nvSpPr>
        <dsp:cNvPr id="0" name=""/>
        <dsp:cNvSpPr/>
      </dsp:nvSpPr>
      <dsp:spPr bwMode="auto">
        <a:xfrm>
          <a:off x="6945595" y="240654"/>
          <a:ext cx="3044944" cy="8756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7800" tIns="101600" rIns="177800" bIns="101600" numCol="1" spcCol="1270" rtlCol="0" fromWordArt="0" anchor="ctr" anchorCtr="0" forceAA="0" compatLnSpc="0">
          <a:noAutofit/>
        </a:bodyPr>
        <a:lstStyle/>
        <a:p>
          <a:pPr marL="0" lvl="0" indent="0" algn="ctr" defTabSz="844549">
            <a:lnSpc>
              <a:spcPct val="90000"/>
            </a:lnSpc>
            <a:spcBef>
              <a:spcPct val="0"/>
            </a:spcBef>
            <a:spcAft>
              <a:spcPts val="629"/>
            </a:spcAft>
            <a:buNone/>
            <a:defRPr/>
          </a:pPr>
          <a:r>
            <a:rPr lang="ru-RU" sz="2500" b="0" i="0" u="none" strike="noStrike" kern="1200" cap="none" spc="0">
              <a:solidFill>
                <a:schemeClr val="lt1"/>
              </a:solidFill>
              <a:latin typeface="Times New Roman"/>
              <a:ea typeface="Times New Roman"/>
              <a:cs typeface="Times New Roman"/>
            </a:rPr>
            <a:t>"Raven Progressive Matrices"</a:t>
          </a:r>
          <a:endParaRPr sz="2500" kern="1200"/>
        </a:p>
      </dsp:txBody>
      <dsp:txXfrm>
        <a:off x="6945595" y="240654"/>
        <a:ext cx="3044944" cy="875618"/>
      </dsp:txXfrm>
    </dsp:sp>
    <dsp:sp modelId="{87B29051-C587-405D-BD16-B52E772CC912}">
      <dsp:nvSpPr>
        <dsp:cNvPr id="0" name=""/>
        <dsp:cNvSpPr/>
      </dsp:nvSpPr>
      <dsp:spPr bwMode="auto">
        <a:xfrm>
          <a:off x="6945595" y="1116272"/>
          <a:ext cx="3044944" cy="298947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33350" tIns="133350" rIns="177800" bIns="200025" numCol="1" spcCol="1270" rtlCol="0" fromWordArt="0" anchor="t" anchorCtr="0" forceAA="0" compatLnSpc="0">
          <a:noAutofit/>
        </a:bodyPr>
        <a:lstStyle/>
        <a:p>
          <a:pPr marL="228600" lvl="1" indent="-228600" algn="l" defTabSz="844549">
            <a:lnSpc>
              <a:spcPct val="90000"/>
            </a:lnSpc>
            <a:spcBef>
              <a:spcPct val="0"/>
            </a:spcBef>
            <a:spcAft>
              <a:spcPts val="269"/>
            </a:spcAft>
            <a:buChar char="•"/>
            <a:defRPr/>
          </a:pPr>
          <a:r>
            <a:rPr lang="ru-RU" sz="2500" b="0" i="0" u="none" strike="noStrike" kern="1200" cap="none" spc="0" dirty="0" err="1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Investigation</a:t>
          </a:r>
          <a:r>
            <a:rPr lang="ru-RU" sz="2500" b="0" i="0" u="none" strike="noStrike" kern="1200" cap="none" spc="0" dirty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 of general (abstract) intelligence</a:t>
          </a:r>
          <a:endParaRPr sz="2500" kern="1200" dirty="0">
            <a:solidFill>
              <a:schemeClr val="tx1"/>
            </a:solidFill>
          </a:endParaRPr>
        </a:p>
      </dsp:txBody>
      <dsp:txXfrm>
        <a:off x="6945595" y="1116272"/>
        <a:ext cx="3044944" cy="2989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71EB5-53D4-49F6-99D6-2023109AB884}">
      <dsp:nvSpPr>
        <dsp:cNvPr id="0" name=""/>
        <dsp:cNvSpPr/>
      </dsp:nvSpPr>
      <dsp:spPr bwMode="auto">
        <a:xfrm>
          <a:off x="0" y="300149"/>
          <a:ext cx="10924247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847843" tIns="416560" rIns="847843" bIns="142240" numCol="1" spcCol="1270" rtlCol="0" fromWordArt="0" anchor="t" anchorCtr="0" forceAA="0" compatLnSpc="0">
          <a:noAutofit/>
        </a:bodyPr>
        <a:lstStyle/>
        <a:p>
          <a:pPr marL="228600" lvl="1" indent="-228600" algn="l" defTabSz="844549">
            <a:lnSpc>
              <a:spcPct val="90000"/>
            </a:lnSpc>
            <a:spcBef>
              <a:spcPct val="0"/>
            </a:spcBef>
            <a:spcAft>
              <a:spcPts val="341"/>
            </a:spcAft>
            <a:buChar char="•"/>
            <a:defRPr/>
          </a:pPr>
          <a:r>
            <a:rPr lang="ru-RU" sz="2000" b="0" i="0" u="none" strike="noStrike" kern="1200" cap="none" spc="0">
              <a:solidFill>
                <a:schemeClr val="dk1"/>
              </a:solidFill>
              <a:latin typeface="Calibri"/>
              <a:ea typeface="Calibri"/>
              <a:cs typeface="Calibri"/>
            </a:rPr>
            <a:t>February – May 2024</a:t>
          </a:r>
          <a:endParaRPr sz="2000" kern="1200"/>
        </a:p>
      </dsp:txBody>
      <dsp:txXfrm>
        <a:off x="0" y="300149"/>
        <a:ext cx="10924247" cy="850500"/>
      </dsp:txXfrm>
    </dsp:sp>
    <dsp:sp modelId="{91FF7FFD-6A63-4386-B402-CC2034FFC748}">
      <dsp:nvSpPr>
        <dsp:cNvPr id="0" name=""/>
        <dsp:cNvSpPr/>
      </dsp:nvSpPr>
      <dsp:spPr bwMode="auto">
        <a:xfrm>
          <a:off x="546212" y="4949"/>
          <a:ext cx="7646972" cy="590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89037" tIns="0" rIns="289037" bIns="0" numCol="1" spcCol="1270" rtlCol="0" fromWordArt="0" anchor="ctr" anchorCtr="0" forceAA="0" compatLnSpc="0">
          <a:noAutofit/>
        </a:bodyPr>
        <a:lstStyle/>
        <a:p>
          <a:pPr marL="0" lvl="0" indent="0" algn="l" defTabSz="844549">
            <a:lnSpc>
              <a:spcPct val="90000"/>
            </a:lnSpc>
            <a:spcBef>
              <a:spcPct val="0"/>
            </a:spcBef>
            <a:spcAft>
              <a:spcPts val="797"/>
            </a:spcAft>
            <a:buNone/>
            <a:defRPr/>
          </a:pPr>
          <a:r>
            <a:rPr lang="ru-RU" sz="2000" b="0" i="0" u="none" strike="noStrike" kern="1200" cap="none" spc="0">
              <a:solidFill>
                <a:schemeClr val="lt1"/>
              </a:solidFill>
              <a:latin typeface="Calibri"/>
              <a:ea typeface="Calibri"/>
              <a:cs typeface="Calibri"/>
            </a:rPr>
            <a:t>Timing</a:t>
          </a:r>
          <a:endParaRPr sz="2000" kern="1200"/>
        </a:p>
      </dsp:txBody>
      <dsp:txXfrm>
        <a:off x="575033" y="33770"/>
        <a:ext cx="7589330" cy="532758"/>
      </dsp:txXfrm>
    </dsp:sp>
    <dsp:sp modelId="{3281FA41-7347-4543-B8E3-98806245776B}">
      <dsp:nvSpPr>
        <dsp:cNvPr id="0" name=""/>
        <dsp:cNvSpPr/>
      </dsp:nvSpPr>
      <dsp:spPr bwMode="auto">
        <a:xfrm>
          <a:off x="0" y="1553849"/>
          <a:ext cx="10924247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847843" tIns="416560" rIns="847843" bIns="142240" numCol="1" spcCol="1270" rtlCol="0" fromWordArt="0" anchor="t" anchorCtr="0" forceAA="0" compatLnSpc="0">
          <a:noAutofit/>
        </a:bodyPr>
        <a:lstStyle/>
        <a:p>
          <a:pPr marL="228600" lvl="1" indent="-228600" algn="l" defTabSz="844549">
            <a:lnSpc>
              <a:spcPct val="90000"/>
            </a:lnSpc>
            <a:spcBef>
              <a:spcPct val="0"/>
            </a:spcBef>
            <a:spcAft>
              <a:spcPts val="341"/>
            </a:spcAft>
            <a:buChar char="•"/>
            <a:defRPr/>
          </a:pPr>
          <a:r>
            <a:rPr lang="ru-RU" sz="2000" b="0" i="0" u="none" strike="noStrike" kern="1200" cap="none" spc="0" dirty="0">
              <a:solidFill>
                <a:schemeClr val="dk1"/>
              </a:solidFill>
              <a:latin typeface="Calibri"/>
              <a:ea typeface="Calibri"/>
              <a:cs typeface="Calibri"/>
            </a:rPr>
            <a:t>88 children (49 boys and 39 girls)</a:t>
          </a:r>
          <a:endParaRPr sz="2000" kern="1200" dirty="0"/>
        </a:p>
      </dsp:txBody>
      <dsp:txXfrm>
        <a:off x="0" y="1553849"/>
        <a:ext cx="10924247" cy="850500"/>
      </dsp:txXfrm>
    </dsp:sp>
    <dsp:sp modelId="{D498FCF6-4EDA-462E-A7A1-670C0C6DF404}">
      <dsp:nvSpPr>
        <dsp:cNvPr id="0" name=""/>
        <dsp:cNvSpPr/>
      </dsp:nvSpPr>
      <dsp:spPr bwMode="auto">
        <a:xfrm>
          <a:off x="546212" y="1258649"/>
          <a:ext cx="7646972" cy="590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89037" tIns="0" rIns="289037" bIns="0" numCol="1" spcCol="1270" rtlCol="0" fromWordArt="0" anchor="ctr" anchorCtr="0" forceAA="0" compatLnSpc="0">
          <a:noAutofit/>
        </a:bodyPr>
        <a:lstStyle/>
        <a:p>
          <a:pPr marL="0" lvl="0" indent="0" algn="l" defTabSz="844549">
            <a:lnSpc>
              <a:spcPct val="90000"/>
            </a:lnSpc>
            <a:spcBef>
              <a:spcPct val="0"/>
            </a:spcBef>
            <a:spcAft>
              <a:spcPts val="797"/>
            </a:spcAft>
            <a:buNone/>
            <a:defRPr/>
          </a:pPr>
          <a:r>
            <a:rPr lang="ru-RU" sz="2000" b="0" i="0" u="none" strike="noStrike" kern="1200" cap="none" spc="0" dirty="0">
              <a:solidFill>
                <a:schemeClr val="lt1"/>
              </a:solidFill>
              <a:latin typeface="Calibri"/>
              <a:ea typeface="Calibri"/>
              <a:cs typeface="Calibri"/>
            </a:rPr>
            <a:t>Sample</a:t>
          </a:r>
          <a:endParaRPr sz="2000" kern="1200" dirty="0"/>
        </a:p>
      </dsp:txBody>
      <dsp:txXfrm>
        <a:off x="575033" y="1287470"/>
        <a:ext cx="7589330" cy="532758"/>
      </dsp:txXfrm>
    </dsp:sp>
    <dsp:sp modelId="{1C38774C-B440-43D5-9CF0-3E6DFE62123A}">
      <dsp:nvSpPr>
        <dsp:cNvPr id="0" name=""/>
        <dsp:cNvSpPr/>
      </dsp:nvSpPr>
      <dsp:spPr bwMode="auto">
        <a:xfrm>
          <a:off x="0" y="2807550"/>
          <a:ext cx="10924247" cy="192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847843" tIns="416560" rIns="847843" bIns="113792" numCol="1" spcCol="1270" anchor="t" anchorCtr="0">
          <a:noAutofit/>
        </a:bodyPr>
        <a:lstStyle/>
        <a:p>
          <a:pPr marL="171450" lvl="1" indent="-171450" algn="l" defTabSz="755649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  <a:defRPr/>
          </a:pPr>
          <a:r>
            <a:rPr lang="en-US" sz="1600" b="0" i="0" u="none" strike="noStrike" kern="1200" cap="none" spc="0" dirty="0">
              <a:solidFill>
                <a:schemeClr val="dk1"/>
              </a:solidFill>
              <a:latin typeface="Calibri"/>
              <a:ea typeface="Calibri"/>
              <a:cs typeface="Calibri"/>
            </a:rPr>
            <a:t> </a:t>
          </a:r>
          <a:r>
            <a:rPr lang="ru-RU" sz="1600" b="0" i="0" u="none" strike="noStrike" kern="1200" cap="none" spc="0" dirty="0">
              <a:solidFill>
                <a:schemeClr val="dk1"/>
              </a:solidFill>
              <a:latin typeface="Calibri"/>
              <a:ea typeface="Calibri"/>
              <a:cs typeface="Calibri"/>
            </a:rPr>
            <a:t>Group 1 (N=27) – Experimental – played "Tangram" and "Dobble!" in the traditional version</a:t>
          </a:r>
          <a:endParaRPr sz="1600" kern="1200" dirty="0"/>
        </a:p>
        <a:p>
          <a:pPr marL="171450" lvl="1" indent="-171450" algn="l" defTabSz="755649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  <a:defRPr/>
          </a:pPr>
          <a:r>
            <a:rPr lang="ru-RU" sz="1600" b="0" i="0" u="none" strike="noStrike" kern="1200" cap="none" spc="0" dirty="0">
              <a:solidFill>
                <a:schemeClr val="dk1"/>
              </a:solidFill>
              <a:latin typeface="Calibri"/>
              <a:ea typeface="Calibri"/>
              <a:cs typeface="Calibri"/>
            </a:rPr>
            <a:t>Group 2 (N=25) – Experimental – played digital versions of board games "Tangram Puzzle: Poligram Game" and "Double Match: One Common Image"</a:t>
          </a:r>
          <a:endParaRPr sz="1600" kern="1200" dirty="0"/>
        </a:p>
        <a:p>
          <a:pPr marL="171450" lvl="1" indent="-171450" algn="l" defTabSz="755649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  <a:defRPr/>
          </a:pPr>
          <a:r>
            <a:rPr lang="en-US" sz="1600" b="0" i="0" u="none" strike="noStrike" kern="1200" cap="none" spc="0" dirty="0">
              <a:solidFill>
                <a:schemeClr val="dk1"/>
              </a:solidFill>
              <a:latin typeface="Calibri"/>
              <a:ea typeface="Calibri"/>
              <a:cs typeface="Calibri"/>
            </a:rPr>
            <a:t>Group 3 (N=36) – Control</a:t>
          </a:r>
          <a:endParaRPr sz="1600" kern="1200" dirty="0"/>
        </a:p>
        <a:p>
          <a:pPr marL="285750" lvl="1" indent="-285750" algn="l" defTabSz="755649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  <a:defRPr/>
          </a:pPr>
          <a:endParaRPr sz="3600" kern="1200" dirty="0"/>
        </a:p>
      </dsp:txBody>
      <dsp:txXfrm>
        <a:off x="0" y="2807550"/>
        <a:ext cx="10924247" cy="1921500"/>
      </dsp:txXfrm>
    </dsp:sp>
    <dsp:sp modelId="{97298530-41ED-477C-95D5-A06550405F54}">
      <dsp:nvSpPr>
        <dsp:cNvPr id="0" name=""/>
        <dsp:cNvSpPr/>
      </dsp:nvSpPr>
      <dsp:spPr bwMode="auto">
        <a:xfrm>
          <a:off x="546212" y="2512349"/>
          <a:ext cx="7646972" cy="590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89037" tIns="0" rIns="289037" bIns="0" numCol="1" spcCol="1270" rtlCol="0" fromWordArt="0" anchor="ctr" anchorCtr="0" forceAA="0" compatLnSpc="0">
          <a:noAutofit/>
        </a:bodyPr>
        <a:lstStyle/>
        <a:p>
          <a:pPr marL="0" lvl="0" indent="0" algn="l" defTabSz="844549">
            <a:lnSpc>
              <a:spcPct val="90000"/>
            </a:lnSpc>
            <a:spcBef>
              <a:spcPct val="0"/>
            </a:spcBef>
            <a:spcAft>
              <a:spcPts val="797"/>
            </a:spcAft>
            <a:buNone/>
            <a:defRPr/>
          </a:pPr>
          <a:r>
            <a:rPr lang="ru-RU" sz="2000" b="0" i="0" u="none" strike="noStrike" kern="1200" cap="none" spc="0">
              <a:solidFill>
                <a:schemeClr val="lt1"/>
              </a:solidFill>
              <a:latin typeface="Calibri"/>
              <a:ea typeface="Calibri"/>
              <a:cs typeface="Calibri"/>
            </a:rPr>
            <a:t>Research Design</a:t>
          </a:r>
          <a:endParaRPr sz="2000" kern="1200"/>
        </a:p>
      </dsp:txBody>
      <dsp:txXfrm>
        <a:off x="575033" y="2541170"/>
        <a:ext cx="7589330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B11BC-BC5D-43BD-80E1-DD2F94FE04F0}">
      <dsp:nvSpPr>
        <dsp:cNvPr id="0" name=""/>
        <dsp:cNvSpPr/>
      </dsp:nvSpPr>
      <dsp:spPr bwMode="auto">
        <a:xfrm>
          <a:off x="14625" y="0"/>
          <a:ext cx="2809207" cy="3722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68580" tIns="68580" rIns="68580" bIns="68580" numCol="1" spcCol="1270" rtlCol="0" fromWordArt="0" anchor="ctr" anchorCtr="0" forceAA="0" compatLnSpc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755"/>
            </a:spcAft>
            <a:buNone/>
            <a:defRPr/>
          </a:pPr>
          <a:r>
            <a:rPr lang="en-US" sz="1800" kern="1200" dirty="0"/>
            <a:t>Input testing</a:t>
          </a:r>
          <a:endParaRPr kern="1200" dirty="0"/>
        </a:p>
      </dsp:txBody>
      <dsp:txXfrm>
        <a:off x="25528" y="10903"/>
        <a:ext cx="2787401" cy="350434"/>
      </dsp:txXfrm>
    </dsp:sp>
    <dsp:sp modelId="{F70A9CF0-5C31-4DAC-8D75-4589E7966717}">
      <dsp:nvSpPr>
        <dsp:cNvPr id="0" name=""/>
        <dsp:cNvSpPr/>
      </dsp:nvSpPr>
      <dsp:spPr bwMode="auto">
        <a:xfrm>
          <a:off x="3104753" y="0"/>
          <a:ext cx="595552" cy="3722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600" kern="1200"/>
        </a:p>
      </dsp:txBody>
      <dsp:txXfrm>
        <a:off x="3104753" y="74448"/>
        <a:ext cx="483880" cy="223344"/>
      </dsp:txXfrm>
    </dsp:sp>
    <dsp:sp modelId="{0516E442-94A4-4F0C-A48C-CA5860D435BB}">
      <dsp:nvSpPr>
        <dsp:cNvPr id="0" name=""/>
        <dsp:cNvSpPr/>
      </dsp:nvSpPr>
      <dsp:spPr bwMode="auto">
        <a:xfrm>
          <a:off x="3947516" y="0"/>
          <a:ext cx="2809207" cy="3722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68580" tIns="68580" rIns="68580" bIns="68580" numCol="1" spcCol="1270" rtlCol="0" fromWordArt="0" anchor="ctr" anchorCtr="0" forceAA="0" compatLnSpc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755"/>
            </a:spcAft>
            <a:buNone/>
            <a:defRPr/>
          </a:pPr>
          <a:r>
            <a:rPr sz="1800" b="0" i="0" u="none" kern="1200">
              <a:solidFill>
                <a:srgbClr val="000000"/>
              </a:solidFill>
              <a:latin typeface="Calibri"/>
              <a:ea typeface="Calibri"/>
              <a:cs typeface="Calibri"/>
            </a:rPr>
            <a:t>Conducting the experiment</a:t>
          </a:r>
          <a:endParaRPr sz="2400" kern="1200">
            <a:latin typeface="Calibri"/>
            <a:cs typeface="Calibri"/>
          </a:endParaRPr>
        </a:p>
      </dsp:txBody>
      <dsp:txXfrm>
        <a:off x="3958419" y="10903"/>
        <a:ext cx="2787401" cy="350434"/>
      </dsp:txXfrm>
    </dsp:sp>
    <dsp:sp modelId="{0216EC06-65A3-45FB-AC81-C65B8CCA4C09}">
      <dsp:nvSpPr>
        <dsp:cNvPr id="0" name=""/>
        <dsp:cNvSpPr/>
      </dsp:nvSpPr>
      <dsp:spPr bwMode="auto">
        <a:xfrm>
          <a:off x="7041300" y="0"/>
          <a:ext cx="603303" cy="3722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600" kern="1200"/>
        </a:p>
      </dsp:txBody>
      <dsp:txXfrm>
        <a:off x="7041300" y="74448"/>
        <a:ext cx="491631" cy="223344"/>
      </dsp:txXfrm>
    </dsp:sp>
    <dsp:sp modelId="{5D4B3D6B-6405-48A4-8C6A-E076C1FE189F}">
      <dsp:nvSpPr>
        <dsp:cNvPr id="0" name=""/>
        <dsp:cNvSpPr/>
      </dsp:nvSpPr>
      <dsp:spPr bwMode="auto">
        <a:xfrm>
          <a:off x="7895032" y="0"/>
          <a:ext cx="2809207" cy="3722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68580" tIns="68580" rIns="68580" bIns="68580" numCol="1" spcCol="1270" rtlCol="0" fromWordArt="0" anchor="ctr" anchorCtr="0" forceAA="0" compatLnSpc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755"/>
            </a:spcAft>
            <a:buNone/>
            <a:defRPr/>
          </a:pPr>
          <a:r>
            <a:rPr lang="en-US" sz="1800" kern="1200"/>
            <a:t>Output testing</a:t>
          </a:r>
          <a:endParaRPr kern="1200"/>
        </a:p>
      </dsp:txBody>
      <dsp:txXfrm>
        <a:off x="7905935" y="10903"/>
        <a:ext cx="2787401" cy="3504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F760F-84BB-4F2E-8134-2DE42366340F}">
      <dsp:nvSpPr>
        <dsp:cNvPr id="0" name=""/>
        <dsp:cNvSpPr/>
      </dsp:nvSpPr>
      <dsp:spPr bwMode="auto">
        <a:xfrm>
          <a:off x="0" y="993398"/>
          <a:ext cx="6443427" cy="2627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7940" tIns="27940" rIns="27940" bIns="27940" numCol="1" spcCol="1270" rtlCol="0" fromWordArt="0" anchor="ctr" anchorCtr="0" forceAA="0" compatLnSpc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923"/>
            </a:spcAft>
            <a:buNone/>
            <a:defRPr/>
          </a:pPr>
          <a:r>
            <a:rPr lang="ru-RU" sz="2200" b="0" i="0" u="none" strike="noStrike" kern="1200" cap="none" spc="0" dirty="0">
              <a:solidFill>
                <a:schemeClr val="lt1"/>
              </a:solidFill>
              <a:latin typeface="Calibri"/>
              <a:ea typeface="Calibri"/>
              <a:cs typeface="Calibri"/>
            </a:rPr>
            <a:t>A significant medium direct correlation was found both at the entry and exit between the indicators of abstract intelligence (Raven Progressive Matrices) and cognitive flexibility indicators (Dimensional Change Card Sort) (α&lt;0.001, Spearman's coefficient at entry r=0.4 and at exit r=0.5).</a:t>
          </a:r>
          <a:endParaRPr sz="2200" kern="1200" dirty="0">
            <a:latin typeface="Calibri"/>
          </a:endParaRPr>
        </a:p>
      </dsp:txBody>
      <dsp:txXfrm>
        <a:off x="76961" y="1070359"/>
        <a:ext cx="6289505" cy="24737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779DC-85A7-44D7-8D07-D95BF281A674}">
      <dsp:nvSpPr>
        <dsp:cNvPr id="0" name=""/>
        <dsp:cNvSpPr/>
      </dsp:nvSpPr>
      <dsp:spPr bwMode="auto">
        <a:xfrm>
          <a:off x="603437" y="0"/>
          <a:ext cx="4904844" cy="19261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64770" tIns="64770" rIns="64770" bIns="64770" numCol="1" spcCol="1270" rtlCol="0" fromWordArt="0" anchor="ctr" anchorCtr="0" forceAA="0" compatLnSpc="0">
          <a:noAutofit/>
        </a:bodyPr>
        <a:lstStyle/>
        <a:p>
          <a:pPr marL="0" lvl="0" indent="0" algn="ctr" defTabSz="755649">
            <a:lnSpc>
              <a:spcPct val="90000"/>
            </a:lnSpc>
            <a:spcBef>
              <a:spcPct val="0"/>
            </a:spcBef>
            <a:spcAft>
              <a:spcPts val="713"/>
            </a:spcAft>
            <a:buNone/>
            <a:defRPr/>
          </a:pPr>
          <a:r>
            <a:rPr lang="ru-RU" sz="1700" b="0" i="0" u="none" strike="noStrike" kern="1200" cap="none" spc="0" dirty="0">
              <a:solidFill>
                <a:schemeClr val="lt1"/>
              </a:solidFill>
              <a:latin typeface="Calibri"/>
              <a:ea typeface="Calibri"/>
              <a:cs typeface="Calibri"/>
            </a:rPr>
            <a:t>Gender differences were found only in the results of the "10 Words" methodology</a:t>
          </a:r>
          <a:endParaRPr sz="1700" kern="1200" dirty="0"/>
        </a:p>
      </dsp:txBody>
      <dsp:txXfrm>
        <a:off x="659851" y="56414"/>
        <a:ext cx="4792016" cy="1813300"/>
      </dsp:txXfrm>
    </dsp:sp>
    <dsp:sp modelId="{185F3E19-5DD9-49C6-A233-04BF8E372705}">
      <dsp:nvSpPr>
        <dsp:cNvPr id="0" name=""/>
        <dsp:cNvSpPr/>
      </dsp:nvSpPr>
      <dsp:spPr bwMode="auto">
        <a:xfrm rot="5400000">
          <a:off x="2694931" y="1974252"/>
          <a:ext cx="721857" cy="866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3800" kern="1200"/>
        </a:p>
      </dsp:txBody>
      <dsp:txXfrm rot="-5400000">
        <a:off x="2795992" y="2046438"/>
        <a:ext cx="519737" cy="505300"/>
      </dsp:txXfrm>
    </dsp:sp>
    <dsp:sp modelId="{422CEB6F-B9A8-4D55-B02C-4DF400EDB53A}">
      <dsp:nvSpPr>
        <dsp:cNvPr id="0" name=""/>
        <dsp:cNvSpPr/>
      </dsp:nvSpPr>
      <dsp:spPr bwMode="auto">
        <a:xfrm>
          <a:off x="727868" y="2888605"/>
          <a:ext cx="4655982" cy="19249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64770" tIns="64770" rIns="64770" bIns="64770" numCol="1" spcCol="1270" rtlCol="0" fromWordArt="0" anchor="ctr" anchorCtr="0" forceAA="0" compatLnSpc="0">
          <a:noAutofit/>
        </a:bodyPr>
        <a:lstStyle/>
        <a:p>
          <a:pPr marL="0" lvl="0" indent="0" algn="ctr" defTabSz="755649">
            <a:lnSpc>
              <a:spcPct val="90000"/>
            </a:lnSpc>
            <a:spcBef>
              <a:spcPct val="0"/>
            </a:spcBef>
            <a:spcAft>
              <a:spcPts val="713"/>
            </a:spcAft>
            <a:buNone/>
            <a:defRPr/>
          </a:pPr>
          <a:r>
            <a:rPr lang="ru-RU" sz="1700" b="0" i="0" u="none" strike="noStrike" kern="1200" cap="none" spc="0" dirty="0">
              <a:solidFill>
                <a:schemeClr val="lt1"/>
              </a:solidFill>
              <a:latin typeface="Calibri"/>
              <a:ea typeface="Calibri"/>
              <a:cs typeface="Calibri"/>
            </a:rPr>
            <a:t> When comparing data from entry and exit testing, both boys and girls significantly increased their results with α&lt;0.001 each. However, the scores in the girls' group became significantly higher compared to the boys in two indicators: "average of 5 trials" (α=0.049&lt;0.05) and "average of 5 trials plus delayed time" (α=0.047&lt;0.05)</a:t>
          </a:r>
          <a:endParaRPr sz="1700" kern="1200" dirty="0"/>
        </a:p>
      </dsp:txBody>
      <dsp:txXfrm>
        <a:off x="784248" y="2944985"/>
        <a:ext cx="4543222" cy="18121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CE97A-963C-4BEA-B9CF-8A96058B1CDC}">
      <dsp:nvSpPr>
        <dsp:cNvPr id="0" name=""/>
        <dsp:cNvSpPr/>
      </dsp:nvSpPr>
      <dsp:spPr bwMode="auto">
        <a:xfrm>
          <a:off x="0" y="27900"/>
          <a:ext cx="10588680" cy="1085760"/>
        </a:xfrm>
        <a:prstGeom prst="roundRect">
          <a:avLst/>
        </a:prstGeom>
        <a:solidFill>
          <a:srgbClr val="9260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68580" tIns="68580" rIns="68580" bIns="68580" numCol="1" spcCol="1270" rtlCol="0" fromWordArt="0" anchor="ctr" anchorCtr="0" forceAA="0" compatLnSpc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755"/>
            </a:spcAft>
            <a:buNone/>
            <a:defRPr/>
          </a:pPr>
          <a:r>
            <a:rPr sz="1800" b="0" i="0" u="none" kern="1200">
              <a:solidFill>
                <a:schemeClr val="bg1"/>
              </a:solidFill>
              <a:latin typeface="Arial"/>
              <a:ea typeface="Arial"/>
              <a:cs typeface="Arial"/>
            </a:rPr>
            <a:t>During developmental activities in kindergarten and at home, it is recommended to use both traditional board games and their digital counterparts.</a:t>
          </a:r>
          <a:endParaRPr sz="1800" kern="1200">
            <a:solidFill>
              <a:schemeClr val="bg1"/>
            </a:solidFill>
            <a:latin typeface="Arial"/>
            <a:cs typeface="Arial"/>
          </a:endParaRPr>
        </a:p>
      </dsp:txBody>
      <dsp:txXfrm>
        <a:off x="53002" y="80902"/>
        <a:ext cx="10482676" cy="979756"/>
      </dsp:txXfrm>
    </dsp:sp>
    <dsp:sp modelId="{A3B3B856-3BBC-4176-95EC-A45D1985BCAD}">
      <dsp:nvSpPr>
        <dsp:cNvPr id="0" name=""/>
        <dsp:cNvSpPr/>
      </dsp:nvSpPr>
      <dsp:spPr bwMode="auto">
        <a:xfrm>
          <a:off x="0" y="1280700"/>
          <a:ext cx="10588680" cy="1085760"/>
        </a:xfrm>
        <a:prstGeom prst="roundRect">
          <a:avLst/>
        </a:prstGeom>
        <a:solidFill>
          <a:srgbClr val="8CC6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68580" tIns="68580" rIns="68580" bIns="68580" numCol="1" spcCol="1270" rtlCol="0" fromWordArt="0" anchor="ctr" anchorCtr="0" forceAA="0" compatLnSpc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755"/>
            </a:spcAft>
            <a:buNone/>
            <a:defRPr/>
          </a:pPr>
          <a:r>
            <a:rPr sz="1800" b="0" i="0" u="none" kern="1200">
              <a:solidFill>
                <a:schemeClr val="bg1"/>
              </a:solidFill>
              <a:latin typeface="Arial"/>
              <a:ea typeface="Arial"/>
              <a:cs typeface="Arial"/>
            </a:rPr>
            <a:t>It is important to limit a preschooler's digital playtime to no more than 15 minutes per day.</a:t>
          </a:r>
          <a:endParaRPr sz="1800" kern="1200">
            <a:solidFill>
              <a:schemeClr val="bg1"/>
            </a:solidFill>
            <a:latin typeface="Arial"/>
            <a:cs typeface="Arial"/>
          </a:endParaRPr>
        </a:p>
      </dsp:txBody>
      <dsp:txXfrm>
        <a:off x="53002" y="1333702"/>
        <a:ext cx="10482676" cy="979756"/>
      </dsp:txXfrm>
    </dsp:sp>
    <dsp:sp modelId="{24992A57-1721-40F3-AA65-EEE83A82B145}">
      <dsp:nvSpPr>
        <dsp:cNvPr id="0" name=""/>
        <dsp:cNvSpPr/>
      </dsp:nvSpPr>
      <dsp:spPr bwMode="auto">
        <a:xfrm>
          <a:off x="0" y="2533500"/>
          <a:ext cx="10588680" cy="1085760"/>
        </a:xfrm>
        <a:prstGeom prst="roundRect">
          <a:avLst/>
        </a:prstGeom>
        <a:solidFill>
          <a:srgbClr val="F05A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68580" tIns="68580" rIns="68580" bIns="68580" numCol="1" spcCol="1270" rtlCol="0" fromWordArt="0" anchor="ctr" anchorCtr="0" forceAA="0" compatLnSpc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755"/>
            </a:spcAft>
            <a:buNone/>
            <a:defRPr/>
          </a:pPr>
          <a:r>
            <a:rPr sz="1800" b="0" i="0" u="none" kern="1200">
              <a:solidFill>
                <a:schemeClr val="bg1"/>
              </a:solidFill>
              <a:latin typeface="Arial"/>
              <a:ea typeface="Arial"/>
              <a:cs typeface="Arial"/>
            </a:rPr>
            <a:t>Digital versions of board games can be used for faster program acquisition, as in the short term, digital games have a greater impact on the development of cognitive processes in preschoolers.</a:t>
          </a:r>
          <a:endParaRPr sz="1800" kern="1200">
            <a:solidFill>
              <a:schemeClr val="bg1"/>
            </a:solidFill>
            <a:latin typeface="Arial"/>
            <a:cs typeface="Arial"/>
          </a:endParaRPr>
        </a:p>
      </dsp:txBody>
      <dsp:txXfrm>
        <a:off x="53002" y="2586502"/>
        <a:ext cx="10482676" cy="979756"/>
      </dsp:txXfrm>
    </dsp:sp>
    <dsp:sp modelId="{8466F1C6-4BE6-4794-A27E-66AA020EB6D6}">
      <dsp:nvSpPr>
        <dsp:cNvPr id="0" name=""/>
        <dsp:cNvSpPr/>
      </dsp:nvSpPr>
      <dsp:spPr bwMode="auto">
        <a:xfrm>
          <a:off x="0" y="3786300"/>
          <a:ext cx="10588680" cy="108576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68580" tIns="68580" rIns="68580" bIns="68580" numCol="1" spcCol="1270" rtlCol="0" fromWordArt="0" anchor="ctr" anchorCtr="0" forceAA="0" compatLnSpc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755"/>
            </a:spcAft>
            <a:buNone/>
            <a:defRPr/>
          </a:pPr>
          <a:r>
            <a:rPr sz="1800" b="0" i="0" u="none" kern="1200">
              <a:solidFill>
                <a:schemeClr val="bg1"/>
              </a:solidFill>
              <a:latin typeface="Arial"/>
              <a:ea typeface="Arial"/>
              <a:cs typeface="Arial"/>
            </a:rPr>
            <a:t>It is not recommended to leave a child alone with a digital device. Digital games, like board games, can serve as a platform for supporting and strengthening parent-child interaction.</a:t>
          </a:r>
          <a:endParaRPr sz="1800" kern="1200">
            <a:solidFill>
              <a:schemeClr val="bg1"/>
            </a:solidFill>
            <a:latin typeface="Arial"/>
            <a:cs typeface="Arial"/>
          </a:endParaRPr>
        </a:p>
      </dsp:txBody>
      <dsp:txXfrm>
        <a:off x="53002" y="3839302"/>
        <a:ext cx="10482676" cy="979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#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  <dgm:varLst>
                  <dgm:bulletEnabled val="1"/>
                </dgm:var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#2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  <dgm:varLst>
            <dgm:chMax val="0"/>
            <dgm:chPref val="0"/>
            <dgm:bulletEnabled val="1"/>
          </dgm:varLst>
        </dgm:layoutNode>
        <dgm:layoutNode name="desTx" styleLbl="alignAccFollowNode1"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  <dgm:varLst>
            <dgm:bulletEnabled val="1"/>
          </dgm:var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forEach name="Name3" axis="ch" ptType="node">
      <dgm:layoutNode name="parentLin">
        <dgm:shape xmlns:r="http://schemas.openxmlformats.org/officeDocument/2006/relationships" r:blip="">
          <dgm:adjLst/>
        </dgm:shape>
        <dgm:presOf/>
        <dgm:constrLst/>
        <dgm:ruleLst/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  <dgm:varLst>
          <dgm:bulletEnabled val="1"/>
        </dgm:var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#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forEach name="nodesForEach" axis="ch" ptType="node">
      <dgm:layoutNode name="node"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  <dgm:varLst>
          <dgm:bulletEnabled val="1"/>
        </dgm:var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#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forEach name="Name4" axis="ch" ptType="node">
      <dgm:layoutNode name="vertFlow">
        <dgm:shape xmlns:r="http://schemas.openxmlformats.org/officeDocument/2006/relationships" r:blip="">
          <dgm:adjLst/>
        </dgm:shape>
        <dgm:presOf/>
        <dgm:constrLst/>
        <dgm:ruleLst/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  <dgm:varLst>
              <dgm:chMax val="0"/>
              <dgm:bulletEnabled val="1"/>
            </dgm:var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#1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varLst>
      <dgm:resizeHandles val="exact"/>
    </dgm:varLst>
    <dgm:forEach name="nodesForEach" axis="ch" ptType="node">
      <dgm:layoutNode name="node"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varLst>
      <dgm:animLvl val="lvl"/>
      <dgm:resizeHandles val="exact"/>
    </dgm:varLst>
    <dgm:forEach name="Name0" axis="ch" ptType="node">
      <dgm:layoutNode name="parentText" styleLbl="node1"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  <dgm:varLst>
          <dgm:chMax val="0"/>
          <dgm:bulletEnabled val="1"/>
        </dgm:varLst>
      </dgm:layoutNode>
      <dgm:choose name="Name1">
        <dgm:if name="Name2" axis="ch" ptType="node" func="cnt" op="gte" val="1">
          <dgm:layoutNode name="childText" styleLbl="revTx"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  <dgm:varLst>
              <dgm:bulletEnabled val="1"/>
            </dgm:var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#3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83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4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BBD6C16B-1148-42EC-A78E-1AC4777B3620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/>
          <a:p>
            <a:pPr indent="0">
              <a:buNone/>
            </a:pPr>
            <a:endParaRPr lang="en-US" sz="1200" b="0" strike="noStrike" spc="-1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/>
          <a:p>
            <a:pPr indent="0">
              <a:buNone/>
            </a:pPr>
            <a:endParaRPr lang="en-US" sz="1200" b="0" strike="noStrike" spc="-1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/>
          <a:p>
            <a:pPr indent="0">
              <a:buNone/>
            </a:pPr>
            <a:endParaRPr lang="en-US" sz="1200" b="0" strike="noStrike" spc="-1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/>
          <a:p>
            <a:pPr indent="0">
              <a:buNone/>
            </a:pPr>
            <a:endParaRPr lang="en-US" sz="1200" b="0" strike="noStrike" spc="-1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/>
          <a:p>
            <a:pPr indent="0">
              <a:buNone/>
            </a:pPr>
            <a:endParaRPr lang="en-US" sz="1200" b="0" strike="noStrike" spc="-1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/>
          <a:p>
            <a:pPr indent="0">
              <a:buNone/>
            </a:pPr>
            <a:endParaRPr lang="en-US" sz="1200" b="0" strike="noStrike" spc="-1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/>
          <a:p>
            <a:pPr indent="0">
              <a:buNone/>
            </a:pPr>
            <a:endParaRPr lang="en-US" sz="1200" b="0" strike="noStrike" spc="-1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/>
          <a:p>
            <a:pPr indent="0">
              <a:buNone/>
            </a:pPr>
            <a:endParaRPr lang="en-US" sz="1200" b="0" strike="noStrike" spc="-1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/>
          <a:p>
            <a:pPr indent="0">
              <a:buNone/>
            </a:pPr>
            <a:endParaRPr lang="en-US" sz="1200" b="0" strike="noStrike" spc="-1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/>
          <a:p>
            <a:pPr indent="0">
              <a:buNone/>
            </a:pPr>
            <a:endParaRPr lang="en-US" sz="1200" b="0" strike="noStrike" spc="-1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/>
          <a:p>
            <a:pPr indent="0">
              <a:buNone/>
            </a:pPr>
            <a:endParaRPr lang="en-US" sz="1200" b="0" strike="noStrike" spc="-1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/>
          <a:p>
            <a:pPr indent="0">
              <a:buNone/>
            </a:pPr>
            <a:endParaRPr lang="en-US" sz="1200" b="0" strike="noStrike" spc="-1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/>
          <a:p>
            <a:pPr indent="0">
              <a:buNone/>
            </a:pPr>
            <a:endParaRPr lang="en-US" sz="1200" b="0" strike="noStrike" spc="-1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/>
          <a:p>
            <a:pPr indent="0">
              <a:buNone/>
            </a:pPr>
            <a:endParaRPr lang="en-US" sz="1200" b="0" strike="noStrike" spc="-1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/>
          <a:p>
            <a:pPr indent="0">
              <a:buNone/>
            </a:pPr>
            <a:endParaRPr lang="en-US" sz="1200" b="0" strike="noStrike" spc="-1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/>
          <a:p>
            <a:pPr indent="0">
              <a:buNone/>
            </a:pPr>
            <a:endParaRPr lang="en-US" sz="1200" b="0" strike="noStrike" spc="-1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2DE0F1E-7836-4A81-A952-BF9FAC24388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40AB265-4FB4-445E-BB63-ED085C4AEF7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A17E9D6-175D-48A2-99E4-CA29AEB70D6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72F781E-BFCE-47AD-9127-26AFCB6D5FA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13141D8-EEDD-48B6-85BB-ED00C5769735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4312537-D019-4347-8FCC-AC81A4F949F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096AA31-3763-444E-A509-C0414C2A95A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30099C-2842-4AB5-9C22-818B4C0020A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917A937-AEF6-4D72-8382-DF206E0530C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4D1C730-E753-4D88-BC11-0F70C9CE8D7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A176EC3-EB7B-44C1-8EE9-1DD69758903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D74DB5B-1AB7-46E0-A500-A1DC05EA7B1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  <a:ea typeface="Arial"/>
              </a:rPr>
              <a:t>Образец заголовка</a:t>
            </a:r>
            <a:endParaRPr lang="en-US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  <a:ea typeface="Arial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98989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A466F06-77A5-41B0-A0BA-A185A78F0DFC}" type="slidenum">
              <a:rPr lang="ru-RU" sz="1200" b="0" strike="noStrike" spc="-1">
                <a:solidFill>
                  <a:srgbClr val="898989"/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91080"/>
            <a:ext cx="10972800" cy="150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3800"/>
            <a:ext cx="1097280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1.png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11" Type="http://schemas.microsoft.com/office/2007/relationships/diagramDrawing" Target="../diagrams/drawing6.xml"/><Relationship Id="rId5" Type="http://schemas.openxmlformats.org/officeDocument/2006/relationships/image" Target="../media/image12.jpeg"/><Relationship Id="rId10" Type="http://schemas.openxmlformats.org/officeDocument/2006/relationships/diagramColors" Target="../diagrams/colors6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png"/><Relationship Id="rId9" Type="http://schemas.microsoft.com/office/2007/relationships/diagramDrawing" Target="../diagrams/drawin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5.xml"/><Relationship Id="rId5" Type="http://schemas.openxmlformats.org/officeDocument/2006/relationships/image" Target="../media/image11.jpeg"/><Relationship Id="rId10" Type="http://schemas.microsoft.com/office/2007/relationships/diagramDrawing" Target="../diagrams/drawing5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3"/>
          <p:cNvSpPr/>
          <p:nvPr/>
        </p:nvSpPr>
        <p:spPr>
          <a:xfrm>
            <a:off x="497880" y="4500720"/>
            <a:ext cx="11275200" cy="11065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1400" b="1" i="1" dirty="0">
                <a:effectLst/>
                <a:latin typeface="+mn-lt"/>
                <a:ea typeface="Times New Roman" panose="02020603050405020304" pitchFamily="18" charset="0"/>
              </a:rPr>
              <a:t>Olga V. Salomatova</a:t>
            </a:r>
            <a:r>
              <a:rPr lang="en-US" sz="1400" i="1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1400" dirty="0">
                <a:effectLst/>
                <a:latin typeface="+mn-lt"/>
                <a:ea typeface="Times New Roman" panose="02020603050405020304" pitchFamily="18" charset="0"/>
              </a:rPr>
              <a:t>Junior Research Fellow of the Centre for Interdisciplinary Research of</a:t>
            </a: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+mn-lt"/>
                <a:ea typeface="Times New Roman" panose="02020603050405020304" pitchFamily="18" charset="0"/>
              </a:rPr>
              <a:t>Contemporary Childhood, Moscow State University of Psychology and Education, Moscow,</a:t>
            </a: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+mn-lt"/>
                <a:ea typeface="Times New Roman" panose="02020603050405020304" pitchFamily="18" charset="0"/>
              </a:rPr>
              <a:t>Russia</a:t>
            </a:r>
            <a:endParaRPr lang="ru-RU" sz="1200" i="1" dirty="0">
              <a:latin typeface="+mn-lt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1400" b="1" i="1" dirty="0">
                <a:effectLst/>
                <a:latin typeface="+mn-lt"/>
                <a:ea typeface="Times New Roman" panose="02020603050405020304" pitchFamily="18" charset="0"/>
              </a:rPr>
              <a:t>Olga V. Rubtsova</a:t>
            </a:r>
            <a:r>
              <a:rPr lang="en-US" sz="1400" dirty="0">
                <a:effectLst/>
                <a:latin typeface="+mn-lt"/>
                <a:ea typeface="Times New Roman" panose="02020603050405020304" pitchFamily="18" charset="0"/>
              </a:rPr>
              <a:t>, PhD in Psychology, Associate Professor, Head of Center for Interdisciplinary Research on Contemporary Childhood, Moscow State University of Psychology &amp; Education, Moscow, Russia</a:t>
            </a:r>
            <a:endParaRPr lang="ru-RU" sz="14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86" name="Прямоугольник 4"/>
          <p:cNvSpPr/>
          <p:nvPr/>
        </p:nvSpPr>
        <p:spPr>
          <a:xfrm>
            <a:off x="1011960" y="1103760"/>
            <a:ext cx="754668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87" name="Рисунок 5"/>
          <p:cNvPicPr/>
          <p:nvPr/>
        </p:nvPicPr>
        <p:blipFill>
          <a:blip r:embed="rId3"/>
          <a:stretch/>
        </p:blipFill>
        <p:spPr>
          <a:xfrm>
            <a:off x="9307440" y="0"/>
            <a:ext cx="2883960" cy="1628280"/>
          </a:xfrm>
          <a:prstGeom prst="rect">
            <a:avLst/>
          </a:prstGeom>
          <a:ln w="0">
            <a:noFill/>
          </a:ln>
        </p:spPr>
      </p:pic>
      <p:sp>
        <p:nvSpPr>
          <p:cNvPr id="88" name="Прямоугольник 12"/>
          <p:cNvSpPr/>
          <p:nvPr/>
        </p:nvSpPr>
        <p:spPr>
          <a:xfrm>
            <a:off x="0" y="0"/>
            <a:ext cx="382320" cy="382320"/>
          </a:xfrm>
          <a:prstGeom prst="rect">
            <a:avLst/>
          </a:prstGeom>
          <a:solidFill>
            <a:srgbClr val="006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89" name="Прямоугольник 14"/>
          <p:cNvSpPr/>
          <p:nvPr/>
        </p:nvSpPr>
        <p:spPr>
          <a:xfrm>
            <a:off x="0" y="38268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90" name="Прямоугольник 15"/>
          <p:cNvSpPr/>
          <p:nvPr/>
        </p:nvSpPr>
        <p:spPr>
          <a:xfrm>
            <a:off x="0" y="766800"/>
            <a:ext cx="382320" cy="39492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91" name="Прямоугольник 16"/>
          <p:cNvSpPr/>
          <p:nvPr/>
        </p:nvSpPr>
        <p:spPr>
          <a:xfrm>
            <a:off x="-6480" y="116208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92" name="Прямоугольник 17"/>
          <p:cNvSpPr/>
          <p:nvPr/>
        </p:nvSpPr>
        <p:spPr>
          <a:xfrm>
            <a:off x="-6480" y="1542960"/>
            <a:ext cx="388440" cy="41076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93" name="Прямоугольник 18"/>
          <p:cNvSpPr/>
          <p:nvPr/>
        </p:nvSpPr>
        <p:spPr>
          <a:xfrm>
            <a:off x="0" y="190980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94" name="Прямоугольник 19"/>
          <p:cNvSpPr/>
          <p:nvPr/>
        </p:nvSpPr>
        <p:spPr>
          <a:xfrm>
            <a:off x="-6480" y="2289240"/>
            <a:ext cx="388440" cy="38376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95" name="Прямоугольник 20"/>
          <p:cNvSpPr/>
          <p:nvPr/>
        </p:nvSpPr>
        <p:spPr>
          <a:xfrm>
            <a:off x="-6480" y="2673360"/>
            <a:ext cx="388440" cy="39492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96" name="Прямоугольник 21"/>
          <p:cNvSpPr/>
          <p:nvPr/>
        </p:nvSpPr>
        <p:spPr>
          <a:xfrm>
            <a:off x="-6480" y="3068640"/>
            <a:ext cx="388440" cy="38376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97" name="Прямоугольник 27"/>
          <p:cNvSpPr/>
          <p:nvPr/>
        </p:nvSpPr>
        <p:spPr>
          <a:xfrm>
            <a:off x="0" y="3446640"/>
            <a:ext cx="382320" cy="382320"/>
          </a:xfrm>
          <a:prstGeom prst="rect">
            <a:avLst/>
          </a:prstGeom>
          <a:solidFill>
            <a:srgbClr val="006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98" name="Прямоугольник 28"/>
          <p:cNvSpPr/>
          <p:nvPr/>
        </p:nvSpPr>
        <p:spPr>
          <a:xfrm>
            <a:off x="0" y="382896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99" name="Прямоугольник 29"/>
          <p:cNvSpPr/>
          <p:nvPr/>
        </p:nvSpPr>
        <p:spPr>
          <a:xfrm>
            <a:off x="0" y="4211640"/>
            <a:ext cx="382320" cy="39636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00" name="Прямоугольник 30"/>
          <p:cNvSpPr/>
          <p:nvPr/>
        </p:nvSpPr>
        <p:spPr>
          <a:xfrm>
            <a:off x="-6480" y="457992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01" name="Прямоугольник 31"/>
          <p:cNvSpPr/>
          <p:nvPr/>
        </p:nvSpPr>
        <p:spPr>
          <a:xfrm>
            <a:off x="-6480" y="4962600"/>
            <a:ext cx="388440" cy="40932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02" name="Прямоугольник 32"/>
          <p:cNvSpPr/>
          <p:nvPr/>
        </p:nvSpPr>
        <p:spPr>
          <a:xfrm>
            <a:off x="0" y="535464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03" name="Прямоугольник 33"/>
          <p:cNvSpPr/>
          <p:nvPr/>
        </p:nvSpPr>
        <p:spPr>
          <a:xfrm>
            <a:off x="-6480" y="5735520"/>
            <a:ext cx="388440" cy="38232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04" name="Прямоугольник 34"/>
          <p:cNvSpPr/>
          <p:nvPr/>
        </p:nvSpPr>
        <p:spPr>
          <a:xfrm>
            <a:off x="-6480" y="6118200"/>
            <a:ext cx="388440" cy="39636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05" name="Прямоугольник 35"/>
          <p:cNvSpPr/>
          <p:nvPr/>
        </p:nvSpPr>
        <p:spPr>
          <a:xfrm>
            <a:off x="-6480" y="6515280"/>
            <a:ext cx="388440" cy="34272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106" name="Рисунок 2"/>
          <p:cNvPicPr/>
          <p:nvPr/>
        </p:nvPicPr>
        <p:blipFill>
          <a:blip r:embed="rId4"/>
          <a:stretch/>
        </p:blipFill>
        <p:spPr>
          <a:xfrm>
            <a:off x="6095880" y="295200"/>
            <a:ext cx="3124440" cy="866520"/>
          </a:xfrm>
          <a:prstGeom prst="rect">
            <a:avLst/>
          </a:prstGeom>
          <a:ln w="0">
            <a:noFill/>
          </a:ln>
        </p:spPr>
      </p:pic>
      <p:sp>
        <p:nvSpPr>
          <p:cNvPr id="107" name="TextBox 36"/>
          <p:cNvSpPr/>
          <p:nvPr/>
        </p:nvSpPr>
        <p:spPr>
          <a:xfrm>
            <a:off x="661320" y="1306440"/>
            <a:ext cx="11121120" cy="118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Board </a:t>
            </a:r>
            <a:r>
              <a:rPr lang="en-US" sz="36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G</a:t>
            </a:r>
            <a:r>
              <a:rPr lang="ru-RU" sz="36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ames VS </a:t>
            </a:r>
            <a:r>
              <a:rPr lang="en-US" sz="36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D</a:t>
            </a:r>
            <a:r>
              <a:rPr lang="ru-RU" sz="36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igital </a:t>
            </a:r>
            <a:r>
              <a:rPr lang="en-US" sz="36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G</a:t>
            </a:r>
            <a:r>
              <a:rPr lang="ru-RU" sz="36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ames: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What </a:t>
            </a:r>
            <a:r>
              <a:rPr lang="ru-RU" sz="36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is </a:t>
            </a:r>
            <a:r>
              <a:rPr lang="en-US" sz="36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M</a:t>
            </a:r>
            <a:r>
              <a:rPr lang="ru-RU" sz="36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ore </a:t>
            </a:r>
            <a:r>
              <a:rPr lang="en-US" sz="36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B</a:t>
            </a:r>
            <a:r>
              <a:rPr lang="ru-RU" sz="36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eneficial for </a:t>
            </a:r>
            <a:r>
              <a:rPr lang="en-US" sz="36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P</a:t>
            </a:r>
            <a:r>
              <a:rPr lang="ru-RU" sz="36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reschoolers?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Box 38"/>
          <p:cNvSpPr/>
          <p:nvPr/>
        </p:nvSpPr>
        <p:spPr>
          <a:xfrm>
            <a:off x="824760" y="6266880"/>
            <a:ext cx="1119312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spcBef>
                <a:spcPts val="860"/>
              </a:spcBef>
            </a:pPr>
            <a:r>
              <a:rPr lang="en-US" sz="1400" b="1" i="1" dirty="0">
                <a:effectLst/>
                <a:latin typeface="+mn-lt"/>
                <a:ea typeface="Times New Roman" panose="02020603050405020304" pitchFamily="18" charset="0"/>
              </a:rPr>
              <a:t>The reported study was funded by Russian Science Foundation, project number 23-28-01204</a:t>
            </a:r>
            <a:endParaRPr lang="ru-RU" sz="1400" b="1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109" name="Рисунок 25"/>
          <p:cNvPicPr/>
          <p:nvPr/>
        </p:nvPicPr>
        <p:blipFill>
          <a:blip r:embed="rId5"/>
          <a:stretch/>
        </p:blipFill>
        <p:spPr>
          <a:xfrm>
            <a:off x="3095640" y="2768400"/>
            <a:ext cx="6000480" cy="1469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Рисунок 5"/>
          <p:cNvPicPr/>
          <p:nvPr/>
        </p:nvPicPr>
        <p:blipFill>
          <a:blip r:embed="rId3"/>
          <a:stretch/>
        </p:blipFill>
        <p:spPr>
          <a:xfrm>
            <a:off x="9307440" y="0"/>
            <a:ext cx="2883960" cy="1628280"/>
          </a:xfrm>
          <a:prstGeom prst="rect">
            <a:avLst/>
          </a:prstGeom>
          <a:ln w="0">
            <a:noFill/>
          </a:ln>
        </p:spPr>
      </p:pic>
      <p:sp>
        <p:nvSpPr>
          <p:cNvPr id="316" name="TextShape 1"/>
          <p:cNvSpPr/>
          <p:nvPr/>
        </p:nvSpPr>
        <p:spPr>
          <a:xfrm>
            <a:off x="1729800" y="91080"/>
            <a:ext cx="8732160" cy="15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53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317" name="TextShape 2"/>
          <p:cNvSpPr/>
          <p:nvPr/>
        </p:nvSpPr>
        <p:spPr>
          <a:xfrm rot="600000">
            <a:off x="7533000" y="633240"/>
            <a:ext cx="4239000" cy="112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>
              <a:lnSpc>
                <a:spcPct val="100000"/>
              </a:lnSpc>
            </a:pPr>
            <a:endParaRPr lang="ru-RU" sz="40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318" name="Прямоугольник 4"/>
          <p:cNvSpPr/>
          <p:nvPr/>
        </p:nvSpPr>
        <p:spPr>
          <a:xfrm>
            <a:off x="1011960" y="1103760"/>
            <a:ext cx="754668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319" name="Прямоугольник 27"/>
          <p:cNvSpPr/>
          <p:nvPr/>
        </p:nvSpPr>
        <p:spPr>
          <a:xfrm>
            <a:off x="0" y="0"/>
            <a:ext cx="382320" cy="382320"/>
          </a:xfrm>
          <a:prstGeom prst="rect">
            <a:avLst/>
          </a:prstGeom>
          <a:solidFill>
            <a:srgbClr val="006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20" name="Прямоугольник 28"/>
          <p:cNvSpPr/>
          <p:nvPr/>
        </p:nvSpPr>
        <p:spPr>
          <a:xfrm>
            <a:off x="0" y="38268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21" name="Прямоугольник 29"/>
          <p:cNvSpPr/>
          <p:nvPr/>
        </p:nvSpPr>
        <p:spPr>
          <a:xfrm>
            <a:off x="0" y="766800"/>
            <a:ext cx="382320" cy="39492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22" name="Прямоугольник 30"/>
          <p:cNvSpPr/>
          <p:nvPr/>
        </p:nvSpPr>
        <p:spPr>
          <a:xfrm>
            <a:off x="-6480" y="116208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23" name="Прямоугольник 31"/>
          <p:cNvSpPr/>
          <p:nvPr/>
        </p:nvSpPr>
        <p:spPr>
          <a:xfrm>
            <a:off x="-6480" y="1542960"/>
            <a:ext cx="388440" cy="41076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24" name="Прямоугольник 32"/>
          <p:cNvSpPr/>
          <p:nvPr/>
        </p:nvSpPr>
        <p:spPr>
          <a:xfrm>
            <a:off x="0" y="190980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25" name="Прямоугольник 33"/>
          <p:cNvSpPr/>
          <p:nvPr/>
        </p:nvSpPr>
        <p:spPr>
          <a:xfrm>
            <a:off x="-6480" y="2289240"/>
            <a:ext cx="388440" cy="38376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26" name="Прямоугольник 34"/>
          <p:cNvSpPr/>
          <p:nvPr/>
        </p:nvSpPr>
        <p:spPr>
          <a:xfrm>
            <a:off x="-6480" y="2673360"/>
            <a:ext cx="388440" cy="39492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27" name="Прямоугольник 35"/>
          <p:cNvSpPr/>
          <p:nvPr/>
        </p:nvSpPr>
        <p:spPr>
          <a:xfrm>
            <a:off x="-6480" y="3068640"/>
            <a:ext cx="388440" cy="38376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28" name="Прямоугольник 36"/>
          <p:cNvSpPr/>
          <p:nvPr/>
        </p:nvSpPr>
        <p:spPr>
          <a:xfrm>
            <a:off x="0" y="3446640"/>
            <a:ext cx="382320" cy="382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29" name="Прямоугольник 37"/>
          <p:cNvSpPr/>
          <p:nvPr/>
        </p:nvSpPr>
        <p:spPr>
          <a:xfrm>
            <a:off x="0" y="382896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30" name="Прямоугольник 38"/>
          <p:cNvSpPr/>
          <p:nvPr/>
        </p:nvSpPr>
        <p:spPr>
          <a:xfrm>
            <a:off x="0" y="4211640"/>
            <a:ext cx="382320" cy="39636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31" name="Прямоугольник 39"/>
          <p:cNvSpPr/>
          <p:nvPr/>
        </p:nvSpPr>
        <p:spPr>
          <a:xfrm>
            <a:off x="-6480" y="457992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32" name="Прямоугольник 40"/>
          <p:cNvSpPr/>
          <p:nvPr/>
        </p:nvSpPr>
        <p:spPr>
          <a:xfrm>
            <a:off x="0" y="4964040"/>
            <a:ext cx="388440" cy="40932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33" name="Прямоугольник 41"/>
          <p:cNvSpPr/>
          <p:nvPr/>
        </p:nvSpPr>
        <p:spPr>
          <a:xfrm>
            <a:off x="0" y="535464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34" name="Прямоугольник 44"/>
          <p:cNvSpPr/>
          <p:nvPr/>
        </p:nvSpPr>
        <p:spPr>
          <a:xfrm>
            <a:off x="-6480" y="5735520"/>
            <a:ext cx="388440" cy="38232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35" name="Прямоугольник 45"/>
          <p:cNvSpPr/>
          <p:nvPr/>
        </p:nvSpPr>
        <p:spPr>
          <a:xfrm>
            <a:off x="-6480" y="6118200"/>
            <a:ext cx="388440" cy="39636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36" name="Прямоугольник 46"/>
          <p:cNvSpPr/>
          <p:nvPr/>
        </p:nvSpPr>
        <p:spPr>
          <a:xfrm>
            <a:off x="-6480" y="6515280"/>
            <a:ext cx="388440" cy="34272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337" name="Рисунок 47"/>
          <p:cNvPicPr/>
          <p:nvPr/>
        </p:nvPicPr>
        <p:blipFill>
          <a:blip r:embed="rId4"/>
          <a:stretch/>
        </p:blipFill>
        <p:spPr>
          <a:xfrm>
            <a:off x="6528240" y="326160"/>
            <a:ext cx="3124440" cy="866520"/>
          </a:xfrm>
          <a:prstGeom prst="rect">
            <a:avLst/>
          </a:prstGeom>
          <a:ln w="0">
            <a:noFill/>
          </a:ln>
        </p:spPr>
      </p:pic>
      <p:sp>
        <p:nvSpPr>
          <p:cNvPr id="338" name="TextBox 3"/>
          <p:cNvSpPr/>
          <p:nvPr/>
        </p:nvSpPr>
        <p:spPr>
          <a:xfrm>
            <a:off x="1100520" y="415440"/>
            <a:ext cx="73008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Arial"/>
              </a:rPr>
              <a:t>Results of the Study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TextBox 49"/>
          <p:cNvSpPr/>
          <p:nvPr/>
        </p:nvSpPr>
        <p:spPr>
          <a:xfrm>
            <a:off x="1224720" y="1040760"/>
            <a:ext cx="5616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Gender Differences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0" name="Рисунок 5"/>
          <p:cNvPicPr/>
          <p:nvPr/>
        </p:nvPicPr>
        <p:blipFill>
          <a:blip r:embed="rId5"/>
          <a:stretch/>
        </p:blipFill>
        <p:spPr>
          <a:xfrm>
            <a:off x="544320" y="2044080"/>
            <a:ext cx="2914200" cy="38822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341" name="Рисунок 9"/>
          <p:cNvPicPr/>
          <p:nvPr/>
        </p:nvPicPr>
        <p:blipFill>
          <a:blip r:embed="rId6"/>
          <a:stretch/>
        </p:blipFill>
        <p:spPr>
          <a:xfrm>
            <a:off x="9069480" y="2067120"/>
            <a:ext cx="3005640" cy="40042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1785489718"/>
              </p:ext>
            </p:extLst>
          </p:nvPr>
        </p:nvGraphicFramePr>
        <p:xfrm>
          <a:off x="3142720" y="1599840"/>
          <a:ext cx="6111720" cy="481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Рисунок 5"/>
          <p:cNvPicPr/>
          <p:nvPr/>
        </p:nvPicPr>
        <p:blipFill>
          <a:blip r:embed="rId3"/>
          <a:stretch/>
        </p:blipFill>
        <p:spPr>
          <a:xfrm>
            <a:off x="9307440" y="0"/>
            <a:ext cx="2883960" cy="1628280"/>
          </a:xfrm>
          <a:prstGeom prst="rect">
            <a:avLst/>
          </a:prstGeom>
          <a:ln w="0">
            <a:noFill/>
          </a:ln>
        </p:spPr>
      </p:pic>
      <p:sp>
        <p:nvSpPr>
          <p:cNvPr id="343" name="TextShape 1"/>
          <p:cNvSpPr/>
          <p:nvPr/>
        </p:nvSpPr>
        <p:spPr>
          <a:xfrm>
            <a:off x="808200" y="136440"/>
            <a:ext cx="5796360" cy="96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latin typeface="Arial"/>
                <a:ea typeface="Arial"/>
              </a:rPr>
              <a:t>Conclusions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TextShape 2"/>
          <p:cNvSpPr/>
          <p:nvPr/>
        </p:nvSpPr>
        <p:spPr>
          <a:xfrm rot="600000">
            <a:off x="7533000" y="633240"/>
            <a:ext cx="4239000" cy="112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>
              <a:lnSpc>
                <a:spcPct val="100000"/>
              </a:lnSpc>
            </a:pPr>
            <a:endParaRPr lang="ru-RU" sz="40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345" name="Прямоугольник 4"/>
          <p:cNvSpPr/>
          <p:nvPr/>
        </p:nvSpPr>
        <p:spPr>
          <a:xfrm>
            <a:off x="1011960" y="1103760"/>
            <a:ext cx="754668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346" name="Прямоугольник 27"/>
          <p:cNvSpPr/>
          <p:nvPr/>
        </p:nvSpPr>
        <p:spPr>
          <a:xfrm>
            <a:off x="0" y="0"/>
            <a:ext cx="382320" cy="382320"/>
          </a:xfrm>
          <a:prstGeom prst="rect">
            <a:avLst/>
          </a:prstGeom>
          <a:solidFill>
            <a:srgbClr val="006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47" name="Прямоугольник 28"/>
          <p:cNvSpPr/>
          <p:nvPr/>
        </p:nvSpPr>
        <p:spPr>
          <a:xfrm>
            <a:off x="0" y="38268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48" name="Прямоугольник 29"/>
          <p:cNvSpPr/>
          <p:nvPr/>
        </p:nvSpPr>
        <p:spPr>
          <a:xfrm>
            <a:off x="0" y="766800"/>
            <a:ext cx="382320" cy="39492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49" name="Прямоугольник 30"/>
          <p:cNvSpPr/>
          <p:nvPr/>
        </p:nvSpPr>
        <p:spPr>
          <a:xfrm>
            <a:off x="-6480" y="116208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50" name="Прямоугольник 31"/>
          <p:cNvSpPr/>
          <p:nvPr/>
        </p:nvSpPr>
        <p:spPr>
          <a:xfrm>
            <a:off x="-6480" y="1542960"/>
            <a:ext cx="388440" cy="41076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51" name="Прямоугольник 32"/>
          <p:cNvSpPr/>
          <p:nvPr/>
        </p:nvSpPr>
        <p:spPr>
          <a:xfrm>
            <a:off x="0" y="190980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52" name="Прямоугольник 33"/>
          <p:cNvSpPr/>
          <p:nvPr/>
        </p:nvSpPr>
        <p:spPr>
          <a:xfrm>
            <a:off x="-6480" y="2289240"/>
            <a:ext cx="388440" cy="38376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53" name="Прямоугольник 34"/>
          <p:cNvSpPr/>
          <p:nvPr/>
        </p:nvSpPr>
        <p:spPr>
          <a:xfrm>
            <a:off x="-6480" y="2673360"/>
            <a:ext cx="388440" cy="39492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54" name="Прямоугольник 35"/>
          <p:cNvSpPr/>
          <p:nvPr/>
        </p:nvSpPr>
        <p:spPr>
          <a:xfrm>
            <a:off x="-6480" y="3068640"/>
            <a:ext cx="388440" cy="38376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55" name="Прямоугольник 36"/>
          <p:cNvSpPr/>
          <p:nvPr/>
        </p:nvSpPr>
        <p:spPr>
          <a:xfrm>
            <a:off x="0" y="3446640"/>
            <a:ext cx="382320" cy="382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56" name="Прямоугольник 37"/>
          <p:cNvSpPr/>
          <p:nvPr/>
        </p:nvSpPr>
        <p:spPr>
          <a:xfrm>
            <a:off x="0" y="382896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57" name="Прямоугольник 38"/>
          <p:cNvSpPr/>
          <p:nvPr/>
        </p:nvSpPr>
        <p:spPr>
          <a:xfrm>
            <a:off x="0" y="4211640"/>
            <a:ext cx="382320" cy="39636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58" name="Прямоугольник 39"/>
          <p:cNvSpPr/>
          <p:nvPr/>
        </p:nvSpPr>
        <p:spPr>
          <a:xfrm>
            <a:off x="-6480" y="457992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59" name="Прямоугольник 40"/>
          <p:cNvSpPr/>
          <p:nvPr/>
        </p:nvSpPr>
        <p:spPr>
          <a:xfrm>
            <a:off x="0" y="4964040"/>
            <a:ext cx="388440" cy="40932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60" name="Прямоугольник 41"/>
          <p:cNvSpPr/>
          <p:nvPr/>
        </p:nvSpPr>
        <p:spPr>
          <a:xfrm>
            <a:off x="0" y="535464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61" name="Прямоугольник 44"/>
          <p:cNvSpPr/>
          <p:nvPr/>
        </p:nvSpPr>
        <p:spPr>
          <a:xfrm>
            <a:off x="-6480" y="5735520"/>
            <a:ext cx="388440" cy="38232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62" name="Прямоугольник 45"/>
          <p:cNvSpPr/>
          <p:nvPr/>
        </p:nvSpPr>
        <p:spPr>
          <a:xfrm>
            <a:off x="-6480" y="6118200"/>
            <a:ext cx="388440" cy="39636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63" name="Прямоугольник 46"/>
          <p:cNvSpPr/>
          <p:nvPr/>
        </p:nvSpPr>
        <p:spPr>
          <a:xfrm>
            <a:off x="-6480" y="6515280"/>
            <a:ext cx="388440" cy="34272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364" name="Рисунок 47"/>
          <p:cNvPicPr/>
          <p:nvPr/>
        </p:nvPicPr>
        <p:blipFill>
          <a:blip r:embed="rId4"/>
          <a:stretch/>
        </p:blipFill>
        <p:spPr>
          <a:xfrm>
            <a:off x="6528240" y="326160"/>
            <a:ext cx="3124440" cy="866520"/>
          </a:xfrm>
          <a:prstGeom prst="rect">
            <a:avLst/>
          </a:prstGeom>
          <a:ln w="0">
            <a:noFill/>
          </a:ln>
        </p:spPr>
      </p:pic>
      <p:sp>
        <p:nvSpPr>
          <p:cNvPr id="365" name="TextBox 48"/>
          <p:cNvSpPr/>
          <p:nvPr/>
        </p:nvSpPr>
        <p:spPr>
          <a:xfrm>
            <a:off x="828720" y="964440"/>
            <a:ext cx="6874200" cy="557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The results of the comparative analysis show significant effects in the experimental group children who played the </a:t>
            </a:r>
            <a:r>
              <a:rPr lang="en-US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digital version of the board game,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in the development of short-term and long-term auditory memory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as well as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high degree of stability of voluntary attention,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 high pace of activit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y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and more effective memorization and reproduction of visual stimuli.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However, 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no connection was found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between the development of cognitive flexibility indicators and the type of game used;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between abstract intelligence and the type of game used.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Рисунок 49"/>
          <p:cNvSpPr/>
          <p:nvPr/>
        </p:nvSpPr>
        <p:spPr>
          <a:xfrm>
            <a:off x="7474320" y="2064600"/>
            <a:ext cx="4591800" cy="3443760"/>
          </a:xfrm>
          <a:prstGeom prst="roundRect">
            <a:avLst>
              <a:gd name="adj" fmla="val 8594"/>
            </a:avLst>
          </a:prstGeom>
          <a:blipFill rotWithShape="0">
            <a:blip r:embed="rId5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Рисунок 5"/>
          <p:cNvPicPr/>
          <p:nvPr/>
        </p:nvPicPr>
        <p:blipFill>
          <a:blip r:embed="rId3"/>
          <a:stretch/>
        </p:blipFill>
        <p:spPr>
          <a:xfrm>
            <a:off x="9307440" y="0"/>
            <a:ext cx="2883960" cy="1628280"/>
          </a:xfrm>
          <a:prstGeom prst="rect">
            <a:avLst/>
          </a:prstGeom>
          <a:ln w="0">
            <a:noFill/>
          </a:ln>
        </p:spPr>
      </p:pic>
      <p:sp>
        <p:nvSpPr>
          <p:cNvPr id="368" name="TextShape 1"/>
          <p:cNvSpPr/>
          <p:nvPr/>
        </p:nvSpPr>
        <p:spPr>
          <a:xfrm>
            <a:off x="808200" y="136440"/>
            <a:ext cx="5796360" cy="162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latin typeface="Arial"/>
                <a:ea typeface="Arial"/>
              </a:rPr>
              <a:t>Conclusions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TextShape 2"/>
          <p:cNvSpPr/>
          <p:nvPr/>
        </p:nvSpPr>
        <p:spPr>
          <a:xfrm rot="600000">
            <a:off x="7533000" y="633240"/>
            <a:ext cx="4239000" cy="112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>
              <a:lnSpc>
                <a:spcPct val="100000"/>
              </a:lnSpc>
            </a:pPr>
            <a:endParaRPr lang="ru-RU" sz="40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370" name="Прямоугольник 27"/>
          <p:cNvSpPr/>
          <p:nvPr/>
        </p:nvSpPr>
        <p:spPr>
          <a:xfrm>
            <a:off x="0" y="0"/>
            <a:ext cx="382320" cy="382320"/>
          </a:xfrm>
          <a:prstGeom prst="rect">
            <a:avLst/>
          </a:prstGeom>
          <a:solidFill>
            <a:srgbClr val="006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71" name="Прямоугольник 28"/>
          <p:cNvSpPr/>
          <p:nvPr/>
        </p:nvSpPr>
        <p:spPr>
          <a:xfrm>
            <a:off x="0" y="38268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72" name="Прямоугольник 29"/>
          <p:cNvSpPr/>
          <p:nvPr/>
        </p:nvSpPr>
        <p:spPr>
          <a:xfrm>
            <a:off x="0" y="766800"/>
            <a:ext cx="382320" cy="39492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73" name="Прямоугольник 30"/>
          <p:cNvSpPr/>
          <p:nvPr/>
        </p:nvSpPr>
        <p:spPr>
          <a:xfrm>
            <a:off x="-6480" y="116208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74" name="Прямоугольник 31"/>
          <p:cNvSpPr/>
          <p:nvPr/>
        </p:nvSpPr>
        <p:spPr>
          <a:xfrm>
            <a:off x="-6480" y="1542960"/>
            <a:ext cx="388440" cy="41076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75" name="Прямоугольник 32"/>
          <p:cNvSpPr/>
          <p:nvPr/>
        </p:nvSpPr>
        <p:spPr>
          <a:xfrm>
            <a:off x="0" y="190980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76" name="Прямоугольник 33"/>
          <p:cNvSpPr/>
          <p:nvPr/>
        </p:nvSpPr>
        <p:spPr>
          <a:xfrm>
            <a:off x="-6480" y="2289240"/>
            <a:ext cx="388440" cy="38376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77" name="Прямоугольник 34"/>
          <p:cNvSpPr/>
          <p:nvPr/>
        </p:nvSpPr>
        <p:spPr>
          <a:xfrm>
            <a:off x="-6480" y="2673360"/>
            <a:ext cx="388440" cy="39492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78" name="Прямоугольник 35"/>
          <p:cNvSpPr/>
          <p:nvPr/>
        </p:nvSpPr>
        <p:spPr>
          <a:xfrm>
            <a:off x="-6480" y="3068640"/>
            <a:ext cx="388440" cy="38376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79" name="Прямоугольник 36"/>
          <p:cNvSpPr/>
          <p:nvPr/>
        </p:nvSpPr>
        <p:spPr>
          <a:xfrm>
            <a:off x="0" y="3446640"/>
            <a:ext cx="382320" cy="382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80" name="Прямоугольник 37"/>
          <p:cNvSpPr/>
          <p:nvPr/>
        </p:nvSpPr>
        <p:spPr>
          <a:xfrm>
            <a:off x="0" y="382896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81" name="Прямоугольник 38"/>
          <p:cNvSpPr/>
          <p:nvPr/>
        </p:nvSpPr>
        <p:spPr>
          <a:xfrm>
            <a:off x="0" y="4211640"/>
            <a:ext cx="382320" cy="39636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82" name="Прямоугольник 39"/>
          <p:cNvSpPr/>
          <p:nvPr/>
        </p:nvSpPr>
        <p:spPr>
          <a:xfrm>
            <a:off x="-6480" y="457992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83" name="Прямоугольник 40"/>
          <p:cNvSpPr/>
          <p:nvPr/>
        </p:nvSpPr>
        <p:spPr>
          <a:xfrm>
            <a:off x="0" y="4964040"/>
            <a:ext cx="388440" cy="40932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84" name="Прямоугольник 41"/>
          <p:cNvSpPr/>
          <p:nvPr/>
        </p:nvSpPr>
        <p:spPr>
          <a:xfrm>
            <a:off x="0" y="535464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85" name="Прямоугольник 44"/>
          <p:cNvSpPr/>
          <p:nvPr/>
        </p:nvSpPr>
        <p:spPr>
          <a:xfrm>
            <a:off x="-6480" y="5735520"/>
            <a:ext cx="388440" cy="38232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86" name="Прямоугольник 45"/>
          <p:cNvSpPr/>
          <p:nvPr/>
        </p:nvSpPr>
        <p:spPr>
          <a:xfrm>
            <a:off x="-6480" y="6118200"/>
            <a:ext cx="388440" cy="39636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87" name="Прямоугольник 46"/>
          <p:cNvSpPr/>
          <p:nvPr/>
        </p:nvSpPr>
        <p:spPr>
          <a:xfrm>
            <a:off x="-6480" y="6515280"/>
            <a:ext cx="388440" cy="34272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388" name="Рисунок 47"/>
          <p:cNvPicPr/>
          <p:nvPr/>
        </p:nvPicPr>
        <p:blipFill>
          <a:blip r:embed="rId4"/>
          <a:stretch/>
        </p:blipFill>
        <p:spPr>
          <a:xfrm>
            <a:off x="6528240" y="326160"/>
            <a:ext cx="3124440" cy="866520"/>
          </a:xfrm>
          <a:prstGeom prst="rect">
            <a:avLst/>
          </a:prstGeom>
          <a:ln w="0">
            <a:noFill/>
          </a:ln>
        </p:spPr>
      </p:pic>
      <p:sp>
        <p:nvSpPr>
          <p:cNvPr id="389" name="TextBox 48"/>
          <p:cNvSpPr/>
          <p:nvPr/>
        </p:nvSpPr>
        <p:spPr>
          <a:xfrm>
            <a:off x="1011960" y="1765440"/>
            <a:ext cx="6463080" cy="374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 direct relationship was identified between abstract intelligence and the level of cognitive flexibility development: the higher the intellectual abilities, the greater the attention-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switching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ability in children aged 6-7 years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Girls aged 6-7 demonstrated better reproduction scores on the auditory memory test compared to boys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0" name="Рисунок 1"/>
          <p:cNvPicPr/>
          <p:nvPr/>
        </p:nvPicPr>
        <p:blipFill>
          <a:blip r:embed="rId5"/>
          <a:stretch/>
        </p:blipFill>
        <p:spPr>
          <a:xfrm>
            <a:off x="7467840" y="1914840"/>
            <a:ext cx="4403160" cy="33134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Рисунок 5"/>
          <p:cNvPicPr/>
          <p:nvPr/>
        </p:nvPicPr>
        <p:blipFill>
          <a:blip r:embed="rId3"/>
          <a:stretch/>
        </p:blipFill>
        <p:spPr>
          <a:xfrm>
            <a:off x="9307440" y="0"/>
            <a:ext cx="2883960" cy="1628280"/>
          </a:xfrm>
          <a:prstGeom prst="rect">
            <a:avLst/>
          </a:prstGeom>
          <a:ln w="0">
            <a:noFill/>
          </a:ln>
        </p:spPr>
      </p:pic>
      <p:sp>
        <p:nvSpPr>
          <p:cNvPr id="392" name="TextShape 1"/>
          <p:cNvSpPr/>
          <p:nvPr/>
        </p:nvSpPr>
        <p:spPr>
          <a:xfrm>
            <a:off x="469440" y="1464480"/>
            <a:ext cx="11722320" cy="127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Board Games </a:t>
            </a:r>
            <a:r>
              <a:rPr lang="en-US" sz="3600" b="1" spc="-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VS</a:t>
            </a:r>
            <a:r>
              <a:rPr lang="ru-RU" sz="3600" b="1" strike="noStrike" spc="-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Digital Games: What is More Beneficial for Preschoolers?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Прямоугольник 7"/>
          <p:cNvSpPr/>
          <p:nvPr/>
        </p:nvSpPr>
        <p:spPr>
          <a:xfrm>
            <a:off x="0" y="0"/>
            <a:ext cx="382320" cy="382320"/>
          </a:xfrm>
          <a:prstGeom prst="rect">
            <a:avLst/>
          </a:prstGeom>
          <a:solidFill>
            <a:srgbClr val="006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94" name="Прямоугольник 8"/>
          <p:cNvSpPr/>
          <p:nvPr/>
        </p:nvSpPr>
        <p:spPr>
          <a:xfrm>
            <a:off x="0" y="38268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95" name="Прямоугольник 9"/>
          <p:cNvSpPr/>
          <p:nvPr/>
        </p:nvSpPr>
        <p:spPr>
          <a:xfrm>
            <a:off x="0" y="766800"/>
            <a:ext cx="382320" cy="39492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96" name="Прямоугольник 10"/>
          <p:cNvSpPr/>
          <p:nvPr/>
        </p:nvSpPr>
        <p:spPr>
          <a:xfrm>
            <a:off x="-6480" y="116208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97" name="Прямоугольник 11"/>
          <p:cNvSpPr/>
          <p:nvPr/>
        </p:nvSpPr>
        <p:spPr>
          <a:xfrm>
            <a:off x="-6480" y="1542960"/>
            <a:ext cx="388440" cy="41076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98" name="Прямоугольник 12"/>
          <p:cNvSpPr/>
          <p:nvPr/>
        </p:nvSpPr>
        <p:spPr>
          <a:xfrm>
            <a:off x="0" y="190980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99" name="Прямоугольник 13"/>
          <p:cNvSpPr/>
          <p:nvPr/>
        </p:nvSpPr>
        <p:spPr>
          <a:xfrm>
            <a:off x="-6480" y="2289240"/>
            <a:ext cx="388440" cy="38376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00" name="Прямоугольник 14"/>
          <p:cNvSpPr/>
          <p:nvPr/>
        </p:nvSpPr>
        <p:spPr>
          <a:xfrm>
            <a:off x="-6480" y="2673360"/>
            <a:ext cx="388440" cy="39492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01" name="Прямоугольник 15"/>
          <p:cNvSpPr/>
          <p:nvPr/>
        </p:nvSpPr>
        <p:spPr>
          <a:xfrm>
            <a:off x="-6480" y="3068640"/>
            <a:ext cx="388440" cy="38376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02" name="Прямоугольник 16"/>
          <p:cNvSpPr/>
          <p:nvPr/>
        </p:nvSpPr>
        <p:spPr>
          <a:xfrm>
            <a:off x="0" y="3446640"/>
            <a:ext cx="382320" cy="382320"/>
          </a:xfrm>
          <a:prstGeom prst="rect">
            <a:avLst/>
          </a:prstGeom>
          <a:solidFill>
            <a:srgbClr val="006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03" name="Прямоугольник 17"/>
          <p:cNvSpPr/>
          <p:nvPr/>
        </p:nvSpPr>
        <p:spPr>
          <a:xfrm>
            <a:off x="0" y="382896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04" name="Прямоугольник 18"/>
          <p:cNvSpPr/>
          <p:nvPr/>
        </p:nvSpPr>
        <p:spPr>
          <a:xfrm>
            <a:off x="0" y="4211640"/>
            <a:ext cx="382320" cy="39636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05" name="Прямоугольник 19"/>
          <p:cNvSpPr/>
          <p:nvPr/>
        </p:nvSpPr>
        <p:spPr>
          <a:xfrm>
            <a:off x="-6480" y="457992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06" name="Прямоугольник 20"/>
          <p:cNvSpPr/>
          <p:nvPr/>
        </p:nvSpPr>
        <p:spPr>
          <a:xfrm>
            <a:off x="-6480" y="4962600"/>
            <a:ext cx="388440" cy="40932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07" name="Прямоугольник 21"/>
          <p:cNvSpPr/>
          <p:nvPr/>
        </p:nvSpPr>
        <p:spPr>
          <a:xfrm>
            <a:off x="0" y="535464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08" name="Прямоугольник 22"/>
          <p:cNvSpPr/>
          <p:nvPr/>
        </p:nvSpPr>
        <p:spPr>
          <a:xfrm>
            <a:off x="-6480" y="5735520"/>
            <a:ext cx="388440" cy="38232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09" name="Прямоугольник 23"/>
          <p:cNvSpPr/>
          <p:nvPr/>
        </p:nvSpPr>
        <p:spPr>
          <a:xfrm>
            <a:off x="-6480" y="6118200"/>
            <a:ext cx="388440" cy="39636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10" name="Прямоугольник 24"/>
          <p:cNvSpPr/>
          <p:nvPr/>
        </p:nvSpPr>
        <p:spPr>
          <a:xfrm>
            <a:off x="-6480" y="6515280"/>
            <a:ext cx="388440" cy="34272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411" name="Рисунок 25"/>
          <p:cNvPicPr/>
          <p:nvPr/>
        </p:nvPicPr>
        <p:blipFill>
          <a:blip r:embed="rId4"/>
          <a:stretch/>
        </p:blipFill>
        <p:spPr>
          <a:xfrm>
            <a:off x="6095880" y="295200"/>
            <a:ext cx="3124440" cy="866520"/>
          </a:xfrm>
          <a:prstGeom prst="rect">
            <a:avLst/>
          </a:prstGeom>
          <a:ln w="0">
            <a:noFill/>
          </a:ln>
        </p:spPr>
      </p:pic>
      <p:sp>
        <p:nvSpPr>
          <p:cNvPr id="412" name="TextBox 26"/>
          <p:cNvSpPr/>
          <p:nvPr/>
        </p:nvSpPr>
        <p:spPr>
          <a:xfrm>
            <a:off x="1066680" y="3355920"/>
            <a:ext cx="10059480" cy="203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FF0000"/>
                </a:solidFill>
                <a:latin typeface="Arial"/>
                <a:ea typeface="Arial"/>
              </a:rPr>
              <a:t>In the short term, digital analogs of board games have a more positive impact on the formation of various types of memory and attention than traditional printed versions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Рисунок 5"/>
          <p:cNvPicPr/>
          <p:nvPr/>
        </p:nvPicPr>
        <p:blipFill>
          <a:blip r:embed="rId3"/>
          <a:stretch/>
        </p:blipFill>
        <p:spPr>
          <a:xfrm>
            <a:off x="9307440" y="0"/>
            <a:ext cx="2883960" cy="1628280"/>
          </a:xfrm>
          <a:prstGeom prst="rect">
            <a:avLst/>
          </a:prstGeom>
          <a:ln w="0">
            <a:noFill/>
          </a:ln>
        </p:spPr>
      </p:pic>
      <p:sp>
        <p:nvSpPr>
          <p:cNvPr id="414" name="Прямоугольник 4"/>
          <p:cNvSpPr/>
          <p:nvPr/>
        </p:nvSpPr>
        <p:spPr>
          <a:xfrm>
            <a:off x="1011960" y="1161000"/>
            <a:ext cx="754668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15" name="Прямоугольник 7"/>
          <p:cNvSpPr/>
          <p:nvPr/>
        </p:nvSpPr>
        <p:spPr>
          <a:xfrm>
            <a:off x="0" y="0"/>
            <a:ext cx="382320" cy="382320"/>
          </a:xfrm>
          <a:prstGeom prst="rect">
            <a:avLst/>
          </a:prstGeom>
          <a:solidFill>
            <a:srgbClr val="006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16" name="Прямоугольник 8"/>
          <p:cNvSpPr/>
          <p:nvPr/>
        </p:nvSpPr>
        <p:spPr>
          <a:xfrm>
            <a:off x="0" y="38268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17" name="Прямоугольник 9"/>
          <p:cNvSpPr/>
          <p:nvPr/>
        </p:nvSpPr>
        <p:spPr>
          <a:xfrm>
            <a:off x="0" y="766800"/>
            <a:ext cx="382320" cy="39492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18" name="Прямоугольник 10"/>
          <p:cNvSpPr/>
          <p:nvPr/>
        </p:nvSpPr>
        <p:spPr>
          <a:xfrm>
            <a:off x="-6480" y="116208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19" name="Прямоугольник 11"/>
          <p:cNvSpPr/>
          <p:nvPr/>
        </p:nvSpPr>
        <p:spPr>
          <a:xfrm>
            <a:off x="-6480" y="1542960"/>
            <a:ext cx="388440" cy="41076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20" name="Прямоугольник 12"/>
          <p:cNvSpPr/>
          <p:nvPr/>
        </p:nvSpPr>
        <p:spPr>
          <a:xfrm>
            <a:off x="0" y="190980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21" name="Прямоугольник 13"/>
          <p:cNvSpPr/>
          <p:nvPr/>
        </p:nvSpPr>
        <p:spPr>
          <a:xfrm>
            <a:off x="-6480" y="2289240"/>
            <a:ext cx="388440" cy="38376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22" name="Прямоугольник 14"/>
          <p:cNvSpPr/>
          <p:nvPr/>
        </p:nvSpPr>
        <p:spPr>
          <a:xfrm>
            <a:off x="-6480" y="2673360"/>
            <a:ext cx="388440" cy="39492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23" name="Прямоугольник 15"/>
          <p:cNvSpPr/>
          <p:nvPr/>
        </p:nvSpPr>
        <p:spPr>
          <a:xfrm>
            <a:off x="-6480" y="3068640"/>
            <a:ext cx="388440" cy="38376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24" name="Прямоугольник 16"/>
          <p:cNvSpPr/>
          <p:nvPr/>
        </p:nvSpPr>
        <p:spPr>
          <a:xfrm>
            <a:off x="0" y="3446640"/>
            <a:ext cx="382320" cy="382320"/>
          </a:xfrm>
          <a:prstGeom prst="rect">
            <a:avLst/>
          </a:prstGeom>
          <a:solidFill>
            <a:srgbClr val="006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25" name="Прямоугольник 17"/>
          <p:cNvSpPr/>
          <p:nvPr/>
        </p:nvSpPr>
        <p:spPr>
          <a:xfrm>
            <a:off x="0" y="382896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26" name="Прямоугольник 18"/>
          <p:cNvSpPr/>
          <p:nvPr/>
        </p:nvSpPr>
        <p:spPr>
          <a:xfrm>
            <a:off x="0" y="4211640"/>
            <a:ext cx="382320" cy="39636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27" name="Прямоугольник 19"/>
          <p:cNvSpPr/>
          <p:nvPr/>
        </p:nvSpPr>
        <p:spPr>
          <a:xfrm>
            <a:off x="-6480" y="457992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28" name="Прямоугольник 20"/>
          <p:cNvSpPr/>
          <p:nvPr/>
        </p:nvSpPr>
        <p:spPr>
          <a:xfrm>
            <a:off x="-6480" y="4962600"/>
            <a:ext cx="388440" cy="40932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29" name="Прямоугольник 21"/>
          <p:cNvSpPr/>
          <p:nvPr/>
        </p:nvSpPr>
        <p:spPr>
          <a:xfrm>
            <a:off x="0" y="535464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30" name="Прямоугольник 22"/>
          <p:cNvSpPr/>
          <p:nvPr/>
        </p:nvSpPr>
        <p:spPr>
          <a:xfrm>
            <a:off x="-6480" y="5735520"/>
            <a:ext cx="388440" cy="38232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31" name="Прямоугольник 23"/>
          <p:cNvSpPr/>
          <p:nvPr/>
        </p:nvSpPr>
        <p:spPr>
          <a:xfrm>
            <a:off x="-6480" y="6118200"/>
            <a:ext cx="388440" cy="39636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32" name="Прямоугольник 24"/>
          <p:cNvSpPr/>
          <p:nvPr/>
        </p:nvSpPr>
        <p:spPr>
          <a:xfrm>
            <a:off x="-6480" y="6515280"/>
            <a:ext cx="388440" cy="34272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433" name="Рисунок 25"/>
          <p:cNvPicPr/>
          <p:nvPr/>
        </p:nvPicPr>
        <p:blipFill>
          <a:blip r:embed="rId4"/>
          <a:stretch/>
        </p:blipFill>
        <p:spPr>
          <a:xfrm>
            <a:off x="6095880" y="295200"/>
            <a:ext cx="3124440" cy="866520"/>
          </a:xfrm>
          <a:prstGeom prst="rect">
            <a:avLst/>
          </a:prstGeom>
          <a:ln w="0">
            <a:noFill/>
          </a:ln>
        </p:spPr>
      </p:pic>
      <p:sp>
        <p:nvSpPr>
          <p:cNvPr id="434" name="TextBox 27"/>
          <p:cNvSpPr/>
          <p:nvPr/>
        </p:nvSpPr>
        <p:spPr>
          <a:xfrm>
            <a:off x="263520" y="164520"/>
            <a:ext cx="592704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Brief recommendations on the use of digital and board games for the development of preschoolers.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682339746"/>
              </p:ext>
            </p:extLst>
          </p:nvPr>
        </p:nvGraphicFramePr>
        <p:xfrm>
          <a:off x="896220" y="1515960"/>
          <a:ext cx="10588680" cy="4899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Рисунок 5"/>
          <p:cNvPicPr/>
          <p:nvPr/>
        </p:nvPicPr>
        <p:blipFill>
          <a:blip r:embed="rId3"/>
          <a:stretch/>
        </p:blipFill>
        <p:spPr>
          <a:xfrm>
            <a:off x="9307440" y="0"/>
            <a:ext cx="2883960" cy="1628280"/>
          </a:xfrm>
          <a:prstGeom prst="rect">
            <a:avLst/>
          </a:prstGeom>
          <a:ln w="0">
            <a:noFill/>
          </a:ln>
        </p:spPr>
      </p:pic>
      <p:sp>
        <p:nvSpPr>
          <p:cNvPr id="436" name="TextShape 1"/>
          <p:cNvSpPr/>
          <p:nvPr/>
        </p:nvSpPr>
        <p:spPr>
          <a:xfrm>
            <a:off x="721800" y="-52200"/>
            <a:ext cx="5286960" cy="156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</a:rPr>
              <a:t>Публикации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Прямоугольник 4"/>
          <p:cNvSpPr/>
          <p:nvPr/>
        </p:nvSpPr>
        <p:spPr>
          <a:xfrm>
            <a:off x="1084788" y="1555764"/>
            <a:ext cx="10974600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>
              <a:buClr>
                <a:srgbClr val="000000"/>
              </a:buClr>
              <a:buFontTx/>
              <a:buAutoNum type="arabicParenR"/>
            </a:pPr>
            <a:r>
              <a:rPr lang="en-US" sz="2000" b="0" i="1" strike="noStrike" spc="-1" dirty="0">
                <a:solidFill>
                  <a:srgbClr val="000000"/>
                </a:solidFill>
                <a:latin typeface="Calibri"/>
                <a:ea typeface="Arial"/>
              </a:rPr>
              <a:t>Tokarchuk Yu.A., Salomatova O.V., Gavrilova E.V. The Use of Board Games and Digital Games by Preschoolers: Results of a Survey of Russian Parents. Psikhologopedagogicheskie issledovaniya = Psychological-Educational Studies, 2024. Vol. 16, no. 1, pp. 76–95. DOI:10.17759/psyedu.2024160105 (In Russ.).</a:t>
            </a:r>
            <a:endParaRPr lang="ru-RU" sz="2000" i="1" spc="-1" dirty="0">
              <a:solidFill>
                <a:srgbClr val="000000"/>
              </a:solidFill>
              <a:latin typeface="Calibri"/>
              <a:ea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AutoNum type="arabicParenR"/>
            </a:pPr>
            <a:endParaRPr lang="ru-RU" sz="2000" b="0" i="1" strike="noStrike" spc="-1" dirty="0">
              <a:solidFill>
                <a:srgbClr val="000000"/>
              </a:solidFill>
              <a:latin typeface="Calibri"/>
              <a:ea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AutoNum type="arabicParenR"/>
            </a:pPr>
            <a:r>
              <a:rPr lang="en-US" sz="2000" b="0" i="1" strike="noStrike" spc="-1" dirty="0">
                <a:solidFill>
                  <a:srgbClr val="000000"/>
                </a:solidFill>
                <a:latin typeface="Calibri"/>
                <a:ea typeface="Arial"/>
              </a:rPr>
              <a:t>Rubtsova O.V., Tokarchuk Yu.A., Salomatova O.V., Gavrilova E.V. Association between Memory and Attention Performance among Preschoolers Playing Traditional and Digital Games (on the Example of “Dobble”). Psikhologicheskaya nauka i obrazovanie = Psychological Science and Education, 2024. Vol. 29, no. 3, pp. 5—19. DOI: https://doi.org/https://doi.org/10.17759/pse.2024290301 (In Russ.).</a:t>
            </a:r>
            <a:endParaRPr lang="ru-RU" sz="2000" i="1" spc="-1" dirty="0">
              <a:solidFill>
                <a:srgbClr val="000000"/>
              </a:solidFill>
              <a:latin typeface="Calibri"/>
              <a:ea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AutoNum type="arabicParenR"/>
            </a:pPr>
            <a:endParaRPr lang="ru-RU" sz="2000" b="0" i="1" strike="noStrike" spc="-1" dirty="0">
              <a:solidFill>
                <a:srgbClr val="000000"/>
              </a:solidFill>
              <a:latin typeface="Calibri"/>
              <a:ea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AutoNum type="arabicParenR"/>
            </a:pPr>
            <a:r>
              <a:rPr lang="en-US" sz="2000" b="0" i="1" strike="noStrike" spc="-1" dirty="0">
                <a:solidFill>
                  <a:srgbClr val="000000"/>
                </a:solidFill>
                <a:latin typeface="Calibri"/>
                <a:ea typeface="Arial"/>
              </a:rPr>
              <a:t>Salomatova O.V., Tokarchuk Yu.A., Rubtsova O.V., Khusnutdinova M.R. Application of Digital and Board Games for Cognitive Development of Preschoolers: Recommendations for Teachers and Parents. Konsul’tativnaya psikhologiya i psikhoterapiya = Counseling Psychology and Psychotherapy, 2024. Vol. 32, no. 4, pp. 53—72. DOI: https://doi.org/10.17759/cpp.2024320403 (In Russ.).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Прямоугольник 7"/>
          <p:cNvSpPr/>
          <p:nvPr/>
        </p:nvSpPr>
        <p:spPr>
          <a:xfrm>
            <a:off x="0" y="0"/>
            <a:ext cx="382320" cy="382320"/>
          </a:xfrm>
          <a:prstGeom prst="rect">
            <a:avLst/>
          </a:prstGeom>
          <a:solidFill>
            <a:srgbClr val="006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39" name="Прямоугольник 8"/>
          <p:cNvSpPr/>
          <p:nvPr/>
        </p:nvSpPr>
        <p:spPr>
          <a:xfrm>
            <a:off x="0" y="38268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40" name="Прямоугольник 9"/>
          <p:cNvSpPr/>
          <p:nvPr/>
        </p:nvSpPr>
        <p:spPr>
          <a:xfrm>
            <a:off x="0" y="766800"/>
            <a:ext cx="382320" cy="39492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41" name="Прямоугольник 10"/>
          <p:cNvSpPr/>
          <p:nvPr/>
        </p:nvSpPr>
        <p:spPr>
          <a:xfrm>
            <a:off x="-6480" y="116208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42" name="Прямоугольник 11"/>
          <p:cNvSpPr/>
          <p:nvPr/>
        </p:nvSpPr>
        <p:spPr>
          <a:xfrm>
            <a:off x="-6480" y="1542960"/>
            <a:ext cx="388440" cy="41076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43" name="Прямоугольник 12"/>
          <p:cNvSpPr/>
          <p:nvPr/>
        </p:nvSpPr>
        <p:spPr>
          <a:xfrm>
            <a:off x="0" y="190980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44" name="Прямоугольник 13"/>
          <p:cNvSpPr/>
          <p:nvPr/>
        </p:nvSpPr>
        <p:spPr>
          <a:xfrm>
            <a:off x="-6480" y="2289240"/>
            <a:ext cx="388440" cy="38376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45" name="Прямоугольник 14"/>
          <p:cNvSpPr/>
          <p:nvPr/>
        </p:nvSpPr>
        <p:spPr>
          <a:xfrm>
            <a:off x="-6480" y="2673360"/>
            <a:ext cx="388440" cy="39492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46" name="Прямоугольник 15"/>
          <p:cNvSpPr/>
          <p:nvPr/>
        </p:nvSpPr>
        <p:spPr>
          <a:xfrm>
            <a:off x="-6480" y="3068640"/>
            <a:ext cx="388440" cy="38376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47" name="Прямоугольник 16"/>
          <p:cNvSpPr/>
          <p:nvPr/>
        </p:nvSpPr>
        <p:spPr>
          <a:xfrm>
            <a:off x="0" y="3446640"/>
            <a:ext cx="382320" cy="382320"/>
          </a:xfrm>
          <a:prstGeom prst="rect">
            <a:avLst/>
          </a:prstGeom>
          <a:solidFill>
            <a:srgbClr val="006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48" name="Прямоугольник 17"/>
          <p:cNvSpPr/>
          <p:nvPr/>
        </p:nvSpPr>
        <p:spPr>
          <a:xfrm>
            <a:off x="0" y="382896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49" name="Прямоугольник 18"/>
          <p:cNvSpPr/>
          <p:nvPr/>
        </p:nvSpPr>
        <p:spPr>
          <a:xfrm>
            <a:off x="0" y="4211640"/>
            <a:ext cx="382320" cy="39636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50" name="Прямоугольник 19"/>
          <p:cNvSpPr/>
          <p:nvPr/>
        </p:nvSpPr>
        <p:spPr>
          <a:xfrm>
            <a:off x="-6480" y="457992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51" name="Прямоугольник 20"/>
          <p:cNvSpPr/>
          <p:nvPr/>
        </p:nvSpPr>
        <p:spPr>
          <a:xfrm>
            <a:off x="-6480" y="4962600"/>
            <a:ext cx="388440" cy="40932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52" name="Прямоугольник 21"/>
          <p:cNvSpPr/>
          <p:nvPr/>
        </p:nvSpPr>
        <p:spPr>
          <a:xfrm>
            <a:off x="0" y="535464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53" name="Прямоугольник 22"/>
          <p:cNvSpPr/>
          <p:nvPr/>
        </p:nvSpPr>
        <p:spPr>
          <a:xfrm>
            <a:off x="-6480" y="5735520"/>
            <a:ext cx="388440" cy="38232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54" name="Прямоугольник 23"/>
          <p:cNvSpPr/>
          <p:nvPr/>
        </p:nvSpPr>
        <p:spPr>
          <a:xfrm>
            <a:off x="-6480" y="6118200"/>
            <a:ext cx="388440" cy="39636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55" name="Прямоугольник 24"/>
          <p:cNvSpPr/>
          <p:nvPr/>
        </p:nvSpPr>
        <p:spPr>
          <a:xfrm>
            <a:off x="-6480" y="6515280"/>
            <a:ext cx="388440" cy="34272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456" name="Рисунок 25"/>
          <p:cNvPicPr/>
          <p:nvPr/>
        </p:nvPicPr>
        <p:blipFill>
          <a:blip r:embed="rId4"/>
          <a:stretch/>
        </p:blipFill>
        <p:spPr>
          <a:xfrm>
            <a:off x="6095880" y="295200"/>
            <a:ext cx="3124440" cy="866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Рисунок 25"/>
          <p:cNvPicPr/>
          <p:nvPr/>
        </p:nvPicPr>
        <p:blipFill>
          <a:blip r:embed="rId3"/>
          <a:stretch/>
        </p:blipFill>
        <p:spPr>
          <a:xfrm>
            <a:off x="582480" y="0"/>
            <a:ext cx="5289120" cy="1468080"/>
          </a:xfrm>
          <a:prstGeom prst="rect">
            <a:avLst/>
          </a:prstGeom>
          <a:ln w="0">
            <a:noFill/>
          </a:ln>
        </p:spPr>
      </p:pic>
      <p:sp>
        <p:nvSpPr>
          <p:cNvPr id="458" name="Прямоугольник 25"/>
          <p:cNvSpPr/>
          <p:nvPr/>
        </p:nvSpPr>
        <p:spPr>
          <a:xfrm>
            <a:off x="0" y="0"/>
            <a:ext cx="382320" cy="382320"/>
          </a:xfrm>
          <a:prstGeom prst="rect">
            <a:avLst/>
          </a:prstGeom>
          <a:solidFill>
            <a:srgbClr val="006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59" name="Прямоугольник 26"/>
          <p:cNvSpPr/>
          <p:nvPr/>
        </p:nvSpPr>
        <p:spPr>
          <a:xfrm>
            <a:off x="0" y="38268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60" name="Прямоугольник 27"/>
          <p:cNvSpPr/>
          <p:nvPr/>
        </p:nvSpPr>
        <p:spPr>
          <a:xfrm>
            <a:off x="0" y="766800"/>
            <a:ext cx="382320" cy="39492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61" name="Прямоугольник 28"/>
          <p:cNvSpPr/>
          <p:nvPr/>
        </p:nvSpPr>
        <p:spPr>
          <a:xfrm>
            <a:off x="-6480" y="116208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62" name="Прямоугольник 29"/>
          <p:cNvSpPr/>
          <p:nvPr/>
        </p:nvSpPr>
        <p:spPr>
          <a:xfrm>
            <a:off x="-6480" y="1542960"/>
            <a:ext cx="388440" cy="41076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63" name="Прямоугольник 30"/>
          <p:cNvSpPr/>
          <p:nvPr/>
        </p:nvSpPr>
        <p:spPr>
          <a:xfrm>
            <a:off x="0" y="190980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64" name="Прямоугольник 31"/>
          <p:cNvSpPr/>
          <p:nvPr/>
        </p:nvSpPr>
        <p:spPr>
          <a:xfrm>
            <a:off x="-6480" y="2289240"/>
            <a:ext cx="388440" cy="38376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65" name="Прямоугольник 33"/>
          <p:cNvSpPr/>
          <p:nvPr/>
        </p:nvSpPr>
        <p:spPr>
          <a:xfrm>
            <a:off x="-6480" y="2673360"/>
            <a:ext cx="388440" cy="39492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66" name="Прямоугольник 34"/>
          <p:cNvSpPr/>
          <p:nvPr/>
        </p:nvSpPr>
        <p:spPr>
          <a:xfrm>
            <a:off x="-6480" y="3068640"/>
            <a:ext cx="388440" cy="38376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67" name="Прямоугольник 35"/>
          <p:cNvSpPr/>
          <p:nvPr/>
        </p:nvSpPr>
        <p:spPr>
          <a:xfrm>
            <a:off x="-6480" y="3429000"/>
            <a:ext cx="382320" cy="382320"/>
          </a:xfrm>
          <a:prstGeom prst="rect">
            <a:avLst/>
          </a:prstGeom>
          <a:solidFill>
            <a:srgbClr val="006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68" name="Прямоугольник 36"/>
          <p:cNvSpPr/>
          <p:nvPr/>
        </p:nvSpPr>
        <p:spPr>
          <a:xfrm>
            <a:off x="0" y="380052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69" name="Прямоугольник 37"/>
          <p:cNvSpPr/>
          <p:nvPr/>
        </p:nvSpPr>
        <p:spPr>
          <a:xfrm>
            <a:off x="-9360" y="4168800"/>
            <a:ext cx="382320" cy="39636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70" name="Прямоугольник 38"/>
          <p:cNvSpPr/>
          <p:nvPr/>
        </p:nvSpPr>
        <p:spPr>
          <a:xfrm>
            <a:off x="-12600" y="455616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71" name="Прямоугольник 39"/>
          <p:cNvSpPr/>
          <p:nvPr/>
        </p:nvSpPr>
        <p:spPr>
          <a:xfrm>
            <a:off x="-6480" y="4962600"/>
            <a:ext cx="388440" cy="40932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72" name="Прямоугольник 40"/>
          <p:cNvSpPr/>
          <p:nvPr/>
        </p:nvSpPr>
        <p:spPr>
          <a:xfrm>
            <a:off x="0" y="535464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73" name="Прямоугольник 41"/>
          <p:cNvSpPr/>
          <p:nvPr/>
        </p:nvSpPr>
        <p:spPr>
          <a:xfrm>
            <a:off x="-6480" y="5735520"/>
            <a:ext cx="388440" cy="38232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74" name="Прямоугольник 42"/>
          <p:cNvSpPr/>
          <p:nvPr/>
        </p:nvSpPr>
        <p:spPr>
          <a:xfrm>
            <a:off x="-6480" y="6118200"/>
            <a:ext cx="388440" cy="39636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75" name="Прямоугольник 43"/>
          <p:cNvSpPr/>
          <p:nvPr/>
        </p:nvSpPr>
        <p:spPr>
          <a:xfrm>
            <a:off x="-6480" y="6515280"/>
            <a:ext cx="388440" cy="34272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476" name="Рисунок 5"/>
          <p:cNvPicPr/>
          <p:nvPr/>
        </p:nvPicPr>
        <p:blipFill>
          <a:blip r:embed="rId4"/>
          <a:stretch/>
        </p:blipFill>
        <p:spPr>
          <a:xfrm>
            <a:off x="9277200" y="-142920"/>
            <a:ext cx="2883960" cy="1628280"/>
          </a:xfrm>
          <a:prstGeom prst="rect">
            <a:avLst/>
          </a:prstGeom>
          <a:ln w="0">
            <a:noFill/>
          </a:ln>
        </p:spPr>
      </p:pic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1523880" y="2426400"/>
            <a:ext cx="9143640" cy="1924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n-US" sz="6000" b="0" strike="noStrike" spc="-1">
                <a:solidFill>
                  <a:srgbClr val="FF0000"/>
                </a:solidFill>
                <a:latin typeface="Calibri Light"/>
                <a:ea typeface="Calibri Light"/>
              </a:rPr>
              <a:t>Thank you for your attention!</a:t>
            </a:r>
            <a:endParaRPr lang="en-US" sz="6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5"/>
          <p:cNvPicPr/>
          <p:nvPr/>
        </p:nvPicPr>
        <p:blipFill>
          <a:blip r:embed="rId3"/>
          <a:stretch/>
        </p:blipFill>
        <p:spPr>
          <a:xfrm>
            <a:off x="9307440" y="0"/>
            <a:ext cx="2883960" cy="1628280"/>
          </a:xfrm>
          <a:prstGeom prst="rect">
            <a:avLst/>
          </a:prstGeom>
          <a:ln w="0">
            <a:noFill/>
          </a:ln>
        </p:spPr>
      </p:pic>
      <p:sp>
        <p:nvSpPr>
          <p:cNvPr id="111" name="TextShape 1"/>
          <p:cNvSpPr/>
          <p:nvPr/>
        </p:nvSpPr>
        <p:spPr>
          <a:xfrm>
            <a:off x="530640" y="326160"/>
            <a:ext cx="6131160" cy="866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</a:rPr>
              <a:t>Empirical Research: Stage 2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TextShape 2"/>
          <p:cNvSpPr/>
          <p:nvPr/>
        </p:nvSpPr>
        <p:spPr>
          <a:xfrm rot="600000">
            <a:off x="7533000" y="633240"/>
            <a:ext cx="4239000" cy="112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>
              <a:lnSpc>
                <a:spcPct val="100000"/>
              </a:lnSpc>
            </a:pPr>
            <a:endParaRPr lang="ru-RU" sz="40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113" name="Прямоугольник 4"/>
          <p:cNvSpPr/>
          <p:nvPr/>
        </p:nvSpPr>
        <p:spPr>
          <a:xfrm>
            <a:off x="1011960" y="1103760"/>
            <a:ext cx="754668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114" name="Прямоугольник 27"/>
          <p:cNvSpPr/>
          <p:nvPr/>
        </p:nvSpPr>
        <p:spPr>
          <a:xfrm>
            <a:off x="0" y="0"/>
            <a:ext cx="382320" cy="382320"/>
          </a:xfrm>
          <a:prstGeom prst="rect">
            <a:avLst/>
          </a:prstGeom>
          <a:solidFill>
            <a:srgbClr val="006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15" name="Прямоугольник 28"/>
          <p:cNvSpPr/>
          <p:nvPr/>
        </p:nvSpPr>
        <p:spPr>
          <a:xfrm>
            <a:off x="0" y="38268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16" name="Прямоугольник 29"/>
          <p:cNvSpPr/>
          <p:nvPr/>
        </p:nvSpPr>
        <p:spPr>
          <a:xfrm>
            <a:off x="0" y="766800"/>
            <a:ext cx="382320" cy="39492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17" name="Прямоугольник 30"/>
          <p:cNvSpPr/>
          <p:nvPr/>
        </p:nvSpPr>
        <p:spPr>
          <a:xfrm>
            <a:off x="-6480" y="116208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18" name="Прямоугольник 31"/>
          <p:cNvSpPr/>
          <p:nvPr/>
        </p:nvSpPr>
        <p:spPr>
          <a:xfrm>
            <a:off x="-6480" y="1542960"/>
            <a:ext cx="388440" cy="41076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19" name="Прямоугольник 32"/>
          <p:cNvSpPr/>
          <p:nvPr/>
        </p:nvSpPr>
        <p:spPr>
          <a:xfrm>
            <a:off x="0" y="190980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20" name="Прямоугольник 33"/>
          <p:cNvSpPr/>
          <p:nvPr/>
        </p:nvSpPr>
        <p:spPr>
          <a:xfrm>
            <a:off x="-6480" y="2289240"/>
            <a:ext cx="388440" cy="38376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21" name="Прямоугольник 34"/>
          <p:cNvSpPr/>
          <p:nvPr/>
        </p:nvSpPr>
        <p:spPr>
          <a:xfrm>
            <a:off x="-6480" y="2673360"/>
            <a:ext cx="388440" cy="39492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22" name="Прямоугольник 35"/>
          <p:cNvSpPr/>
          <p:nvPr/>
        </p:nvSpPr>
        <p:spPr>
          <a:xfrm>
            <a:off x="-6480" y="3068640"/>
            <a:ext cx="388440" cy="38376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23" name="Прямоугольник 36"/>
          <p:cNvSpPr/>
          <p:nvPr/>
        </p:nvSpPr>
        <p:spPr>
          <a:xfrm>
            <a:off x="0" y="3446640"/>
            <a:ext cx="382320" cy="382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24" name="Прямоугольник 37"/>
          <p:cNvSpPr/>
          <p:nvPr/>
        </p:nvSpPr>
        <p:spPr>
          <a:xfrm>
            <a:off x="0" y="382896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25" name="Прямоугольник 38"/>
          <p:cNvSpPr/>
          <p:nvPr/>
        </p:nvSpPr>
        <p:spPr>
          <a:xfrm>
            <a:off x="0" y="4211640"/>
            <a:ext cx="382320" cy="39636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26" name="Прямоугольник 39"/>
          <p:cNvSpPr/>
          <p:nvPr/>
        </p:nvSpPr>
        <p:spPr>
          <a:xfrm>
            <a:off x="-6480" y="457992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27" name="Прямоугольник 40"/>
          <p:cNvSpPr/>
          <p:nvPr/>
        </p:nvSpPr>
        <p:spPr>
          <a:xfrm>
            <a:off x="0" y="4964040"/>
            <a:ext cx="388440" cy="40932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28" name="Прямоугольник 41"/>
          <p:cNvSpPr/>
          <p:nvPr/>
        </p:nvSpPr>
        <p:spPr>
          <a:xfrm>
            <a:off x="0" y="535464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29" name="Прямоугольник 44"/>
          <p:cNvSpPr/>
          <p:nvPr/>
        </p:nvSpPr>
        <p:spPr>
          <a:xfrm>
            <a:off x="-6480" y="5735520"/>
            <a:ext cx="388440" cy="38232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30" name="Прямоугольник 45"/>
          <p:cNvSpPr/>
          <p:nvPr/>
        </p:nvSpPr>
        <p:spPr>
          <a:xfrm>
            <a:off x="-6480" y="6118200"/>
            <a:ext cx="388440" cy="39636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31" name="Прямоугольник 46"/>
          <p:cNvSpPr/>
          <p:nvPr/>
        </p:nvSpPr>
        <p:spPr>
          <a:xfrm>
            <a:off x="-6480" y="6515280"/>
            <a:ext cx="388440" cy="34272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132" name="Рисунок 47"/>
          <p:cNvPicPr/>
          <p:nvPr/>
        </p:nvPicPr>
        <p:blipFill>
          <a:blip r:embed="rId4"/>
          <a:stretch/>
        </p:blipFill>
        <p:spPr>
          <a:xfrm>
            <a:off x="6528240" y="326160"/>
            <a:ext cx="3124440" cy="8665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595854126"/>
              </p:ext>
            </p:extLst>
          </p:nvPr>
        </p:nvGraphicFramePr>
        <p:xfrm>
          <a:off x="1537487" y="1572840"/>
          <a:ext cx="9815639" cy="4666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Рисунок 5"/>
          <p:cNvPicPr/>
          <p:nvPr/>
        </p:nvPicPr>
        <p:blipFill>
          <a:blip r:embed="rId3"/>
          <a:stretch/>
        </p:blipFill>
        <p:spPr>
          <a:xfrm>
            <a:off x="9307440" y="0"/>
            <a:ext cx="2883960" cy="1628280"/>
          </a:xfrm>
          <a:prstGeom prst="rect">
            <a:avLst/>
          </a:prstGeom>
          <a:ln w="0">
            <a:noFill/>
          </a:ln>
        </p:spPr>
      </p:pic>
      <p:sp>
        <p:nvSpPr>
          <p:cNvPr id="134" name="TextShape 1"/>
          <p:cNvSpPr/>
          <p:nvPr/>
        </p:nvSpPr>
        <p:spPr>
          <a:xfrm>
            <a:off x="773640" y="209880"/>
            <a:ext cx="5379840" cy="15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</a:rPr>
              <a:t>Methodology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extShape 2"/>
          <p:cNvSpPr/>
          <p:nvPr/>
        </p:nvSpPr>
        <p:spPr>
          <a:xfrm rot="600000">
            <a:off x="7533000" y="633240"/>
            <a:ext cx="4239000" cy="112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>
              <a:lnSpc>
                <a:spcPct val="100000"/>
              </a:lnSpc>
            </a:pPr>
            <a:endParaRPr lang="ru-RU" sz="40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136" name="Прямоугольник 4"/>
          <p:cNvSpPr/>
          <p:nvPr/>
        </p:nvSpPr>
        <p:spPr>
          <a:xfrm>
            <a:off x="1011960" y="1103760"/>
            <a:ext cx="754668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137" name="Прямоугольник 27"/>
          <p:cNvSpPr/>
          <p:nvPr/>
        </p:nvSpPr>
        <p:spPr>
          <a:xfrm>
            <a:off x="0" y="0"/>
            <a:ext cx="382320" cy="382320"/>
          </a:xfrm>
          <a:prstGeom prst="rect">
            <a:avLst/>
          </a:prstGeom>
          <a:solidFill>
            <a:srgbClr val="006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38" name="Прямоугольник 28"/>
          <p:cNvSpPr/>
          <p:nvPr/>
        </p:nvSpPr>
        <p:spPr>
          <a:xfrm>
            <a:off x="0" y="38268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39" name="Прямоугольник 29"/>
          <p:cNvSpPr/>
          <p:nvPr/>
        </p:nvSpPr>
        <p:spPr>
          <a:xfrm>
            <a:off x="0" y="766800"/>
            <a:ext cx="382320" cy="39492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40" name="Прямоугольник 30"/>
          <p:cNvSpPr/>
          <p:nvPr/>
        </p:nvSpPr>
        <p:spPr>
          <a:xfrm>
            <a:off x="-6480" y="116208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41" name="Прямоугольник 31"/>
          <p:cNvSpPr/>
          <p:nvPr/>
        </p:nvSpPr>
        <p:spPr>
          <a:xfrm>
            <a:off x="-6480" y="1542960"/>
            <a:ext cx="388440" cy="41076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42" name="Прямоугольник 32"/>
          <p:cNvSpPr/>
          <p:nvPr/>
        </p:nvSpPr>
        <p:spPr>
          <a:xfrm>
            <a:off x="0" y="190980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43" name="Прямоугольник 33"/>
          <p:cNvSpPr/>
          <p:nvPr/>
        </p:nvSpPr>
        <p:spPr>
          <a:xfrm>
            <a:off x="-6480" y="2289240"/>
            <a:ext cx="388440" cy="38376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44" name="Прямоугольник 34"/>
          <p:cNvSpPr/>
          <p:nvPr/>
        </p:nvSpPr>
        <p:spPr>
          <a:xfrm>
            <a:off x="-6480" y="2673360"/>
            <a:ext cx="388440" cy="39492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45" name="Прямоугольник 35"/>
          <p:cNvSpPr/>
          <p:nvPr/>
        </p:nvSpPr>
        <p:spPr>
          <a:xfrm>
            <a:off x="-6480" y="3068640"/>
            <a:ext cx="388440" cy="38376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46" name="Прямоугольник 36"/>
          <p:cNvSpPr/>
          <p:nvPr/>
        </p:nvSpPr>
        <p:spPr>
          <a:xfrm>
            <a:off x="0" y="3446640"/>
            <a:ext cx="382320" cy="382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47" name="Прямоугольник 37"/>
          <p:cNvSpPr/>
          <p:nvPr/>
        </p:nvSpPr>
        <p:spPr>
          <a:xfrm>
            <a:off x="0" y="382896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48" name="Прямоугольник 38"/>
          <p:cNvSpPr/>
          <p:nvPr/>
        </p:nvSpPr>
        <p:spPr>
          <a:xfrm>
            <a:off x="0" y="4211640"/>
            <a:ext cx="382320" cy="39636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49" name="Прямоугольник 39"/>
          <p:cNvSpPr/>
          <p:nvPr/>
        </p:nvSpPr>
        <p:spPr>
          <a:xfrm>
            <a:off x="-6480" y="457992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50" name="Прямоугольник 40"/>
          <p:cNvSpPr/>
          <p:nvPr/>
        </p:nvSpPr>
        <p:spPr>
          <a:xfrm>
            <a:off x="0" y="4964040"/>
            <a:ext cx="388440" cy="40932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51" name="Прямоугольник 41"/>
          <p:cNvSpPr/>
          <p:nvPr/>
        </p:nvSpPr>
        <p:spPr>
          <a:xfrm>
            <a:off x="0" y="535464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52" name="Прямоугольник 44"/>
          <p:cNvSpPr/>
          <p:nvPr/>
        </p:nvSpPr>
        <p:spPr>
          <a:xfrm>
            <a:off x="-6480" y="5735520"/>
            <a:ext cx="388440" cy="38232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53" name="Прямоугольник 45"/>
          <p:cNvSpPr/>
          <p:nvPr/>
        </p:nvSpPr>
        <p:spPr>
          <a:xfrm>
            <a:off x="-6480" y="6118200"/>
            <a:ext cx="388440" cy="39636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54" name="Прямоугольник 46"/>
          <p:cNvSpPr/>
          <p:nvPr/>
        </p:nvSpPr>
        <p:spPr>
          <a:xfrm>
            <a:off x="-6480" y="6515280"/>
            <a:ext cx="388440" cy="34272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155" name="Рисунок 47"/>
          <p:cNvPicPr/>
          <p:nvPr/>
        </p:nvPicPr>
        <p:blipFill>
          <a:blip r:embed="rId4"/>
          <a:stretch/>
        </p:blipFill>
        <p:spPr>
          <a:xfrm>
            <a:off x="6528240" y="326160"/>
            <a:ext cx="3124440" cy="8665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436365387"/>
              </p:ext>
            </p:extLst>
          </p:nvPr>
        </p:nvGraphicFramePr>
        <p:xfrm>
          <a:off x="1246173" y="1771076"/>
          <a:ext cx="9993663" cy="4346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5"/>
          <p:cNvPicPr/>
          <p:nvPr/>
        </p:nvPicPr>
        <p:blipFill>
          <a:blip r:embed="rId3"/>
          <a:stretch/>
        </p:blipFill>
        <p:spPr>
          <a:xfrm>
            <a:off x="9307440" y="0"/>
            <a:ext cx="2883960" cy="1628280"/>
          </a:xfrm>
          <a:prstGeom prst="rect">
            <a:avLst/>
          </a:prstGeom>
          <a:ln w="0">
            <a:noFill/>
          </a:ln>
        </p:spPr>
      </p:pic>
      <p:sp>
        <p:nvSpPr>
          <p:cNvPr id="157" name="TextShape 1"/>
          <p:cNvSpPr/>
          <p:nvPr/>
        </p:nvSpPr>
        <p:spPr>
          <a:xfrm>
            <a:off x="1729800" y="91080"/>
            <a:ext cx="8732160" cy="15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53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158" name="TextShape 2"/>
          <p:cNvSpPr/>
          <p:nvPr/>
        </p:nvSpPr>
        <p:spPr>
          <a:xfrm>
            <a:off x="1729800" y="1603800"/>
            <a:ext cx="8732160" cy="39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56200" y="291600"/>
            <a:ext cx="5631840" cy="81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3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Design and sample - stage 2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Прямоугольник 4"/>
          <p:cNvSpPr/>
          <p:nvPr/>
        </p:nvSpPr>
        <p:spPr>
          <a:xfrm>
            <a:off x="1011960" y="1161000"/>
            <a:ext cx="754668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161" name="Прямоугольник 8"/>
          <p:cNvSpPr/>
          <p:nvPr/>
        </p:nvSpPr>
        <p:spPr>
          <a:xfrm>
            <a:off x="0" y="0"/>
            <a:ext cx="382320" cy="382320"/>
          </a:xfrm>
          <a:prstGeom prst="rect">
            <a:avLst/>
          </a:prstGeom>
          <a:solidFill>
            <a:srgbClr val="006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62" name="Прямоугольник 9"/>
          <p:cNvSpPr/>
          <p:nvPr/>
        </p:nvSpPr>
        <p:spPr>
          <a:xfrm>
            <a:off x="0" y="38268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63" name="Прямоугольник 10"/>
          <p:cNvSpPr/>
          <p:nvPr/>
        </p:nvSpPr>
        <p:spPr>
          <a:xfrm>
            <a:off x="0" y="766800"/>
            <a:ext cx="382320" cy="39492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64" name="Прямоугольник 11"/>
          <p:cNvSpPr/>
          <p:nvPr/>
        </p:nvSpPr>
        <p:spPr>
          <a:xfrm>
            <a:off x="-6480" y="116208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65" name="Прямоугольник 12"/>
          <p:cNvSpPr/>
          <p:nvPr/>
        </p:nvSpPr>
        <p:spPr>
          <a:xfrm>
            <a:off x="-6480" y="1542960"/>
            <a:ext cx="388440" cy="41076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66" name="Прямоугольник 13"/>
          <p:cNvSpPr/>
          <p:nvPr/>
        </p:nvSpPr>
        <p:spPr>
          <a:xfrm>
            <a:off x="0" y="190980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67" name="Прямоугольник 14"/>
          <p:cNvSpPr/>
          <p:nvPr/>
        </p:nvSpPr>
        <p:spPr>
          <a:xfrm>
            <a:off x="-6480" y="2289240"/>
            <a:ext cx="388440" cy="38376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68" name="Прямоугольник 15"/>
          <p:cNvSpPr/>
          <p:nvPr/>
        </p:nvSpPr>
        <p:spPr>
          <a:xfrm>
            <a:off x="-6480" y="2673360"/>
            <a:ext cx="388440" cy="39492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69" name="Прямоугольник 16"/>
          <p:cNvSpPr/>
          <p:nvPr/>
        </p:nvSpPr>
        <p:spPr>
          <a:xfrm>
            <a:off x="-6480" y="3068640"/>
            <a:ext cx="388440" cy="38376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70" name="Прямоугольник 17"/>
          <p:cNvSpPr/>
          <p:nvPr/>
        </p:nvSpPr>
        <p:spPr>
          <a:xfrm>
            <a:off x="0" y="3446640"/>
            <a:ext cx="382320" cy="382320"/>
          </a:xfrm>
          <a:prstGeom prst="rect">
            <a:avLst/>
          </a:prstGeom>
          <a:solidFill>
            <a:srgbClr val="006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71" name="Прямоугольник 18"/>
          <p:cNvSpPr/>
          <p:nvPr/>
        </p:nvSpPr>
        <p:spPr>
          <a:xfrm>
            <a:off x="0" y="382896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72" name="Прямоугольник 19"/>
          <p:cNvSpPr/>
          <p:nvPr/>
        </p:nvSpPr>
        <p:spPr>
          <a:xfrm>
            <a:off x="0" y="4211640"/>
            <a:ext cx="382320" cy="39636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73" name="Прямоугольник 20"/>
          <p:cNvSpPr/>
          <p:nvPr/>
        </p:nvSpPr>
        <p:spPr>
          <a:xfrm>
            <a:off x="-6480" y="457992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74" name="Прямоугольник 21"/>
          <p:cNvSpPr/>
          <p:nvPr/>
        </p:nvSpPr>
        <p:spPr>
          <a:xfrm>
            <a:off x="-6480" y="4962600"/>
            <a:ext cx="388440" cy="40932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75" name="Прямоугольник 22"/>
          <p:cNvSpPr/>
          <p:nvPr/>
        </p:nvSpPr>
        <p:spPr>
          <a:xfrm>
            <a:off x="0" y="535464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76" name="Прямоугольник 23"/>
          <p:cNvSpPr/>
          <p:nvPr/>
        </p:nvSpPr>
        <p:spPr>
          <a:xfrm>
            <a:off x="-6480" y="5735520"/>
            <a:ext cx="388440" cy="38232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77" name="Прямоугольник 24"/>
          <p:cNvSpPr/>
          <p:nvPr/>
        </p:nvSpPr>
        <p:spPr>
          <a:xfrm>
            <a:off x="-6480" y="6118200"/>
            <a:ext cx="388440" cy="39636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78" name="Прямоугольник 25"/>
          <p:cNvSpPr/>
          <p:nvPr/>
        </p:nvSpPr>
        <p:spPr>
          <a:xfrm>
            <a:off x="-6480" y="6515280"/>
            <a:ext cx="388440" cy="34272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pic>
        <p:nvPicPr>
          <p:cNvPr id="179" name="Рисунок 26"/>
          <p:cNvPicPr/>
          <p:nvPr/>
        </p:nvPicPr>
        <p:blipFill>
          <a:blip r:embed="rId4"/>
          <a:stretch/>
        </p:blipFill>
        <p:spPr>
          <a:xfrm>
            <a:off x="6095880" y="295200"/>
            <a:ext cx="3124440" cy="8665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4287530779"/>
              </p:ext>
            </p:extLst>
          </p:nvPr>
        </p:nvGraphicFramePr>
        <p:xfrm>
          <a:off x="841572" y="1828800"/>
          <a:ext cx="10924247" cy="47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2017401962"/>
              </p:ext>
            </p:extLst>
          </p:nvPr>
        </p:nvGraphicFramePr>
        <p:xfrm>
          <a:off x="951575" y="6088782"/>
          <a:ext cx="10704240" cy="37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Рисунок 5"/>
          <p:cNvPicPr/>
          <p:nvPr/>
        </p:nvPicPr>
        <p:blipFill>
          <a:blip r:embed="rId3"/>
          <a:stretch/>
        </p:blipFill>
        <p:spPr>
          <a:xfrm>
            <a:off x="9307440" y="0"/>
            <a:ext cx="2883960" cy="1628280"/>
          </a:xfrm>
          <a:prstGeom prst="rect">
            <a:avLst/>
          </a:prstGeom>
          <a:ln w="0">
            <a:noFill/>
          </a:ln>
        </p:spPr>
      </p:pic>
      <p:sp>
        <p:nvSpPr>
          <p:cNvPr id="181" name="TextShape 1"/>
          <p:cNvSpPr/>
          <p:nvPr/>
        </p:nvSpPr>
        <p:spPr>
          <a:xfrm>
            <a:off x="754200" y="234360"/>
            <a:ext cx="5379840" cy="15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chemeClr val="accent1">
                    <a:lumMod val="75000"/>
                  </a:schemeClr>
                </a:solidFill>
                <a:latin typeface="Calibri"/>
                <a:ea typeface="Arial"/>
              </a:rPr>
              <a:t>“Dobble” and “Tangram”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Прямоугольник 27"/>
          <p:cNvSpPr/>
          <p:nvPr/>
        </p:nvSpPr>
        <p:spPr>
          <a:xfrm>
            <a:off x="0" y="0"/>
            <a:ext cx="382320" cy="382320"/>
          </a:xfrm>
          <a:prstGeom prst="rect">
            <a:avLst/>
          </a:prstGeom>
          <a:solidFill>
            <a:srgbClr val="006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83" name="Прямоугольник 28"/>
          <p:cNvSpPr/>
          <p:nvPr/>
        </p:nvSpPr>
        <p:spPr>
          <a:xfrm>
            <a:off x="0" y="38268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84" name="Прямоугольник 29"/>
          <p:cNvSpPr/>
          <p:nvPr/>
        </p:nvSpPr>
        <p:spPr>
          <a:xfrm>
            <a:off x="0" y="766800"/>
            <a:ext cx="382320" cy="39492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85" name="Прямоугольник 30"/>
          <p:cNvSpPr/>
          <p:nvPr/>
        </p:nvSpPr>
        <p:spPr>
          <a:xfrm>
            <a:off x="-6480" y="116208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86" name="Прямоугольник 31"/>
          <p:cNvSpPr/>
          <p:nvPr/>
        </p:nvSpPr>
        <p:spPr>
          <a:xfrm>
            <a:off x="-6480" y="1542960"/>
            <a:ext cx="388440" cy="41076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87" name="Прямоугольник 32"/>
          <p:cNvSpPr/>
          <p:nvPr/>
        </p:nvSpPr>
        <p:spPr>
          <a:xfrm>
            <a:off x="0" y="190980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88" name="Прямоугольник 33"/>
          <p:cNvSpPr/>
          <p:nvPr/>
        </p:nvSpPr>
        <p:spPr>
          <a:xfrm>
            <a:off x="-6480" y="2289240"/>
            <a:ext cx="388440" cy="38376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89" name="Прямоугольник 34"/>
          <p:cNvSpPr/>
          <p:nvPr/>
        </p:nvSpPr>
        <p:spPr>
          <a:xfrm>
            <a:off x="-6480" y="2673360"/>
            <a:ext cx="388440" cy="39492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90" name="Прямоугольник 35"/>
          <p:cNvSpPr/>
          <p:nvPr/>
        </p:nvSpPr>
        <p:spPr>
          <a:xfrm>
            <a:off x="-6480" y="3068640"/>
            <a:ext cx="388440" cy="38376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91" name="Прямоугольник 36"/>
          <p:cNvSpPr/>
          <p:nvPr/>
        </p:nvSpPr>
        <p:spPr>
          <a:xfrm>
            <a:off x="0" y="3446640"/>
            <a:ext cx="382320" cy="382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92" name="Прямоугольник 37"/>
          <p:cNvSpPr/>
          <p:nvPr/>
        </p:nvSpPr>
        <p:spPr>
          <a:xfrm>
            <a:off x="0" y="382896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93" name="Прямоугольник 38"/>
          <p:cNvSpPr/>
          <p:nvPr/>
        </p:nvSpPr>
        <p:spPr>
          <a:xfrm>
            <a:off x="0" y="4211640"/>
            <a:ext cx="382320" cy="39636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94" name="Прямоугольник 39"/>
          <p:cNvSpPr/>
          <p:nvPr/>
        </p:nvSpPr>
        <p:spPr>
          <a:xfrm>
            <a:off x="-6480" y="457992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95" name="Прямоугольник 40"/>
          <p:cNvSpPr/>
          <p:nvPr/>
        </p:nvSpPr>
        <p:spPr>
          <a:xfrm>
            <a:off x="0" y="4964040"/>
            <a:ext cx="388440" cy="40932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96" name="Прямоугольник 41"/>
          <p:cNvSpPr/>
          <p:nvPr/>
        </p:nvSpPr>
        <p:spPr>
          <a:xfrm>
            <a:off x="0" y="535464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97" name="Прямоугольник 44"/>
          <p:cNvSpPr/>
          <p:nvPr/>
        </p:nvSpPr>
        <p:spPr>
          <a:xfrm>
            <a:off x="-6480" y="5735520"/>
            <a:ext cx="388440" cy="38232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98" name="Прямоугольник 45"/>
          <p:cNvSpPr/>
          <p:nvPr/>
        </p:nvSpPr>
        <p:spPr>
          <a:xfrm>
            <a:off x="-6480" y="6118200"/>
            <a:ext cx="388440" cy="39636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99" name="Прямоугольник 46"/>
          <p:cNvSpPr/>
          <p:nvPr/>
        </p:nvSpPr>
        <p:spPr>
          <a:xfrm>
            <a:off x="-6480" y="6515280"/>
            <a:ext cx="388440" cy="34272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200" name="Рисунок 47"/>
          <p:cNvPicPr/>
          <p:nvPr/>
        </p:nvPicPr>
        <p:blipFill>
          <a:blip r:embed="rId4"/>
          <a:stretch/>
        </p:blipFill>
        <p:spPr>
          <a:xfrm>
            <a:off x="6528240" y="326160"/>
            <a:ext cx="3124440" cy="866520"/>
          </a:xfrm>
          <a:prstGeom prst="rect">
            <a:avLst/>
          </a:prstGeom>
          <a:ln w="0">
            <a:noFill/>
          </a:ln>
        </p:spPr>
      </p:pic>
      <p:pic>
        <p:nvPicPr>
          <p:cNvPr id="201" name="Рисунок 48"/>
          <p:cNvPicPr/>
          <p:nvPr/>
        </p:nvPicPr>
        <p:blipFill>
          <a:blip r:embed="rId5"/>
          <a:stretch/>
        </p:blipFill>
        <p:spPr>
          <a:xfrm>
            <a:off x="474120" y="2564280"/>
            <a:ext cx="3036240" cy="3392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02" name="Рисунок 5"/>
          <p:cNvPicPr/>
          <p:nvPr/>
        </p:nvPicPr>
        <p:blipFill>
          <a:blip r:embed="rId6"/>
          <a:stretch/>
        </p:blipFill>
        <p:spPr>
          <a:xfrm>
            <a:off x="8467200" y="2894400"/>
            <a:ext cx="3724560" cy="27846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203" name="Рисунок 3"/>
          <p:cNvSpPr/>
          <p:nvPr/>
        </p:nvSpPr>
        <p:spPr>
          <a:xfrm>
            <a:off x="6013440" y="1950840"/>
            <a:ext cx="2364120" cy="4619880"/>
          </a:xfrm>
          <a:prstGeom prst="roundRect">
            <a:avLst>
              <a:gd name="adj" fmla="val 8594"/>
            </a:avLst>
          </a:prstGeom>
          <a:blipFill rotWithShape="0">
            <a:blip r:embed="rId7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Рисунок 49"/>
          <p:cNvSpPr/>
          <p:nvPr/>
        </p:nvSpPr>
        <p:spPr>
          <a:xfrm>
            <a:off x="3517200" y="1954080"/>
            <a:ext cx="2364120" cy="4617720"/>
          </a:xfrm>
          <a:prstGeom prst="roundRect">
            <a:avLst>
              <a:gd name="adj" fmla="val 8594"/>
            </a:avLst>
          </a:prstGeom>
          <a:blipFill rotWithShape="0">
            <a:blip r:embed="rId8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Прямоугольник 3"/>
          <p:cNvSpPr/>
          <p:nvPr/>
        </p:nvSpPr>
        <p:spPr>
          <a:xfrm>
            <a:off x="1224720" y="5295960"/>
            <a:ext cx="9682560" cy="924840"/>
          </a:xfrm>
          <a:prstGeom prst="rect">
            <a:avLst/>
          </a:prstGeom>
          <a:solidFill>
            <a:srgbClr val="FECE7A"/>
          </a:solidFill>
          <a:ln>
            <a:solidFill>
              <a:srgbClr val="FECE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206" name="Рисунок 5"/>
          <p:cNvPicPr/>
          <p:nvPr/>
        </p:nvPicPr>
        <p:blipFill>
          <a:blip r:embed="rId3"/>
          <a:stretch/>
        </p:blipFill>
        <p:spPr>
          <a:xfrm>
            <a:off x="9307440" y="0"/>
            <a:ext cx="2883960" cy="1628280"/>
          </a:xfrm>
          <a:prstGeom prst="rect">
            <a:avLst/>
          </a:prstGeom>
          <a:ln w="0">
            <a:noFill/>
          </a:ln>
        </p:spPr>
      </p:pic>
      <p:sp>
        <p:nvSpPr>
          <p:cNvPr id="207" name="TextShape 1"/>
          <p:cNvSpPr/>
          <p:nvPr/>
        </p:nvSpPr>
        <p:spPr>
          <a:xfrm>
            <a:off x="1729800" y="91080"/>
            <a:ext cx="8732160" cy="15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53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08" name="TextShape 2"/>
          <p:cNvSpPr/>
          <p:nvPr/>
        </p:nvSpPr>
        <p:spPr>
          <a:xfrm rot="600000">
            <a:off x="7533000" y="633240"/>
            <a:ext cx="4239000" cy="112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>
              <a:lnSpc>
                <a:spcPct val="100000"/>
              </a:lnSpc>
            </a:pPr>
            <a:endParaRPr lang="ru-RU" sz="40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09" name="Прямоугольник 4"/>
          <p:cNvSpPr/>
          <p:nvPr/>
        </p:nvSpPr>
        <p:spPr>
          <a:xfrm>
            <a:off x="1011960" y="1103760"/>
            <a:ext cx="754668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10" name="Прямоугольник 27"/>
          <p:cNvSpPr/>
          <p:nvPr/>
        </p:nvSpPr>
        <p:spPr>
          <a:xfrm>
            <a:off x="0" y="0"/>
            <a:ext cx="382320" cy="382320"/>
          </a:xfrm>
          <a:prstGeom prst="rect">
            <a:avLst/>
          </a:prstGeom>
          <a:solidFill>
            <a:srgbClr val="006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11" name="Прямоугольник 28"/>
          <p:cNvSpPr/>
          <p:nvPr/>
        </p:nvSpPr>
        <p:spPr>
          <a:xfrm>
            <a:off x="0" y="38268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12" name="Прямоугольник 29"/>
          <p:cNvSpPr/>
          <p:nvPr/>
        </p:nvSpPr>
        <p:spPr>
          <a:xfrm>
            <a:off x="0" y="766800"/>
            <a:ext cx="382320" cy="39492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13" name="Прямоугольник 30"/>
          <p:cNvSpPr/>
          <p:nvPr/>
        </p:nvSpPr>
        <p:spPr>
          <a:xfrm>
            <a:off x="-6480" y="116208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14" name="Прямоугольник 31"/>
          <p:cNvSpPr/>
          <p:nvPr/>
        </p:nvSpPr>
        <p:spPr>
          <a:xfrm>
            <a:off x="-6480" y="1542960"/>
            <a:ext cx="388440" cy="41076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15" name="Прямоугольник 32"/>
          <p:cNvSpPr/>
          <p:nvPr/>
        </p:nvSpPr>
        <p:spPr>
          <a:xfrm>
            <a:off x="0" y="190980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16" name="Прямоугольник 33"/>
          <p:cNvSpPr/>
          <p:nvPr/>
        </p:nvSpPr>
        <p:spPr>
          <a:xfrm>
            <a:off x="-6480" y="2289240"/>
            <a:ext cx="388440" cy="38376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17" name="Прямоугольник 34"/>
          <p:cNvSpPr/>
          <p:nvPr/>
        </p:nvSpPr>
        <p:spPr>
          <a:xfrm>
            <a:off x="-6480" y="2673360"/>
            <a:ext cx="388440" cy="39492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18" name="Прямоугольник 35"/>
          <p:cNvSpPr/>
          <p:nvPr/>
        </p:nvSpPr>
        <p:spPr>
          <a:xfrm>
            <a:off x="-6480" y="3068640"/>
            <a:ext cx="388440" cy="38376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19" name="Прямоугольник 36"/>
          <p:cNvSpPr/>
          <p:nvPr/>
        </p:nvSpPr>
        <p:spPr>
          <a:xfrm>
            <a:off x="0" y="3446640"/>
            <a:ext cx="382320" cy="382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20" name="Прямоугольник 37"/>
          <p:cNvSpPr/>
          <p:nvPr/>
        </p:nvSpPr>
        <p:spPr>
          <a:xfrm>
            <a:off x="0" y="382896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21" name="Прямоугольник 38"/>
          <p:cNvSpPr/>
          <p:nvPr/>
        </p:nvSpPr>
        <p:spPr>
          <a:xfrm>
            <a:off x="0" y="4211640"/>
            <a:ext cx="382320" cy="39636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22" name="Прямоугольник 39"/>
          <p:cNvSpPr/>
          <p:nvPr/>
        </p:nvSpPr>
        <p:spPr>
          <a:xfrm>
            <a:off x="-6480" y="457992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23" name="Прямоугольник 40"/>
          <p:cNvSpPr/>
          <p:nvPr/>
        </p:nvSpPr>
        <p:spPr>
          <a:xfrm>
            <a:off x="0" y="4964040"/>
            <a:ext cx="388440" cy="40932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24" name="Прямоугольник 41"/>
          <p:cNvSpPr/>
          <p:nvPr/>
        </p:nvSpPr>
        <p:spPr>
          <a:xfrm>
            <a:off x="0" y="535464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25" name="Прямоугольник 44"/>
          <p:cNvSpPr/>
          <p:nvPr/>
        </p:nvSpPr>
        <p:spPr>
          <a:xfrm>
            <a:off x="-6480" y="5735520"/>
            <a:ext cx="388440" cy="38232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26" name="Прямоугольник 45"/>
          <p:cNvSpPr/>
          <p:nvPr/>
        </p:nvSpPr>
        <p:spPr>
          <a:xfrm>
            <a:off x="-6480" y="6118200"/>
            <a:ext cx="388440" cy="39636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27" name="Прямоугольник 46"/>
          <p:cNvSpPr/>
          <p:nvPr/>
        </p:nvSpPr>
        <p:spPr>
          <a:xfrm>
            <a:off x="-6480" y="6515280"/>
            <a:ext cx="388440" cy="34272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228" name="Рисунок 47"/>
          <p:cNvPicPr/>
          <p:nvPr/>
        </p:nvPicPr>
        <p:blipFill>
          <a:blip r:embed="rId4"/>
          <a:stretch/>
        </p:blipFill>
        <p:spPr>
          <a:xfrm>
            <a:off x="6528240" y="326160"/>
            <a:ext cx="3124440" cy="866520"/>
          </a:xfrm>
          <a:prstGeom prst="rect">
            <a:avLst/>
          </a:prstGeom>
          <a:ln w="0">
            <a:noFill/>
          </a:ln>
        </p:spPr>
      </p:pic>
      <p:sp>
        <p:nvSpPr>
          <p:cNvPr id="229" name="TextBox 3"/>
          <p:cNvSpPr/>
          <p:nvPr/>
        </p:nvSpPr>
        <p:spPr>
          <a:xfrm>
            <a:off x="1100520" y="415440"/>
            <a:ext cx="73065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Research Results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TextBox 49"/>
          <p:cNvSpPr/>
          <p:nvPr/>
        </p:nvSpPr>
        <p:spPr>
          <a:xfrm>
            <a:off x="1224720" y="1040760"/>
            <a:ext cx="5617800" cy="33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  <a:spcAft>
                <a:spcPts val="839"/>
              </a:spcAft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"Learning 10 Words" (A.R.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Luria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TextBox 53"/>
          <p:cNvSpPr/>
          <p:nvPr/>
        </p:nvSpPr>
        <p:spPr>
          <a:xfrm>
            <a:off x="1729800" y="4926600"/>
            <a:ext cx="933876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Comparison of baseline and exit testing indicators across all groups.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TextBox 54"/>
          <p:cNvSpPr/>
          <p:nvPr/>
        </p:nvSpPr>
        <p:spPr>
          <a:xfrm>
            <a:off x="1591920" y="5413320"/>
            <a:ext cx="898956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The results of the comparative analysis show an effects on the development of short-term and long-term auditory memory in children who played the digital game.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3" name="Рисунок 50"/>
          <p:cNvPicPr/>
          <p:nvPr/>
        </p:nvPicPr>
        <p:blipFill>
          <a:blip r:embed="rId5"/>
          <a:srcRect l="2054"/>
          <a:stretch/>
        </p:blipFill>
        <p:spPr>
          <a:xfrm>
            <a:off x="2916360" y="1413000"/>
            <a:ext cx="6087600" cy="3551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Прямоугольник 3"/>
          <p:cNvSpPr/>
          <p:nvPr/>
        </p:nvSpPr>
        <p:spPr>
          <a:xfrm>
            <a:off x="1224720" y="5295960"/>
            <a:ext cx="9682560" cy="924840"/>
          </a:xfrm>
          <a:prstGeom prst="rect">
            <a:avLst/>
          </a:prstGeom>
          <a:solidFill>
            <a:srgbClr val="FECE7A"/>
          </a:solidFill>
          <a:ln>
            <a:solidFill>
              <a:srgbClr val="FECE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235" name="Рисунок 5"/>
          <p:cNvPicPr/>
          <p:nvPr/>
        </p:nvPicPr>
        <p:blipFill>
          <a:blip r:embed="rId3"/>
          <a:stretch/>
        </p:blipFill>
        <p:spPr>
          <a:xfrm>
            <a:off x="9307440" y="0"/>
            <a:ext cx="2883960" cy="1628280"/>
          </a:xfrm>
          <a:prstGeom prst="rect">
            <a:avLst/>
          </a:prstGeom>
          <a:ln w="0">
            <a:noFill/>
          </a:ln>
        </p:spPr>
      </p:pic>
      <p:sp>
        <p:nvSpPr>
          <p:cNvPr id="236" name="TextShape 1"/>
          <p:cNvSpPr/>
          <p:nvPr/>
        </p:nvSpPr>
        <p:spPr>
          <a:xfrm>
            <a:off x="1729800" y="91080"/>
            <a:ext cx="8732160" cy="15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53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37" name="TextShape 2"/>
          <p:cNvSpPr/>
          <p:nvPr/>
        </p:nvSpPr>
        <p:spPr>
          <a:xfrm rot="600000">
            <a:off x="7533000" y="633240"/>
            <a:ext cx="4239000" cy="112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>
              <a:lnSpc>
                <a:spcPct val="100000"/>
              </a:lnSpc>
            </a:pPr>
            <a:endParaRPr lang="ru-RU" sz="40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38" name="Прямоугольник 4"/>
          <p:cNvSpPr/>
          <p:nvPr/>
        </p:nvSpPr>
        <p:spPr>
          <a:xfrm>
            <a:off x="1011960" y="1103760"/>
            <a:ext cx="754668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39" name="Прямоугольник 27"/>
          <p:cNvSpPr/>
          <p:nvPr/>
        </p:nvSpPr>
        <p:spPr>
          <a:xfrm>
            <a:off x="0" y="0"/>
            <a:ext cx="382320" cy="382320"/>
          </a:xfrm>
          <a:prstGeom prst="rect">
            <a:avLst/>
          </a:prstGeom>
          <a:solidFill>
            <a:srgbClr val="006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40" name="Прямоугольник 28"/>
          <p:cNvSpPr/>
          <p:nvPr/>
        </p:nvSpPr>
        <p:spPr>
          <a:xfrm>
            <a:off x="0" y="38268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41" name="Прямоугольник 29"/>
          <p:cNvSpPr/>
          <p:nvPr/>
        </p:nvSpPr>
        <p:spPr>
          <a:xfrm>
            <a:off x="0" y="766800"/>
            <a:ext cx="382320" cy="39492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42" name="Прямоугольник 30"/>
          <p:cNvSpPr/>
          <p:nvPr/>
        </p:nvSpPr>
        <p:spPr>
          <a:xfrm>
            <a:off x="-6480" y="116208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43" name="Прямоугольник 31"/>
          <p:cNvSpPr/>
          <p:nvPr/>
        </p:nvSpPr>
        <p:spPr>
          <a:xfrm>
            <a:off x="-6480" y="1542960"/>
            <a:ext cx="388440" cy="41076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44" name="Прямоугольник 32"/>
          <p:cNvSpPr/>
          <p:nvPr/>
        </p:nvSpPr>
        <p:spPr>
          <a:xfrm>
            <a:off x="0" y="190980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45" name="Прямоугольник 33"/>
          <p:cNvSpPr/>
          <p:nvPr/>
        </p:nvSpPr>
        <p:spPr>
          <a:xfrm>
            <a:off x="-6480" y="2289240"/>
            <a:ext cx="388440" cy="38376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46" name="Прямоугольник 34"/>
          <p:cNvSpPr/>
          <p:nvPr/>
        </p:nvSpPr>
        <p:spPr>
          <a:xfrm>
            <a:off x="-6480" y="2673360"/>
            <a:ext cx="388440" cy="39492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47" name="Прямоугольник 35"/>
          <p:cNvSpPr/>
          <p:nvPr/>
        </p:nvSpPr>
        <p:spPr>
          <a:xfrm>
            <a:off x="-6480" y="3068640"/>
            <a:ext cx="388440" cy="38376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48" name="Прямоугольник 36"/>
          <p:cNvSpPr/>
          <p:nvPr/>
        </p:nvSpPr>
        <p:spPr>
          <a:xfrm>
            <a:off x="0" y="3446640"/>
            <a:ext cx="382320" cy="382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49" name="Прямоугольник 37"/>
          <p:cNvSpPr/>
          <p:nvPr/>
        </p:nvSpPr>
        <p:spPr>
          <a:xfrm>
            <a:off x="0" y="382896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50" name="Прямоугольник 38"/>
          <p:cNvSpPr/>
          <p:nvPr/>
        </p:nvSpPr>
        <p:spPr>
          <a:xfrm>
            <a:off x="0" y="4211640"/>
            <a:ext cx="382320" cy="39636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51" name="Прямоугольник 39"/>
          <p:cNvSpPr/>
          <p:nvPr/>
        </p:nvSpPr>
        <p:spPr>
          <a:xfrm>
            <a:off x="-6480" y="457992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52" name="Прямоугольник 40"/>
          <p:cNvSpPr/>
          <p:nvPr/>
        </p:nvSpPr>
        <p:spPr>
          <a:xfrm>
            <a:off x="0" y="4964040"/>
            <a:ext cx="388440" cy="40932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53" name="Прямоугольник 41"/>
          <p:cNvSpPr/>
          <p:nvPr/>
        </p:nvSpPr>
        <p:spPr>
          <a:xfrm>
            <a:off x="0" y="535464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54" name="Прямоугольник 44"/>
          <p:cNvSpPr/>
          <p:nvPr/>
        </p:nvSpPr>
        <p:spPr>
          <a:xfrm>
            <a:off x="-6480" y="5735520"/>
            <a:ext cx="388440" cy="38232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55" name="Прямоугольник 45"/>
          <p:cNvSpPr/>
          <p:nvPr/>
        </p:nvSpPr>
        <p:spPr>
          <a:xfrm>
            <a:off x="-6480" y="6118200"/>
            <a:ext cx="388440" cy="39636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56" name="Прямоугольник 46"/>
          <p:cNvSpPr/>
          <p:nvPr/>
        </p:nvSpPr>
        <p:spPr>
          <a:xfrm>
            <a:off x="-6480" y="6515280"/>
            <a:ext cx="388440" cy="34272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257" name="Рисунок 47"/>
          <p:cNvPicPr/>
          <p:nvPr/>
        </p:nvPicPr>
        <p:blipFill>
          <a:blip r:embed="rId4"/>
          <a:stretch/>
        </p:blipFill>
        <p:spPr>
          <a:xfrm>
            <a:off x="6528240" y="326160"/>
            <a:ext cx="3124440" cy="866520"/>
          </a:xfrm>
          <a:prstGeom prst="rect">
            <a:avLst/>
          </a:prstGeom>
          <a:ln w="0">
            <a:noFill/>
          </a:ln>
        </p:spPr>
      </p:pic>
      <p:sp>
        <p:nvSpPr>
          <p:cNvPr id="258" name="TextBox 3"/>
          <p:cNvSpPr/>
          <p:nvPr/>
        </p:nvSpPr>
        <p:spPr>
          <a:xfrm>
            <a:off x="1100520" y="415440"/>
            <a:ext cx="73008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Arial"/>
              </a:rPr>
              <a:t>Research Results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TextBox 49"/>
          <p:cNvSpPr/>
          <p:nvPr/>
        </p:nvSpPr>
        <p:spPr>
          <a:xfrm>
            <a:off x="1224720" y="1040760"/>
            <a:ext cx="5890680" cy="33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  <a:spcAft>
                <a:spcPts val="839"/>
              </a:spcAft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Arial"/>
              </a:rPr>
              <a:t>"Dimensional Change Card Sort"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TextBox 53"/>
          <p:cNvSpPr/>
          <p:nvPr/>
        </p:nvSpPr>
        <p:spPr>
          <a:xfrm>
            <a:off x="1729800" y="4926600"/>
            <a:ext cx="933984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Comparison of baseline and exit testing indicators across all groups.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TextBox 54"/>
          <p:cNvSpPr/>
          <p:nvPr/>
        </p:nvSpPr>
        <p:spPr>
          <a:xfrm>
            <a:off x="1591920" y="5413320"/>
            <a:ext cx="89913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According to the obtained data, it is not possible to draw a conclusion about the influence of the game type on the development of cognitive flexibility.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2" name="Рисунок 51"/>
          <p:cNvPicPr/>
          <p:nvPr/>
        </p:nvPicPr>
        <p:blipFill>
          <a:blip r:embed="rId5"/>
          <a:stretch/>
        </p:blipFill>
        <p:spPr>
          <a:xfrm>
            <a:off x="3108960" y="1688400"/>
            <a:ext cx="6670080" cy="3275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Прямоугольник 3"/>
          <p:cNvSpPr/>
          <p:nvPr/>
        </p:nvSpPr>
        <p:spPr>
          <a:xfrm>
            <a:off x="1224720" y="5295960"/>
            <a:ext cx="9682560" cy="924840"/>
          </a:xfrm>
          <a:prstGeom prst="rect">
            <a:avLst/>
          </a:prstGeom>
          <a:solidFill>
            <a:srgbClr val="FECE7A"/>
          </a:solidFill>
          <a:ln>
            <a:solidFill>
              <a:srgbClr val="FECE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264" name="Рисунок 5"/>
          <p:cNvPicPr/>
          <p:nvPr/>
        </p:nvPicPr>
        <p:blipFill>
          <a:blip r:embed="rId3"/>
          <a:stretch/>
        </p:blipFill>
        <p:spPr>
          <a:xfrm>
            <a:off x="9307440" y="0"/>
            <a:ext cx="2883960" cy="1628280"/>
          </a:xfrm>
          <a:prstGeom prst="rect">
            <a:avLst/>
          </a:prstGeom>
          <a:ln w="0">
            <a:noFill/>
          </a:ln>
        </p:spPr>
      </p:pic>
      <p:sp>
        <p:nvSpPr>
          <p:cNvPr id="265" name="TextShape 1"/>
          <p:cNvSpPr/>
          <p:nvPr/>
        </p:nvSpPr>
        <p:spPr>
          <a:xfrm>
            <a:off x="1729800" y="91080"/>
            <a:ext cx="8732160" cy="15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53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66" name="TextShape 2"/>
          <p:cNvSpPr/>
          <p:nvPr/>
        </p:nvSpPr>
        <p:spPr>
          <a:xfrm rot="600000">
            <a:off x="7533000" y="633240"/>
            <a:ext cx="4239000" cy="112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>
              <a:lnSpc>
                <a:spcPct val="100000"/>
              </a:lnSpc>
            </a:pPr>
            <a:endParaRPr lang="ru-RU" sz="40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67" name="Прямоугольник 4"/>
          <p:cNvSpPr/>
          <p:nvPr/>
        </p:nvSpPr>
        <p:spPr>
          <a:xfrm>
            <a:off x="1011960" y="1103760"/>
            <a:ext cx="754668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68" name="Прямоугольник 27"/>
          <p:cNvSpPr/>
          <p:nvPr/>
        </p:nvSpPr>
        <p:spPr>
          <a:xfrm>
            <a:off x="0" y="0"/>
            <a:ext cx="382320" cy="382320"/>
          </a:xfrm>
          <a:prstGeom prst="rect">
            <a:avLst/>
          </a:prstGeom>
          <a:solidFill>
            <a:srgbClr val="006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69" name="Прямоугольник 28"/>
          <p:cNvSpPr/>
          <p:nvPr/>
        </p:nvSpPr>
        <p:spPr>
          <a:xfrm>
            <a:off x="0" y="38268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70" name="Прямоугольник 29"/>
          <p:cNvSpPr/>
          <p:nvPr/>
        </p:nvSpPr>
        <p:spPr>
          <a:xfrm>
            <a:off x="0" y="766800"/>
            <a:ext cx="382320" cy="39492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71" name="Прямоугольник 30"/>
          <p:cNvSpPr/>
          <p:nvPr/>
        </p:nvSpPr>
        <p:spPr>
          <a:xfrm>
            <a:off x="-6480" y="116208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72" name="Прямоугольник 31"/>
          <p:cNvSpPr/>
          <p:nvPr/>
        </p:nvSpPr>
        <p:spPr>
          <a:xfrm>
            <a:off x="-6480" y="1542960"/>
            <a:ext cx="388440" cy="41076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73" name="Прямоугольник 32"/>
          <p:cNvSpPr/>
          <p:nvPr/>
        </p:nvSpPr>
        <p:spPr>
          <a:xfrm>
            <a:off x="0" y="190980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74" name="Прямоугольник 33"/>
          <p:cNvSpPr/>
          <p:nvPr/>
        </p:nvSpPr>
        <p:spPr>
          <a:xfrm>
            <a:off x="-6480" y="2289240"/>
            <a:ext cx="388440" cy="38376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75" name="Прямоугольник 34"/>
          <p:cNvSpPr/>
          <p:nvPr/>
        </p:nvSpPr>
        <p:spPr>
          <a:xfrm>
            <a:off x="-6480" y="2673360"/>
            <a:ext cx="388440" cy="39492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76" name="Прямоугольник 35"/>
          <p:cNvSpPr/>
          <p:nvPr/>
        </p:nvSpPr>
        <p:spPr>
          <a:xfrm>
            <a:off x="-6480" y="3068640"/>
            <a:ext cx="388440" cy="38376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77" name="Прямоугольник 36"/>
          <p:cNvSpPr/>
          <p:nvPr/>
        </p:nvSpPr>
        <p:spPr>
          <a:xfrm>
            <a:off x="0" y="3446640"/>
            <a:ext cx="382320" cy="382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78" name="Прямоугольник 37"/>
          <p:cNvSpPr/>
          <p:nvPr/>
        </p:nvSpPr>
        <p:spPr>
          <a:xfrm>
            <a:off x="0" y="382896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79" name="Прямоугольник 38"/>
          <p:cNvSpPr/>
          <p:nvPr/>
        </p:nvSpPr>
        <p:spPr>
          <a:xfrm>
            <a:off x="0" y="4211640"/>
            <a:ext cx="382320" cy="39636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80" name="Прямоугольник 39"/>
          <p:cNvSpPr/>
          <p:nvPr/>
        </p:nvSpPr>
        <p:spPr>
          <a:xfrm>
            <a:off x="-6480" y="457992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81" name="Прямоугольник 40"/>
          <p:cNvSpPr/>
          <p:nvPr/>
        </p:nvSpPr>
        <p:spPr>
          <a:xfrm>
            <a:off x="0" y="4964040"/>
            <a:ext cx="388440" cy="40932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82" name="Прямоугольник 41"/>
          <p:cNvSpPr/>
          <p:nvPr/>
        </p:nvSpPr>
        <p:spPr>
          <a:xfrm>
            <a:off x="0" y="535464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83" name="Прямоугольник 44"/>
          <p:cNvSpPr/>
          <p:nvPr/>
        </p:nvSpPr>
        <p:spPr>
          <a:xfrm>
            <a:off x="-6480" y="5735520"/>
            <a:ext cx="388440" cy="38232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84" name="Прямоугольник 45"/>
          <p:cNvSpPr/>
          <p:nvPr/>
        </p:nvSpPr>
        <p:spPr>
          <a:xfrm>
            <a:off x="-6480" y="6118200"/>
            <a:ext cx="388440" cy="39636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85" name="Прямоугольник 46"/>
          <p:cNvSpPr/>
          <p:nvPr/>
        </p:nvSpPr>
        <p:spPr>
          <a:xfrm>
            <a:off x="-6480" y="6515280"/>
            <a:ext cx="388440" cy="34272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286" name="Рисунок 47"/>
          <p:cNvPicPr/>
          <p:nvPr/>
        </p:nvPicPr>
        <p:blipFill>
          <a:blip r:embed="rId4"/>
          <a:stretch/>
        </p:blipFill>
        <p:spPr>
          <a:xfrm>
            <a:off x="6528240" y="326160"/>
            <a:ext cx="3124440" cy="866520"/>
          </a:xfrm>
          <a:prstGeom prst="rect">
            <a:avLst/>
          </a:prstGeom>
          <a:ln w="0">
            <a:noFill/>
          </a:ln>
        </p:spPr>
      </p:pic>
      <p:sp>
        <p:nvSpPr>
          <p:cNvPr id="287" name="TextBox 3"/>
          <p:cNvSpPr/>
          <p:nvPr/>
        </p:nvSpPr>
        <p:spPr>
          <a:xfrm>
            <a:off x="1100520" y="415440"/>
            <a:ext cx="73008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Arial"/>
              </a:rPr>
              <a:t>Research Results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TextBox 49"/>
          <p:cNvSpPr/>
          <p:nvPr/>
        </p:nvSpPr>
        <p:spPr>
          <a:xfrm>
            <a:off x="1224720" y="1040760"/>
            <a:ext cx="5890680" cy="33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  <a:spcAft>
                <a:spcPts val="839"/>
              </a:spcAft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Arial"/>
              </a:rPr>
              <a:t>"Raven Progressive Matrices"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TextBox 53"/>
          <p:cNvSpPr/>
          <p:nvPr/>
        </p:nvSpPr>
        <p:spPr>
          <a:xfrm>
            <a:off x="1729800" y="4926600"/>
            <a:ext cx="933876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i="1" strike="noStrike" spc="-1">
                <a:solidFill>
                  <a:srgbClr val="000000"/>
                </a:solidFill>
                <a:latin typeface="Arial"/>
                <a:ea typeface="Arial"/>
              </a:rPr>
              <a:t>Comparison of baseline and exit testing indicators across all groups.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TextBox 54"/>
          <p:cNvSpPr/>
          <p:nvPr/>
        </p:nvSpPr>
        <p:spPr>
          <a:xfrm>
            <a:off x="1591920" y="5413320"/>
            <a:ext cx="8990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The CG indicators at the exit testing stage are significantly higher than in EG1 and EG2. At the same time, no differences were found between EG1 and EG2.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1" name="Рисунок 50"/>
          <p:cNvPicPr/>
          <p:nvPr/>
        </p:nvPicPr>
        <p:blipFill>
          <a:blip r:embed="rId5"/>
          <a:stretch/>
        </p:blipFill>
        <p:spPr>
          <a:xfrm>
            <a:off x="3127320" y="1603440"/>
            <a:ext cx="6370920" cy="3161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Рисунок 5"/>
          <p:cNvPicPr/>
          <p:nvPr/>
        </p:nvPicPr>
        <p:blipFill>
          <a:blip r:embed="rId3"/>
          <a:stretch/>
        </p:blipFill>
        <p:spPr>
          <a:xfrm>
            <a:off x="9307440" y="0"/>
            <a:ext cx="2883960" cy="1628280"/>
          </a:xfrm>
          <a:prstGeom prst="rect">
            <a:avLst/>
          </a:prstGeom>
          <a:ln w="0">
            <a:noFill/>
          </a:ln>
        </p:spPr>
      </p:pic>
      <p:sp>
        <p:nvSpPr>
          <p:cNvPr id="293" name="TextShape 1"/>
          <p:cNvSpPr/>
          <p:nvPr/>
        </p:nvSpPr>
        <p:spPr>
          <a:xfrm>
            <a:off x="933480" y="1103760"/>
            <a:ext cx="544752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Relationship Between Intelligence Indicators and Regulatory Function Indicators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Прямоугольник 27"/>
          <p:cNvSpPr/>
          <p:nvPr/>
        </p:nvSpPr>
        <p:spPr>
          <a:xfrm>
            <a:off x="0" y="0"/>
            <a:ext cx="382320" cy="382320"/>
          </a:xfrm>
          <a:prstGeom prst="rect">
            <a:avLst/>
          </a:prstGeom>
          <a:solidFill>
            <a:srgbClr val="006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95" name="Прямоугольник 28"/>
          <p:cNvSpPr/>
          <p:nvPr/>
        </p:nvSpPr>
        <p:spPr>
          <a:xfrm>
            <a:off x="0" y="38268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96" name="Прямоугольник 29"/>
          <p:cNvSpPr/>
          <p:nvPr/>
        </p:nvSpPr>
        <p:spPr>
          <a:xfrm>
            <a:off x="0" y="766800"/>
            <a:ext cx="382320" cy="39492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97" name="Прямоугольник 30"/>
          <p:cNvSpPr/>
          <p:nvPr/>
        </p:nvSpPr>
        <p:spPr>
          <a:xfrm>
            <a:off x="-6480" y="116208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98" name="Прямоугольник 31"/>
          <p:cNvSpPr/>
          <p:nvPr/>
        </p:nvSpPr>
        <p:spPr>
          <a:xfrm>
            <a:off x="-6480" y="1542960"/>
            <a:ext cx="388440" cy="41076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99" name="Прямоугольник 32"/>
          <p:cNvSpPr/>
          <p:nvPr/>
        </p:nvSpPr>
        <p:spPr>
          <a:xfrm>
            <a:off x="0" y="190980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00" name="Прямоугольник 33"/>
          <p:cNvSpPr/>
          <p:nvPr/>
        </p:nvSpPr>
        <p:spPr>
          <a:xfrm>
            <a:off x="-6480" y="2289240"/>
            <a:ext cx="388440" cy="38376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01" name="Прямоугольник 34"/>
          <p:cNvSpPr/>
          <p:nvPr/>
        </p:nvSpPr>
        <p:spPr>
          <a:xfrm>
            <a:off x="-6480" y="2673360"/>
            <a:ext cx="388440" cy="39492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02" name="Прямоугольник 35"/>
          <p:cNvSpPr/>
          <p:nvPr/>
        </p:nvSpPr>
        <p:spPr>
          <a:xfrm>
            <a:off x="-6480" y="3068640"/>
            <a:ext cx="388440" cy="38376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03" name="Прямоугольник 36"/>
          <p:cNvSpPr/>
          <p:nvPr/>
        </p:nvSpPr>
        <p:spPr>
          <a:xfrm>
            <a:off x="0" y="3446640"/>
            <a:ext cx="382320" cy="382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04" name="Прямоугольник 37"/>
          <p:cNvSpPr/>
          <p:nvPr/>
        </p:nvSpPr>
        <p:spPr>
          <a:xfrm>
            <a:off x="0" y="3828960"/>
            <a:ext cx="382320" cy="431280"/>
          </a:xfrm>
          <a:prstGeom prst="rect">
            <a:avLst/>
          </a:prstGeom>
          <a:solidFill>
            <a:srgbClr val="92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05" name="Прямоугольник 38"/>
          <p:cNvSpPr/>
          <p:nvPr/>
        </p:nvSpPr>
        <p:spPr>
          <a:xfrm>
            <a:off x="0" y="4211640"/>
            <a:ext cx="382320" cy="396360"/>
          </a:xfrm>
          <a:prstGeom prst="rect">
            <a:avLst/>
          </a:prstGeom>
          <a:solidFill>
            <a:srgbClr val="88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06" name="Прямоугольник 39"/>
          <p:cNvSpPr/>
          <p:nvPr/>
        </p:nvSpPr>
        <p:spPr>
          <a:xfrm>
            <a:off x="-6480" y="4579920"/>
            <a:ext cx="388440" cy="410760"/>
          </a:xfrm>
          <a:prstGeom prst="rect">
            <a:avLst/>
          </a:prstGeom>
          <a:solidFill>
            <a:srgbClr val="EC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07" name="Прямоугольник 40"/>
          <p:cNvSpPr/>
          <p:nvPr/>
        </p:nvSpPr>
        <p:spPr>
          <a:xfrm>
            <a:off x="0" y="4964040"/>
            <a:ext cx="388440" cy="409320"/>
          </a:xfrm>
          <a:prstGeom prst="rect">
            <a:avLst/>
          </a:prstGeom>
          <a:solidFill>
            <a:srgbClr val="F0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08" name="Прямоугольник 41"/>
          <p:cNvSpPr/>
          <p:nvPr/>
        </p:nvSpPr>
        <p:spPr>
          <a:xfrm>
            <a:off x="0" y="5354640"/>
            <a:ext cx="382320" cy="387000"/>
          </a:xfrm>
          <a:prstGeom prst="rect">
            <a:avLst/>
          </a:prstGeom>
          <a:solidFill>
            <a:srgbClr val="FDB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09" name="Прямоугольник 44"/>
          <p:cNvSpPr/>
          <p:nvPr/>
        </p:nvSpPr>
        <p:spPr>
          <a:xfrm>
            <a:off x="-6480" y="5735520"/>
            <a:ext cx="388440" cy="382320"/>
          </a:xfrm>
          <a:prstGeom prst="rect">
            <a:avLst/>
          </a:prstGeom>
          <a:solidFill>
            <a:srgbClr val="FEC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10" name="Прямоугольник 45"/>
          <p:cNvSpPr/>
          <p:nvPr/>
        </p:nvSpPr>
        <p:spPr>
          <a:xfrm>
            <a:off x="-6480" y="6118200"/>
            <a:ext cx="388440" cy="39636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11" name="Прямоугольник 46"/>
          <p:cNvSpPr/>
          <p:nvPr/>
        </p:nvSpPr>
        <p:spPr>
          <a:xfrm>
            <a:off x="-6480" y="6515280"/>
            <a:ext cx="388440" cy="342720"/>
          </a:xfrm>
          <a:prstGeom prst="rect">
            <a:avLst/>
          </a:prstGeom>
          <a:solidFill>
            <a:srgbClr val="59A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312" name="Рисунок 47"/>
          <p:cNvPicPr/>
          <p:nvPr/>
        </p:nvPicPr>
        <p:blipFill>
          <a:blip r:embed="rId4"/>
          <a:stretch/>
        </p:blipFill>
        <p:spPr>
          <a:xfrm>
            <a:off x="6528240" y="326160"/>
            <a:ext cx="3124440" cy="866520"/>
          </a:xfrm>
          <a:prstGeom prst="rect">
            <a:avLst/>
          </a:prstGeom>
          <a:ln w="0">
            <a:noFill/>
          </a:ln>
        </p:spPr>
      </p:pic>
      <p:sp>
        <p:nvSpPr>
          <p:cNvPr id="313" name="TextBox 3"/>
          <p:cNvSpPr/>
          <p:nvPr/>
        </p:nvSpPr>
        <p:spPr>
          <a:xfrm>
            <a:off x="1100520" y="415440"/>
            <a:ext cx="73069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Arial"/>
              </a:rPr>
              <a:t>Results of the Study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Рисунок 4"/>
          <p:cNvSpPr/>
          <p:nvPr/>
        </p:nvSpPr>
        <p:spPr>
          <a:xfrm>
            <a:off x="7265520" y="1881680"/>
            <a:ext cx="4572000" cy="3429000"/>
          </a:xfrm>
          <a:prstGeom prst="roundRect">
            <a:avLst>
              <a:gd name="adj" fmla="val 8594"/>
            </a:avLst>
          </a:prstGeom>
          <a:blipFill rotWithShape="0">
            <a:blip r:embed="rId5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3767381402"/>
              </p:ext>
            </p:extLst>
          </p:nvPr>
        </p:nvGraphicFramePr>
        <p:xfrm>
          <a:off x="602640" y="1192680"/>
          <a:ext cx="6448680" cy="49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1170</Words>
  <Application>Microsoft Office PowerPoint</Application>
  <PresentationFormat>Широкоэкранный</PresentationFormat>
  <Paragraphs>79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Calibri</vt:lpstr>
      <vt:lpstr>Arial</vt:lpstr>
      <vt:lpstr>Times New Roman</vt:lpstr>
      <vt:lpstr>Symbol</vt:lpstr>
      <vt:lpstr>Wingdings</vt:lpstr>
      <vt:lpstr>Calibri Light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Design and sample - stage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организации  нормативно-правовой и психолого-педагогической оценки игровой продукции для детей:  опыт Московского государственного психолого-педагогического университета</dc:title>
  <dc:subject/>
  <dc:creator>Пользователь</dc:creator>
  <dc:description/>
  <cp:lastModifiedBy>Ольга Ольга</cp:lastModifiedBy>
  <cp:revision>272</cp:revision>
  <dcterms:created xsi:type="dcterms:W3CDTF">2023-03-05T17:15:56Z</dcterms:created>
  <dcterms:modified xsi:type="dcterms:W3CDTF">2025-05-17T20:47:55Z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16</vt:i4>
  </property>
  <property fmtid="{D5CDD505-2E9C-101B-9397-08002B2CF9AE}" pid="4" name="PresentationFormat">
    <vt:lpwstr>On-screen Show (4:3)</vt:lpwstr>
  </property>
  <property fmtid="{D5CDD505-2E9C-101B-9397-08002B2CF9AE}" pid="5" name="Slides">
    <vt:i4>16</vt:i4>
  </property>
</Properties>
</file>