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78" r:id="rId6"/>
    <p:sldId id="279" r:id="rId7"/>
    <p:sldId id="280" r:id="rId8"/>
    <p:sldId id="281"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64" d="100"/>
          <a:sy n="64" d="100"/>
        </p:scale>
        <p:origin x="680" y="44"/>
      </p:cViewPr>
      <p:guideLst>
        <p:guide orient="horz" pos="2183"/>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Павел Тарунтаев" userId="77373787dd338a1e" providerId="LiveId" clId="{5AF6EB26-2E60-4422-A7BD-1D44462DFDA9}"/>
    <pc:docChg chg="custSel modSld sldOrd">
      <pc:chgData name="Павел Тарунтаев" userId="77373787dd338a1e" providerId="LiveId" clId="{5AF6EB26-2E60-4422-A7BD-1D44462DFDA9}" dt="2022-05-09T15:59:48.185" v="198" actId="20577"/>
      <pc:docMkLst>
        <pc:docMk/>
      </pc:docMkLst>
      <pc:sldChg chg="modSp mod">
        <pc:chgData name="Павел Тарунтаев" userId="77373787dd338a1e" providerId="LiveId" clId="{5AF6EB26-2E60-4422-A7BD-1D44462DFDA9}" dt="2022-05-09T15:59:48.185" v="198" actId="20577"/>
        <pc:sldMkLst>
          <pc:docMk/>
          <pc:sldMk cId="3779635641" sldId="267"/>
        </pc:sldMkLst>
        <pc:spChg chg="mod">
          <ac:chgData name="Павел Тарунтаев" userId="77373787dd338a1e" providerId="LiveId" clId="{5AF6EB26-2E60-4422-A7BD-1D44462DFDA9}" dt="2022-05-09T15:59:48.185" v="198" actId="20577"/>
          <ac:spMkLst>
            <pc:docMk/>
            <pc:sldMk cId="3779635641" sldId="267"/>
            <ac:spMk id="3" creationId="{E32F6EFE-5A55-4A99-A086-C8D2377E353E}"/>
          </ac:spMkLst>
        </pc:spChg>
      </pc:sldChg>
      <pc:sldChg chg="modSp mod">
        <pc:chgData name="Павел Тарунтаев" userId="77373787dd338a1e" providerId="LiveId" clId="{5AF6EB26-2E60-4422-A7BD-1D44462DFDA9}" dt="2022-05-07T20:30:26.559" v="79" actId="20577"/>
        <pc:sldMkLst>
          <pc:docMk/>
          <pc:sldMk cId="402864571" sldId="268"/>
        </pc:sldMkLst>
        <pc:spChg chg="mod">
          <ac:chgData name="Павел Тарунтаев" userId="77373787dd338a1e" providerId="LiveId" clId="{5AF6EB26-2E60-4422-A7BD-1D44462DFDA9}" dt="2022-05-07T20:30:26.559" v="79" actId="20577"/>
          <ac:spMkLst>
            <pc:docMk/>
            <pc:sldMk cId="402864571" sldId="268"/>
            <ac:spMk id="3" creationId="{E32F6EFE-5A55-4A99-A086-C8D2377E353E}"/>
          </ac:spMkLst>
        </pc:spChg>
      </pc:sldChg>
      <pc:sldChg chg="modSp mod ord">
        <pc:chgData name="Павел Тарунтаев" userId="77373787dd338a1e" providerId="LiveId" clId="{5AF6EB26-2E60-4422-A7BD-1D44462DFDA9}" dt="2022-05-07T20:53:20.750" v="95" actId="20577"/>
        <pc:sldMkLst>
          <pc:docMk/>
          <pc:sldMk cId="3751211087" sldId="279"/>
        </pc:sldMkLst>
        <pc:spChg chg="mod">
          <ac:chgData name="Павел Тарунтаев" userId="77373787dd338a1e" providerId="LiveId" clId="{5AF6EB26-2E60-4422-A7BD-1D44462DFDA9}" dt="2022-05-07T20:53:20.750" v="95" actId="20577"/>
          <ac:spMkLst>
            <pc:docMk/>
            <pc:sldMk cId="3751211087" sldId="279"/>
            <ac:spMk id="3" creationId="{E32F6EFE-5A55-4A99-A086-C8D2377E353E}"/>
          </ac:spMkLst>
        </pc:spChg>
      </pc:sldChg>
      <pc:sldChg chg="modSp mod">
        <pc:chgData name="Павел Тарунтаев" userId="77373787dd338a1e" providerId="LiveId" clId="{5AF6EB26-2E60-4422-A7BD-1D44462DFDA9}" dt="2022-05-07T20:53:40.042" v="120" actId="20577"/>
        <pc:sldMkLst>
          <pc:docMk/>
          <pc:sldMk cId="3383767556" sldId="280"/>
        </pc:sldMkLst>
        <pc:graphicFrameChg chg="mod">
          <ac:chgData name="Павел Тарунтаев" userId="77373787dd338a1e" providerId="LiveId" clId="{5AF6EB26-2E60-4422-A7BD-1D44462DFDA9}" dt="2022-05-07T20:53:40.042" v="120" actId="20577"/>
          <ac:graphicFrameMkLst>
            <pc:docMk/>
            <pc:sldMk cId="3383767556" sldId="280"/>
            <ac:graphicFrameMk id="4" creationId="{05C28ED4-6F42-06B7-BA8B-7CCB018656E6}"/>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en-US" sz="2800" dirty="0"/>
              <a:t>ANOVA </a:t>
            </a:r>
            <a:r>
              <a:rPr lang="ru-RU" sz="2800" dirty="0"/>
              <a:t>«</a:t>
            </a:r>
            <a:r>
              <a:rPr lang="en-US" sz="2800" dirty="0"/>
              <a:t>Finishing</a:t>
            </a:r>
            <a:r>
              <a:rPr lang="en-US" sz="2800" baseline="0" dirty="0"/>
              <a:t> drawing</a:t>
            </a:r>
            <a:r>
              <a:rPr lang="ru-RU" sz="2800" baseline="0" dirty="0"/>
              <a:t>»</a:t>
            </a:r>
            <a:r>
              <a:rPr lang="en-US" sz="2800" baseline="0" dirty="0"/>
              <a:t> (O.M. Dyachenko) and average passive</a:t>
            </a:r>
            <a:r>
              <a:rPr lang="ru-RU" sz="2800" baseline="0" dirty="0"/>
              <a:t>, </a:t>
            </a:r>
            <a:r>
              <a:rPr lang="en-US" sz="2800" baseline="0" dirty="0"/>
              <a:t>active</a:t>
            </a:r>
            <a:r>
              <a:rPr lang="ru-RU" sz="2800" baseline="0" dirty="0"/>
              <a:t> </a:t>
            </a:r>
            <a:r>
              <a:rPr lang="en-US" sz="2800" baseline="0" dirty="0"/>
              <a:t>and total screen time of senior preschoolers</a:t>
            </a:r>
            <a:endParaRPr lang="ru-RU" sz="2800" dirty="0"/>
          </a:p>
        </c:rich>
      </c:tx>
      <c:layout>
        <c:manualLayout>
          <c:xMode val="edge"/>
          <c:yMode val="edge"/>
          <c:x val="0.12554389034703994"/>
          <c:y val="1.984126984126984E-2"/>
        </c:manualLayout>
      </c:layout>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lineChart>
        <c:grouping val="standard"/>
        <c:varyColors val="0"/>
        <c:ser>
          <c:idx val="0"/>
          <c:order val="0"/>
          <c:tx>
            <c:strRef>
              <c:f>Лист1!$B$1</c:f>
              <c:strCache>
                <c:ptCount val="1"/>
                <c:pt idx="0">
                  <c:v>High level of imagination</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Лист1!$A$2:$A$4</c:f>
              <c:strCache>
                <c:ptCount val="3"/>
                <c:pt idx="0">
                  <c:v>Passive Screen Time</c:v>
                </c:pt>
                <c:pt idx="1">
                  <c:v>Active Screen Time</c:v>
                </c:pt>
                <c:pt idx="2">
                  <c:v>Total Screen Time</c:v>
                </c:pt>
              </c:strCache>
            </c:strRef>
          </c:cat>
          <c:val>
            <c:numRef>
              <c:f>Лист1!$B$2:$B$4</c:f>
              <c:numCache>
                <c:formatCode>General</c:formatCode>
                <c:ptCount val="3"/>
                <c:pt idx="0">
                  <c:v>8.6999999999999993</c:v>
                </c:pt>
                <c:pt idx="1">
                  <c:v>6</c:v>
                </c:pt>
                <c:pt idx="2">
                  <c:v>14.5</c:v>
                </c:pt>
              </c:numCache>
            </c:numRef>
          </c:val>
          <c:smooth val="0"/>
          <c:extLst>
            <c:ext xmlns:c16="http://schemas.microsoft.com/office/drawing/2014/chart" uri="{C3380CC4-5D6E-409C-BE32-E72D297353CC}">
              <c16:uniqueId val="{00000000-26F9-4255-986F-653DD031D6F6}"/>
            </c:ext>
          </c:extLst>
        </c:ser>
        <c:ser>
          <c:idx val="1"/>
          <c:order val="1"/>
          <c:tx>
            <c:strRef>
              <c:f>Лист1!$C$1</c:f>
              <c:strCache>
                <c:ptCount val="1"/>
                <c:pt idx="0">
                  <c:v>Middle level of imagination</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Лист1!$A$2:$A$4</c:f>
              <c:strCache>
                <c:ptCount val="3"/>
                <c:pt idx="0">
                  <c:v>Passive Screen Time</c:v>
                </c:pt>
                <c:pt idx="1">
                  <c:v>Active Screen Time</c:v>
                </c:pt>
                <c:pt idx="2">
                  <c:v>Total Screen Time</c:v>
                </c:pt>
              </c:strCache>
            </c:strRef>
          </c:cat>
          <c:val>
            <c:numRef>
              <c:f>Лист1!$C$2:$C$4</c:f>
              <c:numCache>
                <c:formatCode>General</c:formatCode>
                <c:ptCount val="3"/>
                <c:pt idx="0">
                  <c:v>8.1999999999999993</c:v>
                </c:pt>
                <c:pt idx="1">
                  <c:v>4.7</c:v>
                </c:pt>
                <c:pt idx="2">
                  <c:v>12.9</c:v>
                </c:pt>
              </c:numCache>
            </c:numRef>
          </c:val>
          <c:smooth val="0"/>
          <c:extLst>
            <c:ext xmlns:c16="http://schemas.microsoft.com/office/drawing/2014/chart" uri="{C3380CC4-5D6E-409C-BE32-E72D297353CC}">
              <c16:uniqueId val="{00000001-26F9-4255-986F-653DD031D6F6}"/>
            </c:ext>
          </c:extLst>
        </c:ser>
        <c:ser>
          <c:idx val="2"/>
          <c:order val="2"/>
          <c:tx>
            <c:strRef>
              <c:f>Лист1!$D$1</c:f>
              <c:strCache>
                <c:ptCount val="1"/>
                <c:pt idx="0">
                  <c:v>Low level of imagination</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Лист1!$A$2:$A$4</c:f>
              <c:strCache>
                <c:ptCount val="3"/>
                <c:pt idx="0">
                  <c:v>Passive Screen Time</c:v>
                </c:pt>
                <c:pt idx="1">
                  <c:v>Active Screen Time</c:v>
                </c:pt>
                <c:pt idx="2">
                  <c:v>Total Screen Time</c:v>
                </c:pt>
              </c:strCache>
            </c:strRef>
          </c:cat>
          <c:val>
            <c:numRef>
              <c:f>Лист1!$D$2:$D$4</c:f>
              <c:numCache>
                <c:formatCode>General</c:formatCode>
                <c:ptCount val="3"/>
                <c:pt idx="0">
                  <c:v>11.2</c:v>
                </c:pt>
                <c:pt idx="1">
                  <c:v>8.4</c:v>
                </c:pt>
                <c:pt idx="2">
                  <c:v>19.2</c:v>
                </c:pt>
              </c:numCache>
            </c:numRef>
          </c:val>
          <c:smooth val="0"/>
          <c:extLst>
            <c:ext xmlns:c16="http://schemas.microsoft.com/office/drawing/2014/chart" uri="{C3380CC4-5D6E-409C-BE32-E72D297353CC}">
              <c16:uniqueId val="{00000002-26F9-4255-986F-653DD031D6F6}"/>
            </c:ext>
          </c:extLst>
        </c:ser>
        <c:dLbls>
          <c:showLegendKey val="0"/>
          <c:showVal val="0"/>
          <c:showCatName val="0"/>
          <c:showSerName val="0"/>
          <c:showPercent val="0"/>
          <c:showBubbleSize val="0"/>
        </c:dLbls>
        <c:marker val="1"/>
        <c:smooth val="0"/>
        <c:axId val="1438480143"/>
        <c:axId val="1438478895"/>
      </c:lineChart>
      <c:catAx>
        <c:axId val="14384801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ru-RU"/>
          </a:p>
        </c:txPr>
        <c:crossAx val="1438478895"/>
        <c:crosses val="autoZero"/>
        <c:auto val="1"/>
        <c:lblAlgn val="ctr"/>
        <c:lblOffset val="100"/>
        <c:noMultiLvlLbl val="0"/>
      </c:catAx>
      <c:valAx>
        <c:axId val="1438478895"/>
        <c:scaling>
          <c:orientation val="minMax"/>
          <c:max val="2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600" b="0" i="0" u="none" strike="noStrike" kern="1200" baseline="0">
                <a:solidFill>
                  <a:schemeClr val="tx1">
                    <a:lumMod val="65000"/>
                    <a:lumOff val="35000"/>
                  </a:schemeClr>
                </a:solidFill>
                <a:latin typeface="+mn-lt"/>
                <a:ea typeface="+mn-ea"/>
                <a:cs typeface="+mn-cs"/>
              </a:defRPr>
            </a:pPr>
            <a:endParaRPr lang="ru-RU"/>
          </a:p>
        </c:txPr>
        <c:crossAx val="1438480143"/>
        <c:crosses val="autoZero"/>
        <c:crossBetween val="between"/>
        <c:majorUnit val="2"/>
        <c:min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B3BA0C-2598-4528-A832-2D149CF2203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2F7393D8-65FF-4E6A-89FB-E70559B5D8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2EF65888-F330-433D-B57A-7D820BBC0FEC}"/>
              </a:ext>
            </a:extLst>
          </p:cNvPr>
          <p:cNvSpPr>
            <a:spLocks noGrp="1"/>
          </p:cNvSpPr>
          <p:nvPr>
            <p:ph type="dt" sz="half" idx="10"/>
          </p:nvPr>
        </p:nvSpPr>
        <p:spPr/>
        <p:txBody>
          <a:bodyPr/>
          <a:lstStyle/>
          <a:p>
            <a:fld id="{3D4D1BB7-4370-42BC-90A5-35DD593CD821}" type="datetimeFigureOut">
              <a:rPr lang="ru-RU" smtClean="0"/>
              <a:t>09.05.2022</a:t>
            </a:fld>
            <a:endParaRPr lang="ru-RU"/>
          </a:p>
        </p:txBody>
      </p:sp>
      <p:sp>
        <p:nvSpPr>
          <p:cNvPr id="5" name="Нижний колонтитул 4">
            <a:extLst>
              <a:ext uri="{FF2B5EF4-FFF2-40B4-BE49-F238E27FC236}">
                <a16:creationId xmlns:a16="http://schemas.microsoft.com/office/drawing/2014/main" id="{B4E21024-5902-4CAF-8ED1-C68C287D9CA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8ADA842-BA01-461F-B2EE-7304C8D1D619}"/>
              </a:ext>
            </a:extLst>
          </p:cNvPr>
          <p:cNvSpPr>
            <a:spLocks noGrp="1"/>
          </p:cNvSpPr>
          <p:nvPr>
            <p:ph type="sldNum" sz="quarter" idx="12"/>
          </p:nvPr>
        </p:nvSpPr>
        <p:spPr/>
        <p:txBody>
          <a:bodyPr/>
          <a:lstStyle/>
          <a:p>
            <a:fld id="{08BCE264-CE57-4A4A-99AE-6BAAE9447FEA}" type="slidenum">
              <a:rPr lang="ru-RU" smtClean="0"/>
              <a:t>‹#›</a:t>
            </a:fld>
            <a:endParaRPr lang="ru-RU"/>
          </a:p>
        </p:txBody>
      </p:sp>
    </p:spTree>
    <p:extLst>
      <p:ext uri="{BB962C8B-B14F-4D97-AF65-F5344CB8AC3E}">
        <p14:creationId xmlns:p14="http://schemas.microsoft.com/office/powerpoint/2010/main" val="408101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61EEC7-4DA7-4088-BBC0-09AEF8EA6C91}"/>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7F016D87-CAA4-4014-B91F-7B4846A575A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0C5FD25-9837-4345-8FAF-E11634E4C24D}"/>
              </a:ext>
            </a:extLst>
          </p:cNvPr>
          <p:cNvSpPr>
            <a:spLocks noGrp="1"/>
          </p:cNvSpPr>
          <p:nvPr>
            <p:ph type="dt" sz="half" idx="10"/>
          </p:nvPr>
        </p:nvSpPr>
        <p:spPr/>
        <p:txBody>
          <a:bodyPr/>
          <a:lstStyle/>
          <a:p>
            <a:fld id="{3D4D1BB7-4370-42BC-90A5-35DD593CD821}" type="datetimeFigureOut">
              <a:rPr lang="ru-RU" smtClean="0"/>
              <a:t>09.05.2022</a:t>
            </a:fld>
            <a:endParaRPr lang="ru-RU"/>
          </a:p>
        </p:txBody>
      </p:sp>
      <p:sp>
        <p:nvSpPr>
          <p:cNvPr id="5" name="Нижний колонтитул 4">
            <a:extLst>
              <a:ext uri="{FF2B5EF4-FFF2-40B4-BE49-F238E27FC236}">
                <a16:creationId xmlns:a16="http://schemas.microsoft.com/office/drawing/2014/main" id="{6AA3E596-4AF9-4DD9-88FE-263776F7D1B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C21B3B2-F1C5-4A87-8CC9-6ECEC5139B2E}"/>
              </a:ext>
            </a:extLst>
          </p:cNvPr>
          <p:cNvSpPr>
            <a:spLocks noGrp="1"/>
          </p:cNvSpPr>
          <p:nvPr>
            <p:ph type="sldNum" sz="quarter" idx="12"/>
          </p:nvPr>
        </p:nvSpPr>
        <p:spPr/>
        <p:txBody>
          <a:bodyPr/>
          <a:lstStyle/>
          <a:p>
            <a:fld id="{08BCE264-CE57-4A4A-99AE-6BAAE9447FEA}" type="slidenum">
              <a:rPr lang="ru-RU" smtClean="0"/>
              <a:t>‹#›</a:t>
            </a:fld>
            <a:endParaRPr lang="ru-RU"/>
          </a:p>
        </p:txBody>
      </p:sp>
    </p:spTree>
    <p:extLst>
      <p:ext uri="{BB962C8B-B14F-4D97-AF65-F5344CB8AC3E}">
        <p14:creationId xmlns:p14="http://schemas.microsoft.com/office/powerpoint/2010/main" val="2207409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A0551CEB-2B3B-4B3A-931F-CFF1B0724B8D}"/>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156BE8C7-F4C7-42E2-A8F0-E727A562CDE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8C05428-EA2D-4539-BC90-D305E94CE42C}"/>
              </a:ext>
            </a:extLst>
          </p:cNvPr>
          <p:cNvSpPr>
            <a:spLocks noGrp="1"/>
          </p:cNvSpPr>
          <p:nvPr>
            <p:ph type="dt" sz="half" idx="10"/>
          </p:nvPr>
        </p:nvSpPr>
        <p:spPr/>
        <p:txBody>
          <a:bodyPr/>
          <a:lstStyle/>
          <a:p>
            <a:fld id="{3D4D1BB7-4370-42BC-90A5-35DD593CD821}" type="datetimeFigureOut">
              <a:rPr lang="ru-RU" smtClean="0"/>
              <a:t>09.05.2022</a:t>
            </a:fld>
            <a:endParaRPr lang="ru-RU"/>
          </a:p>
        </p:txBody>
      </p:sp>
      <p:sp>
        <p:nvSpPr>
          <p:cNvPr id="5" name="Нижний колонтитул 4">
            <a:extLst>
              <a:ext uri="{FF2B5EF4-FFF2-40B4-BE49-F238E27FC236}">
                <a16:creationId xmlns:a16="http://schemas.microsoft.com/office/drawing/2014/main" id="{9CBDE087-8C27-4637-917D-FB8A8AC3E09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230CFB3-6865-40D0-92A2-4B32AC9388DC}"/>
              </a:ext>
            </a:extLst>
          </p:cNvPr>
          <p:cNvSpPr>
            <a:spLocks noGrp="1"/>
          </p:cNvSpPr>
          <p:nvPr>
            <p:ph type="sldNum" sz="quarter" idx="12"/>
          </p:nvPr>
        </p:nvSpPr>
        <p:spPr/>
        <p:txBody>
          <a:bodyPr/>
          <a:lstStyle/>
          <a:p>
            <a:fld id="{08BCE264-CE57-4A4A-99AE-6BAAE9447FEA}" type="slidenum">
              <a:rPr lang="ru-RU" smtClean="0"/>
              <a:t>‹#›</a:t>
            </a:fld>
            <a:endParaRPr lang="ru-RU"/>
          </a:p>
        </p:txBody>
      </p:sp>
    </p:spTree>
    <p:extLst>
      <p:ext uri="{BB962C8B-B14F-4D97-AF65-F5344CB8AC3E}">
        <p14:creationId xmlns:p14="http://schemas.microsoft.com/office/powerpoint/2010/main" val="692375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4B31FD-7448-45F1-9AE2-403987DE8D36}"/>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E88A5283-B429-4356-AC41-41F6BA8745F8}"/>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FCD772F-A469-417D-8A0A-C3E73C771E85}"/>
              </a:ext>
            </a:extLst>
          </p:cNvPr>
          <p:cNvSpPr>
            <a:spLocks noGrp="1"/>
          </p:cNvSpPr>
          <p:nvPr>
            <p:ph type="dt" sz="half" idx="10"/>
          </p:nvPr>
        </p:nvSpPr>
        <p:spPr/>
        <p:txBody>
          <a:bodyPr/>
          <a:lstStyle/>
          <a:p>
            <a:fld id="{3D4D1BB7-4370-42BC-90A5-35DD593CD821}" type="datetimeFigureOut">
              <a:rPr lang="ru-RU" smtClean="0"/>
              <a:t>09.05.2022</a:t>
            </a:fld>
            <a:endParaRPr lang="ru-RU"/>
          </a:p>
        </p:txBody>
      </p:sp>
      <p:sp>
        <p:nvSpPr>
          <p:cNvPr id="5" name="Нижний колонтитул 4">
            <a:extLst>
              <a:ext uri="{FF2B5EF4-FFF2-40B4-BE49-F238E27FC236}">
                <a16:creationId xmlns:a16="http://schemas.microsoft.com/office/drawing/2014/main" id="{8DEE0397-C7A7-48B7-9617-56DEC532035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C8783D7-C7FC-43DF-87FC-24F05120278A}"/>
              </a:ext>
            </a:extLst>
          </p:cNvPr>
          <p:cNvSpPr>
            <a:spLocks noGrp="1"/>
          </p:cNvSpPr>
          <p:nvPr>
            <p:ph type="sldNum" sz="quarter" idx="12"/>
          </p:nvPr>
        </p:nvSpPr>
        <p:spPr/>
        <p:txBody>
          <a:bodyPr/>
          <a:lstStyle/>
          <a:p>
            <a:fld id="{08BCE264-CE57-4A4A-99AE-6BAAE9447FEA}" type="slidenum">
              <a:rPr lang="ru-RU" smtClean="0"/>
              <a:t>‹#›</a:t>
            </a:fld>
            <a:endParaRPr lang="ru-RU"/>
          </a:p>
        </p:txBody>
      </p:sp>
    </p:spTree>
    <p:extLst>
      <p:ext uri="{BB962C8B-B14F-4D97-AF65-F5344CB8AC3E}">
        <p14:creationId xmlns:p14="http://schemas.microsoft.com/office/powerpoint/2010/main" val="2761036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14237C-4B14-4BB6-9509-DB7C757B7A89}"/>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7A715058-CE12-485C-A042-02A3CAEE8E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85C0C5DE-B300-4444-8BD3-68C7AA6956C1}"/>
              </a:ext>
            </a:extLst>
          </p:cNvPr>
          <p:cNvSpPr>
            <a:spLocks noGrp="1"/>
          </p:cNvSpPr>
          <p:nvPr>
            <p:ph type="dt" sz="half" idx="10"/>
          </p:nvPr>
        </p:nvSpPr>
        <p:spPr/>
        <p:txBody>
          <a:bodyPr/>
          <a:lstStyle/>
          <a:p>
            <a:fld id="{3D4D1BB7-4370-42BC-90A5-35DD593CD821}" type="datetimeFigureOut">
              <a:rPr lang="ru-RU" smtClean="0"/>
              <a:t>09.05.2022</a:t>
            </a:fld>
            <a:endParaRPr lang="ru-RU"/>
          </a:p>
        </p:txBody>
      </p:sp>
      <p:sp>
        <p:nvSpPr>
          <p:cNvPr id="5" name="Нижний колонтитул 4">
            <a:extLst>
              <a:ext uri="{FF2B5EF4-FFF2-40B4-BE49-F238E27FC236}">
                <a16:creationId xmlns:a16="http://schemas.microsoft.com/office/drawing/2014/main" id="{9E67F857-7E0C-4CFD-A108-F07DD054F94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7771B2F-DAA1-4FC7-9E68-D287A53D1214}"/>
              </a:ext>
            </a:extLst>
          </p:cNvPr>
          <p:cNvSpPr>
            <a:spLocks noGrp="1"/>
          </p:cNvSpPr>
          <p:nvPr>
            <p:ph type="sldNum" sz="quarter" idx="12"/>
          </p:nvPr>
        </p:nvSpPr>
        <p:spPr/>
        <p:txBody>
          <a:bodyPr/>
          <a:lstStyle/>
          <a:p>
            <a:fld id="{08BCE264-CE57-4A4A-99AE-6BAAE9447FEA}" type="slidenum">
              <a:rPr lang="ru-RU" smtClean="0"/>
              <a:t>‹#›</a:t>
            </a:fld>
            <a:endParaRPr lang="ru-RU"/>
          </a:p>
        </p:txBody>
      </p:sp>
    </p:spTree>
    <p:extLst>
      <p:ext uri="{BB962C8B-B14F-4D97-AF65-F5344CB8AC3E}">
        <p14:creationId xmlns:p14="http://schemas.microsoft.com/office/powerpoint/2010/main" val="267682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A5FF70-8184-400D-B34D-075D2607F46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D5DDD42D-1677-40AD-A7EC-BDED0C2A2C83}"/>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DFEB8EAA-4B11-4A7F-97F4-419AD2EB3C6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628A1EDF-1E90-475A-BFF3-B18AF47126F7}"/>
              </a:ext>
            </a:extLst>
          </p:cNvPr>
          <p:cNvSpPr>
            <a:spLocks noGrp="1"/>
          </p:cNvSpPr>
          <p:nvPr>
            <p:ph type="dt" sz="half" idx="10"/>
          </p:nvPr>
        </p:nvSpPr>
        <p:spPr/>
        <p:txBody>
          <a:bodyPr/>
          <a:lstStyle/>
          <a:p>
            <a:fld id="{3D4D1BB7-4370-42BC-90A5-35DD593CD821}" type="datetimeFigureOut">
              <a:rPr lang="ru-RU" smtClean="0"/>
              <a:t>09.05.2022</a:t>
            </a:fld>
            <a:endParaRPr lang="ru-RU"/>
          </a:p>
        </p:txBody>
      </p:sp>
      <p:sp>
        <p:nvSpPr>
          <p:cNvPr id="6" name="Нижний колонтитул 5">
            <a:extLst>
              <a:ext uri="{FF2B5EF4-FFF2-40B4-BE49-F238E27FC236}">
                <a16:creationId xmlns:a16="http://schemas.microsoft.com/office/drawing/2014/main" id="{E4AA4648-622C-4EB0-AA24-51635A100A6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8F0DDF5-6E4B-47F9-B58E-A999B652C8E3}"/>
              </a:ext>
            </a:extLst>
          </p:cNvPr>
          <p:cNvSpPr>
            <a:spLocks noGrp="1"/>
          </p:cNvSpPr>
          <p:nvPr>
            <p:ph type="sldNum" sz="quarter" idx="12"/>
          </p:nvPr>
        </p:nvSpPr>
        <p:spPr/>
        <p:txBody>
          <a:bodyPr/>
          <a:lstStyle/>
          <a:p>
            <a:fld id="{08BCE264-CE57-4A4A-99AE-6BAAE9447FEA}" type="slidenum">
              <a:rPr lang="ru-RU" smtClean="0"/>
              <a:t>‹#›</a:t>
            </a:fld>
            <a:endParaRPr lang="ru-RU"/>
          </a:p>
        </p:txBody>
      </p:sp>
    </p:spTree>
    <p:extLst>
      <p:ext uri="{BB962C8B-B14F-4D97-AF65-F5344CB8AC3E}">
        <p14:creationId xmlns:p14="http://schemas.microsoft.com/office/powerpoint/2010/main" val="4054539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428CF4-E096-459F-876F-33EA1AD8D45C}"/>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3BAA21B1-31B0-4E9E-BAE2-A5135F2418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427426B-6F1D-407A-91DD-013316A5DB01}"/>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2040C0B2-DB44-4E1C-AA3C-2F47FD434D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BDF55F8B-FE58-488C-B5D4-CCA22EBA9B67}"/>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C0B023CB-96A3-42B5-BBEA-027D36F673A8}"/>
              </a:ext>
            </a:extLst>
          </p:cNvPr>
          <p:cNvSpPr>
            <a:spLocks noGrp="1"/>
          </p:cNvSpPr>
          <p:nvPr>
            <p:ph type="dt" sz="half" idx="10"/>
          </p:nvPr>
        </p:nvSpPr>
        <p:spPr/>
        <p:txBody>
          <a:bodyPr/>
          <a:lstStyle/>
          <a:p>
            <a:fld id="{3D4D1BB7-4370-42BC-90A5-35DD593CD821}" type="datetimeFigureOut">
              <a:rPr lang="ru-RU" smtClean="0"/>
              <a:t>09.05.2022</a:t>
            </a:fld>
            <a:endParaRPr lang="ru-RU"/>
          </a:p>
        </p:txBody>
      </p:sp>
      <p:sp>
        <p:nvSpPr>
          <p:cNvPr id="8" name="Нижний колонтитул 7">
            <a:extLst>
              <a:ext uri="{FF2B5EF4-FFF2-40B4-BE49-F238E27FC236}">
                <a16:creationId xmlns:a16="http://schemas.microsoft.com/office/drawing/2014/main" id="{87E6A6B4-C9B6-4E3A-AF7A-E5BB128486C9}"/>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155BCF8C-334A-4ACA-836F-152670E0149A}"/>
              </a:ext>
            </a:extLst>
          </p:cNvPr>
          <p:cNvSpPr>
            <a:spLocks noGrp="1"/>
          </p:cNvSpPr>
          <p:nvPr>
            <p:ph type="sldNum" sz="quarter" idx="12"/>
          </p:nvPr>
        </p:nvSpPr>
        <p:spPr/>
        <p:txBody>
          <a:bodyPr/>
          <a:lstStyle/>
          <a:p>
            <a:fld id="{08BCE264-CE57-4A4A-99AE-6BAAE9447FEA}" type="slidenum">
              <a:rPr lang="ru-RU" smtClean="0"/>
              <a:t>‹#›</a:t>
            </a:fld>
            <a:endParaRPr lang="ru-RU"/>
          </a:p>
        </p:txBody>
      </p:sp>
    </p:spTree>
    <p:extLst>
      <p:ext uri="{BB962C8B-B14F-4D97-AF65-F5344CB8AC3E}">
        <p14:creationId xmlns:p14="http://schemas.microsoft.com/office/powerpoint/2010/main" val="2835329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B9B3A0-D401-4024-8378-C6EA7D682F16}"/>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CD02BF88-DE11-4CE8-8E20-B5FFF774E383}"/>
              </a:ext>
            </a:extLst>
          </p:cNvPr>
          <p:cNvSpPr>
            <a:spLocks noGrp="1"/>
          </p:cNvSpPr>
          <p:nvPr>
            <p:ph type="dt" sz="half" idx="10"/>
          </p:nvPr>
        </p:nvSpPr>
        <p:spPr/>
        <p:txBody>
          <a:bodyPr/>
          <a:lstStyle/>
          <a:p>
            <a:fld id="{3D4D1BB7-4370-42BC-90A5-35DD593CD821}" type="datetimeFigureOut">
              <a:rPr lang="ru-RU" smtClean="0"/>
              <a:t>09.05.2022</a:t>
            </a:fld>
            <a:endParaRPr lang="ru-RU"/>
          </a:p>
        </p:txBody>
      </p:sp>
      <p:sp>
        <p:nvSpPr>
          <p:cNvPr id="4" name="Нижний колонтитул 3">
            <a:extLst>
              <a:ext uri="{FF2B5EF4-FFF2-40B4-BE49-F238E27FC236}">
                <a16:creationId xmlns:a16="http://schemas.microsoft.com/office/drawing/2014/main" id="{D7679CD5-383C-4C3D-90AD-FCF3D4C055CE}"/>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4430920A-DD8E-4684-9DDA-648B3405449D}"/>
              </a:ext>
            </a:extLst>
          </p:cNvPr>
          <p:cNvSpPr>
            <a:spLocks noGrp="1"/>
          </p:cNvSpPr>
          <p:nvPr>
            <p:ph type="sldNum" sz="quarter" idx="12"/>
          </p:nvPr>
        </p:nvSpPr>
        <p:spPr/>
        <p:txBody>
          <a:bodyPr/>
          <a:lstStyle/>
          <a:p>
            <a:fld id="{08BCE264-CE57-4A4A-99AE-6BAAE9447FEA}" type="slidenum">
              <a:rPr lang="ru-RU" smtClean="0"/>
              <a:t>‹#›</a:t>
            </a:fld>
            <a:endParaRPr lang="ru-RU"/>
          </a:p>
        </p:txBody>
      </p:sp>
    </p:spTree>
    <p:extLst>
      <p:ext uri="{BB962C8B-B14F-4D97-AF65-F5344CB8AC3E}">
        <p14:creationId xmlns:p14="http://schemas.microsoft.com/office/powerpoint/2010/main" val="769157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9D252D80-B64E-448C-B0F5-59D7D3FC35E4}"/>
              </a:ext>
            </a:extLst>
          </p:cNvPr>
          <p:cNvSpPr>
            <a:spLocks noGrp="1"/>
          </p:cNvSpPr>
          <p:nvPr>
            <p:ph type="dt" sz="half" idx="10"/>
          </p:nvPr>
        </p:nvSpPr>
        <p:spPr/>
        <p:txBody>
          <a:bodyPr/>
          <a:lstStyle/>
          <a:p>
            <a:fld id="{3D4D1BB7-4370-42BC-90A5-35DD593CD821}" type="datetimeFigureOut">
              <a:rPr lang="ru-RU" smtClean="0"/>
              <a:t>09.05.2022</a:t>
            </a:fld>
            <a:endParaRPr lang="ru-RU"/>
          </a:p>
        </p:txBody>
      </p:sp>
      <p:sp>
        <p:nvSpPr>
          <p:cNvPr id="3" name="Нижний колонтитул 2">
            <a:extLst>
              <a:ext uri="{FF2B5EF4-FFF2-40B4-BE49-F238E27FC236}">
                <a16:creationId xmlns:a16="http://schemas.microsoft.com/office/drawing/2014/main" id="{8ACE26FE-54CA-4290-B701-BB6D53CCDF04}"/>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003A8933-D875-449B-B24A-B73A35574E19}"/>
              </a:ext>
            </a:extLst>
          </p:cNvPr>
          <p:cNvSpPr>
            <a:spLocks noGrp="1"/>
          </p:cNvSpPr>
          <p:nvPr>
            <p:ph type="sldNum" sz="quarter" idx="12"/>
          </p:nvPr>
        </p:nvSpPr>
        <p:spPr/>
        <p:txBody>
          <a:bodyPr/>
          <a:lstStyle/>
          <a:p>
            <a:fld id="{08BCE264-CE57-4A4A-99AE-6BAAE9447FEA}" type="slidenum">
              <a:rPr lang="ru-RU" smtClean="0"/>
              <a:t>‹#›</a:t>
            </a:fld>
            <a:endParaRPr lang="ru-RU"/>
          </a:p>
        </p:txBody>
      </p:sp>
    </p:spTree>
    <p:extLst>
      <p:ext uri="{BB962C8B-B14F-4D97-AF65-F5344CB8AC3E}">
        <p14:creationId xmlns:p14="http://schemas.microsoft.com/office/powerpoint/2010/main" val="3208967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6877B9-8393-4CFC-A4D7-4612E689D57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C55E8B82-0C15-4C5D-9578-B317EB7160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72C48BA4-CFEE-4A41-94A6-AF0F45EBEF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33E1EDE-37EF-44B8-9F47-6E29DFD5CE39}"/>
              </a:ext>
            </a:extLst>
          </p:cNvPr>
          <p:cNvSpPr>
            <a:spLocks noGrp="1"/>
          </p:cNvSpPr>
          <p:nvPr>
            <p:ph type="dt" sz="half" idx="10"/>
          </p:nvPr>
        </p:nvSpPr>
        <p:spPr/>
        <p:txBody>
          <a:bodyPr/>
          <a:lstStyle/>
          <a:p>
            <a:fld id="{3D4D1BB7-4370-42BC-90A5-35DD593CD821}" type="datetimeFigureOut">
              <a:rPr lang="ru-RU" smtClean="0"/>
              <a:t>09.05.2022</a:t>
            </a:fld>
            <a:endParaRPr lang="ru-RU"/>
          </a:p>
        </p:txBody>
      </p:sp>
      <p:sp>
        <p:nvSpPr>
          <p:cNvPr id="6" name="Нижний колонтитул 5">
            <a:extLst>
              <a:ext uri="{FF2B5EF4-FFF2-40B4-BE49-F238E27FC236}">
                <a16:creationId xmlns:a16="http://schemas.microsoft.com/office/drawing/2014/main" id="{7939D369-8668-4BDE-9D93-5886FA3521A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B859B9B-9238-4232-97C9-D63D0A73C680}"/>
              </a:ext>
            </a:extLst>
          </p:cNvPr>
          <p:cNvSpPr>
            <a:spLocks noGrp="1"/>
          </p:cNvSpPr>
          <p:nvPr>
            <p:ph type="sldNum" sz="quarter" idx="12"/>
          </p:nvPr>
        </p:nvSpPr>
        <p:spPr/>
        <p:txBody>
          <a:bodyPr/>
          <a:lstStyle/>
          <a:p>
            <a:fld id="{08BCE264-CE57-4A4A-99AE-6BAAE9447FEA}" type="slidenum">
              <a:rPr lang="ru-RU" smtClean="0"/>
              <a:t>‹#›</a:t>
            </a:fld>
            <a:endParaRPr lang="ru-RU"/>
          </a:p>
        </p:txBody>
      </p:sp>
    </p:spTree>
    <p:extLst>
      <p:ext uri="{BB962C8B-B14F-4D97-AF65-F5344CB8AC3E}">
        <p14:creationId xmlns:p14="http://schemas.microsoft.com/office/powerpoint/2010/main" val="299931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5384D2-6F70-4477-8D63-8A7213852F4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6CE604FB-7AC2-426E-8B11-7794674A4C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C4E89665-08BA-4191-B6C9-22F7B11C05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825D453-7F99-44E1-BFAC-BA6C5229BB06}"/>
              </a:ext>
            </a:extLst>
          </p:cNvPr>
          <p:cNvSpPr>
            <a:spLocks noGrp="1"/>
          </p:cNvSpPr>
          <p:nvPr>
            <p:ph type="dt" sz="half" idx="10"/>
          </p:nvPr>
        </p:nvSpPr>
        <p:spPr/>
        <p:txBody>
          <a:bodyPr/>
          <a:lstStyle/>
          <a:p>
            <a:fld id="{3D4D1BB7-4370-42BC-90A5-35DD593CD821}" type="datetimeFigureOut">
              <a:rPr lang="ru-RU" smtClean="0"/>
              <a:t>09.05.2022</a:t>
            </a:fld>
            <a:endParaRPr lang="ru-RU"/>
          </a:p>
        </p:txBody>
      </p:sp>
      <p:sp>
        <p:nvSpPr>
          <p:cNvPr id="6" name="Нижний колонтитул 5">
            <a:extLst>
              <a:ext uri="{FF2B5EF4-FFF2-40B4-BE49-F238E27FC236}">
                <a16:creationId xmlns:a16="http://schemas.microsoft.com/office/drawing/2014/main" id="{D7D1D6DA-4E3C-4BDD-84E7-2DA545A6100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DF5F372-F80C-4CEF-BE95-2A2768D58D31}"/>
              </a:ext>
            </a:extLst>
          </p:cNvPr>
          <p:cNvSpPr>
            <a:spLocks noGrp="1"/>
          </p:cNvSpPr>
          <p:nvPr>
            <p:ph type="sldNum" sz="quarter" idx="12"/>
          </p:nvPr>
        </p:nvSpPr>
        <p:spPr/>
        <p:txBody>
          <a:bodyPr/>
          <a:lstStyle/>
          <a:p>
            <a:fld id="{08BCE264-CE57-4A4A-99AE-6BAAE9447FEA}" type="slidenum">
              <a:rPr lang="ru-RU" smtClean="0"/>
              <a:t>‹#›</a:t>
            </a:fld>
            <a:endParaRPr lang="ru-RU"/>
          </a:p>
        </p:txBody>
      </p:sp>
    </p:spTree>
    <p:extLst>
      <p:ext uri="{BB962C8B-B14F-4D97-AF65-F5344CB8AC3E}">
        <p14:creationId xmlns:p14="http://schemas.microsoft.com/office/powerpoint/2010/main" val="797715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03D42A-FD41-4ED6-B460-33A04D0519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E668FB4B-17CC-48C5-8E42-B082F058B1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B71BED1-2AA0-4D1C-961F-A3EDBF8938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4D1BB7-4370-42BC-90A5-35DD593CD821}" type="datetimeFigureOut">
              <a:rPr lang="ru-RU" smtClean="0"/>
              <a:t>09.05.2022</a:t>
            </a:fld>
            <a:endParaRPr lang="ru-RU"/>
          </a:p>
        </p:txBody>
      </p:sp>
      <p:sp>
        <p:nvSpPr>
          <p:cNvPr id="5" name="Нижний колонтитул 4">
            <a:extLst>
              <a:ext uri="{FF2B5EF4-FFF2-40B4-BE49-F238E27FC236}">
                <a16:creationId xmlns:a16="http://schemas.microsoft.com/office/drawing/2014/main" id="{94C8B580-7B2D-4730-913C-ECEBB51728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7D4CF00-9449-47A6-96D5-91A53765B4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CE264-CE57-4A4A-99AE-6BAAE9447FEA}" type="slidenum">
              <a:rPr lang="ru-RU" smtClean="0"/>
              <a:t>‹#›</a:t>
            </a:fld>
            <a:endParaRPr lang="ru-RU"/>
          </a:p>
        </p:txBody>
      </p:sp>
    </p:spTree>
    <p:extLst>
      <p:ext uri="{BB962C8B-B14F-4D97-AF65-F5344CB8AC3E}">
        <p14:creationId xmlns:p14="http://schemas.microsoft.com/office/powerpoint/2010/main" val="3617502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2000">
              <a:schemeClr val="accent1">
                <a:lumMod val="5000"/>
                <a:lumOff val="95000"/>
              </a:schemeClr>
            </a:gs>
            <a:gs pos="54000">
              <a:schemeClr val="accent1">
                <a:lumMod val="45000"/>
                <a:lumOff val="55000"/>
              </a:schemeClr>
            </a:gs>
            <a:gs pos="59000">
              <a:schemeClr val="accent1">
                <a:lumMod val="45000"/>
                <a:lumOff val="55000"/>
              </a:schemeClr>
            </a:gs>
            <a:gs pos="55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Заголовок 1">
            <a:extLst>
              <a:ext uri="{FF2B5EF4-FFF2-40B4-BE49-F238E27FC236}">
                <a16:creationId xmlns:a16="http://schemas.microsoft.com/office/drawing/2014/main" id="{FD3C442E-81E4-4C85-B0AF-F334397C5193}"/>
              </a:ext>
            </a:extLst>
          </p:cNvPr>
          <p:cNvSpPr>
            <a:spLocks noGrp="1"/>
          </p:cNvSpPr>
          <p:nvPr>
            <p:ph type="ctrTitle"/>
          </p:nvPr>
        </p:nvSpPr>
        <p:spPr>
          <a:xfrm>
            <a:off x="1524000" y="2776538"/>
            <a:ext cx="9144000" cy="1381188"/>
          </a:xfrm>
        </p:spPr>
        <p:txBody>
          <a:bodyPr anchor="ctr">
            <a:normAutofit fontScale="90000"/>
          </a:bodyPr>
          <a:lstStyle/>
          <a:p>
            <a:r>
              <a:rPr lang="en-US" sz="4400" b="0" i="0" dirty="0">
                <a:solidFill>
                  <a:srgbClr val="000000"/>
                </a:solidFill>
                <a:effectLst/>
                <a:latin typeface="Arial" panose="020B0604020202020204" pitchFamily="34" charset="0"/>
              </a:rPr>
              <a:t>Non-verbal imagination of older preschoolers and their use of digital devices</a:t>
            </a:r>
            <a:endParaRPr lang="ru-RU" sz="4400" dirty="0">
              <a:solidFill>
                <a:schemeClr val="bg2"/>
              </a:solidFill>
            </a:endParaRPr>
          </a:p>
        </p:txBody>
      </p:sp>
      <p:sp>
        <p:nvSpPr>
          <p:cNvPr id="12" name="Заголовок 1">
            <a:extLst>
              <a:ext uri="{FF2B5EF4-FFF2-40B4-BE49-F238E27FC236}">
                <a16:creationId xmlns:a16="http://schemas.microsoft.com/office/drawing/2014/main" id="{5CC75A53-5F7D-487B-A579-39F14C153B7F}"/>
              </a:ext>
            </a:extLst>
          </p:cNvPr>
          <p:cNvSpPr txBox="1">
            <a:spLocks/>
          </p:cNvSpPr>
          <p:nvPr/>
        </p:nvSpPr>
        <p:spPr>
          <a:xfrm>
            <a:off x="3533867" y="4602258"/>
            <a:ext cx="8658133" cy="1757394"/>
          </a:xfrm>
          <a:prstGeom prst="rect">
            <a:avLst/>
          </a:prstGeom>
        </p:spPr>
        <p:txBody>
          <a:bodyPr vert="horz" lIns="91440" tIns="45720" rIns="91440" bIns="45720" rtlCol="0"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b="1" dirty="0"/>
              <a:t>Nataliya S. </a:t>
            </a:r>
            <a:r>
              <a:rPr lang="en-US" sz="2000" b="1" dirty="0" err="1"/>
              <a:t>Denisenkova</a:t>
            </a:r>
            <a:r>
              <a:rPr lang="en-US" sz="2000" b="1" dirty="0"/>
              <a:t>, </a:t>
            </a:r>
            <a:r>
              <a:rPr lang="en-US" sz="2000" dirty="0"/>
              <a:t>PhD in Psychology, Professor Social Psychology of Development Chair, Faculty of Social Psychology, Moscow State University of Psychology &amp; Education, Moscow, Russia.</a:t>
            </a:r>
          </a:p>
          <a:p>
            <a:pPr algn="l"/>
            <a:r>
              <a:rPr lang="en-US" sz="2000" b="1" dirty="0"/>
              <a:t>Pavel I. </a:t>
            </a:r>
            <a:r>
              <a:rPr lang="en-US" sz="2000" b="1" dirty="0" err="1"/>
              <a:t>Taruntaev</a:t>
            </a:r>
            <a:r>
              <a:rPr lang="en-US" sz="2000" b="1" dirty="0"/>
              <a:t>, </a:t>
            </a:r>
            <a:r>
              <a:rPr lang="en-US" sz="2000" dirty="0"/>
              <a:t>Graduate Student of Social Psychology of Development Chair, Faculty of Social Psychology, Moscow State University of Psychology &amp; Education, Moscow, Russia.</a:t>
            </a:r>
            <a:endParaRPr lang="ru-RU" sz="2000" dirty="0"/>
          </a:p>
        </p:txBody>
      </p:sp>
      <p:sp>
        <p:nvSpPr>
          <p:cNvPr id="4" name="Заголовок 1">
            <a:extLst>
              <a:ext uri="{FF2B5EF4-FFF2-40B4-BE49-F238E27FC236}">
                <a16:creationId xmlns:a16="http://schemas.microsoft.com/office/drawing/2014/main" id="{63197D39-6446-4738-8CB8-07A276DC32F3}"/>
              </a:ext>
            </a:extLst>
          </p:cNvPr>
          <p:cNvSpPr txBox="1">
            <a:spLocks/>
          </p:cNvSpPr>
          <p:nvPr/>
        </p:nvSpPr>
        <p:spPr>
          <a:xfrm>
            <a:off x="682487" y="109330"/>
            <a:ext cx="11509513" cy="1757394"/>
          </a:xfrm>
          <a:prstGeom prst="rect">
            <a:avLst/>
          </a:prstGeom>
        </p:spPr>
        <p:txBody>
          <a:bodyPr vert="horz" lIns="91440" tIns="45720" rIns="91440" bIns="45720" rtlCol="0"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ru-RU" sz="3200" dirty="0"/>
          </a:p>
        </p:txBody>
      </p:sp>
      <p:pic>
        <p:nvPicPr>
          <p:cNvPr id="5" name="Рисунок 4">
            <a:extLst>
              <a:ext uri="{FF2B5EF4-FFF2-40B4-BE49-F238E27FC236}">
                <a16:creationId xmlns:a16="http://schemas.microsoft.com/office/drawing/2014/main" id="{7941DC58-9855-D710-4C7B-4EC86B9AA3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89779" y="303839"/>
            <a:ext cx="4465056" cy="2016252"/>
          </a:xfrm>
          <a:prstGeom prst="rect">
            <a:avLst/>
          </a:prstGeom>
        </p:spPr>
      </p:pic>
    </p:spTree>
    <p:extLst>
      <p:ext uri="{BB962C8B-B14F-4D97-AF65-F5344CB8AC3E}">
        <p14:creationId xmlns:p14="http://schemas.microsoft.com/office/powerpoint/2010/main" val="231264769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5F2C09-0016-445D-B5BE-259B5E3BB10C}"/>
              </a:ext>
            </a:extLst>
          </p:cNvPr>
          <p:cNvSpPr>
            <a:spLocks noGrp="1"/>
          </p:cNvSpPr>
          <p:nvPr>
            <p:ph type="title"/>
          </p:nvPr>
        </p:nvSpPr>
        <p:spPr>
          <a:xfrm>
            <a:off x="2919412" y="11905"/>
            <a:ext cx="6353175" cy="1338263"/>
          </a:xfrm>
        </p:spPr>
        <p:txBody>
          <a:bodyPr/>
          <a:lstStyle/>
          <a:p>
            <a:pPr algn="ctr"/>
            <a:r>
              <a:rPr lang="en-US" b="1" dirty="0">
                <a:solidFill>
                  <a:schemeClr val="bg1"/>
                </a:solidFill>
              </a:rPr>
              <a:t>Purpose of our study</a:t>
            </a:r>
            <a:endParaRPr lang="ru-RU" b="1" dirty="0">
              <a:solidFill>
                <a:schemeClr val="bg1"/>
              </a:solidFill>
            </a:endParaRPr>
          </a:p>
        </p:txBody>
      </p:sp>
      <p:sp>
        <p:nvSpPr>
          <p:cNvPr id="3" name="Объект 2">
            <a:extLst>
              <a:ext uri="{FF2B5EF4-FFF2-40B4-BE49-F238E27FC236}">
                <a16:creationId xmlns:a16="http://schemas.microsoft.com/office/drawing/2014/main" id="{FB2DED38-6409-43A3-88B5-33F8DC1BED7A}"/>
              </a:ext>
            </a:extLst>
          </p:cNvPr>
          <p:cNvSpPr>
            <a:spLocks noGrp="1"/>
          </p:cNvSpPr>
          <p:nvPr>
            <p:ph idx="1"/>
          </p:nvPr>
        </p:nvSpPr>
        <p:spPr>
          <a:xfrm>
            <a:off x="838200" y="1123950"/>
            <a:ext cx="10515600" cy="5053013"/>
          </a:xfrm>
        </p:spPr>
        <p:txBody>
          <a:bodyPr>
            <a:normAutofit/>
          </a:bodyPr>
          <a:lstStyle/>
          <a:p>
            <a:pPr algn="l"/>
            <a:r>
              <a:rPr lang="en-US" b="0" i="0" dirty="0">
                <a:solidFill>
                  <a:schemeClr val="bg1"/>
                </a:solidFill>
                <a:effectLst/>
                <a:latin typeface="Arial" panose="020B0604020202020204" pitchFamily="34" charset="0"/>
              </a:rPr>
              <a:t>The problem of the impact of digital socialization on the development of children occupies a significant place in modern research. Modern digital devices are becoming a significant factor in the social situation of a child's development</a:t>
            </a:r>
          </a:p>
          <a:p>
            <a:pPr algn="l"/>
            <a:r>
              <a:rPr lang="en-US" dirty="0">
                <a:solidFill>
                  <a:schemeClr val="bg1"/>
                </a:solidFill>
                <a:latin typeface="Arial" panose="020B0604020202020204" pitchFamily="34" charset="0"/>
              </a:rPr>
              <a:t>The purpose of our study was </a:t>
            </a:r>
            <a:r>
              <a:rPr lang="en-US" b="0" i="0" dirty="0">
                <a:solidFill>
                  <a:schemeClr val="bg1"/>
                </a:solidFill>
                <a:effectLst/>
                <a:latin typeface="Arial" panose="020B0604020202020204" pitchFamily="34" charset="0"/>
              </a:rPr>
              <a:t>the relationship between the use of digital devices and the development of the non-verba</a:t>
            </a:r>
            <a:r>
              <a:rPr lang="en-US" dirty="0">
                <a:solidFill>
                  <a:schemeClr val="bg1"/>
                </a:solidFill>
                <a:latin typeface="Arial" panose="020B0604020202020204" pitchFamily="34" charset="0"/>
              </a:rPr>
              <a:t>l</a:t>
            </a:r>
            <a:r>
              <a:rPr lang="en-US" b="0" i="0" dirty="0">
                <a:solidFill>
                  <a:schemeClr val="bg1"/>
                </a:solidFill>
                <a:effectLst/>
                <a:latin typeface="Arial" panose="020B0604020202020204" pitchFamily="34" charset="0"/>
              </a:rPr>
              <a:t> imagination of a preschooler.</a:t>
            </a:r>
            <a:endParaRPr lang="ru-RU" dirty="0">
              <a:solidFill>
                <a:schemeClr val="bg1"/>
              </a:solidFill>
            </a:endParaRPr>
          </a:p>
        </p:txBody>
      </p:sp>
    </p:spTree>
    <p:extLst>
      <p:ext uri="{BB962C8B-B14F-4D97-AF65-F5344CB8AC3E}">
        <p14:creationId xmlns:p14="http://schemas.microsoft.com/office/powerpoint/2010/main" val="2583331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691F81-7507-4C63-8D84-3A26BA54F9A1}"/>
              </a:ext>
            </a:extLst>
          </p:cNvPr>
          <p:cNvSpPr>
            <a:spLocks noGrp="1"/>
          </p:cNvSpPr>
          <p:nvPr>
            <p:ph type="title"/>
          </p:nvPr>
        </p:nvSpPr>
        <p:spPr>
          <a:xfrm>
            <a:off x="838200" y="268287"/>
            <a:ext cx="10515600" cy="825500"/>
          </a:xfrm>
        </p:spPr>
        <p:txBody>
          <a:bodyPr/>
          <a:lstStyle/>
          <a:p>
            <a:pPr algn="ctr"/>
            <a:r>
              <a:rPr lang="en-US" b="0" i="0" dirty="0">
                <a:solidFill>
                  <a:schemeClr val="bg1"/>
                </a:solidFill>
                <a:effectLst/>
                <a:latin typeface="Arial" panose="020B0604020202020204" pitchFamily="34" charset="0"/>
              </a:rPr>
              <a:t>Hypotheses</a:t>
            </a:r>
            <a:r>
              <a:rPr lang="ru-RU" b="0" i="0" dirty="0">
                <a:solidFill>
                  <a:schemeClr val="bg1"/>
                </a:solidFill>
                <a:effectLst/>
                <a:latin typeface="Arial" panose="020B0604020202020204" pitchFamily="34" charset="0"/>
              </a:rPr>
              <a:t> </a:t>
            </a:r>
            <a:r>
              <a:rPr lang="en-US" b="0" i="0" dirty="0">
                <a:solidFill>
                  <a:schemeClr val="bg1"/>
                </a:solidFill>
                <a:effectLst/>
                <a:latin typeface="Arial" panose="020B0604020202020204" pitchFamily="34" charset="0"/>
              </a:rPr>
              <a:t>of our study</a:t>
            </a:r>
            <a:endParaRPr lang="ru-RU" b="1" dirty="0">
              <a:solidFill>
                <a:schemeClr val="bg1"/>
              </a:solidFill>
            </a:endParaRPr>
          </a:p>
        </p:txBody>
      </p:sp>
      <p:sp>
        <p:nvSpPr>
          <p:cNvPr id="3" name="Объект 2">
            <a:extLst>
              <a:ext uri="{FF2B5EF4-FFF2-40B4-BE49-F238E27FC236}">
                <a16:creationId xmlns:a16="http://schemas.microsoft.com/office/drawing/2014/main" id="{E32F6EFE-5A55-4A99-A086-C8D2377E353E}"/>
              </a:ext>
            </a:extLst>
          </p:cNvPr>
          <p:cNvSpPr>
            <a:spLocks noGrp="1"/>
          </p:cNvSpPr>
          <p:nvPr>
            <p:ph idx="1"/>
          </p:nvPr>
        </p:nvSpPr>
        <p:spPr>
          <a:xfrm>
            <a:off x="838200" y="1314450"/>
            <a:ext cx="10515600" cy="4862513"/>
          </a:xfrm>
        </p:spPr>
        <p:txBody>
          <a:bodyPr>
            <a:normAutofit fontScale="92500"/>
          </a:bodyPr>
          <a:lstStyle/>
          <a:p>
            <a:pPr marL="0" indent="0" algn="just">
              <a:buNone/>
            </a:pPr>
            <a:r>
              <a:rPr lang="en-US" b="0" i="0" dirty="0">
                <a:solidFill>
                  <a:schemeClr val="bg1"/>
                </a:solidFill>
                <a:effectLst/>
                <a:latin typeface="Arial" panose="020B0604020202020204" pitchFamily="34" charset="0"/>
                <a:cs typeface="Arial" panose="020B0604020202020204" pitchFamily="34" charset="0"/>
              </a:rPr>
              <a:t>We assumed that the level of development of nonverbal imagination in older preschoolers who spend more time in front of digital device screens is lower than in children with less screen time. </a:t>
            </a:r>
          </a:p>
          <a:p>
            <a:pPr marL="0" indent="0" algn="just">
              <a:buNone/>
            </a:pPr>
            <a:r>
              <a:rPr lang="en-US" b="0" i="0" dirty="0">
                <a:solidFill>
                  <a:schemeClr val="bg1"/>
                </a:solidFill>
                <a:effectLst/>
                <a:latin typeface="Arial" panose="020B0604020202020204" pitchFamily="34" charset="0"/>
                <a:cs typeface="Arial" panose="020B0604020202020204" pitchFamily="34" charset="0"/>
              </a:rPr>
              <a:t>At the same time, it does not matter whether</a:t>
            </a:r>
            <a:r>
              <a:rPr lang="ru-RU" b="0" i="0" dirty="0">
                <a:solidFill>
                  <a:schemeClr val="bg1"/>
                </a:solidFill>
                <a:effectLst/>
                <a:latin typeface="Arial" panose="020B0604020202020204" pitchFamily="34" charset="0"/>
                <a:cs typeface="Arial" panose="020B0604020202020204" pitchFamily="34" charset="0"/>
              </a:rPr>
              <a:t> </a:t>
            </a:r>
            <a:r>
              <a:rPr lang="en-US" b="0" i="0" dirty="0">
                <a:solidFill>
                  <a:schemeClr val="bg1"/>
                </a:solidFill>
                <a:effectLst/>
                <a:latin typeface="Arial" panose="020B0604020202020204" pitchFamily="34" charset="0"/>
                <a:cs typeface="Arial" panose="020B0604020202020204" pitchFamily="34" charset="0"/>
              </a:rPr>
              <a:t>type of screen time we are referring to. </a:t>
            </a:r>
          </a:p>
          <a:p>
            <a:pPr algn="just"/>
            <a:r>
              <a:rPr lang="en-US" dirty="0">
                <a:solidFill>
                  <a:schemeClr val="bg1"/>
                </a:solidFill>
                <a:latin typeface="Arial" panose="020B0604020202020204" pitchFamily="34" charset="0"/>
                <a:cs typeface="Arial" panose="020B0604020202020204" pitchFamily="34" charset="0"/>
              </a:rPr>
              <a:t>Passive screen time refers to viewing certain content on the screen, which can be used without any control from the user after it is turned on (this includes watching TV, YouTube, etc.). </a:t>
            </a:r>
          </a:p>
          <a:p>
            <a:pPr algn="just"/>
            <a:r>
              <a:rPr lang="en-US" dirty="0">
                <a:solidFill>
                  <a:schemeClr val="bg1"/>
                </a:solidFill>
                <a:latin typeface="Arial" panose="020B0604020202020204" pitchFamily="34" charset="0"/>
                <a:cs typeface="Arial" panose="020B0604020202020204" pitchFamily="34" charset="0"/>
              </a:rPr>
              <a:t>Active screen time involves purposeful interaction with a device that provides feedback in accordance with user actions (this includes computer games on various platforms, applications, etc.)</a:t>
            </a:r>
            <a:endParaRPr lang="ru-RU"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9635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691F81-7507-4C63-8D84-3A26BA54F9A1}"/>
              </a:ext>
            </a:extLst>
          </p:cNvPr>
          <p:cNvSpPr>
            <a:spLocks noGrp="1"/>
          </p:cNvSpPr>
          <p:nvPr>
            <p:ph type="title"/>
          </p:nvPr>
        </p:nvSpPr>
        <p:spPr>
          <a:xfrm>
            <a:off x="874713" y="197858"/>
            <a:ext cx="10515600" cy="1325563"/>
          </a:xfrm>
        </p:spPr>
        <p:txBody>
          <a:bodyPr/>
          <a:lstStyle/>
          <a:p>
            <a:pPr algn="ctr"/>
            <a:r>
              <a:rPr lang="en-US" b="1" dirty="0">
                <a:solidFill>
                  <a:schemeClr val="bg1"/>
                </a:solidFill>
              </a:rPr>
              <a:t>Sample and methods </a:t>
            </a:r>
            <a:endParaRPr lang="ru-RU" b="1" dirty="0">
              <a:solidFill>
                <a:schemeClr val="bg1"/>
              </a:solidFill>
            </a:endParaRPr>
          </a:p>
        </p:txBody>
      </p:sp>
      <p:sp>
        <p:nvSpPr>
          <p:cNvPr id="3" name="Объект 2">
            <a:extLst>
              <a:ext uri="{FF2B5EF4-FFF2-40B4-BE49-F238E27FC236}">
                <a16:creationId xmlns:a16="http://schemas.microsoft.com/office/drawing/2014/main" id="{E32F6EFE-5A55-4A99-A086-C8D2377E353E}"/>
              </a:ext>
            </a:extLst>
          </p:cNvPr>
          <p:cNvSpPr>
            <a:spLocks noGrp="1"/>
          </p:cNvSpPr>
          <p:nvPr>
            <p:ph idx="1"/>
          </p:nvPr>
        </p:nvSpPr>
        <p:spPr>
          <a:xfrm>
            <a:off x="838200" y="1615533"/>
            <a:ext cx="10515600" cy="4862513"/>
          </a:xfrm>
        </p:spPr>
        <p:txBody>
          <a:bodyPr>
            <a:normAutofit/>
          </a:bodyPr>
          <a:lstStyle/>
          <a:p>
            <a:r>
              <a:rPr lang="en-US" b="0" i="0" dirty="0">
                <a:solidFill>
                  <a:schemeClr val="bg1"/>
                </a:solidFill>
                <a:effectLst/>
                <a:latin typeface="Arial" panose="020B0604020202020204" pitchFamily="34" charset="0"/>
              </a:rPr>
              <a:t>The study involved 189 children of senior preschool age (5-7 years) attending kindergartens in Moscow and the Moscow region, as well as their parents.</a:t>
            </a:r>
          </a:p>
          <a:p>
            <a:r>
              <a:rPr lang="en-US" b="0" i="0" dirty="0">
                <a:solidFill>
                  <a:schemeClr val="bg1"/>
                </a:solidFill>
                <a:effectLst/>
                <a:latin typeface="Arial" panose="020B0604020202020204" pitchFamily="34" charset="0"/>
              </a:rPr>
              <a:t>To assess active and passive screen time, questionnaire of M.V. </a:t>
            </a:r>
            <a:r>
              <a:rPr lang="en-US" b="0" i="0" dirty="0" err="1">
                <a:solidFill>
                  <a:schemeClr val="bg1"/>
                </a:solidFill>
                <a:effectLst/>
                <a:latin typeface="Arial" panose="020B0604020202020204" pitchFamily="34" charset="0"/>
              </a:rPr>
              <a:t>Bortsov</a:t>
            </a:r>
            <a:r>
              <a:rPr lang="en-US" b="0" i="0" dirty="0">
                <a:solidFill>
                  <a:schemeClr val="bg1"/>
                </a:solidFill>
                <a:effectLst/>
                <a:latin typeface="Arial" panose="020B0604020202020204" pitchFamily="34" charset="0"/>
              </a:rPr>
              <a:t> and S.D. </a:t>
            </a:r>
            <a:r>
              <a:rPr lang="en-US" b="0" i="0" dirty="0" err="1">
                <a:solidFill>
                  <a:schemeClr val="bg1"/>
                </a:solidFill>
                <a:effectLst/>
                <a:latin typeface="Arial" panose="020B0604020202020204" pitchFamily="34" charset="0"/>
              </a:rPr>
              <a:t>Nekrasova</a:t>
            </a:r>
            <a:r>
              <a:rPr lang="en-US" b="0" i="0" dirty="0">
                <a:solidFill>
                  <a:schemeClr val="bg1"/>
                </a:solidFill>
                <a:effectLst/>
                <a:latin typeface="Arial" panose="020B0604020202020204" pitchFamily="34" charset="0"/>
              </a:rPr>
              <a:t> "Regulations for the use of gadgets by a child" was used. </a:t>
            </a:r>
          </a:p>
          <a:p>
            <a:r>
              <a:rPr lang="en-US" b="0" i="0" dirty="0">
                <a:solidFill>
                  <a:schemeClr val="bg1"/>
                </a:solidFill>
                <a:effectLst/>
                <a:latin typeface="Arial" panose="020B0604020202020204" pitchFamily="34" charset="0"/>
              </a:rPr>
              <a:t>To determine the level of development of nonverbal imagination - O.M. Dyachenko's technique "Finishing</a:t>
            </a:r>
            <a:r>
              <a:rPr lang="ru-RU" b="0" i="0" dirty="0">
                <a:solidFill>
                  <a:schemeClr val="bg1"/>
                </a:solidFill>
                <a:effectLst/>
                <a:latin typeface="Arial" panose="020B0604020202020204" pitchFamily="34" charset="0"/>
              </a:rPr>
              <a:t> </a:t>
            </a:r>
            <a:r>
              <a:rPr lang="en-US" b="0" i="0" dirty="0">
                <a:solidFill>
                  <a:schemeClr val="bg1"/>
                </a:solidFill>
                <a:effectLst/>
                <a:latin typeface="Arial" panose="020B0604020202020204" pitchFamily="34" charset="0"/>
              </a:rPr>
              <a:t>drawing“.</a:t>
            </a:r>
          </a:p>
          <a:p>
            <a:r>
              <a:rPr lang="en-US" b="0" i="0" dirty="0">
                <a:solidFill>
                  <a:schemeClr val="bg1"/>
                </a:solidFill>
                <a:effectLst/>
                <a:latin typeface="Arial" panose="020B0604020202020204" pitchFamily="34" charset="0"/>
              </a:rPr>
              <a:t>One-factor analysis of variance (ANOVA).</a:t>
            </a:r>
            <a:endParaRPr lang="ru-RU" dirty="0">
              <a:solidFill>
                <a:schemeClr val="bg1"/>
              </a:solidFill>
            </a:endParaRPr>
          </a:p>
        </p:txBody>
      </p:sp>
    </p:spTree>
    <p:extLst>
      <p:ext uri="{BB962C8B-B14F-4D97-AF65-F5344CB8AC3E}">
        <p14:creationId xmlns:p14="http://schemas.microsoft.com/office/powerpoint/2010/main" val="402864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691F81-7507-4C63-8D84-3A26BA54F9A1}"/>
              </a:ext>
            </a:extLst>
          </p:cNvPr>
          <p:cNvSpPr>
            <a:spLocks noGrp="1"/>
          </p:cNvSpPr>
          <p:nvPr>
            <p:ph type="title"/>
          </p:nvPr>
        </p:nvSpPr>
        <p:spPr>
          <a:xfrm>
            <a:off x="874713" y="197858"/>
            <a:ext cx="10515600" cy="1325563"/>
          </a:xfrm>
        </p:spPr>
        <p:txBody>
          <a:bodyPr/>
          <a:lstStyle/>
          <a:p>
            <a:pPr algn="ctr"/>
            <a:r>
              <a:rPr lang="en-US" b="1" dirty="0">
                <a:solidFill>
                  <a:schemeClr val="bg1"/>
                </a:solidFill>
              </a:rPr>
              <a:t>Results</a:t>
            </a:r>
            <a:endParaRPr lang="ru-RU" b="1" dirty="0">
              <a:solidFill>
                <a:schemeClr val="bg1"/>
              </a:solidFill>
            </a:endParaRPr>
          </a:p>
        </p:txBody>
      </p:sp>
      <p:sp>
        <p:nvSpPr>
          <p:cNvPr id="3" name="Объект 2">
            <a:extLst>
              <a:ext uri="{FF2B5EF4-FFF2-40B4-BE49-F238E27FC236}">
                <a16:creationId xmlns:a16="http://schemas.microsoft.com/office/drawing/2014/main" id="{E32F6EFE-5A55-4A99-A086-C8D2377E353E}"/>
              </a:ext>
            </a:extLst>
          </p:cNvPr>
          <p:cNvSpPr>
            <a:spLocks noGrp="1"/>
          </p:cNvSpPr>
          <p:nvPr>
            <p:ph idx="1"/>
          </p:nvPr>
        </p:nvSpPr>
        <p:spPr>
          <a:xfrm>
            <a:off x="838200" y="1615533"/>
            <a:ext cx="10515600" cy="4862513"/>
          </a:xfrm>
        </p:spPr>
        <p:txBody>
          <a:bodyPr>
            <a:normAutofit/>
          </a:bodyPr>
          <a:lstStyle/>
          <a:p>
            <a:r>
              <a:rPr lang="en-US" b="0" i="0" dirty="0">
                <a:solidFill>
                  <a:schemeClr val="bg1"/>
                </a:solidFill>
                <a:effectLst/>
                <a:latin typeface="Arial" panose="020B0604020202020204" pitchFamily="34" charset="0"/>
              </a:rPr>
              <a:t>The children were divided into three groups according to the level of imagination development (low, medium and high). The levels of performance were factors in a one-factor analysis of variance (ANOVA) to compare the screen time of children.</a:t>
            </a:r>
            <a:endParaRPr lang="ru-RU" dirty="0">
              <a:solidFill>
                <a:schemeClr val="bg1"/>
              </a:solidFill>
            </a:endParaRPr>
          </a:p>
        </p:txBody>
      </p:sp>
    </p:spTree>
    <p:extLst>
      <p:ext uri="{BB962C8B-B14F-4D97-AF65-F5344CB8AC3E}">
        <p14:creationId xmlns:p14="http://schemas.microsoft.com/office/powerpoint/2010/main" val="4212467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691F81-7507-4C63-8D84-3A26BA54F9A1}"/>
              </a:ext>
            </a:extLst>
          </p:cNvPr>
          <p:cNvSpPr>
            <a:spLocks noGrp="1"/>
          </p:cNvSpPr>
          <p:nvPr>
            <p:ph type="title"/>
          </p:nvPr>
        </p:nvSpPr>
        <p:spPr>
          <a:xfrm>
            <a:off x="535259" y="197859"/>
            <a:ext cx="10855054" cy="571576"/>
          </a:xfrm>
        </p:spPr>
        <p:txBody>
          <a:bodyPr>
            <a:normAutofit fontScale="90000"/>
          </a:bodyPr>
          <a:lstStyle/>
          <a:p>
            <a:pPr algn="ctr"/>
            <a:r>
              <a:rPr lang="en-US" b="1" dirty="0">
                <a:solidFill>
                  <a:schemeClr val="bg1"/>
                </a:solidFill>
              </a:rPr>
              <a:t>Results</a:t>
            </a:r>
            <a:endParaRPr lang="ru-RU" b="1" dirty="0">
              <a:solidFill>
                <a:schemeClr val="bg1"/>
              </a:solidFill>
            </a:endParaRPr>
          </a:p>
        </p:txBody>
      </p:sp>
      <p:sp>
        <p:nvSpPr>
          <p:cNvPr id="3" name="Объект 2">
            <a:extLst>
              <a:ext uri="{FF2B5EF4-FFF2-40B4-BE49-F238E27FC236}">
                <a16:creationId xmlns:a16="http://schemas.microsoft.com/office/drawing/2014/main" id="{E32F6EFE-5A55-4A99-A086-C8D2377E353E}"/>
              </a:ext>
            </a:extLst>
          </p:cNvPr>
          <p:cNvSpPr>
            <a:spLocks noGrp="1"/>
          </p:cNvSpPr>
          <p:nvPr>
            <p:ph idx="1"/>
          </p:nvPr>
        </p:nvSpPr>
        <p:spPr>
          <a:xfrm>
            <a:off x="838200" y="769435"/>
            <a:ext cx="10515600" cy="5708611"/>
          </a:xfrm>
        </p:spPr>
        <p:txBody>
          <a:bodyPr>
            <a:normAutofit/>
          </a:bodyPr>
          <a:lstStyle/>
          <a:p>
            <a:r>
              <a:rPr lang="en-US" sz="1800" i="0" dirty="0">
                <a:solidFill>
                  <a:schemeClr val="bg1"/>
                </a:solidFill>
                <a:effectLst/>
                <a:latin typeface="Arial" panose="020B0604020202020204" pitchFamily="34" charset="0"/>
                <a:cs typeface="Arial" panose="020B0604020202020204" pitchFamily="34" charset="0"/>
              </a:rPr>
              <a:t>Groups of children statistically significantly (p&lt;0.05) differ in the amount of passive screen time [F(2,236) = 6,25, p = 0.002]. A posteriori comparisons by the Tukey criterion (HSD) showed that the average passive screen time in children with a low level of implementation of the methodology (M = 11.2; SD = 5.5) significantly differs from the average passive screen time of children with an average (M =8.2; SD = 5.2) and a high level of execution (M = 8.7; SD = 5.9). At the same time, the indicators of passive screen time in children with an average and high level of implementation of the methodology do not differ statistically significantly.</a:t>
            </a:r>
          </a:p>
          <a:p>
            <a:r>
              <a:rPr lang="en-US" sz="1800" dirty="0">
                <a:solidFill>
                  <a:schemeClr val="bg1"/>
                </a:solidFill>
                <a:latin typeface="Arial" panose="020B0604020202020204" pitchFamily="34" charset="0"/>
                <a:cs typeface="Arial" panose="020B0604020202020204" pitchFamily="34" charset="0"/>
              </a:rPr>
              <a:t>Groups of children statistically significantly (p&lt;0.05) differ in the amount of active screen time [F(2,235) = 11.22, p = 0.001]. A posteriori comparisons by the Tukey criterion (HSD) showed that the average active screen time in children with a low level of implementation of the methodology (M = 8.4; SD = 5.8) significantly differs from the average active screen time of children with an average (M =4.7; SD = 5.3) and a high level of implementation (M = </a:t>
            </a:r>
            <a:r>
              <a:rPr lang="ru-RU" sz="1800" dirty="0">
                <a:solidFill>
                  <a:schemeClr val="bg1"/>
                </a:solidFill>
                <a:latin typeface="Arial" panose="020B0604020202020204" pitchFamily="34" charset="0"/>
                <a:cs typeface="Arial" panose="020B0604020202020204" pitchFamily="34" charset="0"/>
              </a:rPr>
              <a:t>5,8</a:t>
            </a:r>
            <a:r>
              <a:rPr lang="en-US" sz="1800" dirty="0">
                <a:solidFill>
                  <a:schemeClr val="bg1"/>
                </a:solidFill>
                <a:latin typeface="Arial" panose="020B0604020202020204" pitchFamily="34" charset="0"/>
                <a:cs typeface="Arial" panose="020B0604020202020204" pitchFamily="34" charset="0"/>
              </a:rPr>
              <a:t>; SD = 4.8). At the same time, the indicators of active screen time in children with an average and high level of implementation of the methodology do not differ statistically significantly.</a:t>
            </a:r>
          </a:p>
          <a:p>
            <a:r>
              <a:rPr lang="en-US" sz="1800" dirty="0">
                <a:solidFill>
                  <a:schemeClr val="bg1"/>
                </a:solidFill>
                <a:latin typeface="Arial" panose="020B0604020202020204" pitchFamily="34" charset="0"/>
                <a:cs typeface="Arial" panose="020B0604020202020204" pitchFamily="34" charset="0"/>
              </a:rPr>
              <a:t>Groups of children statistically significantly (p&lt;0.05) differ in the amount of total screen time [F(2.246) = 9.99, p = 0.001]. A posteriori comparisons by the Tukey criterion (HSD) showed that the average total screen time in children with a low level of implementation of the methodology (M = 19.2; SD = 10.5) significantly differs from the average total screen time of children with an average (M =12.9; SD = 9.1) and a high level of implementation (M = 14.5; SD = 9.6). At the same time, the indicators of total screen time in children with an average and high level of implementation of the methodology do not differ statistically significantly.</a:t>
            </a:r>
            <a:endParaRPr lang="ru-RU" sz="1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1211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Диаграмма 3">
            <a:extLst>
              <a:ext uri="{FF2B5EF4-FFF2-40B4-BE49-F238E27FC236}">
                <a16:creationId xmlns:a16="http://schemas.microsoft.com/office/drawing/2014/main" id="{05C28ED4-6F42-06B7-BA8B-7CCB018656E6}"/>
              </a:ext>
            </a:extLst>
          </p:cNvPr>
          <p:cNvGraphicFramePr/>
          <p:nvPr>
            <p:extLst>
              <p:ext uri="{D42A27DB-BD31-4B8C-83A1-F6EECF244321}">
                <p14:modId xmlns:p14="http://schemas.microsoft.com/office/powerpoint/2010/main" val="1469347304"/>
              </p:ext>
            </p:extLst>
          </p:nvPr>
        </p:nvGraphicFramePr>
        <p:xfrm>
          <a:off x="0" y="0"/>
          <a:ext cx="12192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83767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18D8CF-79DF-B8BC-8CD6-C7E474B04932}"/>
              </a:ext>
            </a:extLst>
          </p:cNvPr>
          <p:cNvSpPr>
            <a:spLocks noGrp="1"/>
          </p:cNvSpPr>
          <p:nvPr>
            <p:ph type="title"/>
          </p:nvPr>
        </p:nvSpPr>
        <p:spPr/>
        <p:txBody>
          <a:bodyPr/>
          <a:lstStyle/>
          <a:p>
            <a:pPr algn="ctr"/>
            <a:r>
              <a:rPr lang="en-US" dirty="0">
                <a:solidFill>
                  <a:schemeClr val="bg1"/>
                </a:solidFill>
                <a:latin typeface="Arial" panose="020B0604020202020204" pitchFamily="34" charset="0"/>
                <a:cs typeface="Arial" panose="020B0604020202020204" pitchFamily="34" charset="0"/>
              </a:rPr>
              <a:t>Conclusion</a:t>
            </a:r>
            <a:endParaRPr lang="ru-RU" dirty="0">
              <a:solidFill>
                <a:schemeClr val="bg1"/>
              </a:solidFill>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F2DE7C9E-DED5-D571-AD26-93A3B59243DC}"/>
              </a:ext>
            </a:extLst>
          </p:cNvPr>
          <p:cNvSpPr>
            <a:spLocks noGrp="1"/>
          </p:cNvSpPr>
          <p:nvPr>
            <p:ph idx="1"/>
          </p:nvPr>
        </p:nvSpPr>
        <p:spPr/>
        <p:txBody>
          <a:bodyPr/>
          <a:lstStyle/>
          <a:p>
            <a:pPr marL="0" indent="0">
              <a:buNone/>
            </a:pPr>
            <a:r>
              <a:rPr lang="en-US" b="0" i="0" dirty="0">
                <a:solidFill>
                  <a:schemeClr val="bg1"/>
                </a:solidFill>
                <a:effectLst/>
                <a:latin typeface="Arial" panose="020B0604020202020204" pitchFamily="34" charset="0"/>
              </a:rPr>
              <a:t>Thus, our hypothesis was confirmed. Children with a low level of imagination, spend more time in front of the screens of digital devices. </a:t>
            </a:r>
          </a:p>
          <a:p>
            <a:pPr marL="0" indent="0">
              <a:buNone/>
            </a:pPr>
            <a:r>
              <a:rPr lang="en-US" b="0" i="0" dirty="0">
                <a:solidFill>
                  <a:schemeClr val="bg1"/>
                </a:solidFill>
                <a:effectLst/>
                <a:latin typeface="Arial" panose="020B0604020202020204" pitchFamily="34" charset="0"/>
              </a:rPr>
              <a:t>A possible explanation seems to us that activity in digital devices does not provide an opportunity to develop and train this mental function.</a:t>
            </a:r>
            <a:endParaRPr lang="ru-RU" dirty="0">
              <a:solidFill>
                <a:schemeClr val="bg1"/>
              </a:solidFill>
            </a:endParaRPr>
          </a:p>
        </p:txBody>
      </p:sp>
    </p:spTree>
    <p:extLst>
      <p:ext uri="{BB962C8B-B14F-4D97-AF65-F5344CB8AC3E}">
        <p14:creationId xmlns:p14="http://schemas.microsoft.com/office/powerpoint/2010/main" val="322040489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3033</TotalTime>
  <Words>881</Words>
  <Application>Microsoft Office PowerPoint</Application>
  <PresentationFormat>Широкоэкранный</PresentationFormat>
  <Paragraphs>26</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Arial</vt:lpstr>
      <vt:lpstr>Calibri</vt:lpstr>
      <vt:lpstr>Calibri Light</vt:lpstr>
      <vt:lpstr>Тема Office</vt:lpstr>
      <vt:lpstr>Non-verbal imagination of older preschoolers and their use of digital devices</vt:lpstr>
      <vt:lpstr>Purpose of our study</vt:lpstr>
      <vt:lpstr>Hypotheses of our study</vt:lpstr>
      <vt:lpstr>Sample and methods </vt:lpstr>
      <vt:lpstr>Results</vt:lpstr>
      <vt:lpstr>Results</vt:lpstr>
      <vt:lpstr>Презентация PowerPoint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Павел Тарунтаев</dc:creator>
  <cp:lastModifiedBy>Павел Тарунтаев</cp:lastModifiedBy>
  <cp:revision>48</cp:revision>
  <dcterms:created xsi:type="dcterms:W3CDTF">2020-10-10T06:15:41Z</dcterms:created>
  <dcterms:modified xsi:type="dcterms:W3CDTF">2022-05-09T16:02:27Z</dcterms:modified>
</cp:coreProperties>
</file>