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13"/>
  </p:notesMasterIdLst>
  <p:handoutMasterIdLst>
    <p:handoutMasterId r:id="rId14"/>
  </p:handoutMasterIdLst>
  <p:sldIdLst>
    <p:sldId id="408" r:id="rId2"/>
    <p:sldId id="421" r:id="rId3"/>
    <p:sldId id="398" r:id="rId4"/>
    <p:sldId id="391" r:id="rId5"/>
    <p:sldId id="424" r:id="rId6"/>
    <p:sldId id="428" r:id="rId7"/>
    <p:sldId id="425" r:id="rId8"/>
    <p:sldId id="426" r:id="rId9"/>
    <p:sldId id="427" r:id="rId10"/>
    <p:sldId id="423" r:id="rId11"/>
    <p:sldId id="422" r:id="rId12"/>
  </p:sldIdLst>
  <p:sldSz cx="9144000" cy="5143500" type="screen16x9"/>
  <p:notesSz cx="6858000" cy="9144000"/>
  <p:defaultTextStyle>
    <a:defPPr>
      <a:defRPr lang="ru-RU"/>
    </a:defPPr>
    <a:lvl1pPr algn="l" defTabSz="685800" rtl="0" eaLnBrk="0" fontAlgn="base" hangingPunct="0">
      <a:spcBef>
        <a:spcPct val="0"/>
      </a:spcBef>
      <a:spcAft>
        <a:spcPct val="0"/>
      </a:spcAft>
      <a:defRPr sz="1400" kern="1200">
        <a:solidFill>
          <a:schemeClr val="tx1"/>
        </a:solidFill>
        <a:latin typeface="Calibri" pitchFamily="34" charset="0"/>
        <a:ea typeface="+mn-ea"/>
        <a:cs typeface="+mn-cs"/>
      </a:defRPr>
    </a:lvl1pPr>
    <a:lvl2pPr marL="342900" indent="114300" algn="l" defTabSz="685800" rtl="0" eaLnBrk="0" fontAlgn="base" hangingPunct="0">
      <a:spcBef>
        <a:spcPct val="0"/>
      </a:spcBef>
      <a:spcAft>
        <a:spcPct val="0"/>
      </a:spcAft>
      <a:defRPr sz="1400" kern="1200">
        <a:solidFill>
          <a:schemeClr val="tx1"/>
        </a:solidFill>
        <a:latin typeface="Calibri" pitchFamily="34" charset="0"/>
        <a:ea typeface="+mn-ea"/>
        <a:cs typeface="+mn-cs"/>
      </a:defRPr>
    </a:lvl2pPr>
    <a:lvl3pPr marL="685800" indent="228600" algn="l" defTabSz="685800" rtl="0" eaLnBrk="0" fontAlgn="base" hangingPunct="0">
      <a:spcBef>
        <a:spcPct val="0"/>
      </a:spcBef>
      <a:spcAft>
        <a:spcPct val="0"/>
      </a:spcAft>
      <a:defRPr sz="1400" kern="1200">
        <a:solidFill>
          <a:schemeClr val="tx1"/>
        </a:solidFill>
        <a:latin typeface="Calibri" pitchFamily="34" charset="0"/>
        <a:ea typeface="+mn-ea"/>
        <a:cs typeface="+mn-cs"/>
      </a:defRPr>
    </a:lvl3pPr>
    <a:lvl4pPr marL="1028700" indent="342900" algn="l" defTabSz="685800" rtl="0" eaLnBrk="0" fontAlgn="base" hangingPunct="0">
      <a:spcBef>
        <a:spcPct val="0"/>
      </a:spcBef>
      <a:spcAft>
        <a:spcPct val="0"/>
      </a:spcAft>
      <a:defRPr sz="1400" kern="1200">
        <a:solidFill>
          <a:schemeClr val="tx1"/>
        </a:solidFill>
        <a:latin typeface="Calibri" pitchFamily="34" charset="0"/>
        <a:ea typeface="+mn-ea"/>
        <a:cs typeface="+mn-cs"/>
      </a:defRPr>
    </a:lvl4pPr>
    <a:lvl5pPr marL="1371600" indent="457200" algn="l" defTabSz="685800" rtl="0" eaLnBrk="0" fontAlgn="base" hangingPunct="0">
      <a:spcBef>
        <a:spcPct val="0"/>
      </a:spcBef>
      <a:spcAft>
        <a:spcPct val="0"/>
      </a:spcAft>
      <a:defRPr sz="1400" kern="1200">
        <a:solidFill>
          <a:schemeClr val="tx1"/>
        </a:solidFill>
        <a:latin typeface="Calibri" pitchFamily="34" charset="0"/>
        <a:ea typeface="+mn-ea"/>
        <a:cs typeface="+mn-cs"/>
      </a:defRPr>
    </a:lvl5pPr>
    <a:lvl6pPr marL="2286000" algn="l" defTabSz="914400" rtl="0" eaLnBrk="1" latinLnBrk="0" hangingPunct="1">
      <a:defRPr sz="1400" kern="1200">
        <a:solidFill>
          <a:schemeClr val="tx1"/>
        </a:solidFill>
        <a:latin typeface="Calibri" pitchFamily="34" charset="0"/>
        <a:ea typeface="+mn-ea"/>
        <a:cs typeface="+mn-cs"/>
      </a:defRPr>
    </a:lvl6pPr>
    <a:lvl7pPr marL="2743200" algn="l" defTabSz="914400" rtl="0" eaLnBrk="1" latinLnBrk="0" hangingPunct="1">
      <a:defRPr sz="1400" kern="1200">
        <a:solidFill>
          <a:schemeClr val="tx1"/>
        </a:solidFill>
        <a:latin typeface="Calibri" pitchFamily="34" charset="0"/>
        <a:ea typeface="+mn-ea"/>
        <a:cs typeface="+mn-cs"/>
      </a:defRPr>
    </a:lvl7pPr>
    <a:lvl8pPr marL="3200400" algn="l" defTabSz="914400" rtl="0" eaLnBrk="1" latinLnBrk="0" hangingPunct="1">
      <a:defRPr sz="1400" kern="1200">
        <a:solidFill>
          <a:schemeClr val="tx1"/>
        </a:solidFill>
        <a:latin typeface="Calibri" pitchFamily="34" charset="0"/>
        <a:ea typeface="+mn-ea"/>
        <a:cs typeface="+mn-cs"/>
      </a:defRPr>
    </a:lvl8pPr>
    <a:lvl9pPr marL="3657600" algn="l" defTabSz="914400" rtl="0" eaLnBrk="1" latinLnBrk="0" hangingPunct="1">
      <a:defRPr sz="1400"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Раздел по умолчанию" id="{0713E606-A265-4BE3-A30D-F67CB9A98A58}">
          <p14:sldIdLst>
            <p14:sldId id="408"/>
            <p14:sldId id="421"/>
            <p14:sldId id="398"/>
            <p14:sldId id="391"/>
          </p14:sldIdLst>
        </p14:section>
        <p14:section name="Раздел без заголовка" id="{38C8E381-7FB5-4545-A12E-8C26434D9B51}">
          <p14:sldIdLst>
            <p14:sldId id="424"/>
            <p14:sldId id="428"/>
            <p14:sldId id="425"/>
            <p14:sldId id="426"/>
            <p14:sldId id="427"/>
            <p14:sldId id="423"/>
            <p14:sldId id="422"/>
          </p14:sldIdLst>
        </p14:section>
      </p14:sectionLst>
    </p:ext>
    <p:ext uri="{EFAFB233-063F-42B5-8137-9DF3F51BA10A}">
      <p15:sldGuideLst xmlns:p15="http://schemas.microsoft.com/office/powerpoint/2012/main">
        <p15:guide id="1" orient="horz" pos="2160">
          <p15:clr>
            <a:srgbClr val="A4A3A4"/>
          </p15:clr>
        </p15:guide>
        <p15:guide id="2" orient="horz" pos="1620">
          <p15:clr>
            <a:srgbClr val="A4A3A4"/>
          </p15:clr>
        </p15:guide>
        <p15:guide id="3" pos="384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4"/>
    <a:srgbClr val="006600"/>
    <a:srgbClr val="0783C1"/>
    <a:srgbClr val="1F4E79"/>
    <a:srgbClr val="990000"/>
    <a:srgbClr val="005000"/>
    <a:srgbClr val="34B3D6"/>
    <a:srgbClr val="2787A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5" autoAdjust="0"/>
    <p:restoredTop sz="94444" autoAdjust="0"/>
  </p:normalViewPr>
  <p:slideViewPr>
    <p:cSldViewPr snapToGrid="0">
      <p:cViewPr varScale="1">
        <p:scale>
          <a:sx n="114" d="100"/>
          <a:sy n="114" d="100"/>
        </p:scale>
        <p:origin x="774" y="108"/>
      </p:cViewPr>
      <p:guideLst>
        <p:guide orient="horz" pos="2160"/>
        <p:guide orient="horz" pos="1620"/>
        <p:guide pos="384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doc\Desktop\&#1050;&#1040;&#1047;&#1040;&#1053;&#1068;%20&#1089;&#1088;&#1077;&#1076;&#1085;&#1080;&#1077;%20&#1079;&#1085;&#1072;&#1095;&#1077;&#1085;&#1080;&#1103;_&#1050;&#1085;&#1080;&#1075;&#107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oc\Desktop\&#1050;&#1040;&#1047;&#1040;&#1053;&#1068;%20&#1089;&#1088;&#1077;&#1076;&#1085;&#1080;&#1077;%20&#1079;&#1085;&#1072;&#1095;&#1077;&#1085;&#1080;&#1103;_&#1050;&#1085;&#1080;&#1075;&#107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oc\Desktop\&#1050;&#1040;&#1047;&#1040;&#1053;&#1068;%20&#1089;&#1088;&#1077;&#1076;&#1085;&#1080;&#1077;%20&#1079;&#1085;&#1072;&#1095;&#1077;&#1085;&#1080;&#1103;_&#1050;&#1085;&#1080;&#1075;&#1072;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Лист1!$A$8</c:f>
              <c:strCache>
                <c:ptCount val="1"/>
                <c:pt idx="0">
                  <c:v>2018</c:v>
                </c:pt>
              </c:strCache>
            </c:strRef>
          </c:tx>
          <c:spPr>
            <a:solidFill>
              <a:schemeClr val="accent1"/>
            </a:solidFill>
            <a:ln>
              <a:noFill/>
            </a:ln>
            <a:effectLst/>
          </c:spPr>
          <c:invertIfNegative val="0"/>
          <c:cat>
            <c:numRef>
              <c:f>Лист1!$B$7:$E$7</c:f>
              <c:numCache>
                <c:formatCode>General</c:formatCode>
                <c:ptCount val="4"/>
                <c:pt idx="0">
                  <c:v>1</c:v>
                </c:pt>
                <c:pt idx="1">
                  <c:v>2</c:v>
                </c:pt>
                <c:pt idx="2">
                  <c:v>3</c:v>
                </c:pt>
                <c:pt idx="3">
                  <c:v>4</c:v>
                </c:pt>
              </c:numCache>
            </c:numRef>
          </c:cat>
          <c:val>
            <c:numRef>
              <c:f>Лист1!$B$8:$E$8</c:f>
              <c:numCache>
                <c:formatCode>General</c:formatCode>
                <c:ptCount val="4"/>
                <c:pt idx="0">
                  <c:v>0.19</c:v>
                </c:pt>
                <c:pt idx="1">
                  <c:v>0.41</c:v>
                </c:pt>
                <c:pt idx="2">
                  <c:v>0.3</c:v>
                </c:pt>
                <c:pt idx="3">
                  <c:v>0.10199999999999999</c:v>
                </c:pt>
              </c:numCache>
            </c:numRef>
          </c:val>
          <c:extLst>
            <c:ext xmlns:c16="http://schemas.microsoft.com/office/drawing/2014/chart" uri="{C3380CC4-5D6E-409C-BE32-E72D297353CC}">
              <c16:uniqueId val="{00000000-3C52-4D68-BCFE-FD74D507CDD0}"/>
            </c:ext>
          </c:extLst>
        </c:ser>
        <c:ser>
          <c:idx val="1"/>
          <c:order val="1"/>
          <c:tx>
            <c:strRef>
              <c:f>Лист1!$A$9</c:f>
              <c:strCache>
                <c:ptCount val="1"/>
                <c:pt idx="0">
                  <c:v>2023</c:v>
                </c:pt>
              </c:strCache>
            </c:strRef>
          </c:tx>
          <c:spPr>
            <a:solidFill>
              <a:schemeClr val="accent2"/>
            </a:solidFill>
            <a:ln>
              <a:noFill/>
            </a:ln>
            <a:effectLst/>
          </c:spPr>
          <c:invertIfNegative val="0"/>
          <c:cat>
            <c:numRef>
              <c:f>Лист1!$B$7:$E$7</c:f>
              <c:numCache>
                <c:formatCode>General</c:formatCode>
                <c:ptCount val="4"/>
                <c:pt idx="0">
                  <c:v>1</c:v>
                </c:pt>
                <c:pt idx="1">
                  <c:v>2</c:v>
                </c:pt>
                <c:pt idx="2">
                  <c:v>3</c:v>
                </c:pt>
                <c:pt idx="3">
                  <c:v>4</c:v>
                </c:pt>
              </c:numCache>
            </c:numRef>
          </c:cat>
          <c:val>
            <c:numRef>
              <c:f>Лист1!$B$9:$E$9</c:f>
              <c:numCache>
                <c:formatCode>General</c:formatCode>
                <c:ptCount val="4"/>
                <c:pt idx="0">
                  <c:v>0.218</c:v>
                </c:pt>
                <c:pt idx="1">
                  <c:v>0.64400000000000002</c:v>
                </c:pt>
                <c:pt idx="2">
                  <c:v>3.4000000000000002E-2</c:v>
                </c:pt>
                <c:pt idx="3">
                  <c:v>0.10299999999999999</c:v>
                </c:pt>
              </c:numCache>
            </c:numRef>
          </c:val>
          <c:extLst>
            <c:ext xmlns:c16="http://schemas.microsoft.com/office/drawing/2014/chart" uri="{C3380CC4-5D6E-409C-BE32-E72D297353CC}">
              <c16:uniqueId val="{00000001-3C52-4D68-BCFE-FD74D507CDD0}"/>
            </c:ext>
          </c:extLst>
        </c:ser>
        <c:dLbls>
          <c:showLegendKey val="0"/>
          <c:showVal val="0"/>
          <c:showCatName val="0"/>
          <c:showSerName val="0"/>
          <c:showPercent val="0"/>
          <c:showBubbleSize val="0"/>
        </c:dLbls>
        <c:gapWidth val="219"/>
        <c:overlap val="-27"/>
        <c:axId val="1202984271"/>
        <c:axId val="1202985519"/>
      </c:barChart>
      <c:catAx>
        <c:axId val="120298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crossAx val="1202985519"/>
        <c:crosses val="autoZero"/>
        <c:auto val="1"/>
        <c:lblAlgn val="ctr"/>
        <c:lblOffset val="100"/>
        <c:noMultiLvlLbl val="0"/>
      </c:catAx>
      <c:valAx>
        <c:axId val="120298551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02984271"/>
        <c:crosses val="autoZero"/>
        <c:crossBetween val="between"/>
      </c:valAx>
      <c:spPr>
        <a:noFill/>
        <a:ln>
          <a:noFill/>
        </a:ln>
        <a:effectLst/>
      </c:spPr>
    </c:plotArea>
    <c:legend>
      <c:legendPos val="b"/>
      <c:layout>
        <c:manualLayout>
          <c:xMode val="edge"/>
          <c:yMode val="edge"/>
          <c:x val="0.36589143507952471"/>
          <c:y val="0.87028769330033362"/>
          <c:w val="0.25828503994029356"/>
          <c:h val="0.108195665893441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Лист1!$A$12</c:f>
              <c:strCache>
                <c:ptCount val="1"/>
                <c:pt idx="0">
                  <c:v>2018</c:v>
                </c:pt>
              </c:strCache>
            </c:strRef>
          </c:tx>
          <c:spPr>
            <a:solidFill>
              <a:schemeClr val="accent1"/>
            </a:solidFill>
            <a:ln>
              <a:noFill/>
            </a:ln>
            <a:effectLst/>
          </c:spPr>
          <c:invertIfNegative val="0"/>
          <c:cat>
            <c:multiLvlStrRef>
              <c:f>Лист1!$B$10:$I$11</c:f>
              <c:multiLvlStrCache>
                <c:ptCount val="8"/>
                <c:lvl>
                  <c:pt idx="0">
                    <c:v>1</c:v>
                  </c:pt>
                  <c:pt idx="1">
                    <c:v>2</c:v>
                  </c:pt>
                  <c:pt idx="2">
                    <c:v>3</c:v>
                  </c:pt>
                  <c:pt idx="3">
                    <c:v>4</c:v>
                  </c:pt>
                  <c:pt idx="4">
                    <c:v>1</c:v>
                  </c:pt>
                  <c:pt idx="5">
                    <c:v>2</c:v>
                  </c:pt>
                  <c:pt idx="6">
                    <c:v>3</c:v>
                  </c:pt>
                  <c:pt idx="7">
                    <c:v>4</c:v>
                  </c:pt>
                </c:lvl>
                <c:lvl>
                  <c:pt idx="0">
                    <c:v>content</c:v>
                  </c:pt>
                  <c:pt idx="4">
                    <c:v>methodology</c:v>
                  </c:pt>
                </c:lvl>
              </c:multiLvlStrCache>
            </c:multiLvlStrRef>
          </c:cat>
          <c:val>
            <c:numRef>
              <c:f>Лист1!$B$12:$I$12</c:f>
              <c:numCache>
                <c:formatCode>General</c:formatCode>
                <c:ptCount val="8"/>
                <c:pt idx="0">
                  <c:v>0.374</c:v>
                </c:pt>
                <c:pt idx="1">
                  <c:v>0.1</c:v>
                </c:pt>
                <c:pt idx="2">
                  <c:v>0.45300000000000001</c:v>
                </c:pt>
                <c:pt idx="3">
                  <c:v>7.2999999999999995E-2</c:v>
                </c:pt>
                <c:pt idx="4">
                  <c:v>0.34799999999999998</c:v>
                </c:pt>
                <c:pt idx="5">
                  <c:v>0.128</c:v>
                </c:pt>
                <c:pt idx="6">
                  <c:v>0.39100000000000001</c:v>
                </c:pt>
                <c:pt idx="7">
                  <c:v>0.13300000000000001</c:v>
                </c:pt>
              </c:numCache>
            </c:numRef>
          </c:val>
          <c:extLst>
            <c:ext xmlns:c16="http://schemas.microsoft.com/office/drawing/2014/chart" uri="{C3380CC4-5D6E-409C-BE32-E72D297353CC}">
              <c16:uniqueId val="{00000000-3D94-4012-A6A5-63EFE06337AC}"/>
            </c:ext>
          </c:extLst>
        </c:ser>
        <c:ser>
          <c:idx val="1"/>
          <c:order val="1"/>
          <c:tx>
            <c:strRef>
              <c:f>Лист1!$A$13</c:f>
              <c:strCache>
                <c:ptCount val="1"/>
                <c:pt idx="0">
                  <c:v>2023</c:v>
                </c:pt>
              </c:strCache>
            </c:strRef>
          </c:tx>
          <c:spPr>
            <a:solidFill>
              <a:schemeClr val="accent2"/>
            </a:solidFill>
            <a:ln>
              <a:noFill/>
            </a:ln>
            <a:effectLst/>
          </c:spPr>
          <c:invertIfNegative val="0"/>
          <c:cat>
            <c:multiLvlStrRef>
              <c:f>Лист1!$B$10:$I$11</c:f>
              <c:multiLvlStrCache>
                <c:ptCount val="8"/>
                <c:lvl>
                  <c:pt idx="0">
                    <c:v>1</c:v>
                  </c:pt>
                  <c:pt idx="1">
                    <c:v>2</c:v>
                  </c:pt>
                  <c:pt idx="2">
                    <c:v>3</c:v>
                  </c:pt>
                  <c:pt idx="3">
                    <c:v>4</c:v>
                  </c:pt>
                  <c:pt idx="4">
                    <c:v>1</c:v>
                  </c:pt>
                  <c:pt idx="5">
                    <c:v>2</c:v>
                  </c:pt>
                  <c:pt idx="6">
                    <c:v>3</c:v>
                  </c:pt>
                  <c:pt idx="7">
                    <c:v>4</c:v>
                  </c:pt>
                </c:lvl>
                <c:lvl>
                  <c:pt idx="0">
                    <c:v>content</c:v>
                  </c:pt>
                  <c:pt idx="4">
                    <c:v>methodology</c:v>
                  </c:pt>
                </c:lvl>
              </c:multiLvlStrCache>
            </c:multiLvlStrRef>
          </c:cat>
          <c:val>
            <c:numRef>
              <c:f>Лист1!$B$13:$I$13</c:f>
              <c:numCache>
                <c:formatCode>General</c:formatCode>
                <c:ptCount val="8"/>
                <c:pt idx="0">
                  <c:v>0.40200000000000002</c:v>
                </c:pt>
                <c:pt idx="1">
                  <c:v>0.24099999999999999</c:v>
                </c:pt>
                <c:pt idx="2">
                  <c:v>0.13800000000000001</c:v>
                </c:pt>
                <c:pt idx="3">
                  <c:v>0.17199999999999999</c:v>
                </c:pt>
                <c:pt idx="4">
                  <c:v>0.115</c:v>
                </c:pt>
                <c:pt idx="5">
                  <c:v>0.379</c:v>
                </c:pt>
                <c:pt idx="6">
                  <c:v>0.17199999999999999</c:v>
                </c:pt>
                <c:pt idx="7">
                  <c:v>0.32200000000000001</c:v>
                </c:pt>
              </c:numCache>
            </c:numRef>
          </c:val>
          <c:extLst>
            <c:ext xmlns:c16="http://schemas.microsoft.com/office/drawing/2014/chart" uri="{C3380CC4-5D6E-409C-BE32-E72D297353CC}">
              <c16:uniqueId val="{00000001-3D94-4012-A6A5-63EFE06337AC}"/>
            </c:ext>
          </c:extLst>
        </c:ser>
        <c:dLbls>
          <c:showLegendKey val="0"/>
          <c:showVal val="0"/>
          <c:showCatName val="0"/>
          <c:showSerName val="0"/>
          <c:showPercent val="0"/>
          <c:showBubbleSize val="0"/>
        </c:dLbls>
        <c:gapWidth val="219"/>
        <c:overlap val="-27"/>
        <c:axId val="1208270783"/>
        <c:axId val="1208271615"/>
      </c:barChart>
      <c:catAx>
        <c:axId val="1208270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crossAx val="1208271615"/>
        <c:crosses val="autoZero"/>
        <c:auto val="1"/>
        <c:lblAlgn val="ctr"/>
        <c:lblOffset val="100"/>
        <c:noMultiLvlLbl val="0"/>
      </c:catAx>
      <c:valAx>
        <c:axId val="120827161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08270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Лист1!$A$16</c:f>
              <c:strCache>
                <c:ptCount val="1"/>
                <c:pt idx="0">
                  <c:v>2018</c:v>
                </c:pt>
              </c:strCache>
            </c:strRef>
          </c:tx>
          <c:spPr>
            <a:solidFill>
              <a:schemeClr val="accent1"/>
            </a:solidFill>
            <a:ln>
              <a:noFill/>
            </a:ln>
            <a:effectLst/>
          </c:spPr>
          <c:invertIfNegative val="0"/>
          <c:cat>
            <c:multiLvlStrRef>
              <c:f>Лист1!$B$14:$I$15</c:f>
              <c:multiLvlStrCache>
                <c:ptCount val="8"/>
                <c:lvl>
                  <c:pt idx="0">
                    <c:v>1</c:v>
                  </c:pt>
                  <c:pt idx="1">
                    <c:v>2</c:v>
                  </c:pt>
                  <c:pt idx="2">
                    <c:v>3</c:v>
                  </c:pt>
                  <c:pt idx="3">
                    <c:v>4</c:v>
                  </c:pt>
                  <c:pt idx="4">
                    <c:v>1</c:v>
                  </c:pt>
                  <c:pt idx="5">
                    <c:v>2</c:v>
                  </c:pt>
                  <c:pt idx="6">
                    <c:v>3</c:v>
                  </c:pt>
                  <c:pt idx="7">
                    <c:v>4</c:v>
                  </c:pt>
                </c:lvl>
                <c:lvl>
                  <c:pt idx="0">
                    <c:v>type of teacher</c:v>
                  </c:pt>
                  <c:pt idx="4">
                    <c:v>learner role</c:v>
                  </c:pt>
                </c:lvl>
              </c:multiLvlStrCache>
            </c:multiLvlStrRef>
          </c:cat>
          <c:val>
            <c:numRef>
              <c:f>Лист1!$B$16:$I$16</c:f>
              <c:numCache>
                <c:formatCode>General</c:formatCode>
                <c:ptCount val="8"/>
                <c:pt idx="0">
                  <c:v>0.40799999999999997</c:v>
                </c:pt>
                <c:pt idx="1">
                  <c:v>0.159</c:v>
                </c:pt>
                <c:pt idx="2">
                  <c:v>0.27700000000000002</c:v>
                </c:pt>
                <c:pt idx="3">
                  <c:v>0.156</c:v>
                </c:pt>
                <c:pt idx="4">
                  <c:v>0.28399999999999997</c:v>
                </c:pt>
                <c:pt idx="5">
                  <c:v>0.182</c:v>
                </c:pt>
                <c:pt idx="6">
                  <c:v>0.438</c:v>
                </c:pt>
                <c:pt idx="7">
                  <c:v>9.5000000000000001E-2</c:v>
                </c:pt>
              </c:numCache>
            </c:numRef>
          </c:val>
          <c:extLst>
            <c:ext xmlns:c16="http://schemas.microsoft.com/office/drawing/2014/chart" uri="{C3380CC4-5D6E-409C-BE32-E72D297353CC}">
              <c16:uniqueId val="{00000000-249C-4D1C-8B74-ED68DD6DD155}"/>
            </c:ext>
          </c:extLst>
        </c:ser>
        <c:ser>
          <c:idx val="1"/>
          <c:order val="1"/>
          <c:tx>
            <c:strRef>
              <c:f>Лист1!$A$17</c:f>
              <c:strCache>
                <c:ptCount val="1"/>
                <c:pt idx="0">
                  <c:v>2023</c:v>
                </c:pt>
              </c:strCache>
            </c:strRef>
          </c:tx>
          <c:spPr>
            <a:solidFill>
              <a:schemeClr val="accent2"/>
            </a:solidFill>
            <a:ln>
              <a:noFill/>
            </a:ln>
            <a:effectLst/>
          </c:spPr>
          <c:invertIfNegative val="0"/>
          <c:cat>
            <c:multiLvlStrRef>
              <c:f>Лист1!$B$14:$I$15</c:f>
              <c:multiLvlStrCache>
                <c:ptCount val="8"/>
                <c:lvl>
                  <c:pt idx="0">
                    <c:v>1</c:v>
                  </c:pt>
                  <c:pt idx="1">
                    <c:v>2</c:v>
                  </c:pt>
                  <c:pt idx="2">
                    <c:v>3</c:v>
                  </c:pt>
                  <c:pt idx="3">
                    <c:v>4</c:v>
                  </c:pt>
                  <c:pt idx="4">
                    <c:v>1</c:v>
                  </c:pt>
                  <c:pt idx="5">
                    <c:v>2</c:v>
                  </c:pt>
                  <c:pt idx="6">
                    <c:v>3</c:v>
                  </c:pt>
                  <c:pt idx="7">
                    <c:v>4</c:v>
                  </c:pt>
                </c:lvl>
                <c:lvl>
                  <c:pt idx="0">
                    <c:v>type of teacher</c:v>
                  </c:pt>
                  <c:pt idx="4">
                    <c:v>learner role</c:v>
                  </c:pt>
                </c:lvl>
              </c:multiLvlStrCache>
            </c:multiLvlStrRef>
          </c:cat>
          <c:val>
            <c:numRef>
              <c:f>Лист1!$B$17:$I$17</c:f>
              <c:numCache>
                <c:formatCode>General</c:formatCode>
                <c:ptCount val="8"/>
                <c:pt idx="0">
                  <c:v>0.218</c:v>
                </c:pt>
                <c:pt idx="1">
                  <c:v>0.126</c:v>
                </c:pt>
                <c:pt idx="2">
                  <c:v>0.26400000000000001</c:v>
                </c:pt>
                <c:pt idx="3">
                  <c:v>0.36799999999999999</c:v>
                </c:pt>
                <c:pt idx="4">
                  <c:v>0.17199999999999999</c:v>
                </c:pt>
                <c:pt idx="5">
                  <c:v>0.33300000000000002</c:v>
                </c:pt>
                <c:pt idx="6">
                  <c:v>0.35599999999999998</c:v>
                </c:pt>
                <c:pt idx="7">
                  <c:v>0.126</c:v>
                </c:pt>
              </c:numCache>
            </c:numRef>
          </c:val>
          <c:extLst>
            <c:ext xmlns:c16="http://schemas.microsoft.com/office/drawing/2014/chart" uri="{C3380CC4-5D6E-409C-BE32-E72D297353CC}">
              <c16:uniqueId val="{00000001-249C-4D1C-8B74-ED68DD6DD155}"/>
            </c:ext>
          </c:extLst>
        </c:ser>
        <c:dLbls>
          <c:showLegendKey val="0"/>
          <c:showVal val="0"/>
          <c:showCatName val="0"/>
          <c:showSerName val="0"/>
          <c:showPercent val="0"/>
          <c:showBubbleSize val="0"/>
        </c:dLbls>
        <c:gapWidth val="219"/>
        <c:overlap val="-27"/>
        <c:axId val="1210410095"/>
        <c:axId val="1210405519"/>
      </c:barChart>
      <c:catAx>
        <c:axId val="1210410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1210405519"/>
        <c:crosses val="autoZero"/>
        <c:auto val="1"/>
        <c:lblAlgn val="ctr"/>
        <c:lblOffset val="100"/>
        <c:noMultiLvlLbl val="0"/>
      </c:catAx>
      <c:valAx>
        <c:axId val="121040551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10410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018F0A3-48D1-4916-AFF3-076B1AF38B5D}" type="datetimeFigureOut">
              <a:rPr lang="ru-RU"/>
              <a:pPr>
                <a:defRPr/>
              </a:pPr>
              <a:t>29.05.2023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160AB36-C201-4205-BE59-63D76CDAD1CF}" type="slidenum">
              <a:rPr lang="ru-RU"/>
              <a:pPr/>
              <a:t>‹#›</a:t>
            </a:fld>
            <a:endParaRPr 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49B8014-1A31-4E7D-AC33-995583C90CA4}" type="datetimeFigureOut">
              <a:rPr lang="ru-RU"/>
              <a:pPr>
                <a:defRPr/>
              </a:pPr>
              <a:t>29.05.2023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4B831BE-0CC2-420B-8435-5005068905A0}" type="slidenum">
              <a:rPr lang="ru-RU"/>
              <a:pPr/>
              <a:t>‹#›</a:t>
            </a:fld>
            <a:endParaRPr lang="ru-RU"/>
          </a:p>
        </p:txBody>
      </p:sp>
    </p:spTree>
  </p:cSld>
  <p:clrMap bg1="lt1" tx1="dk1" bg2="lt2" tx2="dk2" accent1="accent1" accent2="accent2" accent3="accent3" accent4="accent4" accent5="accent5" accent6="accent6" hlink="hlink" folHlink="folHlink"/>
  <p:notesStyle>
    <a:lvl1pPr algn="l" defTabSz="685800" rtl="0" fontAlgn="base">
      <a:spcBef>
        <a:spcPct val="30000"/>
      </a:spcBef>
      <a:spcAft>
        <a:spcPct val="0"/>
      </a:spcAft>
      <a:defRPr sz="900" kern="1200">
        <a:solidFill>
          <a:schemeClr val="tx1"/>
        </a:solidFill>
        <a:latin typeface="+mn-lt"/>
        <a:ea typeface="+mn-ea"/>
        <a:cs typeface="+mn-cs"/>
      </a:defRPr>
    </a:lvl1pPr>
    <a:lvl2pPr marL="342900" algn="l" defTabSz="685800" rtl="0" fontAlgn="base">
      <a:spcBef>
        <a:spcPct val="30000"/>
      </a:spcBef>
      <a:spcAft>
        <a:spcPct val="0"/>
      </a:spcAft>
      <a:defRPr sz="900" kern="1200">
        <a:solidFill>
          <a:schemeClr val="tx1"/>
        </a:solidFill>
        <a:latin typeface="+mn-lt"/>
        <a:ea typeface="+mn-ea"/>
        <a:cs typeface="+mn-cs"/>
      </a:defRPr>
    </a:lvl2pPr>
    <a:lvl3pPr marL="685800" algn="l" defTabSz="685800" rtl="0" fontAlgn="base">
      <a:spcBef>
        <a:spcPct val="30000"/>
      </a:spcBef>
      <a:spcAft>
        <a:spcPct val="0"/>
      </a:spcAft>
      <a:defRPr sz="900" kern="1200">
        <a:solidFill>
          <a:schemeClr val="tx1"/>
        </a:solidFill>
        <a:latin typeface="+mn-lt"/>
        <a:ea typeface="+mn-ea"/>
        <a:cs typeface="+mn-cs"/>
      </a:defRPr>
    </a:lvl3pPr>
    <a:lvl4pPr marL="1028700" algn="l" defTabSz="685800" rtl="0" fontAlgn="base">
      <a:spcBef>
        <a:spcPct val="30000"/>
      </a:spcBef>
      <a:spcAft>
        <a:spcPct val="0"/>
      </a:spcAft>
      <a:defRPr sz="900" kern="1200">
        <a:solidFill>
          <a:schemeClr val="tx1"/>
        </a:solidFill>
        <a:latin typeface="+mn-lt"/>
        <a:ea typeface="+mn-ea"/>
        <a:cs typeface="+mn-cs"/>
      </a:defRPr>
    </a:lvl4pPr>
    <a:lvl5pPr marL="1371600" algn="l" defTabSz="685800" rtl="0" fontAlgn="base">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67009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50443" y="9428583"/>
            <a:ext cx="2945659" cy="496332"/>
          </a:xfrm>
          <a:prstGeom prst="rect">
            <a:avLst/>
          </a:prstGeom>
        </p:spPr>
        <p:txBody>
          <a:bodyPr/>
          <a:lstStyle/>
          <a:p>
            <a:fld id="{BEE222D4-5DD5-4031-9C1D-FDDBA2C8A1E3}" type="slidenum">
              <a:rPr lang="ru-RU" smtClean="0"/>
              <a:pPr/>
              <a:t>11</a:t>
            </a:fld>
            <a:endParaRPr lang="ru-RU" dirty="0"/>
          </a:p>
        </p:txBody>
      </p:sp>
    </p:spTree>
    <p:extLst>
      <p:ext uri="{BB962C8B-B14F-4D97-AF65-F5344CB8AC3E}">
        <p14:creationId xmlns:p14="http://schemas.microsoft.com/office/powerpoint/2010/main" val="3256749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9629B923-0720-489B-B608-E76F66C180D5}" type="datetimeFigureOut">
              <a:rPr lang="ru-RU"/>
              <a:pPr>
                <a:defRPr/>
              </a:pPr>
              <a:t>29.05.2023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CE89190-BEC2-4ED5-9B39-CBAB7343B21D}"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133128C-34C9-4A1E-A469-A451981DBB98}" type="datetimeFigureOut">
              <a:rPr lang="ru-RU"/>
              <a:pPr>
                <a:defRPr/>
              </a:pPr>
              <a:t>29.05.2023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F0D76BD-A714-460C-94C4-76C57385F308}"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3843"/>
            <a:ext cx="1971675" cy="435887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273843"/>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439351E-353E-451E-9B20-CFBBB71AB9E8}" type="datetimeFigureOut">
              <a:rPr lang="ru-RU"/>
              <a:pPr>
                <a:defRPr/>
              </a:pPr>
              <a:t>29.05.2023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8F6AC53-528F-42AC-86B0-F96E8B96037B}"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9773AB7-6F9E-4D4C-A3F4-62BE3DF608E0}" type="datetimeFigureOut">
              <a:rPr lang="ru-RU"/>
              <a:pPr>
                <a:defRPr/>
              </a:pPr>
              <a:t>29.05.2023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5E5FB6A-4FE5-41BB-AB62-21FAC4DCD983}"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282304"/>
            <a:ext cx="7886700" cy="2139553"/>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F3C291A7-A211-4735-A625-DBBB7986C01D}" type="datetimeFigureOut">
              <a:rPr lang="ru-RU"/>
              <a:pPr>
                <a:defRPr/>
              </a:pPr>
              <a:t>29.05.2023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0889875-A74F-48A8-B0B2-8B4FC69B9D19}"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369218"/>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369218"/>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5EE41219-8FBA-4B95-B6D7-9E3FE4A6B21A}" type="datetimeFigureOut">
              <a:rPr lang="ru-RU"/>
              <a:pPr>
                <a:defRPr/>
              </a:pPr>
              <a:t>29.05.2023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4563EB10-2531-471C-837D-21265ABC6A6E}"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a:t>Образец заголовка</a:t>
            </a:r>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C8507C6E-92EB-4870-9172-CDE7206C0FAC}" type="datetimeFigureOut">
              <a:rPr lang="ru-RU"/>
              <a:pPr>
                <a:defRPr/>
              </a:pPr>
              <a:t>29.05.2023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556B4F2D-B291-4950-BFED-2F4CABDAC8C3}"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F4D3EE9F-171F-4890-9AD9-3C5ADE5E8A0C}" type="datetimeFigureOut">
              <a:rPr lang="ru-RU"/>
              <a:pPr>
                <a:defRPr/>
              </a:pPr>
              <a:t>29.05.2023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22757866-279D-46D8-830F-1396CF33E408}"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873860E-4D65-48B8-AA9D-702C4CB2869C}" type="datetimeFigureOut">
              <a:rPr lang="ru-RU"/>
              <a:pPr>
                <a:defRPr/>
              </a:pPr>
              <a:t>29.05.2023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98D3DDFD-BF54-4233-A5D5-32A3E3B9A507}"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1DEEB8F-5FCE-4CEB-AFA0-A9CE429045A4}" type="datetimeFigureOut">
              <a:rPr lang="ru-RU"/>
              <a:pPr>
                <a:defRPr/>
              </a:pPr>
              <a:t>29.05.2023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209B940F-5AB7-4D79-802D-71504E360BC0}"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ru-RU" noProof="0"/>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1B28CE41-A821-47D4-BB89-69C88AEE4EFD}" type="datetimeFigureOut">
              <a:rPr lang="ru-RU"/>
              <a:pPr>
                <a:defRPr/>
              </a:pPr>
              <a:t>29.05.2023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B0A12E1C-A418-4323-945C-96388D35B9C5}"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274638"/>
            <a:ext cx="7886700" cy="993775"/>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628650" y="1368425"/>
            <a:ext cx="7886700" cy="3263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4767263"/>
            <a:ext cx="2057400" cy="274637"/>
          </a:xfrm>
          <a:prstGeom prst="rect">
            <a:avLst/>
          </a:prstGeom>
        </p:spPr>
        <p:txBody>
          <a:bodyPr vert="horz" lIns="68580" tIns="34290" rIns="68580" bIns="3429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212494A5-F688-49F1-9C4D-1D610190639D}" type="datetimeFigureOut">
              <a:rPr lang="ru-RU"/>
              <a:pPr>
                <a:defRPr/>
              </a:pPr>
              <a:t>29.05.2023</a:t>
            </a:fld>
            <a:endParaRPr lang="ru-RU"/>
          </a:p>
        </p:txBody>
      </p:sp>
      <p:sp>
        <p:nvSpPr>
          <p:cNvPr id="5" name="Нижний колонтитул 4"/>
          <p:cNvSpPr>
            <a:spLocks noGrp="1"/>
          </p:cNvSpPr>
          <p:nvPr>
            <p:ph type="ftr" sz="quarter" idx="3"/>
          </p:nvPr>
        </p:nvSpPr>
        <p:spPr>
          <a:xfrm>
            <a:off x="3028950" y="4767263"/>
            <a:ext cx="3086100" cy="274637"/>
          </a:xfrm>
          <a:prstGeom prst="rect">
            <a:avLst/>
          </a:prstGeom>
        </p:spPr>
        <p:txBody>
          <a:bodyPr vert="horz" lIns="68580" tIns="34290" rIns="68580" bIns="3429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457950" y="4767263"/>
            <a:ext cx="2057400" cy="274637"/>
          </a:xfrm>
          <a:prstGeom prst="rect">
            <a:avLst/>
          </a:prstGeom>
        </p:spPr>
        <p:txBody>
          <a:bodyPr vert="horz" wrap="square" lIns="68580" tIns="34290" rIns="68580" bIns="34290" numCol="1" anchor="ctr" anchorCtr="0" compatLnSpc="1">
            <a:prstTxWarp prst="textNoShape">
              <a:avLst/>
            </a:prstTxWarp>
          </a:bodyPr>
          <a:lstStyle>
            <a:lvl1pPr algn="r" eaLnBrk="1" hangingPunct="1">
              <a:defRPr sz="900">
                <a:solidFill>
                  <a:srgbClr val="898989"/>
                </a:solidFill>
              </a:defRPr>
            </a:lvl1pPr>
          </a:lstStyle>
          <a:p>
            <a:fld id="{92692DA8-6F01-4559-9DA5-F7C5F2E66A90}"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itchFamily="34" charset="0"/>
        </a:defRPr>
      </a:lvl2pPr>
      <a:lvl3pPr algn="l" defTabSz="685800" rtl="0" fontAlgn="base">
        <a:lnSpc>
          <a:spcPct val="90000"/>
        </a:lnSpc>
        <a:spcBef>
          <a:spcPct val="0"/>
        </a:spcBef>
        <a:spcAft>
          <a:spcPct val="0"/>
        </a:spcAft>
        <a:defRPr sz="3300">
          <a:solidFill>
            <a:schemeClr val="tx1"/>
          </a:solidFill>
          <a:latin typeface="Calibri Light" pitchFamily="34" charset="0"/>
        </a:defRPr>
      </a:lvl3pPr>
      <a:lvl4pPr algn="l" defTabSz="685800" rtl="0" fontAlgn="base">
        <a:lnSpc>
          <a:spcPct val="90000"/>
        </a:lnSpc>
        <a:spcBef>
          <a:spcPct val="0"/>
        </a:spcBef>
        <a:spcAft>
          <a:spcPct val="0"/>
        </a:spcAft>
        <a:defRPr sz="3300">
          <a:solidFill>
            <a:schemeClr val="tx1"/>
          </a:solidFill>
          <a:latin typeface="Calibri Light" pitchFamily="34" charset="0"/>
        </a:defRPr>
      </a:lvl4pPr>
      <a:lvl5pPr algn="l" defTabSz="685800" rtl="0" fontAlgn="base">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fontAlgn="base">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itchFamily="34" charset="0"/>
        <a:buChar char="•"/>
        <a:defRPr sz="14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85938" y="1500188"/>
            <a:ext cx="344487" cy="354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b="1" dirty="0">
              <a:solidFill>
                <a:schemeClr val="tx1"/>
              </a:solidFill>
            </a:endParaRPr>
          </a:p>
        </p:txBody>
      </p:sp>
      <p:sp>
        <p:nvSpPr>
          <p:cNvPr id="24" name="Rectangle 23"/>
          <p:cNvSpPr/>
          <p:nvPr/>
        </p:nvSpPr>
        <p:spPr>
          <a:xfrm>
            <a:off x="1785938" y="1500188"/>
            <a:ext cx="344487" cy="354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b="1" dirty="0">
              <a:solidFill>
                <a:schemeClr val="tx1"/>
              </a:solidFill>
            </a:endParaRPr>
          </a:p>
        </p:txBody>
      </p:sp>
      <p:sp>
        <p:nvSpPr>
          <p:cNvPr id="25" name="Rectangle 24"/>
          <p:cNvSpPr/>
          <p:nvPr/>
        </p:nvSpPr>
        <p:spPr>
          <a:xfrm>
            <a:off x="1785938" y="1500188"/>
            <a:ext cx="344487" cy="354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b="1" dirty="0">
              <a:solidFill>
                <a:schemeClr val="tx1"/>
              </a:solidFill>
            </a:endParaRPr>
          </a:p>
        </p:txBody>
      </p:sp>
      <p:sp>
        <p:nvSpPr>
          <p:cNvPr id="4" name="Заголовок 3">
            <a:extLst>
              <a:ext uri="{FF2B5EF4-FFF2-40B4-BE49-F238E27FC236}">
                <a16:creationId xmlns:a16="http://schemas.microsoft.com/office/drawing/2014/main" id="{CD9B4D68-5689-430C-8387-EE35610092C6}"/>
              </a:ext>
            </a:extLst>
          </p:cNvPr>
          <p:cNvSpPr>
            <a:spLocks noGrp="1"/>
          </p:cNvSpPr>
          <p:nvPr>
            <p:ph type="ctrTitle"/>
          </p:nvPr>
        </p:nvSpPr>
        <p:spPr>
          <a:xfrm>
            <a:off x="1116012" y="1253540"/>
            <a:ext cx="6858000" cy="1407695"/>
          </a:xfrm>
        </p:spPr>
        <p:txBody>
          <a:bodyPr/>
          <a:lstStyle/>
          <a:p>
            <a:r>
              <a:rPr lang="en-US"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Psychological well-being and mental health of adolescents</a:t>
            </a:r>
            <a:endParaRPr lang="ru-RU" sz="3200" dirty="0">
              <a:solidFill>
                <a:srgbClr val="C00000"/>
              </a:solidFill>
            </a:endParaRPr>
          </a:p>
        </p:txBody>
      </p:sp>
      <p:sp>
        <p:nvSpPr>
          <p:cNvPr id="5" name="Подзаголовок 4">
            <a:extLst>
              <a:ext uri="{FF2B5EF4-FFF2-40B4-BE49-F238E27FC236}">
                <a16:creationId xmlns:a16="http://schemas.microsoft.com/office/drawing/2014/main" id="{C730D053-A180-4C29-B006-291EF59DB009}"/>
              </a:ext>
            </a:extLst>
          </p:cNvPr>
          <p:cNvSpPr>
            <a:spLocks noGrp="1"/>
          </p:cNvSpPr>
          <p:nvPr>
            <p:ph type="subTitle" idx="1"/>
          </p:nvPr>
        </p:nvSpPr>
        <p:spPr>
          <a:xfrm>
            <a:off x="1169988" y="2935705"/>
            <a:ext cx="6858000" cy="1540703"/>
          </a:xfrm>
        </p:spPr>
        <p:txBody>
          <a:bodyPr/>
          <a:lstStyle/>
          <a:p>
            <a:pPr>
              <a:lnSpc>
                <a:spcPct val="100000"/>
              </a:lnSpc>
            </a:pPr>
            <a:r>
              <a:rPr lang="en-US" sz="1800" b="1" i="0" u="none" strike="noStrike" dirty="0">
                <a:solidFill>
                  <a:srgbClr val="0783C1"/>
                </a:solidFill>
                <a:effectLst/>
              </a:rPr>
              <a:t>Svetlana</a:t>
            </a:r>
            <a:r>
              <a:rPr lang="en-US" sz="1600" b="1" dirty="0">
                <a:solidFill>
                  <a:srgbClr val="0783C1"/>
                </a:solidFill>
              </a:rPr>
              <a:t> </a:t>
            </a:r>
            <a:r>
              <a:rPr lang="en-US" b="1" dirty="0">
                <a:solidFill>
                  <a:srgbClr val="0783C1"/>
                </a:solidFill>
              </a:rPr>
              <a:t>V. Persiyantseva</a:t>
            </a:r>
          </a:p>
          <a:p>
            <a:pPr>
              <a:lnSpc>
                <a:spcPct val="100000"/>
              </a:lnSpc>
              <a:spcBef>
                <a:spcPts val="0"/>
              </a:spcBef>
            </a:pPr>
            <a:r>
              <a:rPr lang="en-US" sz="1400" b="1" dirty="0" err="1">
                <a:solidFill>
                  <a:srgbClr val="0783C1"/>
                </a:solidFill>
              </a:rPr>
              <a:t>Phd</a:t>
            </a:r>
            <a:r>
              <a:rPr lang="en-US" sz="1400" b="1" dirty="0">
                <a:solidFill>
                  <a:srgbClr val="0783C1"/>
                </a:solidFill>
              </a:rPr>
              <a:t>, Associate Professor of the Department of General Psychology</a:t>
            </a:r>
          </a:p>
          <a:p>
            <a:pPr>
              <a:lnSpc>
                <a:spcPct val="100000"/>
              </a:lnSpc>
              <a:spcBef>
                <a:spcPts val="0"/>
              </a:spcBef>
            </a:pPr>
            <a:r>
              <a:rPr lang="en-US" sz="1400" b="1" dirty="0">
                <a:solidFill>
                  <a:srgbClr val="0783C1"/>
                </a:solidFill>
              </a:rPr>
              <a:t>Psychological Institute of the Russian Academy of Education</a:t>
            </a:r>
          </a:p>
          <a:p>
            <a:pPr>
              <a:lnSpc>
                <a:spcPct val="100000"/>
              </a:lnSpc>
              <a:spcBef>
                <a:spcPts val="0"/>
              </a:spcBef>
            </a:pPr>
            <a:r>
              <a:rPr lang="en-US" sz="1400" b="1" dirty="0">
                <a:solidFill>
                  <a:srgbClr val="0783C1"/>
                </a:solidFill>
              </a:rPr>
              <a:t>Russian State University for the Humanities</a:t>
            </a:r>
          </a:p>
          <a:p>
            <a:endParaRPr lang="ru-RU" dirty="0"/>
          </a:p>
        </p:txBody>
      </p:sp>
      <p:pic>
        <p:nvPicPr>
          <p:cNvPr id="7" name="Рисунок 6">
            <a:extLst>
              <a:ext uri="{FF2B5EF4-FFF2-40B4-BE49-F238E27FC236}">
                <a16:creationId xmlns:a16="http://schemas.microsoft.com/office/drawing/2014/main" id="{B76199F0-24FB-4D5B-AA2C-5A81EFCD74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6901" y="129066"/>
            <a:ext cx="782198" cy="782198"/>
          </a:xfrm>
          <a:prstGeom prst="rect">
            <a:avLst/>
          </a:prstGeom>
        </p:spPr>
      </p:pic>
      <p:pic>
        <p:nvPicPr>
          <p:cNvPr id="2" name="Рисунок 11">
            <a:extLst>
              <a:ext uri="{FF2B5EF4-FFF2-40B4-BE49-F238E27FC236}">
                <a16:creationId xmlns:a16="http://schemas.microsoft.com/office/drawing/2014/main" id="{FA68D4B3-D466-16DA-188B-9C370823D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806" y="183829"/>
            <a:ext cx="1414087" cy="71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9F27BE0C-E749-48A7-81AF-DE3EF8CE27C3}"/>
              </a:ext>
            </a:extLst>
          </p:cNvPr>
          <p:cNvPicPr>
            <a:picLocks noChangeAspect="1"/>
          </p:cNvPicPr>
          <p:nvPr/>
        </p:nvPicPr>
        <p:blipFill>
          <a:blip r:embed="rId5"/>
          <a:stretch>
            <a:fillRect/>
          </a:stretch>
        </p:blipFill>
        <p:spPr>
          <a:xfrm>
            <a:off x="250590" y="238713"/>
            <a:ext cx="5549791" cy="1007018"/>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41BB9-99E6-5B05-A46B-2BA4BE7D55A1}"/>
              </a:ext>
            </a:extLst>
          </p:cNvPr>
          <p:cNvSpPr>
            <a:spLocks noGrp="1"/>
          </p:cNvSpPr>
          <p:nvPr>
            <p:ph type="title"/>
          </p:nvPr>
        </p:nvSpPr>
        <p:spPr>
          <a:xfrm>
            <a:off x="2398834" y="0"/>
            <a:ext cx="6745166" cy="993775"/>
          </a:xfrm>
        </p:spPr>
        <p:txBody>
          <a:bodyPr/>
          <a:lstStyle/>
          <a:p>
            <a:pPr algn="ctr"/>
            <a:r>
              <a:rPr lang="en-US" sz="3600" b="1" dirty="0">
                <a:solidFill>
                  <a:srgbClr val="002774"/>
                </a:solidFill>
                <a:effectLst/>
                <a:latin typeface="Arial Narrow" panose="020B0606020202030204" pitchFamily="34" charset="0"/>
                <a:ea typeface="Arial" panose="020B0604020202020204" pitchFamily="34" charset="0"/>
              </a:rPr>
              <a:t>PRINCIPAL FINDINGS</a:t>
            </a:r>
            <a:r>
              <a:rPr lang="ru-RU" sz="3600" b="1" dirty="0">
                <a:solidFill>
                  <a:srgbClr val="002774"/>
                </a:solidFill>
                <a:latin typeface="Arial Narrow" charset="0"/>
                <a:ea typeface="Arial Narrow" charset="0"/>
                <a:cs typeface="Arial Narrow" charset="0"/>
              </a:rPr>
              <a:t>…</a:t>
            </a:r>
            <a:endParaRPr lang="ru-RU" dirty="0"/>
          </a:p>
        </p:txBody>
      </p:sp>
      <p:pic>
        <p:nvPicPr>
          <p:cNvPr id="5" name="Объект 4">
            <a:extLst>
              <a:ext uri="{FF2B5EF4-FFF2-40B4-BE49-F238E27FC236}">
                <a16:creationId xmlns:a16="http://schemas.microsoft.com/office/drawing/2014/main" id="{9390B12B-C700-5DB2-9810-618DCF1543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3135086" cy="2074343"/>
          </a:xfrm>
        </p:spPr>
      </p:pic>
      <p:sp>
        <p:nvSpPr>
          <p:cNvPr id="7" name="TextBox 6">
            <a:extLst>
              <a:ext uri="{FF2B5EF4-FFF2-40B4-BE49-F238E27FC236}">
                <a16:creationId xmlns:a16="http://schemas.microsoft.com/office/drawing/2014/main" id="{30C36A37-15D8-6F42-E029-B071C043CAEE}"/>
              </a:ext>
            </a:extLst>
          </p:cNvPr>
          <p:cNvSpPr txBox="1"/>
          <p:nvPr/>
        </p:nvSpPr>
        <p:spPr>
          <a:xfrm>
            <a:off x="1" y="2244436"/>
            <a:ext cx="9144000" cy="3077766"/>
          </a:xfrm>
          <a:prstGeom prst="rect">
            <a:avLst/>
          </a:prstGeom>
          <a:noFill/>
        </p:spPr>
        <p:txBody>
          <a:bodyPr wrap="square">
            <a:spAutoFit/>
          </a:bodyPr>
          <a:lstStyle/>
          <a:p>
            <a:pPr marL="285750" indent="-285750">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Adolescents with psychological well-being and mental health are self-confident. They are convinced that their activities can change the situation for the better. They adhere to the principle "There are no failures, there is only experience." They have life goals and meaning in life. They are able to control their lives, freely make decisions, set goals and implement them in life. They believe that their life is interesting and emotionally rich</a:t>
            </a:r>
            <a:r>
              <a:rPr lang="ru-RU" sz="1800" dirty="0">
                <a:ea typeface="Calibri" panose="020F0502020204030204" pitchFamily="34" charset="0"/>
                <a:cs typeface="Times New Roman" panose="02020603050405020304" pitchFamily="18" charset="0"/>
              </a:rPr>
              <a:t>.</a:t>
            </a:r>
          </a:p>
          <a:p>
            <a:pPr marL="285750" indent="-285750">
              <a:buFont typeface="Wingdings" panose="05000000000000000000" pitchFamily="2" charset="2"/>
              <a:buChar char="Ø"/>
            </a:pPr>
            <a:endParaRPr lang="ru-RU" sz="1800"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ru-RU" sz="1800" dirty="0"/>
              <a:t>The educational needs of modern students are associated with educational and subject activities, with the need to implement their own projects. In 2018, students are more focused on traditional learning and constructive communication with the subjects of the educational process.</a:t>
            </a:r>
          </a:p>
          <a:p>
            <a:pPr marL="285750" indent="-285750">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105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l="2195" r="4418"/>
          <a:stretch/>
        </p:blipFill>
        <p:spPr>
          <a:xfrm>
            <a:off x="5862" y="0"/>
            <a:ext cx="9138138" cy="5143500"/>
          </a:xfrm>
          <a:prstGeom prst="rect">
            <a:avLst/>
          </a:prstGeom>
        </p:spPr>
      </p:pic>
      <p:sp>
        <p:nvSpPr>
          <p:cNvPr id="14" name="Заголовок 1"/>
          <p:cNvSpPr>
            <a:spLocks noGrp="1"/>
          </p:cNvSpPr>
          <p:nvPr>
            <p:ph type="title"/>
          </p:nvPr>
        </p:nvSpPr>
        <p:spPr>
          <a:xfrm>
            <a:off x="715108" y="1991264"/>
            <a:ext cx="6350632" cy="1061002"/>
          </a:xfrm>
        </p:spPr>
        <p:txBody>
          <a:bodyPr>
            <a:noAutofit/>
          </a:bodyPr>
          <a:lstStyle/>
          <a:p>
            <a:br>
              <a:rPr lang="en-US" sz="4400" b="1" dirty="0">
                <a:solidFill>
                  <a:srgbClr val="002774"/>
                </a:solidFill>
                <a:effectLst/>
                <a:latin typeface="Arial Narrow" panose="020B0606020202030204" pitchFamily="34" charset="0"/>
                <a:ea typeface="Arial" panose="020B0604020202020204" pitchFamily="34" charset="0"/>
              </a:rPr>
            </a:br>
            <a:br>
              <a:rPr lang="en-US" sz="4400" b="1" dirty="0">
                <a:solidFill>
                  <a:srgbClr val="002774"/>
                </a:solidFill>
                <a:effectLst/>
                <a:latin typeface="Arial Narrow" panose="020B0606020202030204" pitchFamily="34" charset="0"/>
                <a:ea typeface="Arial" panose="020B0604020202020204" pitchFamily="34" charset="0"/>
              </a:rPr>
            </a:br>
            <a:r>
              <a:rPr lang="en-US" sz="4400" b="1" dirty="0">
                <a:solidFill>
                  <a:srgbClr val="002774"/>
                </a:solidFill>
                <a:effectLst/>
                <a:latin typeface="Arial Narrow" panose="020B0606020202030204" pitchFamily="34" charset="0"/>
                <a:ea typeface="Arial" panose="020B0604020202020204" pitchFamily="34" charset="0"/>
              </a:rPr>
              <a:t>THANK YOU</a:t>
            </a:r>
            <a:br>
              <a:rPr lang="ru-RU" sz="4400" b="1" dirty="0">
                <a:solidFill>
                  <a:srgbClr val="002774"/>
                </a:solidFill>
                <a:effectLst/>
                <a:latin typeface="Arial Narrow" panose="020B0606020202030204" pitchFamily="34" charset="0"/>
                <a:ea typeface="Arial" panose="020B0604020202020204" pitchFamily="34" charset="0"/>
              </a:rPr>
            </a:br>
            <a:br>
              <a:rPr lang="en-US" sz="4400" b="1" dirty="0">
                <a:solidFill>
                  <a:srgbClr val="002774"/>
                </a:solidFill>
                <a:effectLst/>
                <a:latin typeface="Arial Narrow" panose="020B0606020202030204" pitchFamily="34" charset="0"/>
                <a:ea typeface="Arial" panose="020B0604020202020204" pitchFamily="34" charset="0"/>
              </a:rPr>
            </a:br>
            <a:r>
              <a:rPr lang="en-US" sz="2400" b="1" i="0" u="none" strike="noStrike" dirty="0">
                <a:solidFill>
                  <a:srgbClr val="0783C1"/>
                </a:solidFill>
                <a:effectLst/>
              </a:rPr>
              <a:t>Svetlana</a:t>
            </a:r>
            <a:r>
              <a:rPr lang="en-US" sz="2400" b="1" dirty="0">
                <a:solidFill>
                  <a:srgbClr val="0783C1"/>
                </a:solidFill>
              </a:rPr>
              <a:t> V. Persiyantseva</a:t>
            </a:r>
            <a:br>
              <a:rPr lang="ru-RU" sz="2400" b="1" dirty="0">
                <a:solidFill>
                  <a:srgbClr val="0783C1"/>
                </a:solidFill>
              </a:rPr>
            </a:br>
            <a:r>
              <a:rPr lang="en-US" sz="2400" b="1" dirty="0">
                <a:solidFill>
                  <a:srgbClr val="0783C1"/>
                </a:solidFill>
              </a:rPr>
              <a:t>perssvetlana@yandex.ru</a:t>
            </a:r>
            <a:br>
              <a:rPr lang="en-US" sz="2400" b="1" dirty="0">
                <a:solidFill>
                  <a:srgbClr val="0783C1"/>
                </a:solidFill>
              </a:rPr>
            </a:br>
            <a:endParaRPr lang="ru-RU" sz="4400" b="1" dirty="0">
              <a:solidFill>
                <a:srgbClr val="002774"/>
              </a:solidFill>
              <a:latin typeface="Arial Narrow" charset="0"/>
              <a:ea typeface="Arial Narrow" charset="0"/>
              <a:cs typeface="Arial Narrow" charset="0"/>
            </a:endParaRPr>
          </a:p>
        </p:txBody>
      </p:sp>
      <p:pic>
        <p:nvPicPr>
          <p:cNvPr id="16" name="Рисунок 15">
            <a:extLst>
              <a:ext uri="{FF2B5EF4-FFF2-40B4-BE49-F238E27FC236}">
                <a16:creationId xmlns:a16="http://schemas.microsoft.com/office/drawing/2014/main" id="{D590492D-2D81-4CAA-AA61-490D7A1D7F13}"/>
              </a:ext>
            </a:extLst>
          </p:cNvPr>
          <p:cNvPicPr>
            <a:picLocks noChangeAspect="1"/>
          </p:cNvPicPr>
          <p:nvPr/>
        </p:nvPicPr>
        <p:blipFill>
          <a:blip r:embed="rId4"/>
          <a:stretch>
            <a:fillRect/>
          </a:stretch>
        </p:blipFill>
        <p:spPr>
          <a:xfrm>
            <a:off x="1707614" y="315470"/>
            <a:ext cx="5442333" cy="987520"/>
          </a:xfrm>
          <a:prstGeom prst="rect">
            <a:avLst/>
          </a:prstGeom>
        </p:spPr>
      </p:pic>
      <p:pic>
        <p:nvPicPr>
          <p:cNvPr id="20" name="Рисунок 19">
            <a:extLst>
              <a:ext uri="{FF2B5EF4-FFF2-40B4-BE49-F238E27FC236}">
                <a16:creationId xmlns:a16="http://schemas.microsoft.com/office/drawing/2014/main" id="{7C9607CD-E8A3-41B2-8A01-0915149F49D8}"/>
              </a:ext>
            </a:extLst>
          </p:cNvPr>
          <p:cNvPicPr>
            <a:picLocks noChangeAspect="1"/>
          </p:cNvPicPr>
          <p:nvPr/>
        </p:nvPicPr>
        <p:blipFill>
          <a:blip r:embed="rId5"/>
          <a:stretch>
            <a:fillRect/>
          </a:stretch>
        </p:blipFill>
        <p:spPr>
          <a:xfrm>
            <a:off x="2758974" y="4134392"/>
            <a:ext cx="881766" cy="881766"/>
          </a:xfrm>
          <a:prstGeom prst="rect">
            <a:avLst/>
          </a:prstGeom>
        </p:spPr>
      </p:pic>
      <p:pic>
        <p:nvPicPr>
          <p:cNvPr id="2" name="Рисунок 11">
            <a:extLst>
              <a:ext uri="{FF2B5EF4-FFF2-40B4-BE49-F238E27FC236}">
                <a16:creationId xmlns:a16="http://schemas.microsoft.com/office/drawing/2014/main" id="{20B7045F-2775-0B11-D69A-2C58EC5036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570" y="4220006"/>
            <a:ext cx="1414087" cy="71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3">
            <a:extLst>
              <a:ext uri="{FF2B5EF4-FFF2-40B4-BE49-F238E27FC236}">
                <a16:creationId xmlns:a16="http://schemas.microsoft.com/office/drawing/2014/main" id="{C534E7A7-AEDC-45A7-0147-A7880C98D1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97327" y="1302991"/>
            <a:ext cx="5240811" cy="384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32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txBox="1">
            <a:spLocks/>
          </p:cNvSpPr>
          <p:nvPr/>
        </p:nvSpPr>
        <p:spPr bwMode="auto">
          <a:xfrm>
            <a:off x="1169988" y="1276351"/>
            <a:ext cx="7456487" cy="681037"/>
          </a:xfrm>
          <a:prstGeom prst="rect">
            <a:avLst/>
          </a:prstGeom>
          <a:noFill/>
          <a:ln w="34925">
            <a:noFill/>
            <a:miter lim="800000"/>
            <a:headEnd/>
            <a:tailEnd/>
          </a:ln>
        </p:spPr>
        <p:txBody>
          <a:bodyPr/>
          <a:lstStyle/>
          <a:p>
            <a:pPr eaLnBrk="1" hangingPunct="1"/>
            <a:endParaRPr lang="ru-RU" sz="2400" b="1" dirty="0">
              <a:solidFill>
                <a:srgbClr val="C00000"/>
              </a:solidFill>
              <a:cs typeface="Times New Roman" pitchFamily="18" charset="0"/>
            </a:endParaRPr>
          </a:p>
          <a:p>
            <a:pPr eaLnBrk="1" hangingPunct="1"/>
            <a:endParaRPr lang="en-US" sz="2400" b="1" dirty="0">
              <a:solidFill>
                <a:srgbClr val="C00000"/>
              </a:solidFill>
              <a:cs typeface="Times New Roman" pitchFamily="18" charset="0"/>
            </a:endParaRPr>
          </a:p>
        </p:txBody>
      </p:sp>
      <p:sp>
        <p:nvSpPr>
          <p:cNvPr id="9" name="Rectangle 8"/>
          <p:cNvSpPr/>
          <p:nvPr/>
        </p:nvSpPr>
        <p:spPr>
          <a:xfrm>
            <a:off x="1785938" y="1500188"/>
            <a:ext cx="344487" cy="354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b="1" dirty="0">
              <a:solidFill>
                <a:schemeClr val="tx1"/>
              </a:solidFill>
            </a:endParaRPr>
          </a:p>
        </p:txBody>
      </p:sp>
      <p:sp>
        <p:nvSpPr>
          <p:cNvPr id="24" name="Rectangle 23"/>
          <p:cNvSpPr/>
          <p:nvPr/>
        </p:nvSpPr>
        <p:spPr>
          <a:xfrm>
            <a:off x="1785938" y="1500188"/>
            <a:ext cx="344487" cy="354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b="1" dirty="0">
              <a:solidFill>
                <a:schemeClr val="tx1"/>
              </a:solidFill>
            </a:endParaRPr>
          </a:p>
        </p:txBody>
      </p:sp>
      <p:sp>
        <p:nvSpPr>
          <p:cNvPr id="25" name="Rectangle 24"/>
          <p:cNvSpPr/>
          <p:nvPr/>
        </p:nvSpPr>
        <p:spPr>
          <a:xfrm>
            <a:off x="1785938" y="1500188"/>
            <a:ext cx="344487" cy="354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b="1" dirty="0">
              <a:solidFill>
                <a:schemeClr val="tx1"/>
              </a:solidFill>
            </a:endParaRPr>
          </a:p>
        </p:txBody>
      </p:sp>
      <p:sp>
        <p:nvSpPr>
          <p:cNvPr id="4" name="Заголовок 3">
            <a:extLst>
              <a:ext uri="{FF2B5EF4-FFF2-40B4-BE49-F238E27FC236}">
                <a16:creationId xmlns:a16="http://schemas.microsoft.com/office/drawing/2014/main" id="{CD9B4D68-5689-430C-8387-EE35610092C6}"/>
              </a:ext>
            </a:extLst>
          </p:cNvPr>
          <p:cNvSpPr>
            <a:spLocks noGrp="1"/>
          </p:cNvSpPr>
          <p:nvPr>
            <p:ph type="ctrTitle"/>
          </p:nvPr>
        </p:nvSpPr>
        <p:spPr>
          <a:xfrm>
            <a:off x="1143000" y="1022683"/>
            <a:ext cx="6858000" cy="1407695"/>
          </a:xfrm>
        </p:spPr>
        <p:txBody>
          <a:bodyPr/>
          <a:lstStyle/>
          <a:p>
            <a:r>
              <a:rPr lang="ru-RU"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3200" dirty="0">
              <a:solidFill>
                <a:srgbClr val="C00000"/>
              </a:solidFill>
            </a:endParaRPr>
          </a:p>
        </p:txBody>
      </p:sp>
      <p:sp>
        <p:nvSpPr>
          <p:cNvPr id="10" name="TextBox 9">
            <a:extLst>
              <a:ext uri="{FF2B5EF4-FFF2-40B4-BE49-F238E27FC236}">
                <a16:creationId xmlns:a16="http://schemas.microsoft.com/office/drawing/2014/main" id="{79FD782D-BE94-9B84-C6BA-BA14A9B26D84}"/>
              </a:ext>
            </a:extLst>
          </p:cNvPr>
          <p:cNvSpPr txBox="1"/>
          <p:nvPr/>
        </p:nvSpPr>
        <p:spPr>
          <a:xfrm>
            <a:off x="316343" y="678497"/>
            <a:ext cx="8827657" cy="4585871"/>
          </a:xfrm>
          <a:prstGeom prst="rect">
            <a:avLst/>
          </a:prstGeom>
          <a:noFill/>
        </p:spPr>
        <p:txBody>
          <a:bodyPr wrap="square">
            <a:spAutoFit/>
          </a:bodyPr>
          <a:lstStyle/>
          <a:p>
            <a:endParaRPr lang="en-US" sz="2000" dirty="0">
              <a:effectLst/>
              <a:latin typeface="Times New Roman" panose="02020603050405020304" pitchFamily="18" charset="0"/>
              <a:ea typeface="Calibri" panose="020F0502020204030204" pitchFamily="34" charset="0"/>
            </a:endParaRPr>
          </a:p>
          <a:p>
            <a:pPr algn="r"/>
            <a:r>
              <a:rPr lang="en-US" sz="2800" b="1" dirty="0">
                <a:solidFill>
                  <a:srgbClr val="C00000"/>
                </a:solidFill>
                <a:effectLst/>
                <a:latin typeface="Times New Roman" panose="02020603050405020304" pitchFamily="18" charset="0"/>
                <a:ea typeface="Calibri" panose="020F0502020204030204" pitchFamily="34" charset="0"/>
              </a:rPr>
              <a:t>Problem and purpose of the study</a:t>
            </a:r>
            <a:endParaRPr lang="ru-RU" sz="2800" b="1" dirty="0">
              <a:solidFill>
                <a:srgbClr val="C00000"/>
              </a:solidFill>
              <a:effectLst/>
              <a:latin typeface="Times New Roman" panose="02020603050405020304" pitchFamily="18" charset="0"/>
              <a:ea typeface="Calibri" panose="020F0502020204030204" pitchFamily="34" charset="0"/>
            </a:endParaRPr>
          </a:p>
          <a:p>
            <a:endParaRPr lang="ru-RU" sz="2800" dirty="0">
              <a:latin typeface="Times New Roman" panose="02020603050405020304" pitchFamily="18" charset="0"/>
              <a:ea typeface="Calibri" panose="020F0502020204030204" pitchFamily="34" charset="0"/>
            </a:endParaRPr>
          </a:p>
          <a:p>
            <a:pPr marL="342900" indent="-342900" algn="just">
              <a:buClr>
                <a:srgbClr val="002774"/>
              </a:buClr>
              <a:buFont typeface="Wingdings" panose="05000000000000000000" pitchFamily="2" charset="2"/>
              <a:buChar char="Ø"/>
            </a:pPr>
            <a:r>
              <a:rPr lang="en-US" sz="2000" dirty="0">
                <a:effectLst/>
                <a:latin typeface="Times New Roman" panose="02020603050405020304" pitchFamily="18" charset="0"/>
                <a:ea typeface="Calibri" panose="020F0502020204030204" pitchFamily="34" charset="0"/>
              </a:rPr>
              <a:t>Demographic, socio-cultural, technological information and communication changes in the country affect the </a:t>
            </a:r>
            <a:r>
              <a:rPr lang="en-US" sz="2000" b="1" dirty="0">
                <a:solidFill>
                  <a:srgbClr val="006600"/>
                </a:solidFill>
                <a:effectLst/>
                <a:latin typeface="Times New Roman" panose="02020603050405020304" pitchFamily="18" charset="0"/>
                <a:ea typeface="Calibri" panose="020F0502020204030204" pitchFamily="34" charset="0"/>
              </a:rPr>
              <a:t>mental state of young people</a:t>
            </a:r>
            <a:r>
              <a:rPr lang="en-US" sz="2000" dirty="0">
                <a:effectLst/>
                <a:latin typeface="Times New Roman" panose="02020603050405020304" pitchFamily="18" charset="0"/>
                <a:ea typeface="Calibri" panose="020F0502020204030204" pitchFamily="34" charset="0"/>
              </a:rPr>
              <a:t>, their </a:t>
            </a:r>
            <a:r>
              <a:rPr lang="en-US" sz="2000" b="1" dirty="0">
                <a:solidFill>
                  <a:srgbClr val="C00000"/>
                </a:solidFill>
                <a:effectLst/>
                <a:latin typeface="Times New Roman" panose="02020603050405020304" pitchFamily="18" charset="0"/>
                <a:ea typeface="Calibri" panose="020F0502020204030204" pitchFamily="34" charset="0"/>
              </a:rPr>
              <a:t>emotional and psychological state</a:t>
            </a:r>
            <a:r>
              <a:rPr lang="en-US" sz="2000" dirty="0">
                <a:effectLst/>
                <a:latin typeface="Times New Roman" panose="02020603050405020304" pitchFamily="18" charset="0"/>
                <a:ea typeface="Calibri" panose="020F0502020204030204" pitchFamily="34" charset="0"/>
              </a:rPr>
              <a:t>, as well as the degree of their social adaptation and self-realization. The study and understanding of the mechanisms that affect the psychological well-being and mental health of young people in a transitive society is a key and urgent task for modern psychology. </a:t>
            </a:r>
            <a:endParaRPr lang="ru-RU" sz="2000" dirty="0">
              <a:effectLst/>
              <a:latin typeface="Times New Roman" panose="02020603050405020304" pitchFamily="18" charset="0"/>
              <a:ea typeface="Calibri" panose="020F0502020204030204" pitchFamily="34" charset="0"/>
            </a:endParaRPr>
          </a:p>
          <a:p>
            <a:pPr algn="just">
              <a:buClr>
                <a:srgbClr val="002774"/>
              </a:buClr>
            </a:pPr>
            <a:endParaRPr lang="en-US" sz="2000" dirty="0">
              <a:effectLst/>
              <a:latin typeface="Times New Roman" panose="02020603050405020304" pitchFamily="18" charset="0"/>
              <a:ea typeface="Calibri" panose="020F0502020204030204" pitchFamily="34" charset="0"/>
            </a:endParaRPr>
          </a:p>
          <a:p>
            <a:pPr marL="342900" indent="-342900" algn="just">
              <a:buClr>
                <a:srgbClr val="002774"/>
              </a:buClr>
              <a:buFont typeface="Wingdings" panose="05000000000000000000" pitchFamily="2" charset="2"/>
              <a:buChar char="Ø"/>
            </a:pPr>
            <a:r>
              <a:rPr lang="en-US" sz="2000" dirty="0">
                <a:effectLst/>
                <a:latin typeface="Times New Roman" panose="02020603050405020304" pitchFamily="18" charset="0"/>
                <a:ea typeface="Calibri" panose="020F0502020204030204" pitchFamily="34" charset="0"/>
              </a:rPr>
              <a:t>The </a:t>
            </a:r>
            <a:r>
              <a:rPr lang="en-US" sz="2000" b="1" dirty="0">
                <a:solidFill>
                  <a:srgbClr val="002774"/>
                </a:solidFill>
                <a:effectLst/>
                <a:latin typeface="Times New Roman" panose="02020603050405020304" pitchFamily="18" charset="0"/>
                <a:ea typeface="Calibri" panose="020F0502020204030204" pitchFamily="34" charset="0"/>
              </a:rPr>
              <a:t>purpose of the study </a:t>
            </a:r>
            <a:r>
              <a:rPr lang="en-US" sz="2000" dirty="0">
                <a:effectLst/>
                <a:latin typeface="Times New Roman" panose="02020603050405020304" pitchFamily="18" charset="0"/>
                <a:ea typeface="Calibri" panose="020F0502020204030204" pitchFamily="34" charset="0"/>
              </a:rPr>
              <a:t>is to study the factors affecting the psychological well-being, life satisfaction and mental health of young people.</a:t>
            </a:r>
          </a:p>
          <a:p>
            <a:endParaRPr lang="en-US" sz="2000" dirty="0">
              <a:effectLst/>
              <a:latin typeface="Times New Roman" panose="02020603050405020304" pitchFamily="18" charset="0"/>
              <a:ea typeface="Calibri" panose="020F0502020204030204" pitchFamily="34" charset="0"/>
            </a:endParaRPr>
          </a:p>
          <a:p>
            <a:endParaRPr lang="ru-RU" sz="1600" dirty="0">
              <a:latin typeface="Times New Roman" panose="02020603050405020304" pitchFamily="18" charset="0"/>
              <a:ea typeface="Calibri" panose="020F0502020204030204" pitchFamily="34" charset="0"/>
            </a:endParaRPr>
          </a:p>
        </p:txBody>
      </p:sp>
      <p:pic>
        <p:nvPicPr>
          <p:cNvPr id="2" name="Рисунок 1">
            <a:extLst>
              <a:ext uri="{FF2B5EF4-FFF2-40B4-BE49-F238E27FC236}">
                <a16:creationId xmlns:a16="http://schemas.microsoft.com/office/drawing/2014/main" id="{34BFCE1C-C006-5854-E2DD-62EC1C2ED810}"/>
              </a:ext>
            </a:extLst>
          </p:cNvPr>
          <p:cNvPicPr>
            <a:picLocks noChangeAspect="1"/>
          </p:cNvPicPr>
          <p:nvPr/>
        </p:nvPicPr>
        <p:blipFill>
          <a:blip r:embed="rId3"/>
          <a:stretch>
            <a:fillRect/>
          </a:stretch>
        </p:blipFill>
        <p:spPr>
          <a:xfrm>
            <a:off x="0" y="97240"/>
            <a:ext cx="5040923" cy="1007018"/>
          </a:xfrm>
          <a:prstGeom prst="rect">
            <a:avLst/>
          </a:prstGeom>
        </p:spPr>
      </p:pic>
    </p:spTree>
    <p:custDataLst>
      <p:tags r:id="rId1"/>
    </p:custDataLst>
    <p:extLst>
      <p:ext uri="{BB962C8B-B14F-4D97-AF65-F5344CB8AC3E}">
        <p14:creationId xmlns:p14="http://schemas.microsoft.com/office/powerpoint/2010/main" val="86415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txBox="1">
            <a:spLocks/>
          </p:cNvSpPr>
          <p:nvPr/>
        </p:nvSpPr>
        <p:spPr bwMode="auto">
          <a:xfrm>
            <a:off x="2136775" y="212725"/>
            <a:ext cx="6467475" cy="681038"/>
          </a:xfrm>
          <a:prstGeom prst="rect">
            <a:avLst/>
          </a:prstGeom>
          <a:noFill/>
          <a:ln w="34925">
            <a:noFill/>
            <a:miter lim="800000"/>
            <a:headEnd/>
            <a:tailEnd/>
          </a:ln>
        </p:spPr>
        <p:txBody>
          <a:bodyPr/>
          <a:lstStyle/>
          <a:p>
            <a:pPr eaLnBrk="1" hangingPunct="1"/>
            <a:endParaRPr lang="en-US" sz="2000" b="1">
              <a:solidFill>
                <a:srgbClr val="C00000"/>
              </a:solidFill>
              <a:cs typeface="Times New Roman" pitchFamily="18" charset="0"/>
            </a:endParaRPr>
          </a:p>
        </p:txBody>
      </p:sp>
      <p:sp>
        <p:nvSpPr>
          <p:cNvPr id="9" name="Rectangle 8"/>
          <p:cNvSpPr/>
          <p:nvPr/>
        </p:nvSpPr>
        <p:spPr>
          <a:xfrm>
            <a:off x="1785938" y="1500188"/>
            <a:ext cx="344487" cy="354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b="1" dirty="0">
              <a:solidFill>
                <a:schemeClr val="tx1"/>
              </a:solidFill>
            </a:endParaRPr>
          </a:p>
        </p:txBody>
      </p:sp>
      <p:sp>
        <p:nvSpPr>
          <p:cNvPr id="24" name="Rectangle 23"/>
          <p:cNvSpPr/>
          <p:nvPr/>
        </p:nvSpPr>
        <p:spPr>
          <a:xfrm>
            <a:off x="1785938" y="1500188"/>
            <a:ext cx="344487" cy="354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b="1" dirty="0">
              <a:solidFill>
                <a:schemeClr val="tx1"/>
              </a:solidFill>
            </a:endParaRPr>
          </a:p>
        </p:txBody>
      </p:sp>
      <p:sp>
        <p:nvSpPr>
          <p:cNvPr id="25" name="Rectangle 24"/>
          <p:cNvSpPr/>
          <p:nvPr/>
        </p:nvSpPr>
        <p:spPr>
          <a:xfrm>
            <a:off x="1785938" y="1500188"/>
            <a:ext cx="344487" cy="354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b="1" dirty="0">
              <a:solidFill>
                <a:schemeClr val="tx1"/>
              </a:solidFill>
            </a:endParaRPr>
          </a:p>
        </p:txBody>
      </p:sp>
      <p:sp>
        <p:nvSpPr>
          <p:cNvPr id="5126" name="Rectangle 14"/>
          <p:cNvSpPr>
            <a:spLocks noChangeArrowheads="1"/>
          </p:cNvSpPr>
          <p:nvPr/>
        </p:nvSpPr>
        <p:spPr bwMode="auto">
          <a:xfrm>
            <a:off x="105508" y="192088"/>
            <a:ext cx="8719405" cy="5724644"/>
          </a:xfrm>
          <a:prstGeom prst="rect">
            <a:avLst/>
          </a:prstGeom>
          <a:noFill/>
          <a:ln w="9525">
            <a:noFill/>
            <a:miter lim="800000"/>
            <a:headEnd/>
            <a:tailEnd/>
          </a:ln>
        </p:spPr>
        <p:txBody>
          <a:bodyPr wrap="square">
            <a:spAutoFit/>
          </a:bodyPr>
          <a:lstStyle/>
          <a:p>
            <a:pPr eaLnBrk="1" hangingPunct="1">
              <a:spcAft>
                <a:spcPts val="200"/>
              </a:spcAft>
            </a:pPr>
            <a:endParaRPr lang="ru-RU" sz="2400" b="1" dirty="0">
              <a:solidFill>
                <a:srgbClr val="006600"/>
              </a:solidFill>
              <a:latin typeface="+mn-lt"/>
            </a:endParaRPr>
          </a:p>
          <a:p>
            <a:pPr eaLnBrk="1" hangingPunct="1">
              <a:spcAft>
                <a:spcPts val="200"/>
              </a:spcAft>
            </a:pPr>
            <a:endParaRPr lang="ru-RU" sz="2400" b="1" i="0" dirty="0">
              <a:solidFill>
                <a:srgbClr val="006600"/>
              </a:solidFill>
              <a:effectLst/>
              <a:latin typeface="+mn-lt"/>
            </a:endParaRPr>
          </a:p>
          <a:p>
            <a:pPr algn="ctr" eaLnBrk="1" hangingPunct="1">
              <a:spcAft>
                <a:spcPts val="200"/>
              </a:spcAft>
            </a:pPr>
            <a:endParaRPr lang="ru-RU" sz="3200" b="1" dirty="0">
              <a:solidFill>
                <a:srgbClr val="C00000"/>
              </a:solidFill>
              <a:cs typeface="Times New Roman" pitchFamily="18" charset="0"/>
            </a:endParaRPr>
          </a:p>
          <a:p>
            <a:pPr algn="ctr" eaLnBrk="1" hangingPunct="1">
              <a:spcAft>
                <a:spcPts val="200"/>
              </a:spcAft>
            </a:pPr>
            <a:r>
              <a:rPr lang="ru-RU" sz="3600" b="1" dirty="0">
                <a:solidFill>
                  <a:srgbClr val="C00000"/>
                </a:solidFill>
                <a:cs typeface="Times New Roman" pitchFamily="18" charset="0"/>
              </a:rPr>
              <a:t>   </a:t>
            </a:r>
            <a:r>
              <a:rPr lang="en-US" sz="3600" b="1" dirty="0">
                <a:solidFill>
                  <a:srgbClr val="C00000"/>
                </a:solidFill>
                <a:cs typeface="Times New Roman" pitchFamily="18" charset="0"/>
              </a:rPr>
              <a:t>Methods</a:t>
            </a:r>
            <a:endParaRPr lang="en-US" sz="3600" b="1" dirty="0">
              <a:effectLst/>
              <a:latin typeface="Times New Roman" panose="02020603050405020304" pitchFamily="18" charset="0"/>
              <a:ea typeface="Arial" panose="020B0604020202020204" pitchFamily="34" charset="0"/>
            </a:endParaRPr>
          </a:p>
          <a:p>
            <a:pPr marL="457200" indent="-457200" algn="just">
              <a:spcAft>
                <a:spcPts val="378"/>
              </a:spcAft>
              <a:buAutoNum type="arabicParenR"/>
            </a:pPr>
            <a:r>
              <a:rPr lang="en-US" sz="1800" b="1" i="0" dirty="0">
                <a:solidFill>
                  <a:srgbClr val="C00000"/>
                </a:solidFill>
                <a:effectLst/>
                <a:latin typeface="+mn-lt"/>
              </a:rPr>
              <a:t>Ryff Scales of Psychological Well-Being Scales;</a:t>
            </a:r>
          </a:p>
          <a:p>
            <a:pPr marL="457200" indent="-457200" algn="just">
              <a:spcAft>
                <a:spcPts val="378"/>
              </a:spcAft>
              <a:buAutoNum type="arabicParenR"/>
            </a:pPr>
            <a:r>
              <a:rPr lang="en-US" sz="1800" dirty="0">
                <a:effectLst/>
                <a:latin typeface="+mn-lt"/>
                <a:ea typeface="Calibri" panose="020F0502020204030204" pitchFamily="34" charset="0"/>
                <a:cs typeface="Times New Roman" panose="02020603050405020304" pitchFamily="18" charset="0"/>
              </a:rPr>
              <a:t>Satisfaction with life scale (SWLS);</a:t>
            </a:r>
          </a:p>
          <a:p>
            <a:pPr marL="457200" indent="-457200" algn="just">
              <a:spcAft>
                <a:spcPts val="378"/>
              </a:spcAft>
              <a:buAutoNum type="arabicParenR"/>
            </a:pPr>
            <a:r>
              <a:rPr lang="en-US" sz="1800" dirty="0">
                <a:latin typeface="+mn-lt"/>
                <a:ea typeface="Calibri" panose="020F0502020204030204" pitchFamily="34" charset="0"/>
                <a:cs typeface="Times New Roman" panose="02020603050405020304" pitchFamily="18" charset="0"/>
              </a:rPr>
              <a:t>WHO5 (P. Beck);</a:t>
            </a:r>
          </a:p>
          <a:p>
            <a:pPr marL="457200" indent="-457200" algn="just">
              <a:spcAft>
                <a:spcPts val="378"/>
              </a:spcAft>
              <a:buAutoNum type="arabicParenR"/>
            </a:pPr>
            <a:r>
              <a:rPr lang="en-US" sz="1800" dirty="0">
                <a:effectLst/>
                <a:latin typeface="+mn-lt"/>
                <a:ea typeface="Calibri" panose="020F0502020204030204" pitchFamily="34" charset="0"/>
                <a:cs typeface="Times New Roman" panose="02020603050405020304" pitchFamily="18" charset="0"/>
              </a:rPr>
              <a:t>Multiple stimulus types ambiguity tolerance scale-I</a:t>
            </a:r>
            <a:r>
              <a:rPr lang="ru-RU" sz="1800" dirty="0">
                <a:effectLst/>
                <a:latin typeface="+mn-lt"/>
                <a:ea typeface="Calibri" panose="020F0502020204030204" pitchFamily="34" charset="0"/>
                <a:cs typeface="Times New Roman" panose="02020603050405020304" pitchFamily="18" charset="0"/>
              </a:rPr>
              <a:t> (</a:t>
            </a:r>
            <a:r>
              <a:rPr lang="en-US" sz="1800" dirty="0">
                <a:effectLst/>
                <a:latin typeface="+mn-lt"/>
                <a:ea typeface="Calibri" panose="020F0502020204030204" pitchFamily="34" charset="0"/>
                <a:cs typeface="Times New Roman" panose="02020603050405020304" pitchFamily="18" charset="0"/>
              </a:rPr>
              <a:t>MSTAT);</a:t>
            </a:r>
          </a:p>
          <a:p>
            <a:pPr marL="457200" indent="-457200" algn="just">
              <a:spcAft>
                <a:spcPts val="378"/>
              </a:spcAft>
              <a:buAutoNum type="arabicParenR"/>
            </a:pPr>
            <a:r>
              <a:rPr lang="en-US" sz="1800" dirty="0">
                <a:effectLst/>
                <a:latin typeface="+mn-lt"/>
                <a:ea typeface="Calibri" panose="020F0502020204030204" pitchFamily="34" charset="0"/>
                <a:cs typeface="Times New Roman" panose="02020603050405020304" pitchFamily="18" charset="0"/>
              </a:rPr>
              <a:t>Hardiness </a:t>
            </a:r>
            <a:r>
              <a:rPr lang="en-US" sz="1800" dirty="0">
                <a:latin typeface="+mn-lt"/>
                <a:ea typeface="Calibri" panose="020F0502020204030204" pitchFamily="34" charset="0"/>
                <a:cs typeface="Times New Roman" panose="02020603050405020304" pitchFamily="18" charset="0"/>
              </a:rPr>
              <a:t>Survey (</a:t>
            </a:r>
            <a:r>
              <a:rPr lang="en-US" sz="1800" b="0" i="0" dirty="0">
                <a:solidFill>
                  <a:srgbClr val="202122"/>
                </a:solidFill>
                <a:effectLst/>
                <a:latin typeface="+mn-lt"/>
              </a:rPr>
              <a:t>S</a:t>
            </a:r>
            <a:r>
              <a:rPr lang="ru-RU" sz="1800" dirty="0">
                <a:solidFill>
                  <a:srgbClr val="202122"/>
                </a:solidFill>
                <a:latin typeface="+mn-lt"/>
              </a:rPr>
              <a:t>.</a:t>
            </a:r>
            <a:r>
              <a:rPr lang="en-US" sz="1800" b="0" i="0" dirty="0">
                <a:solidFill>
                  <a:srgbClr val="202122"/>
                </a:solidFill>
                <a:effectLst/>
                <a:latin typeface="+mn-lt"/>
              </a:rPr>
              <a:t> Maddi</a:t>
            </a:r>
            <a:r>
              <a:rPr lang="ru-RU" sz="1800" b="0" i="0" dirty="0">
                <a:solidFill>
                  <a:srgbClr val="202122"/>
                </a:solidFill>
                <a:effectLst/>
                <a:latin typeface="+mn-lt"/>
              </a:rPr>
              <a:t>)</a:t>
            </a:r>
            <a:r>
              <a:rPr lang="en-US" sz="1800" dirty="0">
                <a:effectLst/>
                <a:latin typeface="+mn-lt"/>
                <a:ea typeface="Calibri" panose="020F0502020204030204" pitchFamily="34" charset="0"/>
                <a:cs typeface="Times New Roman" panose="02020603050405020304" pitchFamily="18" charset="0"/>
              </a:rPr>
              <a:t>; </a:t>
            </a:r>
          </a:p>
          <a:p>
            <a:pPr marL="457200" indent="-457200" algn="just">
              <a:spcAft>
                <a:spcPts val="378"/>
              </a:spcAft>
              <a:buAutoNum type="arabicParenR"/>
            </a:pPr>
            <a:r>
              <a:rPr lang="en-US" sz="1800" dirty="0">
                <a:effectLst/>
                <a:latin typeface="+mn-lt"/>
                <a:ea typeface="Calibri" panose="020F0502020204030204" pitchFamily="34" charset="0"/>
                <a:cs typeface="Times New Roman" panose="02020603050405020304" pitchFamily="18" charset="0"/>
              </a:rPr>
              <a:t>General self-efficacy scale</a:t>
            </a:r>
            <a:r>
              <a:rPr lang="ru-RU" sz="1800" dirty="0">
                <a:effectLst/>
                <a:latin typeface="+mn-lt"/>
                <a:ea typeface="Calibri" panose="020F0502020204030204" pitchFamily="34" charset="0"/>
                <a:cs typeface="Times New Roman" panose="02020603050405020304" pitchFamily="18" charset="0"/>
              </a:rPr>
              <a:t> (</a:t>
            </a:r>
            <a:r>
              <a:rPr lang="en-US" sz="1800" dirty="0">
                <a:effectLst/>
                <a:latin typeface="+mn-lt"/>
                <a:ea typeface="Calibri" panose="020F0502020204030204" pitchFamily="34" charset="0"/>
                <a:cs typeface="Times New Roman" panose="02020603050405020304" pitchFamily="18" charset="0"/>
              </a:rPr>
              <a:t>R. Schwarzer);</a:t>
            </a:r>
          </a:p>
          <a:p>
            <a:pPr marL="457200" indent="-457200" algn="just">
              <a:spcAft>
                <a:spcPts val="378"/>
              </a:spcAft>
              <a:buAutoNum type="arabicParenR"/>
            </a:pPr>
            <a:r>
              <a:rPr lang="en-US" sz="1800" dirty="0">
                <a:effectLst/>
                <a:latin typeface="+mn-lt"/>
                <a:ea typeface="Calibri" panose="020F0502020204030204" pitchFamily="34" charset="0"/>
                <a:cs typeface="Times New Roman" panose="02020603050405020304" pitchFamily="18" charset="0"/>
              </a:rPr>
              <a:t> Self-control scale (</a:t>
            </a:r>
            <a:r>
              <a:rPr lang="en-US" sz="1800" b="0" i="0" u="none" strike="noStrike" baseline="0" dirty="0">
                <a:solidFill>
                  <a:srgbClr val="000000"/>
                </a:solidFill>
                <a:latin typeface="Times New Roman" panose="02020603050405020304" pitchFamily="18" charset="0"/>
              </a:rPr>
              <a:t>Tangney, Baumeister, Boone)</a:t>
            </a:r>
            <a:r>
              <a:rPr lang="en-US" sz="1800" dirty="0">
                <a:effectLst/>
                <a:latin typeface="+mn-lt"/>
                <a:ea typeface="Calibri" panose="020F0502020204030204" pitchFamily="34" charset="0"/>
                <a:cs typeface="Times New Roman" panose="02020603050405020304" pitchFamily="18" charset="0"/>
              </a:rPr>
              <a:t>; </a:t>
            </a:r>
          </a:p>
          <a:p>
            <a:pPr marL="457200" indent="-457200" algn="just">
              <a:spcAft>
                <a:spcPts val="378"/>
              </a:spcAft>
              <a:buAutoNum type="arabicParenR"/>
            </a:pPr>
            <a:r>
              <a:rPr lang="en-US" sz="1800" dirty="0">
                <a:effectLst/>
                <a:latin typeface="+mn-lt"/>
                <a:ea typeface="Calibri" panose="020F0502020204030204" pitchFamily="34" charset="0"/>
                <a:cs typeface="Times New Roman" panose="02020603050405020304" pitchFamily="18" charset="0"/>
              </a:rPr>
              <a:t>Test of meaningful life orientations</a:t>
            </a:r>
            <a:r>
              <a:rPr lang="ru-RU" sz="1800" dirty="0">
                <a:effectLst/>
                <a:latin typeface="+mn-lt"/>
                <a:ea typeface="Calibri" panose="020F0502020204030204" pitchFamily="34" charset="0"/>
                <a:cs typeface="Times New Roman" panose="02020603050405020304" pitchFamily="18" charset="0"/>
              </a:rPr>
              <a:t> (</a:t>
            </a:r>
            <a:r>
              <a:rPr lang="en-US" sz="1800" dirty="0">
                <a:effectLst/>
                <a:latin typeface="+mn-lt"/>
                <a:ea typeface="Calibri" panose="020F0502020204030204" pitchFamily="34" charset="0"/>
                <a:cs typeface="Times New Roman" panose="02020603050405020304" pitchFamily="18" charset="0"/>
              </a:rPr>
              <a:t>D. A. </a:t>
            </a:r>
            <a:r>
              <a:rPr lang="en-US" sz="1800" dirty="0" err="1">
                <a:effectLst/>
                <a:latin typeface="+mn-lt"/>
                <a:ea typeface="Calibri" panose="020F0502020204030204" pitchFamily="34" charset="0"/>
                <a:cs typeface="Times New Roman" panose="02020603050405020304" pitchFamily="18" charset="0"/>
              </a:rPr>
              <a:t>Leontiev</a:t>
            </a:r>
            <a:r>
              <a:rPr lang="ru-RU" sz="1800" dirty="0">
                <a:effectLst/>
                <a:latin typeface="+mn-lt"/>
                <a:ea typeface="Calibri" panose="020F0502020204030204" pitchFamily="34" charset="0"/>
                <a:cs typeface="Times New Roman" panose="02020603050405020304" pitchFamily="18" charset="0"/>
              </a:rPr>
              <a:t>)</a:t>
            </a:r>
            <a:r>
              <a:rPr lang="ru-RU" sz="1800" dirty="0">
                <a:latin typeface="+mn-lt"/>
                <a:ea typeface="Calibri" panose="020F0502020204030204" pitchFamily="34"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a:p>
            <a:pPr marL="457200" indent="-457200" algn="just">
              <a:spcAft>
                <a:spcPts val="378"/>
              </a:spcAft>
              <a:buAutoNum type="arabicParenR"/>
            </a:pPr>
            <a:r>
              <a:rPr lang="en-US" sz="1800" dirty="0">
                <a:effectLst/>
                <a:latin typeface="+mn-lt"/>
                <a:ea typeface="Calibri" panose="020F0502020204030204" pitchFamily="34" charset="0"/>
                <a:cs typeface="Times New Roman" panose="02020603050405020304" pitchFamily="18" charset="0"/>
              </a:rPr>
              <a:t>Educational Needs Questionnaire</a:t>
            </a:r>
            <a:r>
              <a:rPr lang="ru-RU" sz="1800" dirty="0">
                <a:effectLst/>
                <a:latin typeface="+mn-lt"/>
                <a:ea typeface="Calibri" panose="020F0502020204030204" pitchFamily="34" charset="0"/>
                <a:cs typeface="Times New Roman" panose="02020603050405020304" pitchFamily="18" charset="0"/>
              </a:rPr>
              <a:t> (</a:t>
            </a:r>
            <a:r>
              <a:rPr lang="en-US" sz="1800" dirty="0">
                <a:effectLst/>
                <a:latin typeface="+mn-lt"/>
                <a:ea typeface="Calibri" panose="020F0502020204030204" pitchFamily="34" charset="0"/>
                <a:cs typeface="Times New Roman" panose="02020603050405020304" pitchFamily="18" charset="0"/>
              </a:rPr>
              <a:t>N.V. </a:t>
            </a:r>
            <a:r>
              <a:rPr lang="en-US" sz="1800" dirty="0" err="1">
                <a:effectLst/>
                <a:latin typeface="+mn-lt"/>
                <a:ea typeface="Calibri" panose="020F0502020204030204" pitchFamily="34" charset="0"/>
                <a:cs typeface="Times New Roman" panose="02020603050405020304" pitchFamily="18" charset="0"/>
              </a:rPr>
              <a:t>Khodyakova</a:t>
            </a:r>
            <a:r>
              <a:rPr lang="ru-RU" sz="1800" dirty="0">
                <a:effectLst/>
                <a:latin typeface="+mn-lt"/>
                <a:ea typeface="Calibri" panose="020F0502020204030204" pitchFamily="34"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a:p>
            <a:pPr marL="457200" indent="-457200" algn="just">
              <a:spcAft>
                <a:spcPts val="378"/>
              </a:spcAft>
              <a:buAutoNum type="arabicParenR"/>
            </a:pPr>
            <a:endParaRPr lang="ru-RU" sz="2400" b="1" dirty="0">
              <a:solidFill>
                <a:srgbClr val="006600"/>
              </a:solidFill>
              <a:cs typeface="Times New Roman" pitchFamily="18" charset="0"/>
            </a:endParaRPr>
          </a:p>
          <a:p>
            <a:pPr eaLnBrk="1" hangingPunct="1">
              <a:spcAft>
                <a:spcPts val="200"/>
              </a:spcAft>
            </a:pPr>
            <a:endParaRPr lang="ru-RU" sz="2400" b="1" dirty="0">
              <a:solidFill>
                <a:srgbClr val="006600"/>
              </a:solidFill>
              <a:cs typeface="Times New Roman" pitchFamily="18" charset="0"/>
            </a:endParaRPr>
          </a:p>
        </p:txBody>
      </p:sp>
      <p:pic>
        <p:nvPicPr>
          <p:cNvPr id="2" name="Рисунок 1">
            <a:extLst>
              <a:ext uri="{FF2B5EF4-FFF2-40B4-BE49-F238E27FC236}">
                <a16:creationId xmlns:a16="http://schemas.microsoft.com/office/drawing/2014/main" id="{6CDF11AF-5128-B29D-8159-C2DE5E1AA65F}"/>
              </a:ext>
            </a:extLst>
          </p:cNvPr>
          <p:cNvPicPr>
            <a:picLocks noChangeAspect="1"/>
          </p:cNvPicPr>
          <p:nvPr/>
        </p:nvPicPr>
        <p:blipFill>
          <a:blip r:embed="rId3"/>
          <a:stretch>
            <a:fillRect/>
          </a:stretch>
        </p:blipFill>
        <p:spPr>
          <a:xfrm>
            <a:off x="105508" y="13094"/>
            <a:ext cx="5549791" cy="1007018"/>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иния"/>
          <p:cNvSpPr/>
          <p:nvPr/>
        </p:nvSpPr>
        <p:spPr>
          <a:xfrm>
            <a:off x="1429145" y="1094769"/>
            <a:ext cx="6285709" cy="1"/>
          </a:xfrm>
          <a:prstGeom prst="line">
            <a:avLst/>
          </a:prstGeom>
          <a:ln w="9525">
            <a:solidFill>
              <a:srgbClr val="253957"/>
            </a:solidFill>
            <a:miter lim="400000"/>
          </a:ln>
        </p:spPr>
        <p:txBody>
          <a:bodyPr lIns="28575" tIns="28575" rIns="28575" bIns="28575" anchor="ctr"/>
          <a:lstStyle/>
          <a:p>
            <a:pPr defTabSz="514323" hangingPunct="1">
              <a:defRPr sz="2400"/>
            </a:pPr>
            <a:endParaRPr sz="1350">
              <a:solidFill>
                <a:prstClr val="black"/>
              </a:solidFill>
              <a:latin typeface="Calibri" panose="020F0502020204030204"/>
            </a:endParaRPr>
          </a:p>
        </p:txBody>
      </p:sp>
      <p:sp>
        <p:nvSpPr>
          <p:cNvPr id="32" name="TextBox 31"/>
          <p:cNvSpPr txBox="1"/>
          <p:nvPr/>
        </p:nvSpPr>
        <p:spPr>
          <a:xfrm>
            <a:off x="1626138" y="635561"/>
            <a:ext cx="4992891" cy="545144"/>
          </a:xfrm>
          <a:prstGeom prst="rect">
            <a:avLst/>
          </a:prstGeom>
          <a:noFill/>
        </p:spPr>
        <p:txBody>
          <a:bodyPr wrap="square" lIns="52192" tIns="26096" rIns="52192" bIns="26096" rtlCol="0">
            <a:spAutoFit/>
          </a:bodyPr>
          <a:lstStyle/>
          <a:p>
            <a:r>
              <a:rPr lang="en-US" sz="3200" b="1" dirty="0">
                <a:solidFill>
                  <a:srgbClr val="C00000"/>
                </a:solidFill>
                <a:cs typeface="Times New Roman" pitchFamily="18" charset="0"/>
              </a:rPr>
              <a:t>Participants</a:t>
            </a:r>
            <a:endParaRPr lang="ru-RU" sz="3200" b="1" dirty="0">
              <a:solidFill>
                <a:schemeClr val="accent1">
                  <a:lumMod val="50000"/>
                </a:schemeClr>
              </a:solidFill>
              <a:latin typeface="Arial Narrow" charset="0"/>
              <a:ea typeface="Arial Narrow" charset="0"/>
              <a:cs typeface="Arial Narrow" charset="0"/>
            </a:endParaRPr>
          </a:p>
        </p:txBody>
      </p:sp>
      <p:sp>
        <p:nvSpPr>
          <p:cNvPr id="15" name="Номер слайда 1"/>
          <p:cNvSpPr>
            <a:spLocks noGrp="1"/>
          </p:cNvSpPr>
          <p:nvPr>
            <p:ph type="sldNum" sz="quarter" idx="12"/>
          </p:nvPr>
        </p:nvSpPr>
        <p:spPr>
          <a:xfrm>
            <a:off x="5928352" y="4918406"/>
            <a:ext cx="1600200" cy="273844"/>
          </a:xfrm>
        </p:spPr>
        <p:txBody>
          <a:bodyPr/>
          <a:lstStyle/>
          <a:p>
            <a:r>
              <a:rPr lang="ru-RU" dirty="0"/>
              <a:t>4</a:t>
            </a:r>
          </a:p>
        </p:txBody>
      </p:sp>
      <p:sp>
        <p:nvSpPr>
          <p:cNvPr id="19" name="Прямоугольник 18"/>
          <p:cNvSpPr/>
          <p:nvPr/>
        </p:nvSpPr>
        <p:spPr>
          <a:xfrm>
            <a:off x="265148" y="1254034"/>
            <a:ext cx="3718547" cy="3743266"/>
          </a:xfrm>
          <a:prstGeom prst="rect">
            <a:avLst/>
          </a:prstGeom>
          <a:solidFill>
            <a:schemeClr val="bg1"/>
          </a:solid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7604" tIns="28802" rIns="57604" bIns="28802" rtlCol="0" anchor="ctr"/>
          <a:lstStyle/>
          <a:p>
            <a:pPr algn="ctr"/>
            <a:endParaRPr lang="ru-RU" sz="738" dirty="0">
              <a:latin typeface="Arial" charset="0"/>
            </a:endParaRPr>
          </a:p>
        </p:txBody>
      </p:sp>
      <p:sp>
        <p:nvSpPr>
          <p:cNvPr id="20" name="Прямоугольник 19"/>
          <p:cNvSpPr/>
          <p:nvPr/>
        </p:nvSpPr>
        <p:spPr>
          <a:xfrm>
            <a:off x="320359" y="2273418"/>
            <a:ext cx="3663336" cy="2508837"/>
          </a:xfrm>
          <a:prstGeom prst="rect">
            <a:avLst/>
          </a:prstGeom>
        </p:spPr>
        <p:txBody>
          <a:bodyPr wrap="square" lIns="57604" tIns="28802" rIns="57604" bIns="28802">
            <a:spAutoFit/>
          </a:bodyPr>
          <a:lstStyle/>
          <a:p>
            <a:pPr>
              <a:lnSpc>
                <a:spcPct val="115000"/>
              </a:lnSpc>
            </a:pPr>
            <a:r>
              <a:rPr lang="en-US" sz="2000" b="1" dirty="0">
                <a:solidFill>
                  <a:schemeClr val="tx1"/>
                </a:solidFill>
                <a:effectLst/>
                <a:latin typeface="Times New Roman" panose="02020603050405020304" pitchFamily="18" charset="0"/>
                <a:ea typeface="Arial" panose="020B0604020202020204" pitchFamily="34" charset="0"/>
              </a:rPr>
              <a:t>I Stage</a:t>
            </a:r>
            <a:endParaRPr lang="ru-RU" sz="2000" b="1" dirty="0">
              <a:solidFill>
                <a:schemeClr val="tx1"/>
              </a:solidFill>
              <a:effectLst/>
              <a:latin typeface="Times New Roman" panose="02020603050405020304" pitchFamily="18" charset="0"/>
              <a:ea typeface="Arial" panose="020B0604020202020204" pitchFamily="34" charset="0"/>
            </a:endParaRPr>
          </a:p>
          <a:p>
            <a:pPr>
              <a:lnSpc>
                <a:spcPct val="115000"/>
              </a:lnSpc>
            </a:pPr>
            <a:r>
              <a:rPr lang="en-US" sz="2000" b="1" dirty="0">
                <a:solidFill>
                  <a:schemeClr val="tx1"/>
                </a:solidFill>
                <a:effectLst/>
                <a:latin typeface="Times New Roman" panose="02020603050405020304" pitchFamily="18" charset="0"/>
                <a:ea typeface="Arial" panose="020B0604020202020204" pitchFamily="34" charset="0"/>
              </a:rPr>
              <a:t>N </a:t>
            </a:r>
            <a:r>
              <a:rPr lang="en-US" sz="2000" b="1" i="1" dirty="0">
                <a:solidFill>
                  <a:schemeClr val="tx1"/>
                </a:solidFill>
                <a:effectLst/>
                <a:latin typeface="Times New Roman" panose="02020603050405020304" pitchFamily="18" charset="0"/>
                <a:ea typeface="Arial" panose="020B0604020202020204" pitchFamily="34" charset="0"/>
              </a:rPr>
              <a:t>= </a:t>
            </a:r>
            <a:r>
              <a:rPr lang="en-US" sz="2000" b="1" dirty="0">
                <a:solidFill>
                  <a:schemeClr val="tx1"/>
                </a:solidFill>
                <a:effectLst/>
                <a:latin typeface="Times New Roman" panose="02020603050405020304" pitchFamily="18" charset="0"/>
                <a:ea typeface="Arial" panose="020B0604020202020204" pitchFamily="34" charset="0"/>
              </a:rPr>
              <a:t>57</a:t>
            </a:r>
            <a:r>
              <a:rPr lang="en-US" sz="20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students: </a:t>
            </a:r>
          </a:p>
          <a:p>
            <a:pPr>
              <a:lnSpc>
                <a:spcPct val="115000"/>
              </a:lnSpc>
            </a:pPr>
            <a:r>
              <a:rPr lang="en-US" sz="2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1st - 2nd year</a:t>
            </a:r>
          </a:p>
          <a:p>
            <a:pPr>
              <a:lnSpc>
                <a:spcPct val="115000"/>
              </a:lnSpc>
            </a:pPr>
            <a:r>
              <a:rPr lang="en-US" sz="2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M = 17,79; SD = 0,41</a:t>
            </a:r>
            <a:endParaRPr lang="ru-RU" sz="2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b="0" i="0" u="none" strike="noStrike" baseline="0" dirty="0">
                <a:solidFill>
                  <a:srgbClr val="000000"/>
                </a:solidFill>
                <a:latin typeface="AOPDYT+Calibri"/>
              </a:rPr>
              <a:t>range = 1</a:t>
            </a:r>
            <a:r>
              <a:rPr lang="ru-RU" sz="2000" b="0" i="0" u="none" strike="noStrike" baseline="0" dirty="0">
                <a:solidFill>
                  <a:srgbClr val="000000"/>
                </a:solidFill>
                <a:latin typeface="AOPDYT+Calibri"/>
              </a:rPr>
              <a:t>7</a:t>
            </a:r>
            <a:r>
              <a:rPr lang="en-US" sz="2000" b="0" i="0" u="none" strike="noStrike" baseline="0" dirty="0">
                <a:solidFill>
                  <a:srgbClr val="000000"/>
                </a:solidFill>
                <a:latin typeface="ASJHEV+Calibri"/>
              </a:rPr>
              <a:t>–18</a:t>
            </a:r>
            <a:r>
              <a:rPr lang="en-US" sz="2000" b="0" i="0" u="none" strike="noStrike" baseline="0" dirty="0">
                <a:solidFill>
                  <a:srgbClr val="000000"/>
                </a:solidFill>
                <a:latin typeface="AOPDYT+Calibri"/>
              </a:rPr>
              <a:t> years</a:t>
            </a:r>
            <a:endParaRPr lang="ru-RU" sz="2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2000" dirty="0">
              <a:effectLst/>
              <a:latin typeface="Arial" panose="020B0604020202020204" pitchFamily="34" charset="0"/>
              <a:ea typeface="Arial" panose="020B0604020202020204" pitchFamily="34" charset="0"/>
            </a:endParaRPr>
          </a:p>
          <a:p>
            <a:pPr algn="just">
              <a:spcAft>
                <a:spcPts val="378"/>
              </a:spcAft>
            </a:pPr>
            <a:endParaRPr lang="ru-RU" sz="896" dirty="0">
              <a:latin typeface="Arial Narrow" charset="0"/>
              <a:ea typeface="Arial Narrow" charset="0"/>
              <a:cs typeface="Arial Narrow" charset="0"/>
            </a:endParaRPr>
          </a:p>
          <a:p>
            <a:pPr algn="just">
              <a:spcAft>
                <a:spcPts val="378"/>
              </a:spcAft>
            </a:pPr>
            <a:endParaRPr lang="ru-RU" sz="896" dirty="0">
              <a:latin typeface="Arial Narrow" charset="0"/>
              <a:ea typeface="Arial Narrow" charset="0"/>
              <a:cs typeface="Arial Narrow" charset="0"/>
            </a:endParaRPr>
          </a:p>
        </p:txBody>
      </p:sp>
      <p:pic>
        <p:nvPicPr>
          <p:cNvPr id="21" name="Рисунок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007" y="1389577"/>
            <a:ext cx="529566" cy="621277"/>
          </a:xfrm>
          <a:prstGeom prst="rect">
            <a:avLst/>
          </a:prstGeom>
        </p:spPr>
      </p:pic>
      <p:sp>
        <p:nvSpPr>
          <p:cNvPr id="23" name="Прямоугольник 22"/>
          <p:cNvSpPr/>
          <p:nvPr/>
        </p:nvSpPr>
        <p:spPr>
          <a:xfrm>
            <a:off x="4471240" y="1242715"/>
            <a:ext cx="4151764" cy="375458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7604" tIns="28802" rIns="57604" bIns="28802" rtlCol="0" anchor="ctr"/>
          <a:lstStyle/>
          <a:p>
            <a:pPr algn="ctr"/>
            <a:endParaRPr lang="ru-RU" sz="738" dirty="0">
              <a:latin typeface="Arial" charset="0"/>
            </a:endParaRPr>
          </a:p>
        </p:txBody>
      </p:sp>
      <p:sp>
        <p:nvSpPr>
          <p:cNvPr id="24" name="Прямоугольник 23"/>
          <p:cNvSpPr/>
          <p:nvPr/>
        </p:nvSpPr>
        <p:spPr>
          <a:xfrm>
            <a:off x="4481632" y="1522585"/>
            <a:ext cx="4045680" cy="2814177"/>
          </a:xfrm>
          <a:prstGeom prst="rect">
            <a:avLst/>
          </a:prstGeom>
        </p:spPr>
        <p:txBody>
          <a:bodyPr wrap="square" lIns="57604" tIns="28802" rIns="57604" bIns="28802">
            <a:spAutoFit/>
          </a:bodyPr>
          <a:lstStyle/>
          <a:p>
            <a:pPr algn="just"/>
            <a:endParaRPr lang="ru-RU" sz="844" dirty="0"/>
          </a:p>
          <a:p>
            <a:pPr algn="just"/>
            <a:endParaRPr lang="ru-RU" sz="844" dirty="0"/>
          </a:p>
          <a:p>
            <a:pPr algn="just"/>
            <a:endParaRPr lang="ru-RU" sz="844" dirty="0"/>
          </a:p>
          <a:p>
            <a:pPr algn="just"/>
            <a:endParaRPr lang="ru-RU" sz="844" dirty="0"/>
          </a:p>
          <a:p>
            <a:pPr algn="just"/>
            <a:endParaRPr lang="ru-RU" sz="844" dirty="0"/>
          </a:p>
          <a:p>
            <a:pPr algn="just"/>
            <a:endParaRPr lang="ru-RU" sz="844" dirty="0"/>
          </a:p>
          <a:p>
            <a:pPr algn="just"/>
            <a:r>
              <a:rPr lang="en-US" sz="2000" b="1" dirty="0">
                <a:solidFill>
                  <a:schemeClr val="tx1"/>
                </a:solidFill>
                <a:effectLst/>
                <a:latin typeface="Times New Roman" panose="02020603050405020304" pitchFamily="18" charset="0"/>
                <a:ea typeface="Arial" panose="020B0604020202020204" pitchFamily="34" charset="0"/>
              </a:rPr>
              <a:t>II Stage</a:t>
            </a:r>
          </a:p>
          <a:p>
            <a:pPr algn="just"/>
            <a:endParaRPr lang="en-US" sz="2000" b="1" dirty="0">
              <a:latin typeface="Times New Roman" panose="02020603050405020304" pitchFamily="18" charset="0"/>
              <a:ea typeface="Arial" panose="020B0604020202020204" pitchFamily="34" charset="0"/>
            </a:endParaRPr>
          </a:p>
          <a:p>
            <a:pPr algn="just"/>
            <a:endParaRPr lang="en-US" sz="2000" b="1" dirty="0">
              <a:solidFill>
                <a:schemeClr val="tx1"/>
              </a:solidFill>
              <a:effectLst/>
              <a:latin typeface="Times New Roman" panose="02020603050405020304" pitchFamily="18" charset="0"/>
              <a:ea typeface="Arial" panose="020B0604020202020204" pitchFamily="34" charset="0"/>
            </a:endParaRPr>
          </a:p>
          <a:p>
            <a:pPr algn="just"/>
            <a:endParaRPr lang="en-US" sz="2000" b="1" dirty="0">
              <a:latin typeface="Times New Roman" panose="02020603050405020304" pitchFamily="18" charset="0"/>
              <a:ea typeface="Arial" panose="020B0604020202020204" pitchFamily="34" charset="0"/>
            </a:endParaRPr>
          </a:p>
          <a:p>
            <a:pPr algn="just"/>
            <a:endParaRPr lang="ru-RU" sz="2000" b="1" dirty="0">
              <a:solidFill>
                <a:schemeClr val="tx1"/>
              </a:solidFill>
              <a:effectLst/>
              <a:latin typeface="Times New Roman" panose="02020603050405020304" pitchFamily="18" charset="0"/>
              <a:ea typeface="Arial" panose="020B0604020202020204" pitchFamily="34" charset="0"/>
            </a:endParaRPr>
          </a:p>
          <a:p>
            <a:pPr algn="just"/>
            <a:endParaRPr lang="ru-RU" sz="2000" dirty="0">
              <a:solidFill>
                <a:srgbClr val="000000"/>
              </a:solidFill>
              <a:latin typeface="Tahoma" panose="020B0604030504040204" pitchFamily="34" charset="0"/>
            </a:endParaRPr>
          </a:p>
          <a:p>
            <a:pPr algn="just"/>
            <a:endParaRPr lang="ru-RU" sz="844" dirty="0"/>
          </a:p>
        </p:txBody>
      </p:sp>
      <p:pic>
        <p:nvPicPr>
          <p:cNvPr id="16" name="Рисунок 15">
            <a:extLst>
              <a:ext uri="{FF2B5EF4-FFF2-40B4-BE49-F238E27FC236}">
                <a16:creationId xmlns:a16="http://schemas.microsoft.com/office/drawing/2014/main" id="{73FE115F-B858-4E58-CBAA-5E3FA828E7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3690" y="1321767"/>
            <a:ext cx="690677" cy="689087"/>
          </a:xfrm>
          <a:prstGeom prst="rect">
            <a:avLst/>
          </a:prstGeom>
        </p:spPr>
      </p:pic>
      <p:graphicFrame>
        <p:nvGraphicFramePr>
          <p:cNvPr id="2" name="Таблица 2">
            <a:extLst>
              <a:ext uri="{FF2B5EF4-FFF2-40B4-BE49-F238E27FC236}">
                <a16:creationId xmlns:a16="http://schemas.microsoft.com/office/drawing/2014/main" id="{A16FCC81-2C85-037A-3440-0D1CFFFA4C17}"/>
              </a:ext>
            </a:extLst>
          </p:cNvPr>
          <p:cNvGraphicFramePr>
            <a:graphicFrameLocks noGrp="1"/>
          </p:cNvGraphicFramePr>
          <p:nvPr>
            <p:extLst>
              <p:ext uri="{D42A27DB-BD31-4B8C-83A1-F6EECF244321}">
                <p14:modId xmlns:p14="http://schemas.microsoft.com/office/powerpoint/2010/main" val="3601263517"/>
              </p:ext>
            </p:extLst>
          </p:nvPr>
        </p:nvGraphicFramePr>
        <p:xfrm>
          <a:off x="4572000" y="2817359"/>
          <a:ext cx="3965704" cy="1524000"/>
        </p:xfrm>
        <a:graphic>
          <a:graphicData uri="http://schemas.openxmlformats.org/drawingml/2006/table">
            <a:tbl>
              <a:tblPr firstRow="1" bandRow="1">
                <a:tableStyleId>{5C22544A-7EE6-4342-B048-85BDC9FD1C3A}</a:tableStyleId>
              </a:tblPr>
              <a:tblGrid>
                <a:gridCol w="1982852">
                  <a:extLst>
                    <a:ext uri="{9D8B030D-6E8A-4147-A177-3AD203B41FA5}">
                      <a16:colId xmlns:a16="http://schemas.microsoft.com/office/drawing/2014/main" val="4137995774"/>
                    </a:ext>
                  </a:extLst>
                </a:gridCol>
                <a:gridCol w="1982852">
                  <a:extLst>
                    <a:ext uri="{9D8B030D-6E8A-4147-A177-3AD203B41FA5}">
                      <a16:colId xmlns:a16="http://schemas.microsoft.com/office/drawing/2014/main" val="357589193"/>
                    </a:ext>
                  </a:extLst>
                </a:gridCol>
              </a:tblGrid>
              <a:tr h="370840">
                <a:tc>
                  <a:txBody>
                    <a:bodyPr/>
                    <a:lstStyle/>
                    <a:p>
                      <a:pPr algn="ctr"/>
                      <a:r>
                        <a:rPr lang="en-US" sz="2800" dirty="0"/>
                        <a:t>2018</a:t>
                      </a:r>
                      <a:endParaRPr lang="ru-RU" sz="2800" dirty="0"/>
                    </a:p>
                  </a:txBody>
                  <a:tcPr/>
                </a:tc>
                <a:tc>
                  <a:txBody>
                    <a:bodyPr/>
                    <a:lstStyle/>
                    <a:p>
                      <a:pPr algn="ctr"/>
                      <a:r>
                        <a:rPr lang="en-US" sz="2800" dirty="0"/>
                        <a:t>2023</a:t>
                      </a:r>
                      <a:endParaRPr lang="ru-RU" sz="2800" dirty="0"/>
                    </a:p>
                  </a:txBody>
                  <a:tcPr/>
                </a:tc>
                <a:extLst>
                  <a:ext uri="{0D108BD9-81ED-4DB2-BD59-A6C34878D82A}">
                    <a16:rowId xmlns:a16="http://schemas.microsoft.com/office/drawing/2014/main" val="253058556"/>
                  </a:ext>
                </a:extLst>
              </a:tr>
              <a:tr h="370840">
                <a:tc>
                  <a:txBody>
                    <a:bodyPr/>
                    <a:lstStyle/>
                    <a:p>
                      <a:pPr>
                        <a:lnSpc>
                          <a:spcPct val="115000"/>
                        </a:lnSpc>
                      </a:pPr>
                      <a:r>
                        <a:rPr lang="en-US" sz="2000" b="1" dirty="0">
                          <a:solidFill>
                            <a:schemeClr val="tx1"/>
                          </a:solidFill>
                          <a:effectLst/>
                          <a:latin typeface="Times New Roman" panose="02020603050405020304" pitchFamily="18" charset="0"/>
                          <a:ea typeface="Arial" panose="020B0604020202020204" pitchFamily="34" charset="0"/>
                        </a:rPr>
                        <a:t>N </a:t>
                      </a:r>
                      <a:r>
                        <a:rPr lang="en-US" sz="2000" b="1" i="1" dirty="0">
                          <a:solidFill>
                            <a:schemeClr val="tx1"/>
                          </a:solidFill>
                          <a:effectLst/>
                          <a:latin typeface="Times New Roman" panose="02020603050405020304" pitchFamily="18" charset="0"/>
                          <a:ea typeface="Arial" panose="020B0604020202020204" pitchFamily="34" charset="0"/>
                        </a:rPr>
                        <a:t>= </a:t>
                      </a:r>
                      <a:r>
                        <a:rPr lang="en-US" sz="2000" b="1" i="0" dirty="0">
                          <a:solidFill>
                            <a:schemeClr val="tx1"/>
                          </a:solidFill>
                          <a:effectLst/>
                          <a:latin typeface="Times New Roman" panose="02020603050405020304" pitchFamily="18" charset="0"/>
                          <a:ea typeface="Arial" panose="020B0604020202020204" pitchFamily="34" charset="0"/>
                        </a:rPr>
                        <a:t>29</a:t>
                      </a:r>
                      <a:r>
                        <a:rPr lang="en-US" sz="20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students: </a:t>
                      </a:r>
                    </a:p>
                    <a:p>
                      <a:pPr>
                        <a:lnSpc>
                          <a:spcPct val="115000"/>
                        </a:lnSpc>
                      </a:pPr>
                      <a:r>
                        <a:rPr lang="en-US" sz="2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1st - 2nd year</a:t>
                      </a:r>
                    </a:p>
                    <a:p>
                      <a:endParaRPr lang="ru-RU" dirty="0"/>
                    </a:p>
                  </a:txBody>
                  <a:tcPr/>
                </a:tc>
                <a:tc>
                  <a:txBody>
                    <a:bodyPr/>
                    <a:lstStyle/>
                    <a:p>
                      <a:pPr>
                        <a:lnSpc>
                          <a:spcPct val="115000"/>
                        </a:lnSpc>
                      </a:pPr>
                      <a:r>
                        <a:rPr lang="en-US" sz="2000" b="1" dirty="0">
                          <a:solidFill>
                            <a:schemeClr val="tx1"/>
                          </a:solidFill>
                          <a:effectLst/>
                          <a:latin typeface="Times New Roman" panose="02020603050405020304" pitchFamily="18" charset="0"/>
                          <a:ea typeface="Arial" panose="020B0604020202020204" pitchFamily="34" charset="0"/>
                        </a:rPr>
                        <a:t>N </a:t>
                      </a:r>
                      <a:r>
                        <a:rPr lang="en-US" sz="2000" b="1" i="1" dirty="0">
                          <a:solidFill>
                            <a:schemeClr val="tx1"/>
                          </a:solidFill>
                          <a:effectLst/>
                          <a:latin typeface="Times New Roman" panose="02020603050405020304" pitchFamily="18" charset="0"/>
                          <a:ea typeface="Arial" panose="020B0604020202020204" pitchFamily="34" charset="0"/>
                        </a:rPr>
                        <a:t>= </a:t>
                      </a:r>
                      <a:r>
                        <a:rPr lang="en-US" sz="2000" b="1" dirty="0">
                          <a:solidFill>
                            <a:schemeClr val="tx1"/>
                          </a:solidFill>
                          <a:effectLst/>
                          <a:latin typeface="Times New Roman" panose="02020603050405020304" pitchFamily="18" charset="0"/>
                          <a:ea typeface="Arial" panose="020B0604020202020204" pitchFamily="34" charset="0"/>
                        </a:rPr>
                        <a:t>51</a:t>
                      </a:r>
                      <a:r>
                        <a:rPr lang="en-US" sz="20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students: </a:t>
                      </a:r>
                    </a:p>
                    <a:p>
                      <a:pPr>
                        <a:lnSpc>
                          <a:spcPct val="115000"/>
                        </a:lnSpc>
                      </a:pPr>
                      <a:r>
                        <a:rPr lang="en-US" sz="2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1st - 2nd year</a:t>
                      </a:r>
                    </a:p>
                    <a:p>
                      <a:endParaRPr lang="ru-RU" dirty="0"/>
                    </a:p>
                  </a:txBody>
                  <a:tcPr/>
                </a:tc>
                <a:extLst>
                  <a:ext uri="{0D108BD9-81ED-4DB2-BD59-A6C34878D82A}">
                    <a16:rowId xmlns:a16="http://schemas.microsoft.com/office/drawing/2014/main" val="3197761690"/>
                  </a:ext>
                </a:extLst>
              </a:tr>
            </a:tbl>
          </a:graphicData>
        </a:graphic>
      </p:graphicFrame>
      <p:sp>
        <p:nvSpPr>
          <p:cNvPr id="5" name="TextBox 4">
            <a:extLst>
              <a:ext uri="{FF2B5EF4-FFF2-40B4-BE49-F238E27FC236}">
                <a16:creationId xmlns:a16="http://schemas.microsoft.com/office/drawing/2014/main" id="{A78DCC79-F946-B20C-576C-2D3B817C1CCF}"/>
              </a:ext>
            </a:extLst>
          </p:cNvPr>
          <p:cNvSpPr txBox="1"/>
          <p:nvPr/>
        </p:nvSpPr>
        <p:spPr>
          <a:xfrm>
            <a:off x="4887620" y="4397917"/>
            <a:ext cx="3128477" cy="425501"/>
          </a:xfrm>
          <a:prstGeom prst="rect">
            <a:avLst/>
          </a:prstGeom>
          <a:noFill/>
        </p:spPr>
        <p:txBody>
          <a:bodyPr wrap="square">
            <a:spAutoFit/>
          </a:bodyPr>
          <a:lstStyle/>
          <a:p>
            <a:pPr>
              <a:lnSpc>
                <a:spcPct val="115000"/>
              </a:lnSpc>
            </a:pPr>
            <a:r>
              <a:rPr lang="en-US" sz="2000" b="0" i="0" u="none" strike="noStrike" baseline="0" dirty="0">
                <a:solidFill>
                  <a:srgbClr val="000000"/>
                </a:solidFill>
                <a:latin typeface="AOPDYT+Calibri"/>
              </a:rPr>
              <a:t>range = 1</a:t>
            </a:r>
            <a:r>
              <a:rPr lang="ru-RU" sz="2000" b="0" i="0" u="none" strike="noStrike" baseline="0" dirty="0">
                <a:solidFill>
                  <a:srgbClr val="000000"/>
                </a:solidFill>
                <a:latin typeface="AOPDYT+Calibri"/>
              </a:rPr>
              <a:t>7</a:t>
            </a:r>
            <a:r>
              <a:rPr lang="en-US" sz="2000" b="0" i="0" u="none" strike="noStrike" baseline="0" dirty="0">
                <a:solidFill>
                  <a:srgbClr val="000000"/>
                </a:solidFill>
                <a:latin typeface="ASJHEV+Calibri"/>
              </a:rPr>
              <a:t>–18</a:t>
            </a:r>
            <a:r>
              <a:rPr lang="en-US" sz="2000" b="0" i="0" u="none" strike="noStrike" baseline="0" dirty="0">
                <a:solidFill>
                  <a:srgbClr val="000000"/>
                </a:solidFill>
                <a:latin typeface="AOPDYT+Calibri"/>
              </a:rPr>
              <a:t> years</a:t>
            </a:r>
            <a:endParaRPr lang="ru-RU" sz="2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19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D1D3EC-407C-70F3-51E5-D7A0A8942D21}"/>
              </a:ext>
            </a:extLst>
          </p:cNvPr>
          <p:cNvSpPr>
            <a:spLocks noGrp="1"/>
          </p:cNvSpPr>
          <p:nvPr>
            <p:ph type="title"/>
          </p:nvPr>
        </p:nvSpPr>
        <p:spPr/>
        <p:txBody>
          <a:bodyPr/>
          <a:lstStyle/>
          <a:p>
            <a:r>
              <a:rPr lang="en-US" b="1" dirty="0">
                <a:solidFill>
                  <a:srgbClr val="C00000"/>
                </a:solidFill>
                <a:latin typeface="+mn-lt"/>
              </a:rPr>
              <a:t>Results</a:t>
            </a:r>
            <a:endParaRPr lang="ru-RU" b="1" dirty="0">
              <a:solidFill>
                <a:srgbClr val="C00000"/>
              </a:solidFill>
              <a:latin typeface="+mn-lt"/>
            </a:endParaRPr>
          </a:p>
        </p:txBody>
      </p:sp>
      <p:graphicFrame>
        <p:nvGraphicFramePr>
          <p:cNvPr id="5" name="Таблица 5">
            <a:extLst>
              <a:ext uri="{FF2B5EF4-FFF2-40B4-BE49-F238E27FC236}">
                <a16:creationId xmlns:a16="http://schemas.microsoft.com/office/drawing/2014/main" id="{CDEA4C72-1C2E-7642-2084-2EAF1D0FACA7}"/>
              </a:ext>
            </a:extLst>
          </p:cNvPr>
          <p:cNvGraphicFramePr>
            <a:graphicFrameLocks noGrp="1"/>
          </p:cNvGraphicFramePr>
          <p:nvPr>
            <p:ph idx="1"/>
            <p:extLst>
              <p:ext uri="{D42A27DB-BD31-4B8C-83A1-F6EECF244321}">
                <p14:modId xmlns:p14="http://schemas.microsoft.com/office/powerpoint/2010/main" val="2093480937"/>
              </p:ext>
            </p:extLst>
          </p:nvPr>
        </p:nvGraphicFramePr>
        <p:xfrm>
          <a:off x="121920" y="1208015"/>
          <a:ext cx="8900157" cy="3397983"/>
        </p:xfrm>
        <a:graphic>
          <a:graphicData uri="http://schemas.openxmlformats.org/drawingml/2006/table">
            <a:tbl>
              <a:tblPr firstRow="1" bandRow="1">
                <a:tableStyleId>{5C22544A-7EE6-4342-B048-85BDC9FD1C3A}</a:tableStyleId>
              </a:tblPr>
              <a:tblGrid>
                <a:gridCol w="1396487">
                  <a:extLst>
                    <a:ext uri="{9D8B030D-6E8A-4147-A177-3AD203B41FA5}">
                      <a16:colId xmlns:a16="http://schemas.microsoft.com/office/drawing/2014/main" val="776592053"/>
                    </a:ext>
                  </a:extLst>
                </a:gridCol>
                <a:gridCol w="939785">
                  <a:extLst>
                    <a:ext uri="{9D8B030D-6E8A-4147-A177-3AD203B41FA5}">
                      <a16:colId xmlns:a16="http://schemas.microsoft.com/office/drawing/2014/main" val="2877730159"/>
                    </a:ext>
                  </a:extLst>
                </a:gridCol>
                <a:gridCol w="498764">
                  <a:extLst>
                    <a:ext uri="{9D8B030D-6E8A-4147-A177-3AD203B41FA5}">
                      <a16:colId xmlns:a16="http://schemas.microsoft.com/office/drawing/2014/main" val="1215179434"/>
                    </a:ext>
                  </a:extLst>
                </a:gridCol>
                <a:gridCol w="985124">
                  <a:extLst>
                    <a:ext uri="{9D8B030D-6E8A-4147-A177-3AD203B41FA5}">
                      <a16:colId xmlns:a16="http://schemas.microsoft.com/office/drawing/2014/main" val="1824830891"/>
                    </a:ext>
                  </a:extLst>
                </a:gridCol>
                <a:gridCol w="606169">
                  <a:extLst>
                    <a:ext uri="{9D8B030D-6E8A-4147-A177-3AD203B41FA5}">
                      <a16:colId xmlns:a16="http://schemas.microsoft.com/office/drawing/2014/main" val="263523118"/>
                    </a:ext>
                  </a:extLst>
                </a:gridCol>
                <a:gridCol w="1080391">
                  <a:extLst>
                    <a:ext uri="{9D8B030D-6E8A-4147-A177-3AD203B41FA5}">
                      <a16:colId xmlns:a16="http://schemas.microsoft.com/office/drawing/2014/main" val="1187048472"/>
                    </a:ext>
                  </a:extLst>
                </a:gridCol>
                <a:gridCol w="475277">
                  <a:extLst>
                    <a:ext uri="{9D8B030D-6E8A-4147-A177-3AD203B41FA5}">
                      <a16:colId xmlns:a16="http://schemas.microsoft.com/office/drawing/2014/main" val="2043476797"/>
                    </a:ext>
                  </a:extLst>
                </a:gridCol>
                <a:gridCol w="913828">
                  <a:extLst>
                    <a:ext uri="{9D8B030D-6E8A-4147-A177-3AD203B41FA5}">
                      <a16:colId xmlns:a16="http://schemas.microsoft.com/office/drawing/2014/main" val="44929248"/>
                    </a:ext>
                  </a:extLst>
                </a:gridCol>
                <a:gridCol w="561860">
                  <a:extLst>
                    <a:ext uri="{9D8B030D-6E8A-4147-A177-3AD203B41FA5}">
                      <a16:colId xmlns:a16="http://schemas.microsoft.com/office/drawing/2014/main" val="652563996"/>
                    </a:ext>
                  </a:extLst>
                </a:gridCol>
                <a:gridCol w="853195">
                  <a:extLst>
                    <a:ext uri="{9D8B030D-6E8A-4147-A177-3AD203B41FA5}">
                      <a16:colId xmlns:a16="http://schemas.microsoft.com/office/drawing/2014/main" val="2926637821"/>
                    </a:ext>
                  </a:extLst>
                </a:gridCol>
                <a:gridCol w="589277">
                  <a:extLst>
                    <a:ext uri="{9D8B030D-6E8A-4147-A177-3AD203B41FA5}">
                      <a16:colId xmlns:a16="http://schemas.microsoft.com/office/drawing/2014/main" val="51944049"/>
                    </a:ext>
                  </a:extLst>
                </a:gridCol>
              </a:tblGrid>
              <a:tr h="410943">
                <a:tc rowSpan="2">
                  <a:txBody>
                    <a:bodyPr/>
                    <a:lstStyle/>
                    <a:p>
                      <a:pPr algn="ctr"/>
                      <a:r>
                        <a:rPr lang="en-US" sz="1700" dirty="0"/>
                        <a:t>psychological</a:t>
                      </a:r>
                      <a:r>
                        <a:rPr lang="en-US" sz="2000" dirty="0"/>
                        <a:t> well-being</a:t>
                      </a:r>
                      <a:endParaRPr lang="ru-RU" sz="2000" dirty="0"/>
                    </a:p>
                  </a:txBody>
                  <a:tcPr/>
                </a:tc>
                <a:tc gridSpan="2">
                  <a:txBody>
                    <a:bodyPr/>
                    <a:lstStyle/>
                    <a:p>
                      <a:pPr algn="ctr"/>
                      <a:r>
                        <a:rPr lang="en-US" sz="2000" dirty="0"/>
                        <a:t>resilience</a:t>
                      </a:r>
                      <a:endParaRPr lang="ru-RU" sz="2000" dirty="0"/>
                    </a:p>
                  </a:txBody>
                  <a:tcPr/>
                </a:tc>
                <a:tc hMerge="1">
                  <a:txBody>
                    <a:bodyPr/>
                    <a:lstStyle/>
                    <a:p>
                      <a:endParaRPr lang="ru-RU" dirty="0"/>
                    </a:p>
                  </a:txBody>
                  <a:tcPr/>
                </a:tc>
                <a:tc gridSpan="2">
                  <a:txBody>
                    <a:bodyPr/>
                    <a:lstStyle/>
                    <a:p>
                      <a:pPr algn="ctr"/>
                      <a:r>
                        <a:rPr lang="en-US" sz="2000" dirty="0"/>
                        <a:t>meaningful life orientations</a:t>
                      </a:r>
                      <a:endParaRPr lang="ru-RU" sz="2000" dirty="0"/>
                    </a:p>
                  </a:txBody>
                  <a:tcPr/>
                </a:tc>
                <a:tc hMerge="1">
                  <a:txBody>
                    <a:bodyPr/>
                    <a:lstStyle/>
                    <a:p>
                      <a:endParaRPr lang="ru-RU" dirty="0"/>
                    </a:p>
                  </a:txBody>
                  <a:tcPr/>
                </a:tc>
                <a:tc gridSpan="2">
                  <a:txBody>
                    <a:bodyPr/>
                    <a:lstStyle/>
                    <a:p>
                      <a:r>
                        <a:rPr lang="en-US" sz="2000" dirty="0"/>
                        <a:t>self-efficacy</a:t>
                      </a:r>
                      <a:endParaRPr lang="ru-RU" sz="2000" dirty="0"/>
                    </a:p>
                  </a:txBody>
                  <a:tcPr/>
                </a:tc>
                <a:tc hMerge="1">
                  <a:txBody>
                    <a:bodyPr/>
                    <a:lstStyle/>
                    <a:p>
                      <a:endParaRPr lang="ru-RU" dirty="0"/>
                    </a:p>
                  </a:txBody>
                  <a:tcPr/>
                </a:tc>
                <a:tc gridSpan="2">
                  <a:txBody>
                    <a:bodyPr/>
                    <a:lstStyle/>
                    <a:p>
                      <a:r>
                        <a:rPr lang="en-US" sz="2000" dirty="0"/>
                        <a:t>self-control</a:t>
                      </a:r>
                      <a:endParaRPr lang="ru-RU" sz="2000" dirty="0"/>
                    </a:p>
                  </a:txBody>
                  <a:tcPr/>
                </a:tc>
                <a:tc hMerge="1">
                  <a:txBody>
                    <a:bodyPr/>
                    <a:lstStyle/>
                    <a:p>
                      <a:endParaRPr lang="ru-RU" dirty="0"/>
                    </a:p>
                  </a:txBody>
                  <a:tcPr/>
                </a:tc>
                <a:tc gridSpan="2">
                  <a:txBody>
                    <a:bodyPr/>
                    <a:lstStyle/>
                    <a:p>
                      <a:pPr algn="ctr"/>
                      <a:r>
                        <a:rPr lang="en-US" sz="2000" dirty="0"/>
                        <a:t>tolerance</a:t>
                      </a:r>
                      <a:endParaRPr lang="ru-RU" sz="2000" dirty="0"/>
                    </a:p>
                  </a:txBody>
                  <a:tcPr/>
                </a:tc>
                <a:tc hMerge="1">
                  <a:txBody>
                    <a:bodyPr/>
                    <a:lstStyle/>
                    <a:p>
                      <a:endParaRPr lang="ru-RU" dirty="0"/>
                    </a:p>
                  </a:txBody>
                  <a:tcPr/>
                </a:tc>
                <a:extLst>
                  <a:ext uri="{0D108BD9-81ED-4DB2-BD59-A6C34878D82A}">
                    <a16:rowId xmlns:a16="http://schemas.microsoft.com/office/drawing/2014/main" val="1099685608"/>
                  </a:ext>
                </a:extLst>
              </a:tr>
              <a:tr h="410943">
                <a:tc vMerge="1">
                  <a:txBody>
                    <a:bodyPr/>
                    <a:lstStyle/>
                    <a:p>
                      <a:endParaRPr lang="ru-RU" dirty="0"/>
                    </a:p>
                  </a:txBody>
                  <a:tcPr/>
                </a:tc>
                <a:tc>
                  <a:txBody>
                    <a:bodyPr/>
                    <a:lstStyle/>
                    <a:p>
                      <a:pPr algn="ctr"/>
                      <a:r>
                        <a:rPr lang="en-US" sz="2000" dirty="0"/>
                        <a:t>Mean</a:t>
                      </a:r>
                      <a:endParaRPr lang="ru-RU" sz="2000" dirty="0"/>
                    </a:p>
                  </a:txBody>
                  <a:tcPr/>
                </a:tc>
                <a:tc>
                  <a:txBody>
                    <a:bodyPr/>
                    <a:lstStyle/>
                    <a:p>
                      <a:pPr algn="ctr"/>
                      <a:r>
                        <a:rPr lang="en-US" sz="2000" dirty="0"/>
                        <a:t>SD</a:t>
                      </a:r>
                      <a:endParaRPr lang="ru-RU" sz="2000" dirty="0"/>
                    </a:p>
                  </a:txBody>
                  <a:tcPr/>
                </a:tc>
                <a:tc>
                  <a:txBody>
                    <a:bodyPr/>
                    <a:lstStyle/>
                    <a:p>
                      <a:pPr algn="ctr"/>
                      <a:r>
                        <a:rPr lang="en-US" sz="2000" dirty="0"/>
                        <a:t>Mean</a:t>
                      </a:r>
                      <a:endParaRPr lang="ru-RU" sz="2000" dirty="0"/>
                    </a:p>
                  </a:txBody>
                  <a:tcPr/>
                </a:tc>
                <a:tc>
                  <a:txBody>
                    <a:bodyPr/>
                    <a:lstStyle/>
                    <a:p>
                      <a:pPr algn="ctr"/>
                      <a:r>
                        <a:rPr lang="en-US" sz="2000" dirty="0"/>
                        <a:t>SD</a:t>
                      </a:r>
                      <a:endParaRPr lang="ru-RU" sz="2000" dirty="0"/>
                    </a:p>
                  </a:txBody>
                  <a:tcPr/>
                </a:tc>
                <a:tc>
                  <a:txBody>
                    <a:bodyPr/>
                    <a:lstStyle/>
                    <a:p>
                      <a:pPr algn="ctr"/>
                      <a:r>
                        <a:rPr lang="en-US" sz="2000" dirty="0"/>
                        <a:t>Mean</a:t>
                      </a:r>
                      <a:endParaRPr lang="ru-RU" sz="2000" dirty="0"/>
                    </a:p>
                  </a:txBody>
                  <a:tcPr/>
                </a:tc>
                <a:tc>
                  <a:txBody>
                    <a:bodyPr/>
                    <a:lstStyle/>
                    <a:p>
                      <a:pPr algn="ctr"/>
                      <a:r>
                        <a:rPr lang="en-US" sz="2000" dirty="0"/>
                        <a:t>SD</a:t>
                      </a:r>
                      <a:endParaRPr lang="ru-RU" sz="2000" dirty="0"/>
                    </a:p>
                  </a:txBody>
                  <a:tcPr/>
                </a:tc>
                <a:tc>
                  <a:txBody>
                    <a:bodyPr/>
                    <a:lstStyle/>
                    <a:p>
                      <a:pPr algn="ctr"/>
                      <a:r>
                        <a:rPr lang="en-US" sz="2000" dirty="0"/>
                        <a:t>Mean</a:t>
                      </a:r>
                      <a:endParaRPr lang="ru-RU" sz="2000" dirty="0"/>
                    </a:p>
                  </a:txBody>
                  <a:tcPr/>
                </a:tc>
                <a:tc>
                  <a:txBody>
                    <a:bodyPr/>
                    <a:lstStyle/>
                    <a:p>
                      <a:pPr algn="ctr"/>
                      <a:r>
                        <a:rPr lang="en-US" sz="2000" dirty="0"/>
                        <a:t>SD</a:t>
                      </a:r>
                      <a:endParaRPr lang="ru-RU" sz="2000" dirty="0"/>
                    </a:p>
                  </a:txBody>
                  <a:tcPr/>
                </a:tc>
                <a:tc>
                  <a:txBody>
                    <a:bodyPr/>
                    <a:lstStyle/>
                    <a:p>
                      <a:pPr algn="ctr"/>
                      <a:r>
                        <a:rPr lang="en-US" sz="2000" dirty="0"/>
                        <a:t>Mean</a:t>
                      </a:r>
                      <a:endParaRPr lang="ru-RU" sz="2000" dirty="0"/>
                    </a:p>
                  </a:txBody>
                  <a:tcPr/>
                </a:tc>
                <a:tc>
                  <a:txBody>
                    <a:bodyPr/>
                    <a:lstStyle/>
                    <a:p>
                      <a:pPr algn="ctr"/>
                      <a:r>
                        <a:rPr lang="en-US" sz="2000" dirty="0"/>
                        <a:t>SD</a:t>
                      </a:r>
                      <a:endParaRPr lang="ru-RU" sz="2000" dirty="0"/>
                    </a:p>
                  </a:txBody>
                  <a:tcPr/>
                </a:tc>
                <a:extLst>
                  <a:ext uri="{0D108BD9-81ED-4DB2-BD59-A6C34878D82A}">
                    <a16:rowId xmlns:a16="http://schemas.microsoft.com/office/drawing/2014/main" val="3629058757"/>
                  </a:ext>
                </a:extLst>
              </a:tr>
              <a:tr h="4109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Mean</a:t>
                      </a:r>
                      <a:endParaRPr lang="ru-RU" sz="1800" dirty="0"/>
                    </a:p>
                    <a:p>
                      <a:r>
                        <a:rPr lang="en-US" sz="2000" dirty="0">
                          <a:latin typeface="+mn-lt"/>
                        </a:rPr>
                        <a:t>61,13 SD=1,38</a:t>
                      </a:r>
                      <a:endParaRPr lang="ru-RU" sz="2000" dirty="0">
                        <a:latin typeface="+mn-lt"/>
                      </a:endParaRPr>
                    </a:p>
                  </a:txBody>
                  <a:tcPr/>
                </a:tc>
                <a:tc>
                  <a:txBody>
                    <a:bodyPr/>
                    <a:lstStyle/>
                    <a:p>
                      <a:pPr algn="ctr"/>
                      <a:r>
                        <a:rPr lang="ru-RU" sz="1600" dirty="0">
                          <a:solidFill>
                            <a:srgbClr val="FF0000"/>
                          </a:solidFill>
                        </a:rPr>
                        <a:t>44,33</a:t>
                      </a:r>
                      <a:r>
                        <a:rPr lang="ru-RU" sz="1600" b="1" dirty="0">
                          <a:solidFill>
                            <a:schemeClr val="accent6">
                              <a:lumMod val="75000"/>
                            </a:schemeClr>
                          </a:solidFill>
                          <a:sym typeface="Symbol" panose="05050102010706020507" pitchFamily="18" charset="2"/>
                        </a:rPr>
                        <a:t></a:t>
                      </a:r>
                      <a:endParaRPr lang="ru-RU" sz="1600" b="1" dirty="0">
                        <a:solidFill>
                          <a:schemeClr val="accent6">
                            <a:lumMod val="75000"/>
                          </a:schemeClr>
                        </a:solidFill>
                      </a:endParaRPr>
                    </a:p>
                  </a:txBody>
                  <a:tcPr/>
                </a:tc>
                <a:tc>
                  <a:txBody>
                    <a:bodyPr/>
                    <a:lstStyle/>
                    <a:p>
                      <a:pPr algn="ctr"/>
                      <a:r>
                        <a:rPr lang="en-US" sz="1600" dirty="0"/>
                        <a:t>1,8</a:t>
                      </a:r>
                      <a:endParaRPr lang="ru-RU" sz="1600" dirty="0"/>
                    </a:p>
                  </a:txBody>
                  <a:tcPr/>
                </a:tc>
                <a:tc>
                  <a:txBody>
                    <a:bodyPr/>
                    <a:lstStyle/>
                    <a:p>
                      <a:pPr algn="ctr"/>
                      <a:r>
                        <a:rPr lang="en-US" sz="1600" dirty="0">
                          <a:solidFill>
                            <a:srgbClr val="FF0000"/>
                          </a:solidFill>
                        </a:rPr>
                        <a:t>103,7</a:t>
                      </a:r>
                      <a:r>
                        <a:rPr lang="ru-RU" sz="1600" b="1" dirty="0">
                          <a:solidFill>
                            <a:schemeClr val="accent6">
                              <a:lumMod val="75000"/>
                            </a:schemeClr>
                          </a:solidFill>
                          <a:sym typeface="Symbol" panose="05050102010706020507" pitchFamily="18" charset="2"/>
                        </a:rPr>
                        <a:t></a:t>
                      </a:r>
                      <a:endParaRPr lang="ru-RU" sz="1600" dirty="0">
                        <a:solidFill>
                          <a:srgbClr val="FF0000"/>
                        </a:solidFill>
                      </a:endParaRPr>
                    </a:p>
                  </a:txBody>
                  <a:tcPr/>
                </a:tc>
                <a:tc>
                  <a:txBody>
                    <a:bodyPr/>
                    <a:lstStyle/>
                    <a:p>
                      <a:pPr algn="ctr"/>
                      <a:r>
                        <a:rPr lang="en-US" sz="1600" dirty="0"/>
                        <a:t>2,6</a:t>
                      </a:r>
                      <a:endParaRPr lang="ru-RU" sz="1600" dirty="0"/>
                    </a:p>
                  </a:txBody>
                  <a:tcPr/>
                </a:tc>
                <a:tc>
                  <a:txBody>
                    <a:bodyPr/>
                    <a:lstStyle/>
                    <a:p>
                      <a:pPr algn="ctr"/>
                      <a:r>
                        <a:rPr lang="en-US" sz="1600" dirty="0"/>
                        <a:t>30,17</a:t>
                      </a:r>
                      <a:r>
                        <a:rPr lang="ru-RU" sz="1600" b="1" dirty="0">
                          <a:solidFill>
                            <a:schemeClr val="accent6">
                              <a:lumMod val="75000"/>
                            </a:schemeClr>
                          </a:solidFill>
                          <a:sym typeface="Symbol" panose="05050102010706020507" pitchFamily="18" charset="2"/>
                        </a:rPr>
                        <a:t></a:t>
                      </a:r>
                      <a:endParaRPr lang="ru-RU" sz="1600" dirty="0"/>
                    </a:p>
                  </a:txBody>
                  <a:tcPr/>
                </a:tc>
                <a:tc>
                  <a:txBody>
                    <a:bodyPr/>
                    <a:lstStyle/>
                    <a:p>
                      <a:pPr algn="ctr"/>
                      <a:r>
                        <a:rPr lang="en-US" sz="1600" dirty="0"/>
                        <a:t>0,6</a:t>
                      </a:r>
                      <a:endParaRPr lang="ru-RU" sz="1600" dirty="0"/>
                    </a:p>
                  </a:txBody>
                  <a:tcPr/>
                </a:tc>
                <a:tc>
                  <a:txBody>
                    <a:bodyPr/>
                    <a:lstStyle/>
                    <a:p>
                      <a:pPr algn="ctr"/>
                      <a:r>
                        <a:rPr lang="en-US" sz="1600" dirty="0"/>
                        <a:t>40,36</a:t>
                      </a:r>
                      <a:r>
                        <a:rPr lang="ru-RU" sz="1600" b="1" dirty="0">
                          <a:solidFill>
                            <a:schemeClr val="accent6">
                              <a:lumMod val="75000"/>
                            </a:schemeClr>
                          </a:solidFill>
                          <a:sym typeface="Symbol" panose="05050102010706020507" pitchFamily="18" charset="2"/>
                        </a:rPr>
                        <a:t></a:t>
                      </a:r>
                      <a:endParaRPr lang="ru-RU" sz="1600" dirty="0"/>
                    </a:p>
                  </a:txBody>
                  <a:tcPr/>
                </a:tc>
                <a:tc>
                  <a:txBody>
                    <a:bodyPr/>
                    <a:lstStyle/>
                    <a:p>
                      <a:pPr algn="ctr"/>
                      <a:r>
                        <a:rPr lang="en-US" sz="1600" dirty="0"/>
                        <a:t>1,9</a:t>
                      </a:r>
                      <a:endParaRPr lang="ru-RU" sz="1600" dirty="0"/>
                    </a:p>
                  </a:txBody>
                  <a:tcPr/>
                </a:tc>
                <a:tc>
                  <a:txBody>
                    <a:bodyPr/>
                    <a:lstStyle/>
                    <a:p>
                      <a:pPr algn="ctr"/>
                      <a:r>
                        <a:rPr lang="en-US" sz="1600" dirty="0"/>
                        <a:t>94,66</a:t>
                      </a:r>
                      <a:r>
                        <a:rPr lang="ru-RU" sz="1600" b="1" dirty="0">
                          <a:solidFill>
                            <a:schemeClr val="accent6">
                              <a:lumMod val="75000"/>
                            </a:schemeClr>
                          </a:solidFill>
                          <a:sym typeface="Symbol" panose="05050102010706020507" pitchFamily="18" charset="2"/>
                        </a:rPr>
                        <a:t></a:t>
                      </a:r>
                      <a:endParaRPr lang="ru-RU" sz="1600" dirty="0"/>
                    </a:p>
                  </a:txBody>
                  <a:tcPr/>
                </a:tc>
                <a:tc>
                  <a:txBody>
                    <a:bodyPr/>
                    <a:lstStyle/>
                    <a:p>
                      <a:pPr algn="ctr"/>
                      <a:r>
                        <a:rPr lang="en-US" sz="1600" dirty="0"/>
                        <a:t>2,3</a:t>
                      </a:r>
                      <a:endParaRPr lang="ru-RU" sz="1600" dirty="0"/>
                    </a:p>
                  </a:txBody>
                  <a:tcPr/>
                </a:tc>
                <a:extLst>
                  <a:ext uri="{0D108BD9-81ED-4DB2-BD59-A6C34878D82A}">
                    <a16:rowId xmlns:a16="http://schemas.microsoft.com/office/drawing/2014/main" val="3115458578"/>
                  </a:ext>
                </a:extLst>
              </a:tr>
              <a:tr h="41094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dirty="0">
                          <a:solidFill>
                            <a:schemeClr val="dk1"/>
                          </a:solidFill>
                          <a:effectLst/>
                          <a:latin typeface="+mn-lt"/>
                          <a:ea typeface="+mn-ea"/>
                          <a:cs typeface="+mn-cs"/>
                        </a:rPr>
                        <a:t>Mann–Whitney</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dirty="0">
                          <a:solidFill>
                            <a:schemeClr val="dk1"/>
                          </a:solidFill>
                          <a:effectLst/>
                          <a:latin typeface="+mn-lt"/>
                          <a:ea typeface="+mn-ea"/>
                          <a:cs typeface="+mn-cs"/>
                        </a:rPr>
                        <a:t> </a:t>
                      </a:r>
                      <a:r>
                        <a:rPr lang="en-US" sz="2000" b="0" i="1" kern="1200" dirty="0">
                          <a:solidFill>
                            <a:schemeClr val="dk1"/>
                          </a:solidFill>
                          <a:effectLst/>
                          <a:latin typeface="+mn-lt"/>
                          <a:ea typeface="+mn-ea"/>
                          <a:cs typeface="+mn-cs"/>
                        </a:rPr>
                        <a:t>U</a:t>
                      </a:r>
                      <a:r>
                        <a:rPr lang="en-US" sz="2000" b="0" i="0" kern="1200" dirty="0">
                          <a:solidFill>
                            <a:schemeClr val="dk1"/>
                          </a:solidFill>
                          <a:effectLst/>
                          <a:latin typeface="+mn-lt"/>
                          <a:ea typeface="+mn-ea"/>
                          <a:cs typeface="+mn-cs"/>
                        </a:rPr>
                        <a:t> test</a:t>
                      </a:r>
                      <a:endParaRPr lang="ru-RU" sz="2000" dirty="0">
                        <a:latin typeface="+mn-lt"/>
                      </a:endParaRPr>
                    </a:p>
                  </a:txBody>
                  <a:tcPr/>
                </a:tc>
                <a:tc gridSpan="2">
                  <a:txBody>
                    <a:bodyPr/>
                    <a:lstStyle/>
                    <a:p>
                      <a:pPr algn="ctr"/>
                      <a:r>
                        <a:rPr lang="en-US" sz="2000" dirty="0">
                          <a:solidFill>
                            <a:srgbClr val="FF0000"/>
                          </a:solidFill>
                        </a:rPr>
                        <a:t>p&lt;0,001</a:t>
                      </a:r>
                      <a:endParaRPr lang="ru-RU" sz="2000" dirty="0">
                        <a:solidFill>
                          <a:srgbClr val="FF0000"/>
                        </a:solidFill>
                      </a:endParaRPr>
                    </a:p>
                  </a:txBody>
                  <a:tcPr/>
                </a:tc>
                <a:tc hMerge="1">
                  <a:txBody>
                    <a:bodyPr/>
                    <a:lstStyle/>
                    <a:p>
                      <a:endParaRPr lang="ru-RU" dirty="0"/>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p&lt;0,001</a:t>
                      </a:r>
                      <a:endParaRPr lang="ru-RU" sz="2000" dirty="0">
                        <a:solidFill>
                          <a:srgbClr val="FF0000"/>
                        </a:solidFill>
                      </a:endParaRPr>
                    </a:p>
                  </a:txBody>
                  <a:tcPr/>
                </a:tc>
                <a:tc hMerge="1">
                  <a:txBody>
                    <a:bodyPr/>
                    <a:lstStyle/>
                    <a:p>
                      <a:endParaRPr lang="ru-RU" dirty="0"/>
                    </a:p>
                  </a:txBody>
                  <a:tcPr/>
                </a:tc>
                <a:tc gridSpan="2">
                  <a:txBody>
                    <a:bodyPr/>
                    <a:lstStyle/>
                    <a:p>
                      <a:pPr algn="ctr"/>
                      <a:r>
                        <a:rPr lang="en-US" sz="2000" dirty="0"/>
                        <a:t>p&lt;0,01</a:t>
                      </a:r>
                      <a:endParaRPr lang="ru-RU" sz="2000" dirty="0"/>
                    </a:p>
                  </a:txBody>
                  <a:tcPr/>
                </a:tc>
                <a:tc hMerge="1">
                  <a:txBody>
                    <a:bodyPr/>
                    <a:lstStyle/>
                    <a:p>
                      <a:endParaRPr lang="ru-RU" dirty="0"/>
                    </a:p>
                  </a:txBody>
                  <a:tcPr/>
                </a:tc>
                <a:tc gridSpan="2">
                  <a:txBody>
                    <a:bodyPr/>
                    <a:lstStyle/>
                    <a:p>
                      <a:pPr algn="ctr"/>
                      <a:r>
                        <a:rPr lang="en-US" sz="2000" dirty="0"/>
                        <a:t>p&lt;0,05</a:t>
                      </a:r>
                      <a:endParaRPr lang="ru-RU" sz="2000" dirty="0"/>
                    </a:p>
                  </a:txBody>
                  <a:tcPr/>
                </a:tc>
                <a:tc hMerge="1">
                  <a:txBody>
                    <a:bodyPr/>
                    <a:lstStyle/>
                    <a:p>
                      <a:endParaRPr lang="ru-RU" dirty="0"/>
                    </a:p>
                  </a:txBody>
                  <a:tcPr/>
                </a:tc>
                <a:tc gridSpan="2">
                  <a:txBody>
                    <a:bodyPr/>
                    <a:lstStyle/>
                    <a:p>
                      <a:pPr algn="ctr"/>
                      <a:r>
                        <a:rPr lang="en-US" sz="2000" dirty="0"/>
                        <a:t>p&lt;0,05</a:t>
                      </a:r>
                      <a:endParaRPr lang="ru-RU" sz="2000" dirty="0"/>
                    </a:p>
                  </a:txBody>
                  <a:tcPr/>
                </a:tc>
                <a:tc hMerge="1">
                  <a:txBody>
                    <a:bodyPr/>
                    <a:lstStyle/>
                    <a:p>
                      <a:endParaRPr lang="ru-RU" dirty="0"/>
                    </a:p>
                  </a:txBody>
                  <a:tcPr/>
                </a:tc>
                <a:extLst>
                  <a:ext uri="{0D108BD9-81ED-4DB2-BD59-A6C34878D82A}">
                    <a16:rowId xmlns:a16="http://schemas.microsoft.com/office/drawing/2014/main" val="618761364"/>
                  </a:ext>
                </a:extLst>
              </a:tr>
            </a:tbl>
          </a:graphicData>
        </a:graphic>
      </p:graphicFrame>
    </p:spTree>
    <p:extLst>
      <p:ext uri="{BB962C8B-B14F-4D97-AF65-F5344CB8AC3E}">
        <p14:creationId xmlns:p14="http://schemas.microsoft.com/office/powerpoint/2010/main" val="443105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175238-1C54-9D63-1649-6E25F4458D48}"/>
              </a:ext>
            </a:extLst>
          </p:cNvPr>
          <p:cNvSpPr>
            <a:spLocks noGrp="1"/>
          </p:cNvSpPr>
          <p:nvPr>
            <p:ph type="title"/>
          </p:nvPr>
        </p:nvSpPr>
        <p:spPr>
          <a:xfrm>
            <a:off x="344384" y="274638"/>
            <a:ext cx="8170966" cy="993775"/>
          </a:xfrm>
        </p:spPr>
        <p:txBody>
          <a:bodyPr/>
          <a:lstStyle/>
          <a:p>
            <a:pPr algn="ctr"/>
            <a:r>
              <a:rPr lang="en-US" sz="3200" b="1" dirty="0">
                <a:solidFill>
                  <a:srgbClr val="C00000"/>
                </a:solidFill>
                <a:latin typeface="+mn-lt"/>
              </a:rPr>
              <a:t>The method</a:t>
            </a:r>
            <a:r>
              <a:rPr lang="ru-RU" sz="3200" b="1" dirty="0">
                <a:solidFill>
                  <a:srgbClr val="C00000"/>
                </a:solidFill>
                <a:latin typeface="+mn-lt"/>
              </a:rPr>
              <a:t> </a:t>
            </a:r>
            <a:r>
              <a:rPr lang="en-US" sz="3200" b="1" dirty="0">
                <a:solidFill>
                  <a:srgbClr val="C00000"/>
                </a:solidFill>
                <a:latin typeface="+mn-lt"/>
              </a:rPr>
              <a:t>of constructing regularized networks of correlations glass</a:t>
            </a:r>
            <a:endParaRPr lang="ru-RU" sz="3200" b="1" dirty="0">
              <a:solidFill>
                <a:srgbClr val="C00000"/>
              </a:solidFill>
              <a:latin typeface="+mn-lt"/>
            </a:endParaRPr>
          </a:p>
        </p:txBody>
      </p:sp>
      <p:sp>
        <p:nvSpPr>
          <p:cNvPr id="3" name="Объект 2">
            <a:extLst>
              <a:ext uri="{FF2B5EF4-FFF2-40B4-BE49-F238E27FC236}">
                <a16:creationId xmlns:a16="http://schemas.microsoft.com/office/drawing/2014/main" id="{E4D965CE-D8F8-E89C-A15F-AE81A92256B1}"/>
              </a:ext>
            </a:extLst>
          </p:cNvPr>
          <p:cNvSpPr>
            <a:spLocks noGrp="1"/>
          </p:cNvSpPr>
          <p:nvPr>
            <p:ph idx="1"/>
          </p:nvPr>
        </p:nvSpPr>
        <p:spPr/>
        <p:txBody>
          <a:bodyPr/>
          <a:lstStyle/>
          <a:p>
            <a:endParaRPr lang="ru-RU" dirty="0"/>
          </a:p>
        </p:txBody>
      </p:sp>
      <p:pic>
        <p:nvPicPr>
          <p:cNvPr id="4" name="Рисунок 2">
            <a:extLst>
              <a:ext uri="{FF2B5EF4-FFF2-40B4-BE49-F238E27FC236}">
                <a16:creationId xmlns:a16="http://schemas.microsoft.com/office/drawing/2014/main" id="{B55FD737-0612-1513-FA20-35C5C163C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39" y="1268413"/>
            <a:ext cx="8063347"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01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388F2C-D231-44A5-BC73-65E98F659DC2}"/>
              </a:ext>
            </a:extLst>
          </p:cNvPr>
          <p:cNvSpPr>
            <a:spLocks noGrp="1"/>
          </p:cNvSpPr>
          <p:nvPr>
            <p:ph type="title"/>
          </p:nvPr>
        </p:nvSpPr>
        <p:spPr/>
        <p:txBody>
          <a:bodyPr/>
          <a:lstStyle/>
          <a:p>
            <a:pPr algn="ctr"/>
            <a:r>
              <a:rPr lang="en-US" sz="3200" b="1" dirty="0">
                <a:solidFill>
                  <a:srgbClr val="C00000"/>
                </a:solidFill>
                <a:latin typeface="Times New Roman" panose="02020603050405020304" pitchFamily="18" charset="0"/>
                <a:cs typeface="Times New Roman" panose="02020603050405020304" pitchFamily="18" charset="0"/>
              </a:rPr>
              <a:t>The purpose of training</a:t>
            </a:r>
            <a:br>
              <a:rPr lang="ru-RU" sz="3600" dirty="0">
                <a:solidFill>
                  <a:sysClr val="windowText" lastClr="000000"/>
                </a:solidFill>
                <a:latin typeface="Times New Roman" panose="02020603050405020304" pitchFamily="18" charset="0"/>
                <a:cs typeface="Times New Roman" panose="02020603050405020304" pitchFamily="18" charset="0"/>
              </a:rPr>
            </a:br>
            <a:endParaRPr lang="ru-RU" dirty="0"/>
          </a:p>
        </p:txBody>
      </p:sp>
      <p:graphicFrame>
        <p:nvGraphicFramePr>
          <p:cNvPr id="4" name="Объект 3">
            <a:extLst>
              <a:ext uri="{FF2B5EF4-FFF2-40B4-BE49-F238E27FC236}">
                <a16:creationId xmlns:a16="http://schemas.microsoft.com/office/drawing/2014/main" id="{591826D2-1770-4244-B1C2-5A135EDE2AF8}"/>
              </a:ext>
            </a:extLst>
          </p:cNvPr>
          <p:cNvGraphicFramePr>
            <a:graphicFrameLocks noGrp="1"/>
          </p:cNvGraphicFramePr>
          <p:nvPr>
            <p:ph idx="1"/>
            <p:extLst>
              <p:ext uri="{D42A27DB-BD31-4B8C-83A1-F6EECF244321}">
                <p14:modId xmlns:p14="http://schemas.microsoft.com/office/powerpoint/2010/main" val="1639806138"/>
              </p:ext>
            </p:extLst>
          </p:nvPr>
        </p:nvGraphicFramePr>
        <p:xfrm>
          <a:off x="1008661" y="1268413"/>
          <a:ext cx="7672202" cy="35414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307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677BF6-4A68-4C03-8ED5-9F95503BA771}"/>
              </a:ext>
            </a:extLst>
          </p:cNvPr>
          <p:cNvSpPr>
            <a:spLocks noGrp="1"/>
          </p:cNvSpPr>
          <p:nvPr>
            <p:ph type="title"/>
          </p:nvPr>
        </p:nvSpPr>
        <p:spPr/>
        <p:txBody>
          <a:bodyPr/>
          <a:lstStyle/>
          <a:p>
            <a:pPr algn="ctr"/>
            <a:r>
              <a:rPr lang="en-US" sz="3600" b="0" i="0" baseline="0" dirty="0">
                <a:solidFill>
                  <a:srgbClr val="FF0000"/>
                </a:solidFill>
                <a:effectLst/>
                <a:latin typeface="Times New Roman" panose="02020603050405020304" pitchFamily="18" charset="0"/>
                <a:cs typeface="Times New Roman" panose="02020603050405020304" pitchFamily="18" charset="0"/>
              </a:rPr>
              <a:t>Content and teaching methods</a:t>
            </a:r>
            <a:endParaRPr lang="ru-RU" dirty="0">
              <a:solidFill>
                <a:srgbClr val="FF0000"/>
              </a:solidFill>
            </a:endParaRPr>
          </a:p>
        </p:txBody>
      </p:sp>
      <p:graphicFrame>
        <p:nvGraphicFramePr>
          <p:cNvPr id="4" name="Объект 3">
            <a:extLst>
              <a:ext uri="{FF2B5EF4-FFF2-40B4-BE49-F238E27FC236}">
                <a16:creationId xmlns:a16="http://schemas.microsoft.com/office/drawing/2014/main" id="{F1879C3C-BFC2-4AC7-956F-AAE0E861D980}"/>
              </a:ext>
            </a:extLst>
          </p:cNvPr>
          <p:cNvGraphicFramePr>
            <a:graphicFrameLocks noGrp="1"/>
          </p:cNvGraphicFramePr>
          <p:nvPr>
            <p:ph idx="1"/>
            <p:extLst>
              <p:ext uri="{D42A27DB-BD31-4B8C-83A1-F6EECF244321}">
                <p14:modId xmlns:p14="http://schemas.microsoft.com/office/powerpoint/2010/main" val="2045869109"/>
              </p:ext>
            </p:extLst>
          </p:nvPr>
        </p:nvGraphicFramePr>
        <p:xfrm>
          <a:off x="628650" y="1222872"/>
          <a:ext cx="7886700" cy="37126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6111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C20FE7-BFAB-4C72-8F07-AEC003DAF53D}"/>
              </a:ext>
            </a:extLst>
          </p:cNvPr>
          <p:cNvSpPr>
            <a:spLocks noGrp="1"/>
          </p:cNvSpPr>
          <p:nvPr>
            <p:ph type="title"/>
          </p:nvPr>
        </p:nvSpPr>
        <p:spPr>
          <a:xfrm>
            <a:off x="413133" y="274638"/>
            <a:ext cx="8477479" cy="993775"/>
          </a:xfrm>
        </p:spPr>
        <p:txBody>
          <a:bodyPr/>
          <a:lstStyle/>
          <a:p>
            <a:pPr algn="ctr"/>
            <a:r>
              <a:rPr lang="en-US" sz="3400" b="0" i="0" u="none" strike="noStrike" baseline="0" dirty="0">
                <a:solidFill>
                  <a:srgbClr val="FF0000"/>
                </a:solidFill>
                <a:effectLst/>
                <a:latin typeface="Times New Roman" panose="02020603050405020304" pitchFamily="18" charset="0"/>
                <a:cs typeface="Times New Roman" panose="02020603050405020304" pitchFamily="18" charset="0"/>
              </a:rPr>
              <a:t>The type of teacher and the role of the learner</a:t>
            </a:r>
            <a:endParaRPr lang="ru-RU" sz="3400" dirty="0">
              <a:solidFill>
                <a:srgbClr val="FF0000"/>
              </a:solidFill>
            </a:endParaRPr>
          </a:p>
        </p:txBody>
      </p:sp>
      <p:graphicFrame>
        <p:nvGraphicFramePr>
          <p:cNvPr id="4" name="Объект 3">
            <a:extLst>
              <a:ext uri="{FF2B5EF4-FFF2-40B4-BE49-F238E27FC236}">
                <a16:creationId xmlns:a16="http://schemas.microsoft.com/office/drawing/2014/main" id="{59C1BEFE-2D2F-4091-B1AD-8862072FADB6}"/>
              </a:ext>
            </a:extLst>
          </p:cNvPr>
          <p:cNvGraphicFramePr>
            <a:graphicFrameLocks noGrp="1"/>
          </p:cNvGraphicFramePr>
          <p:nvPr>
            <p:ph idx="1"/>
            <p:extLst>
              <p:ext uri="{D42A27DB-BD31-4B8C-83A1-F6EECF244321}">
                <p14:modId xmlns:p14="http://schemas.microsoft.com/office/powerpoint/2010/main" val="3335547031"/>
              </p:ext>
            </p:extLst>
          </p:nvPr>
        </p:nvGraphicFramePr>
        <p:xfrm>
          <a:off x="628650" y="1384950"/>
          <a:ext cx="7886700" cy="3483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0042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2|11.5"/>
</p:tagLst>
</file>

<file path=ppt/tags/tag2.xml><?xml version="1.0" encoding="utf-8"?>
<p:tagLst xmlns:a="http://schemas.openxmlformats.org/drawingml/2006/main" xmlns:r="http://schemas.openxmlformats.org/officeDocument/2006/relationships" xmlns:p="http://schemas.openxmlformats.org/presentationml/2006/main">
  <p:tag name="TIMING" val="|7.2|11.5"/>
</p:tagLst>
</file>

<file path=ppt/tags/tag3.xml><?xml version="1.0" encoding="utf-8"?>
<p:tagLst xmlns:a="http://schemas.openxmlformats.org/drawingml/2006/main" xmlns:r="http://schemas.openxmlformats.org/officeDocument/2006/relationships" xmlns:p="http://schemas.openxmlformats.org/presentationml/2006/main">
  <p:tag name="TIMING" val="|7.2|11.5"/>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9309</TotalTime>
  <Words>504</Words>
  <Application>Microsoft Office PowerPoint</Application>
  <PresentationFormat>Экран (16:9)</PresentationFormat>
  <Paragraphs>97</Paragraphs>
  <Slides>11</Slides>
  <Notes>2</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11</vt:i4>
      </vt:variant>
    </vt:vector>
  </HeadingPairs>
  <TitlesOfParts>
    <vt:vector size="22" baseType="lpstr">
      <vt:lpstr>AOPDYT+Calibri</vt:lpstr>
      <vt:lpstr>Arial</vt:lpstr>
      <vt:lpstr>Arial Narrow</vt:lpstr>
      <vt:lpstr>ASJHEV+Calibri</vt:lpstr>
      <vt:lpstr>Calibri</vt:lpstr>
      <vt:lpstr>Calibri Light</vt:lpstr>
      <vt:lpstr>Symbol</vt:lpstr>
      <vt:lpstr>Tahoma</vt:lpstr>
      <vt:lpstr>Times New Roman</vt:lpstr>
      <vt:lpstr>Wingdings</vt:lpstr>
      <vt:lpstr>Тема Office</vt:lpstr>
      <vt:lpstr>Psychological well-being and mental health of adolescents</vt:lpstr>
      <vt:lpstr> </vt:lpstr>
      <vt:lpstr>Презентация PowerPoint</vt:lpstr>
      <vt:lpstr>Презентация PowerPoint</vt:lpstr>
      <vt:lpstr>Results</vt:lpstr>
      <vt:lpstr>The method of constructing regularized networks of correlations glass</vt:lpstr>
      <vt:lpstr>The purpose of training </vt:lpstr>
      <vt:lpstr>Content and teaching methods</vt:lpstr>
      <vt:lpstr>The type of teacher and the role of the learner</vt:lpstr>
      <vt:lpstr>PRINCIPAL FINDINGS…</vt:lpstr>
      <vt:lpstr>  THANK YOU  Svetlana V. Persiyantseva perssvetlana@yandex.ru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показатели в системе дополнительного образования за 2016 год</dc:title>
  <dc:creator>Любовь Ивановна Федотова</dc:creator>
  <cp:lastModifiedBy>SV</cp:lastModifiedBy>
  <cp:revision>1065</cp:revision>
  <dcterms:created xsi:type="dcterms:W3CDTF">2016-10-12T04:40:03Z</dcterms:created>
  <dcterms:modified xsi:type="dcterms:W3CDTF">2023-05-28T21:15:55Z</dcterms:modified>
</cp:coreProperties>
</file>