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64" r:id="rId5"/>
    <p:sldId id="266" r:id="rId6"/>
    <p:sldId id="268" r:id="rId7"/>
    <p:sldId id="270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1837" autoAdjust="0"/>
  </p:normalViewPr>
  <p:slideViewPr>
    <p:cSldViewPr snapToGrid="0">
      <p:cViewPr varScale="1">
        <p:scale>
          <a:sx n="64" d="100"/>
          <a:sy n="64" d="100"/>
        </p:scale>
        <p:origin x="192" y="1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rinapankratova/Desktop/&#1056;&#1072;&#1073;&#1086;&#1095;&#1080;&#1080;&#774;%20&#1089;&#1090;&#1086;&#1083;/&#1052;&#1086;&#1080;%20&#1076;&#1086;&#1082;&#1091;&#1084;&#1077;&#1085;&#1090;&#1099;/&#1080;&#1085;&#1089;&#1090;&#1080;&#1090;&#1091;&#1090;/&#1076;&#1080;&#1087;&#1083;&#1086;&#1084;&#1099;/&#1103;&#1088;&#1095;&#1077;&#1085;&#1082;&#1086;/&#1054;&#1073;&#1088;&#1072;&#1073;&#1086;&#1090;&#1082;&#1072;%20&#1090;&#1077;&#1089;&#1090;&#1072;%20&#1050;&#1083;&#1080;&#1084;&#1086;&#1074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&#1082;&#1086;&#1083;&#1077;&#1089;&#1085;&#1080;&#1082;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&#1082;&#1086;&#1083;&#1077;&#1089;&#1085;&#1080;&#1082;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&#1082;&#1086;&#1083;&#1077;&#1089;&#1085;&#1080;&#1082;\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46-7F4B-9D5C-08FB48B6E9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46-7F4B-9D5C-08FB48B6E9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46-7F4B-9D5C-08FB48B6E9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Лист7!$A$2:$A$4</c:f>
              <c:strCache>
                <c:ptCount val="3"/>
                <c:pt idx="0">
                  <c:v>low</c:v>
                </c:pt>
                <c:pt idx="1">
                  <c:v>medim</c:v>
                </c:pt>
                <c:pt idx="2">
                  <c:v>high</c:v>
                </c:pt>
              </c:strCache>
            </c:strRef>
          </c:cat>
          <c:val>
            <c:numRef>
              <c:f>Лист7!$B$2:$B$4</c:f>
              <c:numCache>
                <c:formatCode>0%</c:formatCode>
                <c:ptCount val="3"/>
                <c:pt idx="0">
                  <c:v>0.42</c:v>
                </c:pt>
                <c:pt idx="1">
                  <c:v>0.31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46-7F4B-9D5C-08FB48B6E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8672461396870846"/>
                  <c:y val="-0.1398944798702275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y = 0,8647x - 3,7166</a:t>
                    </a:r>
                    <a:br>
                      <a:rPr lang="en-US"/>
                    </a:br>
                    <a:r>
                      <a:rPr lang="ru-RU"/>
                      <a:t>             </a:t>
                    </a:r>
                    <a:r>
                      <a:rPr lang="en-US"/>
                      <a:t>Rs= </a:t>
                    </a:r>
                    <a:r>
                      <a:rPr lang="ru-RU"/>
                      <a:t>0,543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trendlineLbl>
          </c:trendline>
          <c:xVal>
            <c:numRef>
              <c:f>Sheet1!$A$2:$A$61</c:f>
              <c:numCache>
                <c:formatCode>General</c:formatCode>
                <c:ptCount val="60"/>
                <c:pt idx="0">
                  <c:v>13</c:v>
                </c:pt>
                <c:pt idx="1">
                  <c:v>19</c:v>
                </c:pt>
                <c:pt idx="2">
                  <c:v>19</c:v>
                </c:pt>
                <c:pt idx="3">
                  <c:v>28</c:v>
                </c:pt>
                <c:pt idx="4">
                  <c:v>28</c:v>
                </c:pt>
                <c:pt idx="5">
                  <c:v>17</c:v>
                </c:pt>
                <c:pt idx="6">
                  <c:v>22</c:v>
                </c:pt>
                <c:pt idx="7">
                  <c:v>19</c:v>
                </c:pt>
                <c:pt idx="8">
                  <c:v>26</c:v>
                </c:pt>
                <c:pt idx="9">
                  <c:v>11</c:v>
                </c:pt>
                <c:pt idx="10">
                  <c:v>18</c:v>
                </c:pt>
                <c:pt idx="11">
                  <c:v>15</c:v>
                </c:pt>
                <c:pt idx="12">
                  <c:v>24</c:v>
                </c:pt>
                <c:pt idx="13">
                  <c:v>11</c:v>
                </c:pt>
                <c:pt idx="14">
                  <c:v>15</c:v>
                </c:pt>
                <c:pt idx="15">
                  <c:v>18</c:v>
                </c:pt>
                <c:pt idx="16">
                  <c:v>15</c:v>
                </c:pt>
                <c:pt idx="17">
                  <c:v>15</c:v>
                </c:pt>
                <c:pt idx="18">
                  <c:v>17</c:v>
                </c:pt>
                <c:pt idx="19">
                  <c:v>11</c:v>
                </c:pt>
                <c:pt idx="20">
                  <c:v>21</c:v>
                </c:pt>
                <c:pt idx="21">
                  <c:v>30</c:v>
                </c:pt>
                <c:pt idx="22">
                  <c:v>15</c:v>
                </c:pt>
                <c:pt idx="23">
                  <c:v>15</c:v>
                </c:pt>
                <c:pt idx="24">
                  <c:v>14</c:v>
                </c:pt>
                <c:pt idx="25">
                  <c:v>21</c:v>
                </c:pt>
                <c:pt idx="26">
                  <c:v>24</c:v>
                </c:pt>
                <c:pt idx="27">
                  <c:v>21</c:v>
                </c:pt>
                <c:pt idx="28">
                  <c:v>12</c:v>
                </c:pt>
                <c:pt idx="29">
                  <c:v>16</c:v>
                </c:pt>
                <c:pt idx="30">
                  <c:v>24</c:v>
                </c:pt>
                <c:pt idx="31">
                  <c:v>18</c:v>
                </c:pt>
                <c:pt idx="32">
                  <c:v>19</c:v>
                </c:pt>
                <c:pt idx="33">
                  <c:v>17</c:v>
                </c:pt>
                <c:pt idx="34">
                  <c:v>14</c:v>
                </c:pt>
                <c:pt idx="35">
                  <c:v>25</c:v>
                </c:pt>
                <c:pt idx="36">
                  <c:v>19</c:v>
                </c:pt>
                <c:pt idx="37">
                  <c:v>23</c:v>
                </c:pt>
                <c:pt idx="38">
                  <c:v>15</c:v>
                </c:pt>
                <c:pt idx="39">
                  <c:v>20</c:v>
                </c:pt>
                <c:pt idx="40">
                  <c:v>16</c:v>
                </c:pt>
                <c:pt idx="41">
                  <c:v>15</c:v>
                </c:pt>
                <c:pt idx="42">
                  <c:v>23</c:v>
                </c:pt>
                <c:pt idx="43">
                  <c:v>14</c:v>
                </c:pt>
                <c:pt idx="44">
                  <c:v>11</c:v>
                </c:pt>
                <c:pt idx="45">
                  <c:v>24</c:v>
                </c:pt>
                <c:pt idx="46">
                  <c:v>18</c:v>
                </c:pt>
                <c:pt idx="47">
                  <c:v>20</c:v>
                </c:pt>
                <c:pt idx="48">
                  <c:v>18</c:v>
                </c:pt>
                <c:pt idx="49">
                  <c:v>14</c:v>
                </c:pt>
                <c:pt idx="50">
                  <c:v>24</c:v>
                </c:pt>
                <c:pt idx="51">
                  <c:v>12</c:v>
                </c:pt>
                <c:pt idx="52">
                  <c:v>19</c:v>
                </c:pt>
                <c:pt idx="53">
                  <c:v>19</c:v>
                </c:pt>
                <c:pt idx="54">
                  <c:v>20</c:v>
                </c:pt>
                <c:pt idx="55">
                  <c:v>15</c:v>
                </c:pt>
                <c:pt idx="56">
                  <c:v>25</c:v>
                </c:pt>
                <c:pt idx="57">
                  <c:v>22</c:v>
                </c:pt>
                <c:pt idx="58">
                  <c:v>18</c:v>
                </c:pt>
                <c:pt idx="59">
                  <c:v>25</c:v>
                </c:pt>
              </c:numCache>
            </c:numRef>
          </c:xVal>
          <c:yVal>
            <c:numRef>
              <c:f>Sheet1!$H$2:$H$61</c:f>
              <c:numCache>
                <c:formatCode>General</c:formatCode>
                <c:ptCount val="60"/>
                <c:pt idx="0">
                  <c:v>20</c:v>
                </c:pt>
                <c:pt idx="1">
                  <c:v>22</c:v>
                </c:pt>
                <c:pt idx="2">
                  <c:v>6</c:v>
                </c:pt>
                <c:pt idx="3">
                  <c:v>24</c:v>
                </c:pt>
                <c:pt idx="4">
                  <c:v>23</c:v>
                </c:pt>
                <c:pt idx="5">
                  <c:v>3</c:v>
                </c:pt>
                <c:pt idx="6">
                  <c:v>19</c:v>
                </c:pt>
                <c:pt idx="7">
                  <c:v>0</c:v>
                </c:pt>
                <c:pt idx="8">
                  <c:v>16</c:v>
                </c:pt>
                <c:pt idx="9">
                  <c:v>9</c:v>
                </c:pt>
                <c:pt idx="10">
                  <c:v>17</c:v>
                </c:pt>
                <c:pt idx="11">
                  <c:v>1</c:v>
                </c:pt>
                <c:pt idx="12">
                  <c:v>17</c:v>
                </c:pt>
                <c:pt idx="13">
                  <c:v>0</c:v>
                </c:pt>
                <c:pt idx="14">
                  <c:v>19</c:v>
                </c:pt>
                <c:pt idx="15">
                  <c:v>12</c:v>
                </c:pt>
                <c:pt idx="16">
                  <c:v>17</c:v>
                </c:pt>
                <c:pt idx="17">
                  <c:v>16</c:v>
                </c:pt>
                <c:pt idx="18">
                  <c:v>2</c:v>
                </c:pt>
                <c:pt idx="19">
                  <c:v>8</c:v>
                </c:pt>
                <c:pt idx="20">
                  <c:v>18</c:v>
                </c:pt>
                <c:pt idx="21">
                  <c:v>17</c:v>
                </c:pt>
                <c:pt idx="22">
                  <c:v>13</c:v>
                </c:pt>
                <c:pt idx="23">
                  <c:v>6</c:v>
                </c:pt>
                <c:pt idx="24">
                  <c:v>4</c:v>
                </c:pt>
                <c:pt idx="25">
                  <c:v>11</c:v>
                </c:pt>
                <c:pt idx="26">
                  <c:v>14</c:v>
                </c:pt>
                <c:pt idx="27">
                  <c:v>7</c:v>
                </c:pt>
                <c:pt idx="28">
                  <c:v>9</c:v>
                </c:pt>
                <c:pt idx="29">
                  <c:v>1</c:v>
                </c:pt>
                <c:pt idx="30">
                  <c:v>23</c:v>
                </c:pt>
                <c:pt idx="31">
                  <c:v>11</c:v>
                </c:pt>
                <c:pt idx="32">
                  <c:v>4</c:v>
                </c:pt>
                <c:pt idx="33">
                  <c:v>18</c:v>
                </c:pt>
                <c:pt idx="34">
                  <c:v>5</c:v>
                </c:pt>
                <c:pt idx="35">
                  <c:v>24</c:v>
                </c:pt>
                <c:pt idx="36">
                  <c:v>2</c:v>
                </c:pt>
                <c:pt idx="37">
                  <c:v>21</c:v>
                </c:pt>
                <c:pt idx="38">
                  <c:v>6</c:v>
                </c:pt>
                <c:pt idx="39">
                  <c:v>22</c:v>
                </c:pt>
                <c:pt idx="40">
                  <c:v>3</c:v>
                </c:pt>
                <c:pt idx="41">
                  <c:v>14</c:v>
                </c:pt>
                <c:pt idx="42">
                  <c:v>21</c:v>
                </c:pt>
                <c:pt idx="43">
                  <c:v>12</c:v>
                </c:pt>
                <c:pt idx="44">
                  <c:v>5</c:v>
                </c:pt>
                <c:pt idx="45">
                  <c:v>5</c:v>
                </c:pt>
                <c:pt idx="46">
                  <c:v>12</c:v>
                </c:pt>
                <c:pt idx="47">
                  <c:v>22</c:v>
                </c:pt>
                <c:pt idx="48">
                  <c:v>19</c:v>
                </c:pt>
                <c:pt idx="49">
                  <c:v>10</c:v>
                </c:pt>
                <c:pt idx="50">
                  <c:v>23</c:v>
                </c:pt>
                <c:pt idx="51">
                  <c:v>1</c:v>
                </c:pt>
                <c:pt idx="52">
                  <c:v>20</c:v>
                </c:pt>
                <c:pt idx="53">
                  <c:v>4</c:v>
                </c:pt>
                <c:pt idx="54">
                  <c:v>16</c:v>
                </c:pt>
                <c:pt idx="55">
                  <c:v>7</c:v>
                </c:pt>
                <c:pt idx="56">
                  <c:v>19</c:v>
                </c:pt>
                <c:pt idx="57">
                  <c:v>19</c:v>
                </c:pt>
                <c:pt idx="58">
                  <c:v>11</c:v>
                </c:pt>
                <c:pt idx="59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46-464D-A92B-B7FC81B72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3292560"/>
        <c:axId val="743294520"/>
      </c:scatterChart>
      <c:valAx>
        <c:axId val="743292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" dirty="0"/>
                  <a:t>Problem resolution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3294520"/>
        <c:crosses val="autoZero"/>
        <c:crossBetween val="midCat"/>
      </c:valAx>
      <c:valAx>
        <c:axId val="74329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" dirty="0"/>
                  <a:t>Striving for learning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3292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3615349217711423"/>
                  <c:y val="-0.4148444873890966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y = -0,4912x + 19,727</a:t>
                    </a:r>
                    <a:br>
                      <a:rPr lang="en-US"/>
                    </a:br>
                    <a:r>
                      <a:rPr lang="en-US"/>
                      <a:t>              Rs = </a:t>
                    </a:r>
                    <a:r>
                      <a:rPr lang="ru-RU"/>
                      <a:t>0,</a:t>
                    </a:r>
                    <a:r>
                      <a:rPr lang="en-US"/>
                      <a:t>4</a:t>
                    </a:r>
                    <a:r>
                      <a:rPr lang="ru-RU"/>
                      <a:t>14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trendlineLbl>
          </c:trendline>
          <c:xVal>
            <c:numRef>
              <c:f>Sheet1!$B$2:$B$61</c:f>
              <c:numCache>
                <c:formatCode>General</c:formatCode>
                <c:ptCount val="60"/>
                <c:pt idx="0">
                  <c:v>13</c:v>
                </c:pt>
                <c:pt idx="1">
                  <c:v>12</c:v>
                </c:pt>
                <c:pt idx="2">
                  <c:v>27</c:v>
                </c:pt>
                <c:pt idx="3">
                  <c:v>20</c:v>
                </c:pt>
                <c:pt idx="4">
                  <c:v>22</c:v>
                </c:pt>
                <c:pt idx="5">
                  <c:v>18</c:v>
                </c:pt>
                <c:pt idx="6">
                  <c:v>28</c:v>
                </c:pt>
                <c:pt idx="7">
                  <c:v>13</c:v>
                </c:pt>
                <c:pt idx="8">
                  <c:v>12</c:v>
                </c:pt>
                <c:pt idx="9">
                  <c:v>27</c:v>
                </c:pt>
                <c:pt idx="10">
                  <c:v>19</c:v>
                </c:pt>
                <c:pt idx="11">
                  <c:v>16</c:v>
                </c:pt>
                <c:pt idx="12">
                  <c:v>13</c:v>
                </c:pt>
                <c:pt idx="13">
                  <c:v>26</c:v>
                </c:pt>
                <c:pt idx="14">
                  <c:v>30</c:v>
                </c:pt>
                <c:pt idx="15">
                  <c:v>26</c:v>
                </c:pt>
                <c:pt idx="16">
                  <c:v>17</c:v>
                </c:pt>
                <c:pt idx="17">
                  <c:v>21</c:v>
                </c:pt>
                <c:pt idx="18">
                  <c:v>22</c:v>
                </c:pt>
                <c:pt idx="19">
                  <c:v>20</c:v>
                </c:pt>
                <c:pt idx="20">
                  <c:v>21</c:v>
                </c:pt>
                <c:pt idx="21">
                  <c:v>26</c:v>
                </c:pt>
                <c:pt idx="22">
                  <c:v>25</c:v>
                </c:pt>
                <c:pt idx="23">
                  <c:v>29</c:v>
                </c:pt>
                <c:pt idx="24">
                  <c:v>12</c:v>
                </c:pt>
                <c:pt idx="25">
                  <c:v>31</c:v>
                </c:pt>
                <c:pt idx="26">
                  <c:v>22</c:v>
                </c:pt>
                <c:pt idx="27">
                  <c:v>22</c:v>
                </c:pt>
                <c:pt idx="28">
                  <c:v>24</c:v>
                </c:pt>
                <c:pt idx="29">
                  <c:v>28</c:v>
                </c:pt>
                <c:pt idx="30">
                  <c:v>21</c:v>
                </c:pt>
                <c:pt idx="31">
                  <c:v>26</c:v>
                </c:pt>
                <c:pt idx="32">
                  <c:v>30</c:v>
                </c:pt>
                <c:pt idx="33">
                  <c:v>21</c:v>
                </c:pt>
                <c:pt idx="34">
                  <c:v>24</c:v>
                </c:pt>
                <c:pt idx="35">
                  <c:v>16</c:v>
                </c:pt>
                <c:pt idx="36">
                  <c:v>12</c:v>
                </c:pt>
                <c:pt idx="37">
                  <c:v>22</c:v>
                </c:pt>
                <c:pt idx="38">
                  <c:v>27</c:v>
                </c:pt>
                <c:pt idx="39">
                  <c:v>15</c:v>
                </c:pt>
                <c:pt idx="40">
                  <c:v>22</c:v>
                </c:pt>
                <c:pt idx="41">
                  <c:v>16</c:v>
                </c:pt>
                <c:pt idx="42">
                  <c:v>29</c:v>
                </c:pt>
                <c:pt idx="43">
                  <c:v>17</c:v>
                </c:pt>
                <c:pt idx="44">
                  <c:v>18</c:v>
                </c:pt>
                <c:pt idx="45">
                  <c:v>26</c:v>
                </c:pt>
                <c:pt idx="46">
                  <c:v>11</c:v>
                </c:pt>
                <c:pt idx="47">
                  <c:v>18</c:v>
                </c:pt>
                <c:pt idx="48">
                  <c:v>16</c:v>
                </c:pt>
                <c:pt idx="49">
                  <c:v>11</c:v>
                </c:pt>
                <c:pt idx="50">
                  <c:v>21</c:v>
                </c:pt>
                <c:pt idx="51">
                  <c:v>14</c:v>
                </c:pt>
                <c:pt idx="52">
                  <c:v>16</c:v>
                </c:pt>
                <c:pt idx="53">
                  <c:v>25</c:v>
                </c:pt>
                <c:pt idx="54">
                  <c:v>16</c:v>
                </c:pt>
                <c:pt idx="55">
                  <c:v>31</c:v>
                </c:pt>
                <c:pt idx="56">
                  <c:v>21</c:v>
                </c:pt>
                <c:pt idx="57">
                  <c:v>13</c:v>
                </c:pt>
                <c:pt idx="58">
                  <c:v>21</c:v>
                </c:pt>
                <c:pt idx="59">
                  <c:v>15</c:v>
                </c:pt>
              </c:numCache>
            </c:numRef>
          </c:xVal>
          <c:yVal>
            <c:numRef>
              <c:f>Sheet1!$F$2:$F$61</c:f>
              <c:numCache>
                <c:formatCode>General</c:formatCode>
                <c:ptCount val="60"/>
                <c:pt idx="0">
                  <c:v>20</c:v>
                </c:pt>
                <c:pt idx="1">
                  <c:v>18</c:v>
                </c:pt>
                <c:pt idx="2">
                  <c:v>2</c:v>
                </c:pt>
                <c:pt idx="3">
                  <c:v>15</c:v>
                </c:pt>
                <c:pt idx="4">
                  <c:v>13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18</c:v>
                </c:pt>
                <c:pt idx="9">
                  <c:v>3</c:v>
                </c:pt>
                <c:pt idx="10">
                  <c:v>20</c:v>
                </c:pt>
                <c:pt idx="11">
                  <c:v>9</c:v>
                </c:pt>
                <c:pt idx="12">
                  <c:v>12</c:v>
                </c:pt>
                <c:pt idx="13">
                  <c:v>6</c:v>
                </c:pt>
                <c:pt idx="14">
                  <c:v>7</c:v>
                </c:pt>
                <c:pt idx="15">
                  <c:v>6</c:v>
                </c:pt>
                <c:pt idx="16">
                  <c:v>18</c:v>
                </c:pt>
                <c:pt idx="17">
                  <c:v>12</c:v>
                </c:pt>
                <c:pt idx="18">
                  <c:v>5</c:v>
                </c:pt>
                <c:pt idx="19">
                  <c:v>13</c:v>
                </c:pt>
                <c:pt idx="20">
                  <c:v>16</c:v>
                </c:pt>
                <c:pt idx="21">
                  <c:v>7</c:v>
                </c:pt>
                <c:pt idx="22">
                  <c:v>10</c:v>
                </c:pt>
                <c:pt idx="23">
                  <c:v>6</c:v>
                </c:pt>
                <c:pt idx="24">
                  <c:v>9</c:v>
                </c:pt>
                <c:pt idx="25">
                  <c:v>2</c:v>
                </c:pt>
                <c:pt idx="26">
                  <c:v>15</c:v>
                </c:pt>
                <c:pt idx="27">
                  <c:v>5</c:v>
                </c:pt>
                <c:pt idx="28">
                  <c:v>11</c:v>
                </c:pt>
                <c:pt idx="29">
                  <c:v>5</c:v>
                </c:pt>
                <c:pt idx="30">
                  <c:v>3</c:v>
                </c:pt>
                <c:pt idx="31">
                  <c:v>10</c:v>
                </c:pt>
                <c:pt idx="32">
                  <c:v>10</c:v>
                </c:pt>
                <c:pt idx="33">
                  <c:v>11</c:v>
                </c:pt>
                <c:pt idx="34">
                  <c:v>7</c:v>
                </c:pt>
                <c:pt idx="35">
                  <c:v>0</c:v>
                </c:pt>
                <c:pt idx="36">
                  <c:v>18</c:v>
                </c:pt>
                <c:pt idx="37">
                  <c:v>4</c:v>
                </c:pt>
                <c:pt idx="38">
                  <c:v>2</c:v>
                </c:pt>
                <c:pt idx="39">
                  <c:v>20</c:v>
                </c:pt>
                <c:pt idx="40">
                  <c:v>3</c:v>
                </c:pt>
                <c:pt idx="41">
                  <c:v>13</c:v>
                </c:pt>
                <c:pt idx="42">
                  <c:v>8</c:v>
                </c:pt>
                <c:pt idx="43">
                  <c:v>13</c:v>
                </c:pt>
                <c:pt idx="44">
                  <c:v>6</c:v>
                </c:pt>
                <c:pt idx="45">
                  <c:v>5</c:v>
                </c:pt>
                <c:pt idx="46">
                  <c:v>15</c:v>
                </c:pt>
                <c:pt idx="47">
                  <c:v>7</c:v>
                </c:pt>
                <c:pt idx="48">
                  <c:v>12</c:v>
                </c:pt>
                <c:pt idx="49">
                  <c:v>8</c:v>
                </c:pt>
                <c:pt idx="50">
                  <c:v>13</c:v>
                </c:pt>
                <c:pt idx="51">
                  <c:v>15</c:v>
                </c:pt>
                <c:pt idx="52">
                  <c:v>11</c:v>
                </c:pt>
                <c:pt idx="53">
                  <c:v>8</c:v>
                </c:pt>
                <c:pt idx="54">
                  <c:v>13</c:v>
                </c:pt>
                <c:pt idx="55">
                  <c:v>5</c:v>
                </c:pt>
                <c:pt idx="56">
                  <c:v>14</c:v>
                </c:pt>
                <c:pt idx="57">
                  <c:v>12</c:v>
                </c:pt>
                <c:pt idx="58">
                  <c:v>1</c:v>
                </c:pt>
                <c:pt idx="59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E98-BB49-9FDC-989B0B218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2793920"/>
        <c:axId val="742796272"/>
      </c:scatterChart>
      <c:valAx>
        <c:axId val="742793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" dirty="0"/>
                  <a:t>Seeking Social Support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2796272"/>
        <c:crosses val="autoZero"/>
        <c:crossBetween val="midCat"/>
      </c:valAx>
      <c:valAx>
        <c:axId val="74279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" dirty="0"/>
                  <a:t>Social maladaptation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2793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5537427139789343"/>
                  <c:y val="-0.3939388315997274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trendlineLbl>
          </c:trendline>
          <c:xVal>
            <c:numRef>
              <c:f>Sheet1!$C$2:$C$61</c:f>
              <c:numCache>
                <c:formatCode>General</c:formatCode>
                <c:ptCount val="60"/>
                <c:pt idx="0">
                  <c:v>29</c:v>
                </c:pt>
                <c:pt idx="1">
                  <c:v>32</c:v>
                </c:pt>
                <c:pt idx="2">
                  <c:v>17</c:v>
                </c:pt>
                <c:pt idx="3">
                  <c:v>33</c:v>
                </c:pt>
                <c:pt idx="4">
                  <c:v>33</c:v>
                </c:pt>
                <c:pt idx="5">
                  <c:v>14</c:v>
                </c:pt>
                <c:pt idx="6">
                  <c:v>29</c:v>
                </c:pt>
                <c:pt idx="7">
                  <c:v>11</c:v>
                </c:pt>
                <c:pt idx="8">
                  <c:v>26</c:v>
                </c:pt>
                <c:pt idx="9">
                  <c:v>20</c:v>
                </c:pt>
                <c:pt idx="10">
                  <c:v>27</c:v>
                </c:pt>
                <c:pt idx="11">
                  <c:v>12</c:v>
                </c:pt>
                <c:pt idx="12">
                  <c:v>26</c:v>
                </c:pt>
                <c:pt idx="13">
                  <c:v>11</c:v>
                </c:pt>
                <c:pt idx="14">
                  <c:v>28</c:v>
                </c:pt>
                <c:pt idx="15">
                  <c:v>22</c:v>
                </c:pt>
                <c:pt idx="16">
                  <c:v>27</c:v>
                </c:pt>
                <c:pt idx="17">
                  <c:v>26</c:v>
                </c:pt>
                <c:pt idx="18">
                  <c:v>13</c:v>
                </c:pt>
                <c:pt idx="19">
                  <c:v>18</c:v>
                </c:pt>
                <c:pt idx="20">
                  <c:v>28</c:v>
                </c:pt>
                <c:pt idx="21">
                  <c:v>27</c:v>
                </c:pt>
                <c:pt idx="22">
                  <c:v>23</c:v>
                </c:pt>
                <c:pt idx="23">
                  <c:v>16</c:v>
                </c:pt>
                <c:pt idx="24">
                  <c:v>29</c:v>
                </c:pt>
                <c:pt idx="25">
                  <c:v>19</c:v>
                </c:pt>
                <c:pt idx="26">
                  <c:v>25</c:v>
                </c:pt>
                <c:pt idx="27">
                  <c:v>30</c:v>
                </c:pt>
                <c:pt idx="28">
                  <c:v>32</c:v>
                </c:pt>
                <c:pt idx="29">
                  <c:v>28</c:v>
                </c:pt>
                <c:pt idx="30">
                  <c:v>12</c:v>
                </c:pt>
                <c:pt idx="31">
                  <c:v>28</c:v>
                </c:pt>
                <c:pt idx="32">
                  <c:v>24</c:v>
                </c:pt>
                <c:pt idx="33">
                  <c:v>18</c:v>
                </c:pt>
                <c:pt idx="34">
                  <c:v>18</c:v>
                </c:pt>
                <c:pt idx="35">
                  <c:v>24</c:v>
                </c:pt>
                <c:pt idx="36">
                  <c:v>26</c:v>
                </c:pt>
                <c:pt idx="37">
                  <c:v>12</c:v>
                </c:pt>
                <c:pt idx="38">
                  <c:v>14</c:v>
                </c:pt>
                <c:pt idx="39">
                  <c:v>33</c:v>
                </c:pt>
                <c:pt idx="40">
                  <c:v>13</c:v>
                </c:pt>
                <c:pt idx="41">
                  <c:v>30</c:v>
                </c:pt>
                <c:pt idx="42">
                  <c:v>16</c:v>
                </c:pt>
                <c:pt idx="43">
                  <c:v>31</c:v>
                </c:pt>
                <c:pt idx="44">
                  <c:v>14</c:v>
                </c:pt>
                <c:pt idx="45">
                  <c:v>24</c:v>
                </c:pt>
                <c:pt idx="46">
                  <c:v>30</c:v>
                </c:pt>
                <c:pt idx="47">
                  <c:v>22</c:v>
                </c:pt>
                <c:pt idx="48">
                  <c:v>16</c:v>
                </c:pt>
                <c:pt idx="49">
                  <c:v>16</c:v>
                </c:pt>
                <c:pt idx="50">
                  <c:v>31</c:v>
                </c:pt>
                <c:pt idx="51">
                  <c:v>22</c:v>
                </c:pt>
                <c:pt idx="52">
                  <c:v>19</c:v>
                </c:pt>
                <c:pt idx="53">
                  <c:v>19</c:v>
                </c:pt>
                <c:pt idx="54">
                  <c:v>13</c:v>
                </c:pt>
                <c:pt idx="55">
                  <c:v>32</c:v>
                </c:pt>
                <c:pt idx="56">
                  <c:v>16</c:v>
                </c:pt>
                <c:pt idx="57">
                  <c:v>11</c:v>
                </c:pt>
                <c:pt idx="58">
                  <c:v>25</c:v>
                </c:pt>
                <c:pt idx="59">
                  <c:v>21</c:v>
                </c:pt>
              </c:numCache>
            </c:numRef>
          </c:xVal>
          <c:yVal>
            <c:numRef>
              <c:f>Sheet1!$G$2:$G$61</c:f>
              <c:numCache>
                <c:formatCode>General</c:formatCode>
                <c:ptCount val="60"/>
                <c:pt idx="0">
                  <c:v>15</c:v>
                </c:pt>
                <c:pt idx="1">
                  <c:v>14</c:v>
                </c:pt>
                <c:pt idx="2">
                  <c:v>7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9</c:v>
                </c:pt>
                <c:pt idx="7">
                  <c:v>7</c:v>
                </c:pt>
                <c:pt idx="8">
                  <c:v>4</c:v>
                </c:pt>
                <c:pt idx="9">
                  <c:v>6</c:v>
                </c:pt>
                <c:pt idx="10">
                  <c:v>23</c:v>
                </c:pt>
                <c:pt idx="11">
                  <c:v>5</c:v>
                </c:pt>
                <c:pt idx="12">
                  <c:v>10</c:v>
                </c:pt>
                <c:pt idx="13">
                  <c:v>9</c:v>
                </c:pt>
                <c:pt idx="14">
                  <c:v>2</c:v>
                </c:pt>
                <c:pt idx="15">
                  <c:v>11</c:v>
                </c:pt>
                <c:pt idx="16">
                  <c:v>8</c:v>
                </c:pt>
                <c:pt idx="17">
                  <c:v>15</c:v>
                </c:pt>
                <c:pt idx="18">
                  <c:v>11</c:v>
                </c:pt>
                <c:pt idx="19">
                  <c:v>10</c:v>
                </c:pt>
                <c:pt idx="20">
                  <c:v>17</c:v>
                </c:pt>
                <c:pt idx="21">
                  <c:v>15</c:v>
                </c:pt>
                <c:pt idx="22">
                  <c:v>26</c:v>
                </c:pt>
                <c:pt idx="23">
                  <c:v>4</c:v>
                </c:pt>
                <c:pt idx="24">
                  <c:v>16</c:v>
                </c:pt>
                <c:pt idx="25">
                  <c:v>13</c:v>
                </c:pt>
                <c:pt idx="26">
                  <c:v>15</c:v>
                </c:pt>
                <c:pt idx="27">
                  <c:v>20</c:v>
                </c:pt>
                <c:pt idx="28">
                  <c:v>22</c:v>
                </c:pt>
                <c:pt idx="29">
                  <c:v>5</c:v>
                </c:pt>
                <c:pt idx="30">
                  <c:v>9</c:v>
                </c:pt>
                <c:pt idx="31">
                  <c:v>18</c:v>
                </c:pt>
                <c:pt idx="32">
                  <c:v>27</c:v>
                </c:pt>
                <c:pt idx="33">
                  <c:v>10</c:v>
                </c:pt>
                <c:pt idx="34">
                  <c:v>12</c:v>
                </c:pt>
                <c:pt idx="35">
                  <c:v>15</c:v>
                </c:pt>
                <c:pt idx="36">
                  <c:v>8</c:v>
                </c:pt>
                <c:pt idx="37">
                  <c:v>9</c:v>
                </c:pt>
                <c:pt idx="38">
                  <c:v>14</c:v>
                </c:pt>
                <c:pt idx="39">
                  <c:v>18</c:v>
                </c:pt>
                <c:pt idx="40">
                  <c:v>5</c:v>
                </c:pt>
                <c:pt idx="41">
                  <c:v>3</c:v>
                </c:pt>
                <c:pt idx="42">
                  <c:v>4</c:v>
                </c:pt>
                <c:pt idx="43">
                  <c:v>13</c:v>
                </c:pt>
                <c:pt idx="44">
                  <c:v>5</c:v>
                </c:pt>
                <c:pt idx="45">
                  <c:v>12</c:v>
                </c:pt>
                <c:pt idx="46">
                  <c:v>12</c:v>
                </c:pt>
                <c:pt idx="47">
                  <c:v>8</c:v>
                </c:pt>
                <c:pt idx="48">
                  <c:v>13</c:v>
                </c:pt>
                <c:pt idx="49">
                  <c:v>4</c:v>
                </c:pt>
                <c:pt idx="50">
                  <c:v>10</c:v>
                </c:pt>
                <c:pt idx="51">
                  <c:v>11</c:v>
                </c:pt>
                <c:pt idx="52">
                  <c:v>2</c:v>
                </c:pt>
                <c:pt idx="53">
                  <c:v>4</c:v>
                </c:pt>
                <c:pt idx="54">
                  <c:v>2</c:v>
                </c:pt>
                <c:pt idx="55">
                  <c:v>5</c:v>
                </c:pt>
                <c:pt idx="56">
                  <c:v>9</c:v>
                </c:pt>
                <c:pt idx="57">
                  <c:v>1</c:v>
                </c:pt>
                <c:pt idx="58">
                  <c:v>8</c:v>
                </c:pt>
                <c:pt idx="59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17-C846-93B3-A2EF480F9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7496568"/>
        <c:axId val="627495784"/>
      </c:scatterChart>
      <c:valAx>
        <c:axId val="627496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" dirty="0"/>
                  <a:t>Avoiding Problems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7495784"/>
        <c:crosses val="autoZero"/>
        <c:crossBetween val="midCat"/>
      </c:valAx>
      <c:valAx>
        <c:axId val="62749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" dirty="0"/>
                  <a:t>Win back emotions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7496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D68AF-E8E1-4334-98CC-F82268273EE0}" type="datetimeFigureOut">
              <a:rPr lang="ru-RU" smtClean="0"/>
              <a:t>10.05.2022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FAA5B-FF51-4AF6-9F83-E8915C210A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73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Термин «</a:t>
            </a:r>
            <a:r>
              <a:rPr lang="en-US" dirty="0"/>
              <a:t>burnout</a:t>
            </a:r>
            <a:r>
              <a:rPr lang="ru-RU" dirty="0"/>
              <a:t>»- «выгорание», предложил Г. </a:t>
            </a:r>
            <a:r>
              <a:rPr lang="ru-RU" dirty="0" err="1"/>
              <a:t>Фрейденбергер</a:t>
            </a:r>
            <a:r>
              <a:rPr lang="ru-RU" dirty="0"/>
              <a:t> (</a:t>
            </a:r>
            <a:r>
              <a:rPr lang="en-US" dirty="0"/>
              <a:t>H. </a:t>
            </a:r>
            <a:r>
              <a:rPr lang="en-US" dirty="0" err="1"/>
              <a:t>Freundenberger</a:t>
            </a:r>
            <a:r>
              <a:rPr lang="en-US" dirty="0"/>
              <a:t>) </a:t>
            </a:r>
            <a:r>
              <a:rPr lang="ru-RU" dirty="0"/>
              <a:t>в</a:t>
            </a:r>
            <a:r>
              <a:rPr lang="en-US" dirty="0"/>
              <a:t> 1974</a:t>
            </a:r>
            <a:r>
              <a:rPr lang="ru-RU" dirty="0"/>
              <a:t> году для описания деморализации, разочарования и крайней усталости, наблюдаемых у специалистов, работающих в системе профессий «человек-человек».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FAA5B-FF51-4AF6-9F83-E8915C210A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8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Существует три вида лжи: ложь, наглая ложь и статистика… М. Твен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FAA5B-FF51-4AF6-9F83-E8915C210A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1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FAA5B-FF51-4AF6-9F83-E8915C210A7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59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1558" y="1890996"/>
            <a:ext cx="7787174" cy="1094808"/>
          </a:xfrm>
        </p:spPr>
        <p:txBody>
          <a:bodyPr/>
          <a:lstStyle/>
          <a:p>
            <a:r>
              <a:rPr lang="e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features of risky Internet behavior of adolescents</a:t>
            </a:r>
            <a:endParaRPr lang="ru-RU" sz="11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016" y="2985804"/>
            <a:ext cx="10827027" cy="3349680"/>
          </a:xfrm>
        </p:spPr>
        <p:txBody>
          <a:bodyPr>
            <a:noAutofit/>
          </a:bodyPr>
          <a:lstStyle/>
          <a:p>
            <a:r>
              <a:rPr lang="en" sz="1800" b="1" dirty="0" err="1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Pankratova</a:t>
            </a:r>
            <a:r>
              <a:rPr lang="en" sz="1800" b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 Irina </a:t>
            </a:r>
            <a:r>
              <a:rPr lang="en" sz="1800" b="1" dirty="0" err="1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Anatolyevna</a:t>
            </a:r>
            <a:r>
              <a:rPr lang="en" sz="1800" b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r>
              <a:rPr lang="en" sz="1800" b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PhD in Psychology,</a:t>
            </a:r>
          </a:p>
          <a:p>
            <a:r>
              <a:rPr lang="en" sz="1800" b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Associate Professor, Southern Federal University</a:t>
            </a:r>
            <a:endParaRPr lang="ru-RU" sz="1800" b="1" dirty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ru-RU" sz="1800" b="1" dirty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ru-RU" sz="1800" b="1" dirty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" sz="1800" b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Rostov-on-Don</a:t>
            </a:r>
            <a:endParaRPr lang="ru-RU" sz="1800" b="1" dirty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0AFCB9-6F75-4D5C-B1B8-DC18AC79C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111" y="522516"/>
            <a:ext cx="1286932" cy="110308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4C2E082-3A73-4320-B29E-CADB9DA46892}"/>
              </a:ext>
            </a:extLst>
          </p:cNvPr>
          <p:cNvSpPr txBox="1">
            <a:spLocks/>
          </p:cNvSpPr>
          <p:nvPr/>
        </p:nvSpPr>
        <p:spPr>
          <a:xfrm>
            <a:off x="1881809" y="198226"/>
            <a:ext cx="8481391" cy="12930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sz="2800" b="1" dirty="0">
                <a:solidFill>
                  <a:schemeClr val="tx1"/>
                </a:solidFill>
              </a:rPr>
              <a:t>Southern Federal University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en" sz="2800" b="1" dirty="0">
                <a:solidFill>
                  <a:schemeClr val="tx1"/>
                </a:solidFill>
              </a:rPr>
              <a:t> Academy of Psychology and Pedagogy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Изображение выглядит как внешний, человек, земля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5C7426D6-404A-8977-DA89-0AD2BA13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989" y="3210988"/>
            <a:ext cx="1342762" cy="20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650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74" y="1429789"/>
            <a:ext cx="11263356" cy="4928282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b="1" dirty="0"/>
          </a:p>
          <a:p>
            <a:r>
              <a:rPr lang="en" b="1" dirty="0"/>
              <a:t>The purpose of our study was to study the psychological characteristics of the risky Internet behavior of adolescents. Our study involved 60 schoolchildren aged 10-14, who were subsequently divided into groups by gender.</a:t>
            </a:r>
            <a:endParaRPr lang="ru-RU" sz="3200" dirty="0"/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ÐÐ°ÑÑÐ¸Ð½ÐºÐ¸ Ð¿Ð¾ Ð·Ð°Ð¿ÑÐ¾ÑÑ ÐºÐ°ÑÑÐ¸Ð½ÐºÐ¸ ÑÐµÐºÐ¾Ð¼ÐµÐ½Ð´Ð°ÑÐ¸Ð¸ Ð´Ð»Ñ ÑÑÐ¸ÑÐµÐ»ÐµÐ¹ Ð¿ÑÐ¾ÑÐ¸Ð² ÑÐ¼Ð¾Ñ Ð²ÑÐ³Ð¾ÑÐ°Ð½Ð¸Ñ">
            <a:extLst>
              <a:ext uri="{FF2B5EF4-FFF2-40B4-BE49-F238E27FC236}">
                <a16:creationId xmlns:a16="http://schemas.microsoft.com/office/drawing/2014/main" id="{A2177F8B-04EB-4A2D-9191-B734B9A6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131" y="4258888"/>
            <a:ext cx="1750576" cy="17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3356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74437" y="868363"/>
            <a:ext cx="10853737" cy="5119687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342265" algn="just">
              <a:lnSpc>
                <a:spcPct val="150000"/>
              </a:lnSpc>
              <a:spcAft>
                <a:spcPts val="0"/>
              </a:spcAft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" dirty="0"/>
              <a:t>questionnaire "Level of computer game addiction" O.M. </a:t>
            </a:r>
            <a:r>
              <a:rPr lang="en" dirty="0" err="1"/>
              <a:t>Vidov</a:t>
            </a:r>
            <a:r>
              <a:rPr lang="en" dirty="0"/>
              <a:t>;</a:t>
            </a:r>
          </a:p>
          <a:p>
            <a:r>
              <a:rPr lang="en" dirty="0"/>
              <a:t>  methodology "Indicator of coping strategies";</a:t>
            </a:r>
          </a:p>
          <a:p>
            <a:r>
              <a:rPr lang="en" dirty="0"/>
              <a:t>Kimberly-Young test for internet addiction.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2D47614-165E-4DF5-A307-4567CFD04C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8557" y="503100"/>
            <a:ext cx="8105775" cy="1295400"/>
          </a:xfrm>
          <a:solidFill>
            <a:schemeClr val="tx1">
              <a:lumMod val="75000"/>
              <a:lumOff val="25000"/>
            </a:schemeClr>
          </a:solidFill>
          <a:effectLst>
            <a:softEdge rad="38100"/>
          </a:effectLst>
        </p:spPr>
        <p:txBody>
          <a:bodyPr>
            <a:noAutofit/>
          </a:bodyPr>
          <a:lstStyle/>
          <a:p>
            <a:r>
              <a:rPr lang="e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Research methods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3842FD-E37D-459F-902D-2B9B277A1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532" y="2827220"/>
            <a:ext cx="2942882" cy="22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528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C5C876-A350-4898-93A7-DE7DDE87008F}"/>
              </a:ext>
            </a:extLst>
          </p:cNvPr>
          <p:cNvSpPr txBox="1">
            <a:spLocks/>
          </p:cNvSpPr>
          <p:nvPr/>
        </p:nvSpPr>
        <p:spPr>
          <a:xfrm>
            <a:off x="1295399" y="595086"/>
            <a:ext cx="9808029" cy="11352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softEdge rad="381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sz="3600" b="1" dirty="0">
                <a:solidFill>
                  <a:schemeClr val="bg1"/>
                </a:solidFill>
              </a:rPr>
              <a:t>The results of the analysis of computer gaming addiction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9CED691-C731-C37D-2253-1A1DC6A06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052329"/>
              </p:ext>
            </p:extLst>
          </p:nvPr>
        </p:nvGraphicFramePr>
        <p:xfrm>
          <a:off x="840828" y="1730327"/>
          <a:ext cx="10510344" cy="4485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586">
                  <a:extLst>
                    <a:ext uri="{9D8B030D-6E8A-4147-A177-3AD203B41FA5}">
                      <a16:colId xmlns:a16="http://schemas.microsoft.com/office/drawing/2014/main" val="1594755564"/>
                    </a:ext>
                  </a:extLst>
                </a:gridCol>
                <a:gridCol w="2627586">
                  <a:extLst>
                    <a:ext uri="{9D8B030D-6E8A-4147-A177-3AD203B41FA5}">
                      <a16:colId xmlns:a16="http://schemas.microsoft.com/office/drawing/2014/main" val="1496805963"/>
                    </a:ext>
                  </a:extLst>
                </a:gridCol>
                <a:gridCol w="2627586">
                  <a:extLst>
                    <a:ext uri="{9D8B030D-6E8A-4147-A177-3AD203B41FA5}">
                      <a16:colId xmlns:a16="http://schemas.microsoft.com/office/drawing/2014/main" val="2569702870"/>
                    </a:ext>
                  </a:extLst>
                </a:gridCol>
                <a:gridCol w="2627586">
                  <a:extLst>
                    <a:ext uri="{9D8B030D-6E8A-4147-A177-3AD203B41FA5}">
                      <a16:colId xmlns:a16="http://schemas.microsoft.com/office/drawing/2014/main" val="1481752969"/>
                    </a:ext>
                  </a:extLst>
                </a:gridCol>
              </a:tblGrid>
              <a:tr h="8361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en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en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en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extLst>
                  <a:ext uri="{0D108BD9-81ED-4DB2-BD59-A6C34878D82A}">
                    <a16:rowId xmlns:a16="http://schemas.microsoft.com/office/drawing/2014/main" val="2110463214"/>
                  </a:ext>
                </a:extLst>
              </a:tr>
              <a:tr h="6084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en" sz="1600" dirty="0">
                          <a:effectLst/>
                        </a:rPr>
                        <a:t>Escape from reality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48%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32%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extLst>
                  <a:ext uri="{0D108BD9-81ED-4DB2-BD59-A6C34878D82A}">
                    <a16:rowId xmlns:a16="http://schemas.microsoft.com/office/drawing/2014/main" val="3620028455"/>
                  </a:ext>
                </a:extLst>
              </a:tr>
              <a:tr h="6084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en" sz="1600" dirty="0">
                          <a:effectLst/>
                        </a:rPr>
                        <a:t>Social maladaptation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13%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27%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60%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extLst>
                  <a:ext uri="{0D108BD9-81ED-4DB2-BD59-A6C34878D82A}">
                    <a16:rowId xmlns:a16="http://schemas.microsoft.com/office/drawing/2014/main" val="864132840"/>
                  </a:ext>
                </a:extLst>
              </a:tr>
              <a:tr h="6084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en" sz="1600" dirty="0">
                          <a:effectLst/>
                        </a:rPr>
                        <a:t>Acting out emotions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45%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35%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extLst>
                  <a:ext uri="{0D108BD9-81ED-4DB2-BD59-A6C34878D82A}">
                    <a16:rowId xmlns:a16="http://schemas.microsoft.com/office/drawing/2014/main" val="3774207975"/>
                  </a:ext>
                </a:extLst>
              </a:tr>
              <a:tr h="6084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en" sz="1600" dirty="0">
                          <a:effectLst/>
                        </a:rPr>
                        <a:t>The pursuit of learning in the game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33%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47%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extLst>
                  <a:ext uri="{0D108BD9-81ED-4DB2-BD59-A6C34878D82A}">
                    <a16:rowId xmlns:a16="http://schemas.microsoft.com/office/drawing/2014/main" val="1133341476"/>
                  </a:ext>
                </a:extLst>
              </a:tr>
              <a:tr h="986811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en" sz="1800" dirty="0">
                          <a:effectLst/>
                        </a:rPr>
                        <a:t>Addiction to computer games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37%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43%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extLst>
                  <a:ext uri="{0D108BD9-81ED-4DB2-BD59-A6C34878D82A}">
                    <a16:rowId xmlns:a16="http://schemas.microsoft.com/office/drawing/2014/main" val="2029225624"/>
                  </a:ext>
                </a:extLst>
              </a:tr>
              <a:tr h="60841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n" sz="1600" dirty="0">
                          <a:effectLst/>
                        </a:rPr>
                        <a:t>Total indicator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23%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33%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43%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extLst>
                  <a:ext uri="{0D108BD9-81ED-4DB2-BD59-A6C34878D82A}">
                    <a16:rowId xmlns:a16="http://schemas.microsoft.com/office/drawing/2014/main" val="2697491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2453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48139" y="768764"/>
            <a:ext cx="10495722" cy="1304925"/>
          </a:xfrm>
        </p:spPr>
        <p:txBody>
          <a:bodyPr>
            <a:noAutofit/>
          </a:bodyPr>
          <a:lstStyle/>
          <a:p>
            <a:r>
              <a:rPr lang="en" sz="2400" b="1" dirty="0"/>
              <a:t>Internet Addiction Indicators</a:t>
            </a:r>
            <a:endParaRPr lang="ru-RU" sz="2400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F104B3B-6922-6C95-3278-D7CA90D58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977104"/>
              </p:ext>
            </p:extLst>
          </p:nvPr>
        </p:nvGraphicFramePr>
        <p:xfrm>
          <a:off x="1550503" y="1749287"/>
          <a:ext cx="9267551" cy="376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876856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D56895D-A4B6-0D44-A506-14ED1C478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14" y="947650"/>
            <a:ext cx="221511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D1F9B70-F58D-4A1F-97B8-037CF1BB543D}"/>
              </a:ext>
            </a:extLst>
          </p:cNvPr>
          <p:cNvSpPr txBox="1">
            <a:spLocks/>
          </p:cNvSpPr>
          <p:nvPr/>
        </p:nvSpPr>
        <p:spPr>
          <a:xfrm>
            <a:off x="1274657" y="720853"/>
            <a:ext cx="9808029" cy="11352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softEdge rad="381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sz="4000" b="1" dirty="0">
                <a:solidFill>
                  <a:schemeClr val="bg1"/>
                </a:solidFill>
              </a:rPr>
              <a:t>Results of analysis of coping strategies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CCDBB56-230C-C989-485F-E2C24E88E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31329"/>
              </p:ext>
            </p:extLst>
          </p:nvPr>
        </p:nvGraphicFramePr>
        <p:xfrm>
          <a:off x="1274657" y="2041779"/>
          <a:ext cx="9923227" cy="3740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8906">
                  <a:extLst>
                    <a:ext uri="{9D8B030D-6E8A-4147-A177-3AD203B41FA5}">
                      <a16:colId xmlns:a16="http://schemas.microsoft.com/office/drawing/2014/main" val="1420014552"/>
                    </a:ext>
                  </a:extLst>
                </a:gridCol>
                <a:gridCol w="2048958">
                  <a:extLst>
                    <a:ext uri="{9D8B030D-6E8A-4147-A177-3AD203B41FA5}">
                      <a16:colId xmlns:a16="http://schemas.microsoft.com/office/drawing/2014/main" val="608354298"/>
                    </a:ext>
                  </a:extLst>
                </a:gridCol>
                <a:gridCol w="2147903">
                  <a:extLst>
                    <a:ext uri="{9D8B030D-6E8A-4147-A177-3AD203B41FA5}">
                      <a16:colId xmlns:a16="http://schemas.microsoft.com/office/drawing/2014/main" val="4230200404"/>
                    </a:ext>
                  </a:extLst>
                </a:gridCol>
                <a:gridCol w="1738730">
                  <a:extLst>
                    <a:ext uri="{9D8B030D-6E8A-4147-A177-3AD203B41FA5}">
                      <a16:colId xmlns:a16="http://schemas.microsoft.com/office/drawing/2014/main" val="1938291195"/>
                    </a:ext>
                  </a:extLst>
                </a:gridCol>
                <a:gridCol w="1738730">
                  <a:extLst>
                    <a:ext uri="{9D8B030D-6E8A-4147-A177-3AD203B41FA5}">
                      <a16:colId xmlns:a16="http://schemas.microsoft.com/office/drawing/2014/main" val="618555815"/>
                    </a:ext>
                  </a:extLst>
                </a:gridCol>
              </a:tblGrid>
              <a:tr h="82854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en" sz="1800" dirty="0">
                          <a:effectLst/>
                        </a:rPr>
                        <a:t>very low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tabLst>
                          <a:tab pos="1492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en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450215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748676"/>
                  </a:ext>
                </a:extLst>
              </a:tr>
              <a:tr h="82854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en" sz="1800" dirty="0">
                          <a:effectLst/>
                        </a:rPr>
                        <a:t>Problem resolution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31%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8%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61%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0%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9137785"/>
                  </a:ext>
                </a:extLst>
              </a:tr>
              <a:tr h="125439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en" sz="1800" dirty="0">
                          <a:effectLst/>
                        </a:rPr>
                        <a:t>Seeking Social Support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33%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12%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55%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0%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824995"/>
                  </a:ext>
                </a:extLst>
              </a:tr>
              <a:tr h="82854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en" sz="1800" dirty="0">
                          <a:effectLst/>
                        </a:rPr>
                        <a:t>Avoiding Problems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29%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29%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31%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</a:rPr>
                        <a:t>10%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287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1892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4403" y="530209"/>
            <a:ext cx="946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" sz="2400" b="1" dirty="0"/>
              <a:t>Correlations between the components of game computer addiction and coping strategies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6F98EF35-6185-595F-9527-FEEC1842F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135127"/>
              </p:ext>
            </p:extLst>
          </p:nvPr>
        </p:nvGraphicFramePr>
        <p:xfrm>
          <a:off x="645491" y="1866265"/>
          <a:ext cx="3668091" cy="300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61A4A1FD-6E7E-1937-53BD-904DB1B12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186904"/>
              </p:ext>
            </p:extLst>
          </p:nvPr>
        </p:nvGraphicFramePr>
        <p:xfrm>
          <a:off x="4313581" y="1866265"/>
          <a:ext cx="3668091" cy="300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2B3DCC88-F73E-5C5F-BC43-E1C7F0067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877656"/>
              </p:ext>
            </p:extLst>
          </p:nvPr>
        </p:nvGraphicFramePr>
        <p:xfrm>
          <a:off x="7981672" y="1866265"/>
          <a:ext cx="3329058" cy="300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83752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дание, небо, внешний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F80B904E-CF83-47D4-9C3F-3BFD59EB6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14" r="26591"/>
          <a:stretch/>
        </p:blipFill>
        <p:spPr>
          <a:xfrm>
            <a:off x="6388345" y="1115259"/>
            <a:ext cx="4649181" cy="46274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B0FBE-EE86-4BC8-A19E-D9CC2A822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24" y="1115258"/>
            <a:ext cx="5600221" cy="13860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28800" y="2861849"/>
            <a:ext cx="3802063" cy="890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attention!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271539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23223</TotalTime>
  <Words>303</Words>
  <Application>Microsoft Macintosh PowerPoint</Application>
  <PresentationFormat>Широкоэкранный</PresentationFormat>
  <Paragraphs>83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Psychological features of risky Internet behavior of adolescents</vt:lpstr>
      <vt:lpstr>Презентация PowerPoint</vt:lpstr>
      <vt:lpstr>Research methods</vt:lpstr>
      <vt:lpstr>Презентация PowerPoint</vt:lpstr>
      <vt:lpstr>Internet Addiction Indicators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 РАБОТА Взаимосвязь эмоционального интеллекта и коммуникативной компетентности у педагогов с разным уровнем профессионального выгорания</dc:title>
  <dc:creator>Evgeny Shlensky</dc:creator>
  <cp:lastModifiedBy>Панкратова Ирина Анатольевна</cp:lastModifiedBy>
  <cp:revision>82</cp:revision>
  <dcterms:created xsi:type="dcterms:W3CDTF">2019-09-16T08:14:36Z</dcterms:created>
  <dcterms:modified xsi:type="dcterms:W3CDTF">2022-05-10T20:43:58Z</dcterms:modified>
</cp:coreProperties>
</file>