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5" r:id="rId4"/>
    <p:sldId id="277" r:id="rId5"/>
    <p:sldId id="273" r:id="rId6"/>
    <p:sldId id="274" r:id="rId7"/>
    <p:sldId id="278" r:id="rId8"/>
    <p:sldId id="281" r:id="rId9"/>
    <p:sldId id="280" r:id="rId10"/>
    <p:sldId id="284" r:id="rId11"/>
    <p:sldId id="268" r:id="rId12"/>
    <p:sldId id="283" r:id="rId13"/>
    <p:sldId id="282"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96"/>
    <a:srgbClr val="FF3300"/>
    <a:srgbClr val="007996"/>
    <a:srgbClr val="00CCFF"/>
    <a:srgbClr val="003D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autoAdjust="0"/>
    <p:restoredTop sz="94660"/>
  </p:normalViewPr>
  <p:slideViewPr>
    <p:cSldViewPr snapToGrid="0">
      <p:cViewPr varScale="1">
        <p:scale>
          <a:sx n="109" d="100"/>
          <a:sy n="109" d="100"/>
        </p:scale>
        <p:origin x="12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1064;&#1074;&#1077;&#1094;&#1086;&#1074;&#1072;_&#1057;&#1042;\Desktop\&#1048;&#1085;&#1090;&#1077;&#1088;&#1085;&#1077;&#1090;%20(&#1091;&#1095;&#1072;&#1097;&#1080;&#1077;&#1089;&#1103;)%20&#1054;&#1041;&#1056;&#1040;&#1041;&#1054;&#1058;&#1050;&#104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1064;&#1074;&#1077;&#1094;&#1086;&#1074;&#1072;_&#1057;&#1042;\Desktop\&#1048;&#1085;&#1090;&#1077;&#1088;&#1085;&#1077;&#1090;%20(&#1091;&#1095;&#1072;&#1097;&#1080;&#1077;&#1089;&#1103;)%20&#1054;&#1041;&#1056;&#1040;&#1041;&#1054;&#1058;&#1050;&#104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1064;&#1074;&#1077;&#1094;&#1086;&#1074;&#1072;_&#1057;&#1042;\Desktop\&#1048;&#1085;&#1090;&#1077;&#1088;&#1085;&#1077;&#1090;%20(&#1091;&#1095;&#1072;&#1097;&#1080;&#1077;&#1089;&#1103;)%20&#1054;&#1041;&#1056;&#1040;&#1041;&#1054;&#1058;&#1050;&#104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1064;&#1074;&#1077;&#1094;&#1086;&#1074;&#1072;_&#1057;&#1042;\Desktop\&#1048;&#1085;&#1090;&#1077;&#1088;&#1085;&#1077;&#1090;%20(&#1091;&#1095;&#1072;&#1097;&#1080;&#1077;&#1089;&#1103;)%20&#1054;&#1041;&#1056;&#1040;&#1041;&#1054;&#1058;&#1050;&#104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bg1"/>
                </a:solidFill>
                <a:latin typeface="+mn-lt"/>
                <a:ea typeface="+mn-ea"/>
                <a:cs typeface="+mn-cs"/>
              </a:defRPr>
            </a:pPr>
            <a:r>
              <a:rPr lang="en-US" sz="1800" b="0" i="0" u="none" strike="noStrike" baseline="0" dirty="0">
                <a:effectLst/>
              </a:rPr>
              <a:t>A very high and high level of frustration of the need to achieve success</a:t>
            </a:r>
            <a:endParaRPr lang="ru-RU" dirty="0"/>
          </a:p>
        </c:rich>
      </c:tx>
      <c:layout>
        <c:manualLayout>
          <c:xMode val="edge"/>
          <c:yMode val="edge"/>
          <c:x val="0.20092927045829309"/>
          <c:y val="0.8381962864721485"/>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bg1"/>
              </a:solidFill>
              <a:latin typeface="+mn-lt"/>
              <a:ea typeface="+mn-ea"/>
              <a:cs typeface="+mn-cs"/>
            </a:defRPr>
          </a:pPr>
          <a:endParaRPr lang="ru-RU"/>
        </a:p>
      </c:txPr>
    </c:title>
    <c:autoTitleDeleted val="0"/>
    <c:plotArea>
      <c:layout>
        <c:manualLayout>
          <c:layoutTarget val="inner"/>
          <c:xMode val="edge"/>
          <c:yMode val="edge"/>
          <c:x val="0.16789161797163707"/>
          <c:y val="5.015030946065429E-2"/>
          <c:w val="0.80484691720294621"/>
          <c:h val="0.59121730473346001"/>
        </c:manualLayout>
      </c:layout>
      <c:barChart>
        <c:barDir val="col"/>
        <c:grouping val="clustered"/>
        <c:varyColors val="0"/>
        <c:ser>
          <c:idx val="0"/>
          <c:order val="0"/>
          <c:tx>
            <c:strRef>
              <c:f>ФПДУ!$G$20</c:f>
              <c:strCache>
                <c:ptCount val="1"/>
                <c:pt idx="0">
                  <c:v>Очень высокий и высокий уровень фрустрации потребности достижения успеха</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ФПДУ!$H$19:$L$19</c:f>
              <c:numCache>
                <c:formatCode>General</c:formatCode>
                <c:ptCount val="5"/>
                <c:pt idx="0">
                  <c:v>7</c:v>
                </c:pt>
                <c:pt idx="1">
                  <c:v>8</c:v>
                </c:pt>
                <c:pt idx="2">
                  <c:v>9</c:v>
                </c:pt>
                <c:pt idx="3">
                  <c:v>10</c:v>
                </c:pt>
                <c:pt idx="4">
                  <c:v>11</c:v>
                </c:pt>
              </c:numCache>
            </c:numRef>
          </c:cat>
          <c:val>
            <c:numRef>
              <c:f>ФПДУ!$H$20:$L$20</c:f>
              <c:numCache>
                <c:formatCode>0.00</c:formatCode>
                <c:ptCount val="5"/>
                <c:pt idx="0">
                  <c:v>34.366696191319747</c:v>
                </c:pt>
                <c:pt idx="1">
                  <c:v>30.52003410059676</c:v>
                </c:pt>
                <c:pt idx="2">
                  <c:v>31.349206349206348</c:v>
                </c:pt>
                <c:pt idx="3">
                  <c:v>17.320261437908496</c:v>
                </c:pt>
                <c:pt idx="4">
                  <c:v>16.463414634146343</c:v>
                </c:pt>
              </c:numCache>
            </c:numRef>
          </c:val>
          <c:extLst>
            <c:ext xmlns:c16="http://schemas.microsoft.com/office/drawing/2014/chart" uri="{C3380CC4-5D6E-409C-BE32-E72D297353CC}">
              <c16:uniqueId val="{00000000-690B-4421-96DE-D130BFCF64DC}"/>
            </c:ext>
          </c:extLst>
        </c:ser>
        <c:dLbls>
          <c:showLegendKey val="0"/>
          <c:showVal val="0"/>
          <c:showCatName val="0"/>
          <c:showSerName val="0"/>
          <c:showPercent val="0"/>
          <c:showBubbleSize val="0"/>
        </c:dLbls>
        <c:gapWidth val="142"/>
        <c:overlap val="-27"/>
        <c:axId val="322971679"/>
        <c:axId val="322972095"/>
      </c:barChart>
      <c:catAx>
        <c:axId val="322971679"/>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r>
                  <a:rPr lang="en-US" dirty="0"/>
                  <a:t>grade</a:t>
                </a:r>
                <a:endParaRPr lang="ru-RU"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ru-RU"/>
          </a:p>
        </c:txPr>
        <c:crossAx val="322972095"/>
        <c:crosses val="autoZero"/>
        <c:auto val="1"/>
        <c:lblAlgn val="ctr"/>
        <c:lblOffset val="100"/>
        <c:noMultiLvlLbl val="0"/>
      </c:catAx>
      <c:valAx>
        <c:axId val="3229720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bg1"/>
                    </a:solidFill>
                    <a:latin typeface="+mn-lt"/>
                    <a:ea typeface="+mn-ea"/>
                    <a:cs typeface="+mn-cs"/>
                  </a:defRPr>
                </a:pPr>
                <a:r>
                  <a:rPr lang="en-US" sz="1800" b="0" i="0" u="none" strike="noStrike" baseline="0" dirty="0">
                    <a:effectLst/>
                  </a:rPr>
                  <a:t>% of respondents</a:t>
                </a:r>
                <a:endParaRPr lang="ru-RU" dirty="0"/>
              </a:p>
            </c:rich>
          </c:tx>
          <c:layout>
            <c:manualLayout>
              <c:xMode val="edge"/>
              <c:yMode val="edge"/>
              <c:x val="2.1505444541223759E-2"/>
              <c:y val="0.15884813328504946"/>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ru-R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bg1"/>
                </a:solidFill>
                <a:latin typeface="+mn-lt"/>
                <a:ea typeface="+mn-ea"/>
                <a:cs typeface="+mn-cs"/>
              </a:defRPr>
            </a:pPr>
            <a:endParaRPr lang="ru-RU"/>
          </a:p>
        </c:txPr>
        <c:crossAx val="322971679"/>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800" b="1">
          <a:solidFill>
            <a:schemeClr val="bg1"/>
          </a:solidFill>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680" b="1" i="0" u="none" strike="noStrike" kern="1200" spc="0" baseline="0">
              <a:solidFill>
                <a:schemeClr val="bg1"/>
              </a:solidFill>
              <a:latin typeface="+mn-lt"/>
              <a:ea typeface="+mn-ea"/>
              <a:cs typeface="+mn-cs"/>
            </a:defRPr>
          </a:pPr>
          <a:endParaRPr lang="ru-RU"/>
        </a:p>
      </c:txPr>
    </c:title>
    <c:autoTitleDeleted val="0"/>
    <c:plotArea>
      <c:layout>
        <c:manualLayout>
          <c:layoutTarget val="inner"/>
          <c:xMode val="edge"/>
          <c:yMode val="edge"/>
          <c:x val="0.12419016695078064"/>
          <c:y val="5.6167247386759593E-2"/>
          <c:w val="0.84556928322104064"/>
          <c:h val="0.65634612746577414"/>
        </c:manualLayout>
      </c:layout>
      <c:barChart>
        <c:barDir val="col"/>
        <c:grouping val="clustered"/>
        <c:varyColors val="0"/>
        <c:ser>
          <c:idx val="0"/>
          <c:order val="0"/>
          <c:tx>
            <c:strRef>
              <c:f>Диаграммы!$A$18</c:f>
              <c:strCache>
                <c:ptCount val="1"/>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Диаграммы!$F$11:$M$12</c:f>
              <c:multiLvlStrCache>
                <c:ptCount val="8"/>
                <c:lvl>
                  <c:pt idx="0">
                    <c:v>Less than an hour</c:v>
                  </c:pt>
                  <c:pt idx="1">
                    <c:v>Up to 2 hours</c:v>
                  </c:pt>
                  <c:pt idx="2">
                    <c:v>Up to 3 hours</c:v>
                  </c:pt>
                  <c:pt idx="3">
                    <c:v>Up to 4 hours</c:v>
                  </c:pt>
                  <c:pt idx="4">
                    <c:v>Up to 5 hours</c:v>
                  </c:pt>
                  <c:pt idx="5">
                    <c:v>Up to 6 hours</c:v>
                  </c:pt>
                  <c:pt idx="6">
                    <c:v>Up to 7 hours</c:v>
                  </c:pt>
                  <c:pt idx="7">
                    <c:v>8 or more hours</c:v>
                  </c:pt>
                </c:lvl>
                <c:lvl>
                  <c:pt idx="0">
                    <c:v>3. How many hours a day do you spend online on average?</c:v>
                  </c:pt>
                </c:lvl>
              </c:multiLvlStrCache>
            </c:multiLvlStrRef>
          </c:cat>
          <c:val>
            <c:numRef>
              <c:f>Диаграммы!$F$18:$M$18</c:f>
              <c:numCache>
                <c:formatCode>0.00</c:formatCode>
                <c:ptCount val="8"/>
                <c:pt idx="0">
                  <c:v>3.3843500754472946</c:v>
                </c:pt>
                <c:pt idx="1">
                  <c:v>9.9159301573615011</c:v>
                </c:pt>
                <c:pt idx="2">
                  <c:v>13.580513041603796</c:v>
                </c:pt>
                <c:pt idx="3">
                  <c:v>16.641517568441476</c:v>
                </c:pt>
                <c:pt idx="4">
                  <c:v>17.891787023065316</c:v>
                </c:pt>
                <c:pt idx="5">
                  <c:v>13.084716533735719</c:v>
                </c:pt>
                <c:pt idx="6">
                  <c:v>10.260832075878422</c:v>
                </c:pt>
                <c:pt idx="7">
                  <c:v>15.24035352446648</c:v>
                </c:pt>
              </c:numCache>
            </c:numRef>
          </c:val>
          <c:extLst>
            <c:ext xmlns:c16="http://schemas.microsoft.com/office/drawing/2014/chart" uri="{C3380CC4-5D6E-409C-BE32-E72D297353CC}">
              <c16:uniqueId val="{00000000-9D36-4BDF-87A2-87453201EC2A}"/>
            </c:ext>
          </c:extLst>
        </c:ser>
        <c:dLbls>
          <c:showLegendKey val="0"/>
          <c:showVal val="0"/>
          <c:showCatName val="0"/>
          <c:showSerName val="0"/>
          <c:showPercent val="0"/>
          <c:showBubbleSize val="0"/>
        </c:dLbls>
        <c:gapWidth val="107"/>
        <c:overlap val="-27"/>
        <c:axId val="398678927"/>
        <c:axId val="398679343"/>
      </c:barChart>
      <c:catAx>
        <c:axId val="398678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398679343"/>
        <c:crosses val="autoZero"/>
        <c:auto val="1"/>
        <c:lblAlgn val="ctr"/>
        <c:lblOffset val="100"/>
        <c:noMultiLvlLbl val="0"/>
      </c:catAx>
      <c:valAx>
        <c:axId val="3986793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a:t>%</a:t>
                </a:r>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398678927"/>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400" b="1">
          <a:solidFill>
            <a:schemeClr val="bg1"/>
          </a:solidFill>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bg1"/>
                </a:solidFill>
                <a:latin typeface="+mn-lt"/>
                <a:ea typeface="+mn-ea"/>
                <a:cs typeface="+mn-cs"/>
              </a:defRPr>
            </a:pPr>
            <a:r>
              <a:rPr lang="en-US"/>
              <a:t>grade</a:t>
            </a:r>
          </a:p>
        </c:rich>
      </c:tx>
      <c:layout>
        <c:manualLayout>
          <c:xMode val="edge"/>
          <c:yMode val="edge"/>
          <c:x val="0.43228861351732123"/>
          <c:y val="0.85803323105966178"/>
        </c:manualLayout>
      </c:layout>
      <c:overlay val="0"/>
      <c:spPr>
        <a:noFill/>
        <a:ln>
          <a:noFill/>
        </a:ln>
        <a:effectLst/>
      </c:spPr>
      <c:txPr>
        <a:bodyPr rot="0" spcFirstLastPara="1" vertOverflow="ellipsis" vert="horz" wrap="square" anchor="ctr" anchorCtr="1"/>
        <a:lstStyle/>
        <a:p>
          <a:pPr>
            <a:defRPr sz="1920" b="1" i="0" u="none" strike="noStrike" kern="1200" spc="0" baseline="0">
              <a:solidFill>
                <a:schemeClr val="bg1"/>
              </a:solidFill>
              <a:latin typeface="+mn-lt"/>
              <a:ea typeface="+mn-ea"/>
              <a:cs typeface="+mn-cs"/>
            </a:defRPr>
          </a:pPr>
          <a:endParaRPr lang="ru-RU"/>
        </a:p>
      </c:txPr>
    </c:title>
    <c:autoTitleDeleted val="0"/>
    <c:plotArea>
      <c:layout>
        <c:manualLayout>
          <c:layoutTarget val="inner"/>
          <c:xMode val="edge"/>
          <c:yMode val="edge"/>
          <c:x val="0.16228457674143013"/>
          <c:y val="1.4232678949081267E-2"/>
          <c:w val="0.82783219753452175"/>
          <c:h val="0.70012829827275658"/>
        </c:manualLayout>
      </c:layout>
      <c:barChart>
        <c:barDir val="col"/>
        <c:grouping val="clustered"/>
        <c:varyColors val="0"/>
        <c:ser>
          <c:idx val="0"/>
          <c:order val="0"/>
          <c:tx>
            <c:strRef>
              <c:f>Диаграммы!$AW$12</c:f>
              <c:strCache>
                <c:ptCount val="1"/>
                <c:pt idx="0">
                  <c:v>Frustration of the need to achieve success</c:v>
                </c:pt>
              </c:strCache>
            </c:strRef>
          </c:tx>
          <c:spPr>
            <a:solidFill>
              <a:schemeClr val="accent1">
                <a:lumMod val="40000"/>
                <a:lumOff val="60000"/>
              </a:schemeClr>
            </a:solidFill>
            <a:ln>
              <a:solidFill>
                <a:schemeClr val="tx1"/>
              </a:solidFill>
            </a:ln>
            <a:effectLst/>
          </c:spPr>
          <c:invertIfNegative val="0"/>
          <c:dPt>
            <c:idx val="2"/>
            <c:invertIfNegative val="0"/>
            <c:bubble3D val="0"/>
            <c:spPr>
              <a:solidFill>
                <a:srgbClr val="FF0000"/>
              </a:solidFill>
              <a:ln>
                <a:solidFill>
                  <a:schemeClr val="tx1"/>
                </a:solidFill>
              </a:ln>
              <a:effectLst/>
            </c:spPr>
            <c:extLst>
              <c:ext xmlns:c16="http://schemas.microsoft.com/office/drawing/2014/chart" uri="{C3380CC4-5D6E-409C-BE32-E72D297353CC}">
                <c16:uniqueId val="{00000001-370D-4C20-8695-BB1F7AE33292}"/>
              </c:ext>
            </c:extLst>
          </c:dPt>
          <c:dLbls>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bg1"/>
                </a:solidFill>
                <a:prstDash val="sysDot"/>
              </a:ln>
              <a:effectLst/>
            </c:spPr>
            <c:trendlineType val="poly"/>
            <c:order val="2"/>
            <c:dispRSqr val="0"/>
            <c:dispEq val="0"/>
          </c:trendline>
          <c:cat>
            <c:numRef>
              <c:f>Диаграммы!$A$13:$A$17</c:f>
              <c:numCache>
                <c:formatCode>General</c:formatCode>
                <c:ptCount val="5"/>
                <c:pt idx="0">
                  <c:v>7</c:v>
                </c:pt>
                <c:pt idx="1">
                  <c:v>8</c:v>
                </c:pt>
                <c:pt idx="2">
                  <c:v>9</c:v>
                </c:pt>
                <c:pt idx="3">
                  <c:v>10</c:v>
                </c:pt>
                <c:pt idx="4">
                  <c:v>11</c:v>
                </c:pt>
              </c:numCache>
            </c:numRef>
          </c:cat>
          <c:val>
            <c:numRef>
              <c:f>Диаграммы!$AW$13:$AW$17</c:f>
              <c:numCache>
                <c:formatCode>0.00</c:formatCode>
                <c:ptCount val="5"/>
                <c:pt idx="0">
                  <c:v>5.5527950310559007</c:v>
                </c:pt>
                <c:pt idx="1">
                  <c:v>5.2251712328767121</c:v>
                </c:pt>
                <c:pt idx="2">
                  <c:v>5.3137570394207563</c:v>
                </c:pt>
                <c:pt idx="3">
                  <c:v>4.4753289473684212</c:v>
                </c:pt>
                <c:pt idx="4">
                  <c:v>4.3584521384928721</c:v>
                </c:pt>
              </c:numCache>
            </c:numRef>
          </c:val>
          <c:extLst>
            <c:ext xmlns:c16="http://schemas.microsoft.com/office/drawing/2014/chart" uri="{C3380CC4-5D6E-409C-BE32-E72D297353CC}">
              <c16:uniqueId val="{00000000-370D-4C20-8695-BB1F7AE33292}"/>
            </c:ext>
          </c:extLst>
        </c:ser>
        <c:dLbls>
          <c:showLegendKey val="0"/>
          <c:showVal val="0"/>
          <c:showCatName val="0"/>
          <c:showSerName val="0"/>
          <c:showPercent val="0"/>
          <c:showBubbleSize val="0"/>
        </c:dLbls>
        <c:gapWidth val="99"/>
        <c:overlap val="-27"/>
        <c:axId val="398678927"/>
        <c:axId val="398679343"/>
      </c:barChart>
      <c:catAx>
        <c:axId val="398678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crossAx val="398679343"/>
        <c:crosses val="autoZero"/>
        <c:auto val="1"/>
        <c:lblAlgn val="ctr"/>
        <c:lblOffset val="100"/>
        <c:noMultiLvlLbl val="0"/>
      </c:catAx>
      <c:valAx>
        <c:axId val="398679343"/>
        <c:scaling>
          <c:orientation val="minMax"/>
          <c:min val="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bg1"/>
                    </a:solidFill>
                    <a:latin typeface="+mn-lt"/>
                    <a:ea typeface="+mn-ea"/>
                    <a:cs typeface="+mn-cs"/>
                  </a:defRPr>
                </a:pPr>
                <a:r>
                  <a:rPr lang="en-US" dirty="0" smtClean="0"/>
                  <a:t>Scores</a:t>
                </a:r>
                <a:endParaRPr lang="en-US" dirty="0"/>
              </a:p>
            </c:rich>
          </c:tx>
          <c:layout/>
          <c:overlay val="0"/>
          <c:spPr>
            <a:noFill/>
            <a:ln>
              <a:noFill/>
            </a:ln>
            <a:effectLst/>
          </c:spPr>
          <c:txPr>
            <a:bodyPr rot="-54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crossAx val="398678927"/>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600" b="1">
          <a:solidFill>
            <a:schemeClr val="bg1"/>
          </a:solidFill>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bg1"/>
                </a:solidFill>
                <a:latin typeface="+mn-lt"/>
                <a:ea typeface="+mn-ea"/>
                <a:cs typeface="+mn-cs"/>
              </a:defRPr>
            </a:pPr>
            <a:r>
              <a:rPr lang="en-US" dirty="0" smtClean="0"/>
              <a:t>grade</a:t>
            </a:r>
            <a:endParaRPr lang="ru-RU" dirty="0"/>
          </a:p>
        </c:rich>
      </c:tx>
      <c:layout>
        <c:manualLayout>
          <c:xMode val="edge"/>
          <c:yMode val="edge"/>
          <c:x val="0.49357599556870446"/>
          <c:y val="0.83359331360849254"/>
        </c:manualLayout>
      </c:layout>
      <c:overlay val="0"/>
      <c:spPr>
        <a:noFill/>
        <a:ln>
          <a:noFill/>
        </a:ln>
        <a:effectLst/>
      </c:spPr>
      <c:txPr>
        <a:bodyPr rot="0" spcFirstLastPara="1" vertOverflow="ellipsis" vert="horz" wrap="square" anchor="ctr" anchorCtr="1"/>
        <a:lstStyle/>
        <a:p>
          <a:pPr>
            <a:defRPr sz="1920" b="1" i="0" u="none" strike="noStrike" kern="1200" spc="0" baseline="0">
              <a:solidFill>
                <a:schemeClr val="bg1"/>
              </a:solidFill>
              <a:latin typeface="+mn-lt"/>
              <a:ea typeface="+mn-ea"/>
              <a:cs typeface="+mn-cs"/>
            </a:defRPr>
          </a:pPr>
          <a:endParaRPr lang="ru-RU"/>
        </a:p>
      </c:txPr>
    </c:title>
    <c:autoTitleDeleted val="0"/>
    <c:plotArea>
      <c:layout>
        <c:manualLayout>
          <c:layoutTarget val="inner"/>
          <c:xMode val="edge"/>
          <c:yMode val="edge"/>
          <c:x val="0.15798366270358333"/>
          <c:y val="4.9830113741148936E-2"/>
          <c:w val="0.81572293035409149"/>
          <c:h val="0.68967443383205251"/>
        </c:manualLayout>
      </c:layout>
      <c:barChart>
        <c:barDir val="col"/>
        <c:grouping val="clustered"/>
        <c:varyColors val="0"/>
        <c:ser>
          <c:idx val="0"/>
          <c:order val="0"/>
          <c:tx>
            <c:strRef>
              <c:f>Диаграммы!$AP$12</c:f>
              <c:strCache>
                <c:ptCount val="1"/>
                <c:pt idx="0">
                  <c:v>Интернет-зависимость</c:v>
                </c:pt>
              </c:strCache>
            </c:strRef>
          </c:tx>
          <c:spPr>
            <a:solidFill>
              <a:schemeClr val="accent5">
                <a:lumMod val="60000"/>
                <a:lumOff val="40000"/>
              </a:schemeClr>
            </a:solidFill>
            <a:ln>
              <a:solidFill>
                <a:schemeClr val="tx1"/>
              </a:solidFill>
            </a:ln>
            <a:effectLst/>
          </c:spPr>
          <c:invertIfNegative val="0"/>
          <c:dPt>
            <c:idx val="2"/>
            <c:invertIfNegative val="0"/>
            <c:bubble3D val="0"/>
            <c:spPr>
              <a:solidFill>
                <a:srgbClr val="FF0000"/>
              </a:solidFill>
              <a:ln>
                <a:solidFill>
                  <a:schemeClr val="tx1"/>
                </a:solidFill>
              </a:ln>
              <a:effectLst/>
            </c:spPr>
            <c:extLst>
              <c:ext xmlns:c16="http://schemas.microsoft.com/office/drawing/2014/chart" uri="{C3380CC4-5D6E-409C-BE32-E72D297353CC}">
                <c16:uniqueId val="{00000001-EEEC-4996-A293-A765EDCB8156}"/>
              </c:ext>
            </c:extLst>
          </c:dPt>
          <c:dLbls>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bg1"/>
                </a:solidFill>
                <a:prstDash val="sysDot"/>
              </a:ln>
              <a:effectLst/>
            </c:spPr>
            <c:trendlineType val="poly"/>
            <c:order val="2"/>
            <c:dispRSqr val="0"/>
            <c:dispEq val="0"/>
          </c:trendline>
          <c:cat>
            <c:numRef>
              <c:f>Диаграммы!$A$13:$A$17</c:f>
              <c:numCache>
                <c:formatCode>General</c:formatCode>
                <c:ptCount val="5"/>
                <c:pt idx="0">
                  <c:v>7</c:v>
                </c:pt>
                <c:pt idx="1">
                  <c:v>8</c:v>
                </c:pt>
                <c:pt idx="2">
                  <c:v>9</c:v>
                </c:pt>
                <c:pt idx="3">
                  <c:v>10</c:v>
                </c:pt>
                <c:pt idx="4">
                  <c:v>11</c:v>
                </c:pt>
              </c:numCache>
            </c:numRef>
          </c:cat>
          <c:val>
            <c:numRef>
              <c:f>Диаграммы!$AP$13:$AP$17</c:f>
              <c:numCache>
                <c:formatCode>0.00</c:formatCode>
                <c:ptCount val="5"/>
                <c:pt idx="0">
                  <c:v>82.026619343389527</c:v>
                </c:pt>
                <c:pt idx="1">
                  <c:v>84.165239726027394</c:v>
                </c:pt>
                <c:pt idx="2">
                  <c:v>86.316975060337896</c:v>
                </c:pt>
                <c:pt idx="3">
                  <c:v>81.10361842105263</c:v>
                </c:pt>
                <c:pt idx="4">
                  <c:v>81.415478615071279</c:v>
                </c:pt>
              </c:numCache>
            </c:numRef>
          </c:val>
          <c:extLst>
            <c:ext xmlns:c16="http://schemas.microsoft.com/office/drawing/2014/chart" uri="{C3380CC4-5D6E-409C-BE32-E72D297353CC}">
              <c16:uniqueId val="{00000000-EEEC-4996-A293-A765EDCB8156}"/>
            </c:ext>
          </c:extLst>
        </c:ser>
        <c:dLbls>
          <c:showLegendKey val="0"/>
          <c:showVal val="0"/>
          <c:showCatName val="0"/>
          <c:showSerName val="0"/>
          <c:showPercent val="0"/>
          <c:showBubbleSize val="0"/>
        </c:dLbls>
        <c:gapWidth val="99"/>
        <c:overlap val="-27"/>
        <c:axId val="398678927"/>
        <c:axId val="398679343"/>
      </c:barChart>
      <c:catAx>
        <c:axId val="398678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crossAx val="398679343"/>
        <c:crosses val="autoZero"/>
        <c:auto val="1"/>
        <c:lblAlgn val="ctr"/>
        <c:lblOffset val="100"/>
        <c:noMultiLvlLbl val="0"/>
      </c:catAx>
      <c:valAx>
        <c:axId val="3986793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bg1"/>
                    </a:solidFill>
                    <a:latin typeface="+mn-lt"/>
                    <a:ea typeface="+mn-ea"/>
                    <a:cs typeface="+mn-cs"/>
                  </a:defRPr>
                </a:pPr>
                <a:r>
                  <a:rPr lang="en-US"/>
                  <a:t>Scores</a:t>
                </a:r>
              </a:p>
            </c:rich>
          </c:tx>
          <c:layout/>
          <c:overlay val="0"/>
          <c:spPr>
            <a:noFill/>
            <a:ln>
              <a:noFill/>
            </a:ln>
            <a:effectLst/>
          </c:spPr>
          <c:txPr>
            <a:bodyPr rot="-54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bg1"/>
                </a:solidFill>
                <a:latin typeface="+mn-lt"/>
                <a:ea typeface="+mn-ea"/>
                <a:cs typeface="+mn-cs"/>
              </a:defRPr>
            </a:pPr>
            <a:endParaRPr lang="ru-RU"/>
          </a:p>
        </c:txPr>
        <c:crossAx val="398678927"/>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600" b="1">
          <a:solidFill>
            <a:schemeClr val="bg1"/>
          </a:solidFill>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99793062350757"/>
          <c:y val="4.8077229435100031E-2"/>
          <c:w val="0.83423630324517706"/>
          <c:h val="0.68015301225763802"/>
        </c:manualLayout>
      </c:layout>
      <c:barChart>
        <c:barDir val="col"/>
        <c:grouping val="clustered"/>
        <c:varyColors val="0"/>
        <c:ser>
          <c:idx val="0"/>
          <c:order val="0"/>
          <c:tx>
            <c:strRef>
              <c:f>Лист1!$B$4</c:f>
              <c:strCache>
                <c:ptCount val="1"/>
                <c:pt idx="0">
                  <c:v>Levels of Internet addiction</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Лист1!$C$3:$F$3</c:f>
              <c:strCache>
                <c:ptCount val="4"/>
                <c:pt idx="0">
                  <c:v>from 1 to 2</c:v>
                </c:pt>
                <c:pt idx="1">
                  <c:v>from 2 to 3</c:v>
                </c:pt>
                <c:pt idx="2">
                  <c:v>from 3 to 4</c:v>
                </c:pt>
                <c:pt idx="3">
                  <c:v>from 4 to 5</c:v>
                </c:pt>
              </c:strCache>
            </c:strRef>
          </c:cat>
          <c:val>
            <c:numRef>
              <c:f>Лист1!$C$4:$F$4</c:f>
              <c:numCache>
                <c:formatCode>General</c:formatCode>
                <c:ptCount val="4"/>
                <c:pt idx="0">
                  <c:v>6.77</c:v>
                </c:pt>
                <c:pt idx="1">
                  <c:v>41.95</c:v>
                </c:pt>
                <c:pt idx="2">
                  <c:v>21.76</c:v>
                </c:pt>
                <c:pt idx="3">
                  <c:v>22.36</c:v>
                </c:pt>
              </c:numCache>
            </c:numRef>
          </c:val>
          <c:extLst>
            <c:ext xmlns:c16="http://schemas.microsoft.com/office/drawing/2014/chart" uri="{C3380CC4-5D6E-409C-BE32-E72D297353CC}">
              <c16:uniqueId val="{00000000-81E6-4652-8B8B-506685183F2D}"/>
            </c:ext>
          </c:extLst>
        </c:ser>
        <c:dLbls>
          <c:showLegendKey val="0"/>
          <c:showVal val="0"/>
          <c:showCatName val="0"/>
          <c:showSerName val="0"/>
          <c:showPercent val="0"/>
          <c:showBubbleSize val="0"/>
        </c:dLbls>
        <c:gapWidth val="219"/>
        <c:overlap val="-27"/>
        <c:axId val="998257343"/>
        <c:axId val="998263167"/>
      </c:barChart>
      <c:catAx>
        <c:axId val="998257343"/>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dirty="0"/>
                  <a:t>Levels of Internet addiction</a:t>
                </a:r>
                <a:endParaRPr lang="ru-RU" dirty="0"/>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63167"/>
        <c:crosses val="autoZero"/>
        <c:auto val="1"/>
        <c:lblAlgn val="ctr"/>
        <c:lblOffset val="100"/>
        <c:noMultiLvlLbl val="0"/>
      </c:catAx>
      <c:valAx>
        <c:axId val="9982631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bg1"/>
                    </a:solidFill>
                    <a:latin typeface="+mn-lt"/>
                    <a:ea typeface="+mn-ea"/>
                    <a:cs typeface="+mn-cs"/>
                  </a:defRPr>
                </a:pPr>
                <a:r>
                  <a:rPr lang="en-US" b="0"/>
                  <a:t>percentage of the previous value</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57343"/>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400" b="1">
          <a:solidFill>
            <a:schemeClr val="bg1"/>
          </a:solidFill>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Лист1!$B$5</c:f>
              <c:strCache>
                <c:ptCount val="1"/>
                <c:pt idx="0">
                  <c:v>Levels of frustration and the need to achieve academic success</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Лист1!$C$3:$F$3</c:f>
              <c:strCache>
                <c:ptCount val="4"/>
                <c:pt idx="0">
                  <c:v>from 1 to 2</c:v>
                </c:pt>
                <c:pt idx="1">
                  <c:v>from 2 to 3</c:v>
                </c:pt>
                <c:pt idx="2">
                  <c:v>from 3 to 4</c:v>
                </c:pt>
                <c:pt idx="3">
                  <c:v>from 4 to 5</c:v>
                </c:pt>
              </c:strCache>
            </c:strRef>
          </c:cat>
          <c:val>
            <c:numRef>
              <c:f>Лист1!$C$5:$F$5</c:f>
              <c:numCache>
                <c:formatCode>General</c:formatCode>
                <c:ptCount val="4"/>
                <c:pt idx="0">
                  <c:v>13.5</c:v>
                </c:pt>
                <c:pt idx="1">
                  <c:v>14.83</c:v>
                </c:pt>
                <c:pt idx="2">
                  <c:v>17.71</c:v>
                </c:pt>
                <c:pt idx="3">
                  <c:v>8.6</c:v>
                </c:pt>
              </c:numCache>
            </c:numRef>
          </c:val>
          <c:extLst>
            <c:ext xmlns:c16="http://schemas.microsoft.com/office/drawing/2014/chart" uri="{C3380CC4-5D6E-409C-BE32-E72D297353CC}">
              <c16:uniqueId val="{00000000-F312-44ED-A43D-58EB74173E1E}"/>
            </c:ext>
          </c:extLst>
        </c:ser>
        <c:dLbls>
          <c:showLegendKey val="0"/>
          <c:showVal val="0"/>
          <c:showCatName val="0"/>
          <c:showSerName val="0"/>
          <c:showPercent val="0"/>
          <c:showBubbleSize val="0"/>
        </c:dLbls>
        <c:gapWidth val="219"/>
        <c:overlap val="-27"/>
        <c:axId val="998257343"/>
        <c:axId val="998263167"/>
      </c:barChart>
      <c:catAx>
        <c:axId val="998257343"/>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a:t>Levels of frustration and the need to achieve academic success </a:t>
                </a:r>
                <a:endParaRPr lang="ru-RU"/>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63167"/>
        <c:crosses val="autoZero"/>
        <c:auto val="1"/>
        <c:lblAlgn val="ctr"/>
        <c:lblOffset val="100"/>
        <c:noMultiLvlLbl val="0"/>
      </c:catAx>
      <c:valAx>
        <c:axId val="998263167"/>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a:t>percentage of the previous value</a:t>
                </a:r>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57343"/>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400" b="1">
          <a:solidFill>
            <a:schemeClr val="bg1"/>
          </a:solidFill>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99793062350757"/>
          <c:y val="4.8077229435100031E-2"/>
          <c:w val="0.83423630324517706"/>
          <c:h val="0.68015301225763802"/>
        </c:manualLayout>
      </c:layout>
      <c:barChart>
        <c:barDir val="col"/>
        <c:grouping val="clustered"/>
        <c:varyColors val="0"/>
        <c:ser>
          <c:idx val="0"/>
          <c:order val="0"/>
          <c:tx>
            <c:strRef>
              <c:f>Лист1!$B$4</c:f>
              <c:strCache>
                <c:ptCount val="1"/>
                <c:pt idx="0">
                  <c:v>Levels of Internet addiction</c:v>
                </c:pt>
              </c:strCache>
            </c:strRef>
          </c:tx>
          <c:spPr>
            <a:solidFill>
              <a:schemeClr val="accent1">
                <a:lumMod val="60000"/>
                <a:lumOff val="40000"/>
              </a:schemeClr>
            </a:solidFill>
            <a:ln>
              <a:solidFill>
                <a:schemeClr val="tx1"/>
              </a:solidFill>
            </a:ln>
            <a:effectLst/>
          </c:spPr>
          <c:invertIfNegative val="0"/>
          <c:dPt>
            <c:idx val="0"/>
            <c:invertIfNegative val="0"/>
            <c:bubble3D val="0"/>
            <c:spPr>
              <a:solidFill>
                <a:srgbClr val="FF0000"/>
              </a:solidFill>
              <a:ln>
                <a:solidFill>
                  <a:schemeClr val="tx1"/>
                </a:solidFill>
              </a:ln>
              <a:effectLst/>
            </c:spPr>
            <c:extLst>
              <c:ext xmlns:c16="http://schemas.microsoft.com/office/drawing/2014/chart" uri="{C3380CC4-5D6E-409C-BE32-E72D297353CC}">
                <c16:uniqueId val="{00000001-F7F3-43A4-91A6-7BB254578AF7}"/>
              </c:ext>
            </c:extLst>
          </c:dPt>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Лист1!$C$3:$F$3</c:f>
              <c:strCache>
                <c:ptCount val="4"/>
                <c:pt idx="0">
                  <c:v>from 1 to 2</c:v>
                </c:pt>
                <c:pt idx="1">
                  <c:v>from 2 to 3</c:v>
                </c:pt>
                <c:pt idx="2">
                  <c:v>from 3 to 4</c:v>
                </c:pt>
                <c:pt idx="3">
                  <c:v>from 4 to 5</c:v>
                </c:pt>
              </c:strCache>
            </c:strRef>
          </c:cat>
          <c:val>
            <c:numRef>
              <c:f>Лист1!$C$4:$F$4</c:f>
              <c:numCache>
                <c:formatCode>General</c:formatCode>
                <c:ptCount val="4"/>
                <c:pt idx="0">
                  <c:v>6.77</c:v>
                </c:pt>
                <c:pt idx="1">
                  <c:v>41.95</c:v>
                </c:pt>
                <c:pt idx="2">
                  <c:v>21.76</c:v>
                </c:pt>
                <c:pt idx="3">
                  <c:v>22.36</c:v>
                </c:pt>
              </c:numCache>
            </c:numRef>
          </c:val>
          <c:extLst>
            <c:ext xmlns:c16="http://schemas.microsoft.com/office/drawing/2014/chart" uri="{C3380CC4-5D6E-409C-BE32-E72D297353CC}">
              <c16:uniqueId val="{00000000-81E6-4652-8B8B-506685183F2D}"/>
            </c:ext>
          </c:extLst>
        </c:ser>
        <c:dLbls>
          <c:showLegendKey val="0"/>
          <c:showVal val="0"/>
          <c:showCatName val="0"/>
          <c:showSerName val="0"/>
          <c:showPercent val="0"/>
          <c:showBubbleSize val="0"/>
        </c:dLbls>
        <c:gapWidth val="219"/>
        <c:overlap val="-27"/>
        <c:axId val="998257343"/>
        <c:axId val="998263167"/>
      </c:barChart>
      <c:catAx>
        <c:axId val="998257343"/>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dirty="0"/>
                  <a:t>Levels of Internet addiction</a:t>
                </a:r>
                <a:endParaRPr lang="ru-RU" dirty="0"/>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63167"/>
        <c:crosses val="autoZero"/>
        <c:auto val="1"/>
        <c:lblAlgn val="ctr"/>
        <c:lblOffset val="100"/>
        <c:noMultiLvlLbl val="0"/>
      </c:catAx>
      <c:valAx>
        <c:axId val="9982631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bg1"/>
                    </a:solidFill>
                    <a:latin typeface="+mn-lt"/>
                    <a:ea typeface="+mn-ea"/>
                    <a:cs typeface="+mn-cs"/>
                  </a:defRPr>
                </a:pPr>
                <a:r>
                  <a:rPr lang="en-US" b="0"/>
                  <a:t>percentage of the previous value</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57343"/>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400" b="1">
          <a:solidFill>
            <a:schemeClr val="bg1"/>
          </a:solidFill>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Лист1!$B$5</c:f>
              <c:strCache>
                <c:ptCount val="1"/>
                <c:pt idx="0">
                  <c:v>Levels of frustration and the need to achieve academic success</c:v>
                </c:pt>
              </c:strCache>
            </c:strRef>
          </c:tx>
          <c:spPr>
            <a:solidFill>
              <a:schemeClr val="accent1">
                <a:lumMod val="60000"/>
                <a:lumOff val="40000"/>
              </a:schemeClr>
            </a:solidFill>
            <a:ln>
              <a:solidFill>
                <a:schemeClr val="tx1"/>
              </a:solidFill>
            </a:ln>
            <a:effectLst/>
          </c:spPr>
          <c:invertIfNegative val="0"/>
          <c:dPt>
            <c:idx val="0"/>
            <c:invertIfNegative val="0"/>
            <c:bubble3D val="0"/>
            <c:spPr>
              <a:solidFill>
                <a:srgbClr val="FF0000"/>
              </a:solidFill>
              <a:ln>
                <a:solidFill>
                  <a:schemeClr val="tx1"/>
                </a:solidFill>
              </a:ln>
              <a:effectLst/>
            </c:spPr>
            <c:extLst>
              <c:ext xmlns:c16="http://schemas.microsoft.com/office/drawing/2014/chart" uri="{C3380CC4-5D6E-409C-BE32-E72D297353CC}">
                <c16:uniqueId val="{00000000-56C2-4C3C-8130-0FDDEB5A026E}"/>
              </c:ext>
            </c:extLst>
          </c:dPt>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Лист1!$C$3:$F$3</c:f>
              <c:strCache>
                <c:ptCount val="4"/>
                <c:pt idx="0">
                  <c:v>from 1 to 2</c:v>
                </c:pt>
                <c:pt idx="1">
                  <c:v>from 2 to 3</c:v>
                </c:pt>
                <c:pt idx="2">
                  <c:v>from 3 to 4</c:v>
                </c:pt>
                <c:pt idx="3">
                  <c:v>from 4 to 5</c:v>
                </c:pt>
              </c:strCache>
            </c:strRef>
          </c:cat>
          <c:val>
            <c:numRef>
              <c:f>Лист1!$C$5:$F$5</c:f>
              <c:numCache>
                <c:formatCode>General</c:formatCode>
                <c:ptCount val="4"/>
                <c:pt idx="0">
                  <c:v>13.5</c:v>
                </c:pt>
                <c:pt idx="1">
                  <c:v>14.83</c:v>
                </c:pt>
                <c:pt idx="2">
                  <c:v>17.71</c:v>
                </c:pt>
                <c:pt idx="3">
                  <c:v>8.6</c:v>
                </c:pt>
              </c:numCache>
            </c:numRef>
          </c:val>
          <c:extLst>
            <c:ext xmlns:c16="http://schemas.microsoft.com/office/drawing/2014/chart" uri="{C3380CC4-5D6E-409C-BE32-E72D297353CC}">
              <c16:uniqueId val="{00000000-F312-44ED-A43D-58EB74173E1E}"/>
            </c:ext>
          </c:extLst>
        </c:ser>
        <c:dLbls>
          <c:showLegendKey val="0"/>
          <c:showVal val="0"/>
          <c:showCatName val="0"/>
          <c:showSerName val="0"/>
          <c:showPercent val="0"/>
          <c:showBubbleSize val="0"/>
        </c:dLbls>
        <c:gapWidth val="219"/>
        <c:overlap val="-27"/>
        <c:axId val="998257343"/>
        <c:axId val="998263167"/>
      </c:barChart>
      <c:catAx>
        <c:axId val="998257343"/>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a:t>Levels of frustration and the need to achieve academic success </a:t>
                </a:r>
                <a:endParaRPr lang="ru-RU"/>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63167"/>
        <c:crosses val="autoZero"/>
        <c:auto val="1"/>
        <c:lblAlgn val="ctr"/>
        <c:lblOffset val="100"/>
        <c:noMultiLvlLbl val="0"/>
      </c:catAx>
      <c:valAx>
        <c:axId val="998263167"/>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bg1"/>
                    </a:solidFill>
                    <a:latin typeface="+mn-lt"/>
                    <a:ea typeface="+mn-ea"/>
                    <a:cs typeface="+mn-cs"/>
                  </a:defRPr>
                </a:pPr>
                <a:r>
                  <a:rPr lang="en-US"/>
                  <a:t>percentage of the previous value</a:t>
                </a:r>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bg1"/>
                </a:solidFill>
                <a:latin typeface="+mn-lt"/>
                <a:ea typeface="+mn-ea"/>
                <a:cs typeface="+mn-cs"/>
              </a:defRPr>
            </a:pPr>
            <a:endParaRPr lang="ru-RU"/>
          </a:p>
        </c:txPr>
        <c:crossAx val="998257343"/>
        <c:crosses val="autoZero"/>
        <c:crossBetween val="between"/>
      </c:valAx>
      <c:spPr>
        <a:noFill/>
        <a:ln>
          <a:noFill/>
        </a:ln>
        <a:effectLst/>
      </c:spPr>
    </c:plotArea>
    <c:plotVisOnly val="1"/>
    <c:dispBlanksAs val="gap"/>
    <c:showDLblsOverMax val="0"/>
  </c:chart>
  <c:spPr>
    <a:solidFill>
      <a:srgbClr val="006896"/>
    </a:solidFill>
    <a:ln>
      <a:noFill/>
    </a:ln>
    <a:effectLst/>
  </c:spPr>
  <c:txPr>
    <a:bodyPr/>
    <a:lstStyle/>
    <a:p>
      <a:pPr>
        <a:defRPr sz="1400" b="1">
          <a:solidFill>
            <a:schemeClr val="bg1"/>
          </a:solidFill>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C95FF0F-A2D7-45F9-9DF9-7DAE96656CAB}" type="datetimeFigureOut">
              <a:rPr lang="ru-RU" smtClean="0"/>
              <a:t>15.05.2024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121892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C95FF0F-A2D7-45F9-9DF9-7DAE96656CAB}" type="datetimeFigureOut">
              <a:rPr lang="ru-RU" smtClean="0"/>
              <a:t>15.05.2024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616030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C95FF0F-A2D7-45F9-9DF9-7DAE96656CAB}" type="datetimeFigureOut">
              <a:rPr lang="ru-RU" smtClean="0"/>
              <a:t>15.05.2024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1779043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C95FF0F-A2D7-45F9-9DF9-7DAE96656CAB}" type="datetimeFigureOut">
              <a:rPr lang="ru-RU" smtClean="0"/>
              <a:t>15.05.2024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5370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C95FF0F-A2D7-45F9-9DF9-7DAE96656CAB}" type="datetimeFigureOut">
              <a:rPr lang="ru-RU" smtClean="0"/>
              <a:t>15.05.2024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784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C95FF0F-A2D7-45F9-9DF9-7DAE96656CAB}" type="datetimeFigureOut">
              <a:rPr lang="ru-RU" smtClean="0"/>
              <a:t>15.05.2024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3385110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C95FF0F-A2D7-45F9-9DF9-7DAE96656CAB}" type="datetimeFigureOut">
              <a:rPr lang="ru-RU" smtClean="0"/>
              <a:t>15.05.2024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91946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C95FF0F-A2D7-45F9-9DF9-7DAE96656CAB}" type="datetimeFigureOut">
              <a:rPr lang="ru-RU" smtClean="0"/>
              <a:t>15.05.2024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184544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95FF0F-A2D7-45F9-9DF9-7DAE96656CAB}" type="datetimeFigureOut">
              <a:rPr lang="ru-RU" smtClean="0"/>
              <a:t>15.05.2024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384115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C95FF0F-A2D7-45F9-9DF9-7DAE96656CAB}" type="datetimeFigureOut">
              <a:rPr lang="ru-RU" smtClean="0"/>
              <a:t>15.05.2024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1128816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C95FF0F-A2D7-45F9-9DF9-7DAE96656CAB}" type="datetimeFigureOut">
              <a:rPr lang="ru-RU" smtClean="0"/>
              <a:t>15.05.2024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15EAFC-BA01-4649-A274-87C30A2B86E5}" type="slidenum">
              <a:rPr lang="ru-RU" smtClean="0"/>
              <a:t>‹#›</a:t>
            </a:fld>
            <a:endParaRPr lang="ru-RU"/>
          </a:p>
        </p:txBody>
      </p:sp>
    </p:spTree>
    <p:extLst>
      <p:ext uri="{BB962C8B-B14F-4D97-AF65-F5344CB8AC3E}">
        <p14:creationId xmlns:p14="http://schemas.microsoft.com/office/powerpoint/2010/main" val="40400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5FF0F-A2D7-45F9-9DF9-7DAE96656CAB}" type="datetimeFigureOut">
              <a:rPr lang="ru-RU" smtClean="0"/>
              <a:t>15.05.2024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5EAFC-BA01-4649-A274-87C30A2B86E5}" type="slidenum">
              <a:rPr lang="ru-RU" smtClean="0"/>
              <a:t>‹#›</a:t>
            </a:fld>
            <a:endParaRPr lang="ru-RU"/>
          </a:p>
        </p:txBody>
      </p:sp>
    </p:spTree>
    <p:extLst>
      <p:ext uri="{BB962C8B-B14F-4D97-AF65-F5344CB8AC3E}">
        <p14:creationId xmlns:p14="http://schemas.microsoft.com/office/powerpoint/2010/main" val="2039183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817354" y="4375448"/>
            <a:ext cx="4010025" cy="2291786"/>
          </a:xfrm>
          <a:solidFill>
            <a:schemeClr val="bg1">
              <a:alpha val="52000"/>
            </a:schemeClr>
          </a:solidFill>
        </p:spPr>
        <p:txBody>
          <a:bodyPr>
            <a:normAutofit fontScale="70000" lnSpcReduction="20000"/>
          </a:bodyPr>
          <a:lstStyle/>
          <a:p>
            <a:pPr algn="r"/>
            <a:r>
              <a:rPr lang="en-US" dirty="0"/>
              <a:t>Natalya </a:t>
            </a:r>
            <a:r>
              <a:rPr lang="en-US" dirty="0" err="1"/>
              <a:t>Rusina</a:t>
            </a:r>
            <a:r>
              <a:rPr lang="en-US" dirty="0"/>
              <a:t>, </a:t>
            </a:r>
            <a:r>
              <a:rPr lang="ru-RU" dirty="0"/>
              <a:t>с</a:t>
            </a:r>
            <a:r>
              <a:rPr lang="en-US" dirty="0"/>
              <a:t>.</a:t>
            </a:r>
            <a:r>
              <a:rPr lang="en-US" dirty="0" err="1"/>
              <a:t>psychol.n</a:t>
            </a:r>
            <a:r>
              <a:rPr lang="en-US" dirty="0"/>
              <a:t>., Associate Professor, Head of the Department of Clinical Psychology</a:t>
            </a:r>
            <a:r>
              <a:rPr lang="ru-RU" sz="2000" dirty="0">
                <a:solidFill>
                  <a:srgbClr val="002060"/>
                </a:solidFill>
              </a:rPr>
              <a:t>  </a:t>
            </a:r>
          </a:p>
          <a:p>
            <a:pPr algn="r"/>
            <a:r>
              <a:rPr lang="en-US" dirty="0"/>
              <a:t>Svetlana </a:t>
            </a:r>
            <a:r>
              <a:rPr lang="en-US" dirty="0" err="1"/>
              <a:t>Shvetsova</a:t>
            </a:r>
            <a:r>
              <a:rPr lang="en-US" dirty="0"/>
              <a:t>, </a:t>
            </a:r>
            <a:r>
              <a:rPr lang="en-US" dirty="0" err="1"/>
              <a:t>c.psychol.N</a:t>
            </a:r>
            <a:r>
              <a:rPr lang="en-US" dirty="0"/>
              <a:t>., Associate Professor of the Department of Clinical Psychology</a:t>
            </a:r>
          </a:p>
          <a:p>
            <a:pPr algn="r"/>
            <a:r>
              <a:rPr lang="en-US" dirty="0"/>
              <a:t>Tatyana </a:t>
            </a:r>
            <a:r>
              <a:rPr lang="en-US" dirty="0" err="1"/>
              <a:t>Mikhailova</a:t>
            </a:r>
            <a:r>
              <a:rPr lang="en-US" dirty="0"/>
              <a:t>, methodologist at the City Center for Education Development</a:t>
            </a:r>
          </a:p>
          <a:p>
            <a:pPr algn="r"/>
            <a:r>
              <a:rPr lang="en-US" dirty="0"/>
              <a:t>Aleksandra Smirnova, Laboratory assistant at the Department of Clinical Psychology</a:t>
            </a:r>
            <a:endParaRPr lang="ru-RU" sz="2000" dirty="0">
              <a:solidFill>
                <a:srgbClr val="002060"/>
              </a:solidFill>
            </a:endParaRPr>
          </a:p>
        </p:txBody>
      </p:sp>
      <p:sp>
        <p:nvSpPr>
          <p:cNvPr id="4" name="Заголовок 3"/>
          <p:cNvSpPr>
            <a:spLocks noGrp="1"/>
          </p:cNvSpPr>
          <p:nvPr>
            <p:ph type="ctrTitle"/>
          </p:nvPr>
        </p:nvSpPr>
        <p:spPr>
          <a:xfrm>
            <a:off x="1515453" y="1746206"/>
            <a:ext cx="9448799" cy="2387600"/>
          </a:xfrm>
          <a:solidFill>
            <a:schemeClr val="bg1">
              <a:alpha val="62000"/>
            </a:schemeClr>
          </a:solidFill>
        </p:spPr>
        <p:txBody>
          <a:bodyPr>
            <a:normAutofit/>
          </a:bodyPr>
          <a:lstStyle/>
          <a:p>
            <a:r>
              <a:rPr lang="en-US" sz="4000" b="1" dirty="0"/>
              <a:t>The role of frustration of the need to achieve success in educational activities in the formation of Internet addiction in </a:t>
            </a:r>
            <a:r>
              <a:rPr lang="en-US" sz="4000" b="1" dirty="0" smtClean="0"/>
              <a:t>adolescents</a:t>
            </a:r>
            <a:r>
              <a:rPr lang="ru-RU" sz="4000" b="1" dirty="0" smtClean="0"/>
              <a:t/>
            </a:r>
            <a:br>
              <a:rPr lang="ru-RU" sz="4000" b="1" dirty="0" smtClean="0"/>
            </a:br>
            <a:endParaRPr lang="ru-RU" sz="4000" b="1" dirty="0">
              <a:solidFill>
                <a:srgbClr val="002060"/>
              </a:solidFill>
            </a:endParaRPr>
          </a:p>
        </p:txBody>
      </p:sp>
      <p:sp>
        <p:nvSpPr>
          <p:cNvPr id="2" name="TextBox 1"/>
          <p:cNvSpPr txBox="1"/>
          <p:nvPr/>
        </p:nvSpPr>
        <p:spPr>
          <a:xfrm>
            <a:off x="3093578" y="179462"/>
            <a:ext cx="5717136" cy="923330"/>
          </a:xfrm>
          <a:prstGeom prst="rect">
            <a:avLst/>
          </a:prstGeom>
          <a:noFill/>
        </p:spPr>
        <p:txBody>
          <a:bodyPr wrap="square" rtlCol="0">
            <a:spAutoFit/>
          </a:bodyPr>
          <a:lstStyle/>
          <a:p>
            <a:pPr algn="ctr"/>
            <a:r>
              <a:rPr lang="en-US" dirty="0"/>
              <a:t>Yaroslavl State Medical University, Yaroslavl, Russia</a:t>
            </a:r>
            <a:endParaRPr lang="ru-RU" dirty="0">
              <a:solidFill>
                <a:srgbClr val="0070C0"/>
              </a:solidFill>
            </a:endParaRPr>
          </a:p>
          <a:p>
            <a:pPr algn="ctr"/>
            <a:r>
              <a:rPr lang="en-US" dirty="0"/>
              <a:t>The City Center for the Development of Education in Yaroslavl, Russia</a:t>
            </a:r>
            <a:endParaRPr lang="ru-RU" dirty="0">
              <a:solidFill>
                <a:srgbClr val="0070C0"/>
              </a:solidFill>
            </a:endParaRPr>
          </a:p>
        </p:txBody>
      </p:sp>
    </p:spTree>
    <p:extLst>
      <p:ext uri="{BB962C8B-B14F-4D97-AF65-F5344CB8AC3E}">
        <p14:creationId xmlns:p14="http://schemas.microsoft.com/office/powerpoint/2010/main" val="3091738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167055"/>
            <a:ext cx="10901855" cy="1073570"/>
          </a:xfrm>
          <a:solidFill>
            <a:schemeClr val="bg1">
              <a:alpha val="62000"/>
            </a:schemeClr>
          </a:solidFill>
        </p:spPr>
        <p:txBody>
          <a:bodyPr vert="horz" lIns="91440" tIns="45720" rIns="91440" bIns="45720" rtlCol="0" anchor="b">
            <a:noAutofit/>
          </a:bodyPr>
          <a:lstStyle/>
          <a:p>
            <a:pPr algn="ctr"/>
            <a:r>
              <a:rPr lang="en-US" sz="3200" dirty="0"/>
              <a:t>Transitions from the previous level of the associated indicator to the next</a:t>
            </a:r>
            <a:endParaRPr lang="ru-RU" sz="3200" b="1" dirty="0">
              <a:solidFill>
                <a:srgbClr val="0070C0"/>
              </a:solidFill>
              <a:latin typeface="Arial" panose="020B0604020202020204" pitchFamily="34" charset="0"/>
              <a:cs typeface="Arial" panose="020B0604020202020204" pitchFamily="34" charset="0"/>
            </a:endParaRPr>
          </a:p>
        </p:txBody>
      </p:sp>
      <p:sp>
        <p:nvSpPr>
          <p:cNvPr id="8" name="Прямоугольник 7"/>
          <p:cNvSpPr/>
          <p:nvPr/>
        </p:nvSpPr>
        <p:spPr>
          <a:xfrm>
            <a:off x="340334" y="5363308"/>
            <a:ext cx="11681378" cy="888023"/>
          </a:xfrm>
          <a:prstGeom prst="rect">
            <a:avLst/>
          </a:prstGeom>
          <a:solidFill>
            <a:schemeClr val="bg1">
              <a:alpha val="79000"/>
            </a:schemeClr>
          </a:solidFill>
        </p:spPr>
        <p:txBody>
          <a:bodyPr vert="horz" lIns="91440" tIns="45720" rIns="91440" bIns="45720" rtlCol="0" anchor="b">
            <a:normAutofit/>
          </a:bodyPr>
          <a:lstStyle/>
          <a:p>
            <a:pPr>
              <a:lnSpc>
                <a:spcPct val="90000"/>
              </a:lnSpc>
              <a:spcBef>
                <a:spcPct val="0"/>
              </a:spcBef>
            </a:pPr>
            <a:r>
              <a:rPr lang="en-US" dirty="0"/>
              <a:t>However, the increment of frustration of the need to achieve success in the transition from the 1st level of Internet addiction formation to the 2nd is significantly greater than the increment of the value of Internet addiction in the transition of frustration of the need to achieve success from the 1st level to the 2nd.</a:t>
            </a:r>
            <a:endParaRPr lang="ru-RU" dirty="0">
              <a:solidFill>
                <a:srgbClr val="002060"/>
              </a:solidFill>
              <a:latin typeface="Arial" panose="020B0604020202020204" pitchFamily="34" charset="0"/>
              <a:cs typeface="Arial" panose="020B0604020202020204" pitchFamily="34" charset="0"/>
            </a:endParaRPr>
          </a:p>
        </p:txBody>
      </p:sp>
      <p:graphicFrame>
        <p:nvGraphicFramePr>
          <p:cNvPr id="7" name="Диаграмма 6"/>
          <p:cNvGraphicFramePr>
            <a:graphicFrameLocks/>
          </p:cNvGraphicFramePr>
          <p:nvPr>
            <p:extLst>
              <p:ext uri="{D42A27DB-BD31-4B8C-83A1-F6EECF244321}">
                <p14:modId xmlns:p14="http://schemas.microsoft.com/office/powerpoint/2010/main" val="247096698"/>
              </p:ext>
            </p:extLst>
          </p:nvPr>
        </p:nvGraphicFramePr>
        <p:xfrm>
          <a:off x="407376" y="1697371"/>
          <a:ext cx="5421923" cy="357801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24255" y="1328039"/>
            <a:ext cx="4765430" cy="369332"/>
          </a:xfrm>
          <a:prstGeom prst="rect">
            <a:avLst/>
          </a:prstGeom>
          <a:noFill/>
        </p:spPr>
        <p:txBody>
          <a:bodyPr wrap="square" rtlCol="0">
            <a:spAutoFit/>
          </a:bodyPr>
          <a:lstStyle/>
          <a:p>
            <a:pPr algn="ctr"/>
            <a:r>
              <a:rPr lang="en-US" b="1" dirty="0">
                <a:solidFill>
                  <a:schemeClr val="bg1"/>
                </a:solidFill>
              </a:rPr>
              <a:t>Frustration of the need to achieve success</a:t>
            </a:r>
            <a:endParaRPr lang="ru-RU" b="1" dirty="0">
              <a:solidFill>
                <a:schemeClr val="bg1"/>
              </a:solidFill>
            </a:endParaRPr>
          </a:p>
        </p:txBody>
      </p:sp>
      <p:graphicFrame>
        <p:nvGraphicFramePr>
          <p:cNvPr id="10" name="Диаграмма 9"/>
          <p:cNvGraphicFramePr>
            <a:graphicFrameLocks/>
          </p:cNvGraphicFramePr>
          <p:nvPr>
            <p:extLst>
              <p:ext uri="{D42A27DB-BD31-4B8C-83A1-F6EECF244321}">
                <p14:modId xmlns:p14="http://schemas.microsoft.com/office/powerpoint/2010/main" val="182502475"/>
              </p:ext>
            </p:extLst>
          </p:nvPr>
        </p:nvGraphicFramePr>
        <p:xfrm>
          <a:off x="6289126" y="1697371"/>
          <a:ext cx="5732586" cy="3578014"/>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7350369" y="1328039"/>
            <a:ext cx="3877956" cy="369332"/>
          </a:xfrm>
          <a:prstGeom prst="rect">
            <a:avLst/>
          </a:prstGeom>
          <a:noFill/>
        </p:spPr>
        <p:txBody>
          <a:bodyPr wrap="square" rtlCol="0">
            <a:spAutoFit/>
          </a:bodyPr>
          <a:lstStyle/>
          <a:p>
            <a:pPr algn="ctr"/>
            <a:r>
              <a:rPr lang="en-US" b="1" dirty="0">
                <a:solidFill>
                  <a:schemeClr val="bg1"/>
                </a:solidFill>
              </a:rPr>
              <a:t>Internet addiction</a:t>
            </a:r>
            <a:endParaRPr lang="ru-RU" b="1" dirty="0">
              <a:solidFill>
                <a:schemeClr val="bg1"/>
              </a:solidFill>
            </a:endParaRPr>
          </a:p>
        </p:txBody>
      </p:sp>
    </p:spTree>
    <p:extLst>
      <p:ext uri="{BB962C8B-B14F-4D97-AF65-F5344CB8AC3E}">
        <p14:creationId xmlns:p14="http://schemas.microsoft.com/office/powerpoint/2010/main" val="125428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6234" y="956441"/>
            <a:ext cx="10857188" cy="4656083"/>
          </a:xfrm>
          <a:solidFill>
            <a:schemeClr val="bg1">
              <a:alpha val="62000"/>
            </a:schemeClr>
          </a:solidFill>
        </p:spPr>
        <p:txBody>
          <a:bodyPr vert="horz" lIns="91440" tIns="45720" rIns="91440" bIns="45720" rtlCol="0" anchor="b">
            <a:noAutofit/>
          </a:bodyPr>
          <a:lstStyle/>
          <a:p>
            <a:r>
              <a:rPr lang="en-US" sz="2400" dirty="0"/>
              <a:t>At the initial stages of the formation of Internet addiction, the degree of frustration of the need to achieve success plays a leading determinant role. However, in the later stages of the formation of Internet addiction, the determinant role of frustration of the need for achievements is leveled.</a:t>
            </a:r>
            <a:r>
              <a:rPr lang="ru-RU" sz="2400" b="1" dirty="0">
                <a:solidFill>
                  <a:srgbClr val="002060"/>
                </a:solidFill>
              </a:rPr>
              <a:t/>
            </a:r>
            <a:br>
              <a:rPr lang="ru-RU" sz="2400" b="1" dirty="0">
                <a:solidFill>
                  <a:srgbClr val="002060"/>
                </a:solidFill>
              </a:rPr>
            </a:br>
            <a:r>
              <a:rPr lang="ru-RU" sz="2400" b="1" dirty="0">
                <a:solidFill>
                  <a:srgbClr val="002060"/>
                </a:solidFill>
              </a:rPr>
              <a:t/>
            </a:r>
            <a:br>
              <a:rPr lang="ru-RU" sz="2400" b="1" dirty="0">
                <a:solidFill>
                  <a:srgbClr val="002060"/>
                </a:solidFill>
              </a:rPr>
            </a:br>
            <a:r>
              <a:rPr lang="en-US" sz="2400" dirty="0"/>
              <a:t>Initially, it is the frustration of the need for achievements that determines and contributes to the formation of Internet addiction among students. And at the next stage, with an already formed addiction, it is Internet addiction that determines the measure of frustration of the need for achievements.</a:t>
            </a:r>
            <a:r>
              <a:rPr lang="ru-RU" sz="2400" b="1" dirty="0">
                <a:solidFill>
                  <a:srgbClr val="002060"/>
                </a:solidFill>
              </a:rPr>
              <a:t> </a:t>
            </a:r>
            <a:r>
              <a:rPr lang="en-US" sz="2400" b="1" dirty="0">
                <a:solidFill>
                  <a:srgbClr val="002060"/>
                </a:solidFill>
              </a:rPr>
              <a:t/>
            </a:r>
            <a:br>
              <a:rPr lang="en-US" sz="2400" b="1" dirty="0">
                <a:solidFill>
                  <a:srgbClr val="002060"/>
                </a:solidFill>
              </a:rPr>
            </a:br>
            <a:r>
              <a:rPr lang="ru-RU" sz="2400" b="1" dirty="0">
                <a:solidFill>
                  <a:srgbClr val="002060"/>
                </a:solidFill>
              </a:rPr>
              <a:t/>
            </a:r>
            <a:br>
              <a:rPr lang="ru-RU" sz="2400" b="1" dirty="0">
                <a:solidFill>
                  <a:srgbClr val="002060"/>
                </a:solidFill>
              </a:rPr>
            </a:br>
            <a:r>
              <a:rPr lang="en-US" sz="2400" dirty="0"/>
              <a:t>Relatively speaking, at first the lack of success situations in the lives of schoolchildren pushes them to immerse themselves in the Internet space, and then immersion in the Internet space becomes the root cause of dissatisfaction with the need to achieve success.</a:t>
            </a:r>
            <a:endParaRPr lang="ru-RU" sz="2400" b="1" dirty="0">
              <a:solidFill>
                <a:srgbClr val="002060"/>
              </a:solidFill>
            </a:endParaRPr>
          </a:p>
        </p:txBody>
      </p:sp>
      <p:sp>
        <p:nvSpPr>
          <p:cNvPr id="3" name="Заголовок 1"/>
          <p:cNvSpPr txBox="1">
            <a:spLocks/>
          </p:cNvSpPr>
          <p:nvPr/>
        </p:nvSpPr>
        <p:spPr>
          <a:xfrm>
            <a:off x="819807" y="178676"/>
            <a:ext cx="10536619" cy="604197"/>
          </a:xfrm>
          <a:prstGeom prst="rect">
            <a:avLst/>
          </a:prstGeom>
          <a:solidFill>
            <a:schemeClr val="bg1">
              <a:alpha val="62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Conclusions</a:t>
            </a:r>
            <a:endParaRPr lang="ru-RU" sz="28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71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0925" y="1240222"/>
            <a:ext cx="10744198" cy="4112882"/>
          </a:xfrm>
          <a:solidFill>
            <a:schemeClr val="bg1">
              <a:alpha val="62000"/>
            </a:schemeClr>
          </a:solidFill>
        </p:spPr>
        <p:txBody>
          <a:bodyPr vert="horz" lIns="91440" tIns="45720" rIns="91440" bIns="45720" rtlCol="0" anchor="b">
            <a:noAutofit/>
          </a:bodyPr>
          <a:lstStyle/>
          <a:p>
            <a:r>
              <a:rPr lang="en-US" sz="2400" dirty="0"/>
              <a:t>Thus, it is the frustration of achieving success in educational activities that is the "trigger" for the formation of Internet addiction, and this must be taken into account by teachers, especially in elementary school, when the child is especially sensitive to both praise and its absence.</a:t>
            </a:r>
            <a:r>
              <a:rPr lang="ru-RU" sz="2400" b="1" dirty="0">
                <a:solidFill>
                  <a:srgbClr val="002060"/>
                </a:solidFill>
              </a:rPr>
              <a:t/>
            </a:r>
            <a:br>
              <a:rPr lang="ru-RU" sz="2400" b="1" dirty="0">
                <a:solidFill>
                  <a:srgbClr val="002060"/>
                </a:solidFill>
              </a:rPr>
            </a:br>
            <a:r>
              <a:rPr lang="ru-RU" sz="2400" b="1" dirty="0">
                <a:solidFill>
                  <a:srgbClr val="002060"/>
                </a:solidFill>
              </a:rPr>
              <a:t/>
            </a:r>
            <a:br>
              <a:rPr lang="ru-RU" sz="2400" b="1" dirty="0">
                <a:solidFill>
                  <a:srgbClr val="002060"/>
                </a:solidFill>
              </a:rPr>
            </a:br>
            <a:r>
              <a:rPr lang="en-US" sz="2400" dirty="0"/>
              <a:t>It is necessary to find something in the student's work that can be praised, even if it is a small achievement, which, as it seems, should not be paid attention to.</a:t>
            </a:r>
            <a:r>
              <a:rPr lang="ru-RU" sz="2400" b="1" dirty="0">
                <a:solidFill>
                  <a:srgbClr val="002060"/>
                </a:solidFill>
              </a:rPr>
              <a:t/>
            </a:r>
            <a:br>
              <a:rPr lang="ru-RU" sz="2400" b="1" dirty="0">
                <a:solidFill>
                  <a:srgbClr val="002060"/>
                </a:solidFill>
              </a:rPr>
            </a:br>
            <a:r>
              <a:rPr lang="ru-RU" sz="2400" b="1" dirty="0">
                <a:solidFill>
                  <a:srgbClr val="002060"/>
                </a:solidFill>
              </a:rPr>
              <a:t/>
            </a:r>
            <a:br>
              <a:rPr lang="ru-RU" sz="2400" b="1" dirty="0">
                <a:solidFill>
                  <a:srgbClr val="002060"/>
                </a:solidFill>
              </a:rPr>
            </a:br>
            <a:r>
              <a:rPr lang="en-US" sz="2400" dirty="0"/>
              <a:t>Experiencing a situation of success in the classroom, recognizing such situations, forming confidence that success can actually be achieved – all this will contribute to preventing children from entering the virtual reality of the Internet and the formation of Internet addiction.</a:t>
            </a:r>
            <a:endParaRPr lang="ru-RU" sz="2400" b="1" dirty="0">
              <a:solidFill>
                <a:srgbClr val="002060"/>
              </a:solidFill>
            </a:endParaRPr>
          </a:p>
        </p:txBody>
      </p:sp>
      <p:sp>
        <p:nvSpPr>
          <p:cNvPr id="3" name="Заголовок 1"/>
          <p:cNvSpPr txBox="1">
            <a:spLocks/>
          </p:cNvSpPr>
          <p:nvPr/>
        </p:nvSpPr>
        <p:spPr>
          <a:xfrm>
            <a:off x="838200" y="167055"/>
            <a:ext cx="10515600" cy="542246"/>
          </a:xfrm>
          <a:prstGeom prst="rect">
            <a:avLst/>
          </a:prstGeom>
          <a:solidFill>
            <a:schemeClr val="bg1">
              <a:alpha val="62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Conclusions</a:t>
            </a:r>
            <a:endParaRPr lang="ru-RU" sz="4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9985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1942" y="2452642"/>
            <a:ext cx="10328305" cy="993693"/>
          </a:xfrm>
          <a:solidFill>
            <a:schemeClr val="bg1">
              <a:alpha val="62000"/>
            </a:schemeClr>
          </a:solidFill>
        </p:spPr>
        <p:txBody>
          <a:bodyPr vert="horz" lIns="91440" tIns="45720" rIns="91440" bIns="45720" rtlCol="0" anchor="b">
            <a:noAutofit/>
          </a:bodyPr>
          <a:lstStyle/>
          <a:p>
            <a:pPr algn="ctr"/>
            <a:r>
              <a:rPr lang="en-US" dirty="0"/>
              <a:t>Thanks for your attention!</a:t>
            </a:r>
            <a:endParaRPr lang="ru-RU" sz="54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2581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9775"/>
          </a:xfrm>
          <a:solidFill>
            <a:schemeClr val="bg1">
              <a:alpha val="62000"/>
            </a:schemeClr>
          </a:solidFill>
        </p:spPr>
        <p:txBody>
          <a:bodyPr vert="horz" lIns="91440" tIns="45720" rIns="91440" bIns="45720" rtlCol="0" anchor="b">
            <a:normAutofit/>
          </a:bodyPr>
          <a:lstStyle/>
          <a:p>
            <a:pPr algn="ctr"/>
            <a:r>
              <a:rPr lang="en-US" dirty="0"/>
              <a:t>Relevance</a:t>
            </a:r>
            <a:endParaRPr lang="ru-RU" sz="36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825625"/>
            <a:ext cx="10515600" cy="4135560"/>
          </a:xfrm>
          <a:solidFill>
            <a:schemeClr val="bg1">
              <a:alpha val="82000"/>
            </a:schemeClr>
          </a:solidFill>
        </p:spPr>
        <p:txBody>
          <a:bodyPr vert="horz" lIns="91440" tIns="45720" rIns="91440" bIns="45720" rtlCol="0">
            <a:noAutofit/>
          </a:bodyPr>
          <a:lstStyle/>
          <a:p>
            <a:pPr marL="0" indent="0">
              <a:buNone/>
            </a:pPr>
            <a:r>
              <a:rPr lang="en-US" dirty="0"/>
              <a:t>The relevance of our research is dictated by the fact that an increasing number of children and adolescents prefer to solve problems that they cannot cope with, leaving them in the virtual world of games and the Internet.</a:t>
            </a:r>
          </a:p>
          <a:p>
            <a:pPr marL="0" indent="0">
              <a:buNone/>
            </a:pPr>
            <a:r>
              <a:rPr lang="en-US" dirty="0"/>
              <a:t>In the realities of our time, the vast majority of these problems relate to their educational activities.</a:t>
            </a:r>
          </a:p>
          <a:p>
            <a:pPr marL="0" indent="0">
              <a:buNone/>
            </a:pPr>
            <a:r>
              <a:rPr lang="en-US" dirty="0"/>
              <a:t>Therefore, we decided to study the relationship between the frustration of the need to succeed in school and the level of Internet addiction among schoolchildren in grades 7-11.</a:t>
            </a:r>
            <a:endParaRPr lang="ru-RU" dirty="0">
              <a:solidFill>
                <a:srgbClr val="002060"/>
              </a:solidFill>
            </a:endParaRPr>
          </a:p>
          <a:p>
            <a:pPr marL="0" indent="0">
              <a:buNone/>
            </a:pPr>
            <a:endParaRPr lang="ru-RU" dirty="0">
              <a:solidFill>
                <a:srgbClr val="002060"/>
              </a:solidFill>
            </a:endParaRPr>
          </a:p>
          <a:p>
            <a:pPr marL="0" indent="0">
              <a:buNone/>
            </a:pPr>
            <a:endParaRPr lang="ru-RU" dirty="0">
              <a:solidFill>
                <a:srgbClr val="002060"/>
              </a:solidFill>
            </a:endParaRPr>
          </a:p>
        </p:txBody>
      </p:sp>
    </p:spTree>
    <p:extLst>
      <p:ext uri="{BB962C8B-B14F-4D97-AF65-F5344CB8AC3E}">
        <p14:creationId xmlns:p14="http://schemas.microsoft.com/office/powerpoint/2010/main" val="305836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9775"/>
          </a:xfrm>
          <a:solidFill>
            <a:schemeClr val="bg1">
              <a:alpha val="62000"/>
            </a:schemeClr>
          </a:solidFill>
        </p:spPr>
        <p:txBody>
          <a:bodyPr vert="horz" lIns="91440" tIns="45720" rIns="91440" bIns="45720" rtlCol="0" anchor="b">
            <a:normAutofit/>
          </a:bodyPr>
          <a:lstStyle/>
          <a:p>
            <a:pPr algn="ctr"/>
            <a:r>
              <a:rPr lang="en-US" dirty="0"/>
              <a:t>The research base</a:t>
            </a:r>
            <a:endParaRPr lang="ru-RU" sz="36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500310"/>
            <a:ext cx="10271234" cy="4564159"/>
          </a:xfrm>
          <a:solidFill>
            <a:schemeClr val="bg1">
              <a:alpha val="82000"/>
            </a:schemeClr>
          </a:solidFill>
        </p:spPr>
        <p:txBody>
          <a:bodyPr vert="horz" lIns="91440" tIns="45720" rIns="91440" bIns="45720" rtlCol="0">
            <a:noAutofit/>
          </a:bodyPr>
          <a:lstStyle/>
          <a:p>
            <a:pPr marL="0" indent="0">
              <a:buNone/>
            </a:pPr>
            <a:r>
              <a:rPr lang="en-US" dirty="0"/>
              <a:t>The study involved 4,640 schoolchildren in grades 7-11 from 120 schools in the Yaroslavl region. The study was conducted remotely using Yandex electronic forms.</a:t>
            </a:r>
          </a:p>
          <a:p>
            <a:pPr marL="0" indent="0">
              <a:buNone/>
            </a:pPr>
            <a:r>
              <a:rPr lang="en-US"/>
              <a:t>The study was commissioned by the Ministry of Health of the Russian Federation in order to minimize the impact of Internet technologies on minors, including the development of a set of preventive measures to comply with information security requirements that reduce the negative effects of Internet technologies on the health of minors.</a:t>
            </a:r>
            <a:endParaRPr lang="ru-RU" dirty="0">
              <a:solidFill>
                <a:srgbClr val="002060"/>
              </a:solidFill>
            </a:endParaRPr>
          </a:p>
          <a:p>
            <a:pPr marL="0" indent="0">
              <a:buNone/>
            </a:pPr>
            <a:endParaRPr lang="ru-RU" dirty="0">
              <a:solidFill>
                <a:srgbClr val="002060"/>
              </a:solidFill>
            </a:endParaRPr>
          </a:p>
        </p:txBody>
      </p:sp>
    </p:spTree>
    <p:extLst>
      <p:ext uri="{BB962C8B-B14F-4D97-AF65-F5344CB8AC3E}">
        <p14:creationId xmlns:p14="http://schemas.microsoft.com/office/powerpoint/2010/main" val="353720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9775"/>
          </a:xfrm>
          <a:solidFill>
            <a:schemeClr val="bg1">
              <a:alpha val="62000"/>
            </a:schemeClr>
          </a:solidFill>
        </p:spPr>
        <p:txBody>
          <a:bodyPr vert="horz" lIns="91440" tIns="45720" rIns="91440" bIns="45720" rtlCol="0" anchor="b">
            <a:normAutofit/>
          </a:bodyPr>
          <a:lstStyle/>
          <a:p>
            <a:pPr algn="ctr"/>
            <a:r>
              <a:rPr lang="en-US" dirty="0"/>
              <a:t>Research tools</a:t>
            </a:r>
            <a:endParaRPr lang="ru-RU" sz="36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38200" y="1500310"/>
            <a:ext cx="10515600" cy="2660917"/>
          </a:xfrm>
          <a:solidFill>
            <a:schemeClr val="bg1">
              <a:alpha val="82000"/>
            </a:schemeClr>
          </a:solidFill>
        </p:spPr>
        <p:txBody>
          <a:bodyPr vert="horz" lIns="91440" tIns="45720" rIns="91440" bIns="45720" rtlCol="0">
            <a:noAutofit/>
          </a:bodyPr>
          <a:lstStyle/>
          <a:p>
            <a:r>
              <a:rPr lang="en-US" dirty="0"/>
              <a:t>Phillips' "School Anxiety Test“</a:t>
            </a:r>
          </a:p>
          <a:p>
            <a:r>
              <a:rPr lang="en-US" dirty="0"/>
              <a:t>"Internet Addiction Test" by Kimberly Young (translated and modified by V.A. </a:t>
            </a:r>
            <a:r>
              <a:rPr lang="en-US" dirty="0" err="1"/>
              <a:t>Burova</a:t>
            </a:r>
            <a:r>
              <a:rPr lang="en-US" dirty="0"/>
              <a:t>)</a:t>
            </a:r>
            <a:endParaRPr lang="ru-RU" dirty="0">
              <a:solidFill>
                <a:srgbClr val="002060"/>
              </a:solidFill>
            </a:endParaRPr>
          </a:p>
          <a:p>
            <a:pPr marL="0" indent="0">
              <a:buNone/>
            </a:pPr>
            <a:endParaRPr lang="ru-RU" dirty="0">
              <a:solidFill>
                <a:srgbClr val="002060"/>
              </a:solidFill>
            </a:endParaRPr>
          </a:p>
          <a:p>
            <a:pPr marL="0" indent="0">
              <a:buNone/>
            </a:pPr>
            <a:endParaRPr lang="ru-RU" dirty="0">
              <a:solidFill>
                <a:srgbClr val="002060"/>
              </a:solidFill>
            </a:endParaRPr>
          </a:p>
        </p:txBody>
      </p:sp>
    </p:spTree>
    <p:extLst>
      <p:ext uri="{BB962C8B-B14F-4D97-AF65-F5344CB8AC3E}">
        <p14:creationId xmlns:p14="http://schemas.microsoft.com/office/powerpoint/2010/main" val="1646595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9775"/>
          </a:xfrm>
          <a:solidFill>
            <a:schemeClr val="bg1">
              <a:alpha val="62000"/>
            </a:schemeClr>
          </a:solidFill>
        </p:spPr>
        <p:txBody>
          <a:bodyPr vert="horz" lIns="91440" tIns="45720" rIns="91440" bIns="45720" rtlCol="0" anchor="b">
            <a:normAutofit/>
          </a:bodyPr>
          <a:lstStyle/>
          <a:p>
            <a:pPr algn="ctr"/>
            <a:r>
              <a:rPr lang="en-US" dirty="0"/>
              <a:t>Frustration of the need to achieve success</a:t>
            </a:r>
            <a:endParaRPr lang="ru-RU" sz="36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72532" y="1526808"/>
            <a:ext cx="5104386" cy="4073892"/>
          </a:xfrm>
          <a:solidFill>
            <a:schemeClr val="bg1">
              <a:alpha val="82000"/>
            </a:schemeClr>
          </a:solidFill>
        </p:spPr>
        <p:txBody>
          <a:bodyPr vert="horz" lIns="91440" tIns="45720" rIns="91440" bIns="45720" rtlCol="0">
            <a:noAutofit/>
          </a:bodyPr>
          <a:lstStyle/>
          <a:p>
            <a:r>
              <a:rPr lang="en-US" dirty="0"/>
              <a:t>As the results of our study showed, 28.5% of respondents had a high and very high level of frustration with the need to achieve success in educational activities, with the highest level observed among the youngest respondents – seventh graders (34.5%).</a:t>
            </a:r>
            <a:endParaRPr lang="ru-RU" sz="2400" dirty="0"/>
          </a:p>
          <a:p>
            <a:endParaRPr lang="ru-RU" sz="2400" dirty="0"/>
          </a:p>
          <a:p>
            <a:pPr marL="0" indent="0">
              <a:buNone/>
            </a:pPr>
            <a:r>
              <a:rPr lang="ru-RU" sz="2400" dirty="0"/>
              <a:t> </a:t>
            </a:r>
          </a:p>
        </p:txBody>
      </p:sp>
      <p:graphicFrame>
        <p:nvGraphicFramePr>
          <p:cNvPr id="4" name="Диаграмма 3"/>
          <p:cNvGraphicFramePr>
            <a:graphicFrameLocks/>
          </p:cNvGraphicFramePr>
          <p:nvPr>
            <p:extLst>
              <p:ext uri="{D42A27DB-BD31-4B8C-83A1-F6EECF244321}">
                <p14:modId xmlns:p14="http://schemas.microsoft.com/office/powerpoint/2010/main" val="540852673"/>
              </p:ext>
            </p:extLst>
          </p:nvPr>
        </p:nvGraphicFramePr>
        <p:xfrm>
          <a:off x="6096000" y="1430093"/>
          <a:ext cx="5676144" cy="44569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799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9775"/>
          </a:xfrm>
          <a:solidFill>
            <a:schemeClr val="bg1">
              <a:alpha val="62000"/>
            </a:schemeClr>
          </a:solidFill>
        </p:spPr>
        <p:txBody>
          <a:bodyPr vert="horz" lIns="91440" tIns="45720" rIns="91440" bIns="45720" rtlCol="0" anchor="b">
            <a:normAutofit/>
          </a:bodyPr>
          <a:lstStyle/>
          <a:p>
            <a:pPr algn="ctr"/>
            <a:r>
              <a:rPr lang="en-US" dirty="0"/>
              <a:t>Internet addiction</a:t>
            </a:r>
            <a:endParaRPr lang="ru-RU" sz="36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91968" y="1465262"/>
            <a:ext cx="4688436" cy="2413089"/>
          </a:xfrm>
          <a:solidFill>
            <a:schemeClr val="bg1">
              <a:alpha val="82000"/>
            </a:schemeClr>
          </a:solidFill>
        </p:spPr>
        <p:txBody>
          <a:bodyPr vert="horz" lIns="91440" tIns="45720" rIns="91440" bIns="45720" rtlCol="0">
            <a:noAutofit/>
          </a:bodyPr>
          <a:lstStyle/>
          <a:p>
            <a:r>
              <a:rPr lang="en-US" dirty="0"/>
              <a:t>According to the results of a survey of schoolchildren in grades 7-11, 73% of respondents spend 4 hours or more online, and 15% spend more than 8 hours.</a:t>
            </a:r>
            <a:endParaRPr lang="ru-RU" sz="2000" dirty="0"/>
          </a:p>
          <a:p>
            <a:pPr marL="0" indent="0">
              <a:buNone/>
            </a:pPr>
            <a:r>
              <a:rPr lang="ru-RU" sz="2000" dirty="0"/>
              <a:t> </a:t>
            </a:r>
          </a:p>
        </p:txBody>
      </p:sp>
      <p:graphicFrame>
        <p:nvGraphicFramePr>
          <p:cNvPr id="6" name="Диаграмма 5"/>
          <p:cNvGraphicFramePr>
            <a:graphicFrameLocks/>
          </p:cNvGraphicFramePr>
          <p:nvPr>
            <p:extLst>
              <p:ext uri="{D42A27DB-BD31-4B8C-83A1-F6EECF244321}">
                <p14:modId xmlns:p14="http://schemas.microsoft.com/office/powerpoint/2010/main" val="3284643044"/>
              </p:ext>
            </p:extLst>
          </p:nvPr>
        </p:nvGraphicFramePr>
        <p:xfrm>
          <a:off x="5731779" y="1234629"/>
          <a:ext cx="6326337" cy="49249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2319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a:solidFill>
            <a:schemeClr val="bg1">
              <a:alpha val="62000"/>
            </a:schemeClr>
          </a:solidFill>
        </p:spPr>
        <p:txBody>
          <a:bodyPr vert="horz" lIns="91440" tIns="45720" rIns="91440" bIns="45720" rtlCol="0" anchor="b">
            <a:normAutofit fontScale="90000"/>
          </a:bodyPr>
          <a:lstStyle/>
          <a:p>
            <a:pPr algn="ctr"/>
            <a:r>
              <a:rPr lang="en-US" dirty="0"/>
              <a:t>Dynamics</a:t>
            </a:r>
            <a:endParaRPr lang="ru-RU" sz="2800" b="1" dirty="0">
              <a:solidFill>
                <a:srgbClr val="0070C0"/>
              </a:solidFill>
              <a:latin typeface="Arial" panose="020B0604020202020204" pitchFamily="34" charset="0"/>
              <a:cs typeface="Arial" panose="020B0604020202020204" pitchFamily="34" charset="0"/>
            </a:endParaRPr>
          </a:p>
        </p:txBody>
      </p:sp>
      <p:sp>
        <p:nvSpPr>
          <p:cNvPr id="8" name="Прямоугольник 7"/>
          <p:cNvSpPr/>
          <p:nvPr/>
        </p:nvSpPr>
        <p:spPr>
          <a:xfrm>
            <a:off x="258639" y="5706206"/>
            <a:ext cx="10977930" cy="962056"/>
          </a:xfrm>
          <a:prstGeom prst="rect">
            <a:avLst/>
          </a:prstGeom>
          <a:solidFill>
            <a:schemeClr val="bg1">
              <a:alpha val="79000"/>
            </a:schemeClr>
          </a:solidFill>
        </p:spPr>
        <p:txBody>
          <a:bodyPr vert="horz" lIns="91440" tIns="45720" rIns="91440" bIns="45720" rtlCol="0" anchor="b">
            <a:normAutofit/>
          </a:bodyPr>
          <a:lstStyle/>
          <a:p>
            <a:pPr>
              <a:lnSpc>
                <a:spcPct val="90000"/>
              </a:lnSpc>
              <a:spcBef>
                <a:spcPct val="0"/>
              </a:spcBef>
            </a:pPr>
            <a:r>
              <a:rPr lang="en-US" dirty="0"/>
              <a:t>An analysis of the dynamics of frustration of the need to achieve academic success shows its gradual decrease from 7th to 11th grade. Internet addiction demonstrates non-linear dynamics: it grows quite rapidly from 7th grade to 11th grade, then drops sharply.</a:t>
            </a:r>
            <a:endParaRPr lang="ru-RU" sz="1600" dirty="0">
              <a:solidFill>
                <a:srgbClr val="002060"/>
              </a:solidFill>
              <a:latin typeface="Arial" panose="020B0604020202020204" pitchFamily="34" charset="0"/>
              <a:ea typeface="+mj-ea"/>
              <a:cs typeface="Arial" panose="020B0604020202020204" pitchFamily="34" charset="0"/>
            </a:endParaRPr>
          </a:p>
        </p:txBody>
      </p:sp>
      <p:sp>
        <p:nvSpPr>
          <p:cNvPr id="9" name="Прямоугольник 8"/>
          <p:cNvSpPr/>
          <p:nvPr/>
        </p:nvSpPr>
        <p:spPr>
          <a:xfrm>
            <a:off x="507024" y="5143497"/>
            <a:ext cx="3783622" cy="276999"/>
          </a:xfrm>
          <a:prstGeom prst="rect">
            <a:avLst/>
          </a:prstGeom>
          <a:solidFill>
            <a:schemeClr val="bg1"/>
          </a:solidFill>
        </p:spPr>
        <p:txBody>
          <a:bodyPr wrap="square">
            <a:spAutoFit/>
          </a:bodyPr>
          <a:lstStyle/>
          <a:p>
            <a:r>
              <a:rPr lang="en-US" sz="1200" dirty="0" err="1">
                <a:solidFill>
                  <a:srgbClr val="0070C0"/>
                </a:solidFill>
              </a:rPr>
              <a:t>Kruskal</a:t>
            </a:r>
            <a:r>
              <a:rPr lang="en-US" sz="1200" dirty="0">
                <a:solidFill>
                  <a:srgbClr val="0070C0"/>
                </a:solidFill>
              </a:rPr>
              <a:t>-Wallis test: H ( 5, N= 4668) =32,31211 p =,0000</a:t>
            </a:r>
          </a:p>
        </p:txBody>
      </p:sp>
      <p:graphicFrame>
        <p:nvGraphicFramePr>
          <p:cNvPr id="10" name="Таблица 9"/>
          <p:cNvGraphicFramePr>
            <a:graphicFrameLocks noGrp="1"/>
          </p:cNvGraphicFramePr>
          <p:nvPr>
            <p:extLst>
              <p:ext uri="{D42A27DB-BD31-4B8C-83A1-F6EECF244321}">
                <p14:modId xmlns:p14="http://schemas.microsoft.com/office/powerpoint/2010/main" val="3432911707"/>
              </p:ext>
            </p:extLst>
          </p:nvPr>
        </p:nvGraphicFramePr>
        <p:xfrm>
          <a:off x="6788208" y="5143497"/>
          <a:ext cx="4167555" cy="259080"/>
        </p:xfrm>
        <a:graphic>
          <a:graphicData uri="http://schemas.openxmlformats.org/drawingml/2006/table">
            <a:tbl>
              <a:tblPr/>
              <a:tblGrid>
                <a:gridCol w="4167555">
                  <a:extLst>
                    <a:ext uri="{9D8B030D-6E8A-4147-A177-3AD203B41FA5}">
                      <a16:colId xmlns:a16="http://schemas.microsoft.com/office/drawing/2014/main" val="2711852608"/>
                    </a:ext>
                  </a:extLst>
                </a:gridCol>
              </a:tblGrid>
              <a:tr h="0">
                <a:tc>
                  <a:txBody>
                    <a:bodyPr/>
                    <a:lstStyle/>
                    <a:p>
                      <a:r>
                        <a:rPr lang="en-US" sz="1100" b="0" dirty="0" err="1">
                          <a:solidFill>
                            <a:srgbClr val="0070C0"/>
                          </a:solidFill>
                          <a:latin typeface="Arial" panose="020B0604020202020204" pitchFamily="34" charset="0"/>
                        </a:rPr>
                        <a:t>Kruskal</a:t>
                      </a:r>
                      <a:r>
                        <a:rPr lang="en-US" sz="1100" b="0" dirty="0">
                          <a:solidFill>
                            <a:srgbClr val="0070C0"/>
                          </a:solidFill>
                          <a:latin typeface="Arial" panose="020B0604020202020204" pitchFamily="34" charset="0"/>
                        </a:rPr>
                        <a:t>-Wallis test: H ( 5, N= 4668) =131,3444 p =0,000</a:t>
                      </a:r>
                      <a:endParaRPr lang="en-US" sz="1100" b="0" dirty="0">
                        <a:solidFill>
                          <a:srgbClr val="0070C0"/>
                        </a:solidFill>
                      </a:endParaRPr>
                    </a:p>
                  </a:txBody>
                  <a:tcPr anchor="ctr">
                    <a:lnL>
                      <a:noFill/>
                    </a:lnL>
                    <a:lnR>
                      <a:noFill/>
                    </a:lnR>
                    <a:lnT>
                      <a:noFill/>
                    </a:lnT>
                    <a:lnB>
                      <a:noFill/>
                    </a:lnB>
                    <a:solidFill>
                      <a:schemeClr val="bg1"/>
                    </a:solidFill>
                  </a:tcPr>
                </a:tc>
                <a:extLst>
                  <a:ext uri="{0D108BD9-81ED-4DB2-BD59-A6C34878D82A}">
                    <a16:rowId xmlns:a16="http://schemas.microsoft.com/office/drawing/2014/main" val="1416252450"/>
                  </a:ext>
                </a:extLst>
              </a:tr>
            </a:tbl>
          </a:graphicData>
        </a:graphic>
      </p:graphicFrame>
      <p:graphicFrame>
        <p:nvGraphicFramePr>
          <p:cNvPr id="11" name="Диаграмма 10"/>
          <p:cNvGraphicFramePr>
            <a:graphicFrameLocks/>
          </p:cNvGraphicFramePr>
          <p:nvPr>
            <p:extLst>
              <p:ext uri="{D42A27DB-BD31-4B8C-83A1-F6EECF244321}">
                <p14:modId xmlns:p14="http://schemas.microsoft.com/office/powerpoint/2010/main" val="3587242241"/>
              </p:ext>
            </p:extLst>
          </p:nvPr>
        </p:nvGraphicFramePr>
        <p:xfrm>
          <a:off x="386862" y="1380391"/>
          <a:ext cx="5292604" cy="376310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703385" y="1019908"/>
            <a:ext cx="4765430" cy="369332"/>
          </a:xfrm>
          <a:prstGeom prst="rect">
            <a:avLst/>
          </a:prstGeom>
          <a:noFill/>
        </p:spPr>
        <p:txBody>
          <a:bodyPr wrap="square" rtlCol="0">
            <a:spAutoFit/>
          </a:bodyPr>
          <a:lstStyle/>
          <a:p>
            <a:pPr algn="ctr"/>
            <a:r>
              <a:rPr lang="en-US" b="1" dirty="0">
                <a:solidFill>
                  <a:schemeClr val="bg1"/>
                </a:solidFill>
              </a:rPr>
              <a:t>Frustration of the need to achieve success</a:t>
            </a:r>
            <a:endParaRPr lang="ru-RU" b="1" dirty="0">
              <a:solidFill>
                <a:schemeClr val="bg1"/>
              </a:solidFill>
            </a:endParaRPr>
          </a:p>
        </p:txBody>
      </p:sp>
      <p:sp>
        <p:nvSpPr>
          <p:cNvPr id="13" name="TextBox 12"/>
          <p:cNvSpPr txBox="1"/>
          <p:nvPr/>
        </p:nvSpPr>
        <p:spPr>
          <a:xfrm>
            <a:off x="7042638" y="1059528"/>
            <a:ext cx="3877956" cy="369332"/>
          </a:xfrm>
          <a:prstGeom prst="rect">
            <a:avLst/>
          </a:prstGeom>
          <a:noFill/>
        </p:spPr>
        <p:txBody>
          <a:bodyPr wrap="square" rtlCol="0">
            <a:spAutoFit/>
          </a:bodyPr>
          <a:lstStyle/>
          <a:p>
            <a:pPr algn="ctr"/>
            <a:r>
              <a:rPr lang="en-US" b="1" dirty="0">
                <a:solidFill>
                  <a:schemeClr val="bg1"/>
                </a:solidFill>
              </a:rPr>
              <a:t>Internet addiction</a:t>
            </a:r>
            <a:endParaRPr lang="ru-RU" b="1" dirty="0">
              <a:solidFill>
                <a:schemeClr val="bg1"/>
              </a:solidFill>
            </a:endParaRPr>
          </a:p>
        </p:txBody>
      </p:sp>
      <p:graphicFrame>
        <p:nvGraphicFramePr>
          <p:cNvPr id="14" name="Диаграмма 13"/>
          <p:cNvGraphicFramePr>
            <a:graphicFrameLocks/>
          </p:cNvGraphicFramePr>
          <p:nvPr>
            <p:extLst>
              <p:ext uri="{D42A27DB-BD31-4B8C-83A1-F6EECF244321}">
                <p14:modId xmlns:p14="http://schemas.microsoft.com/office/powerpoint/2010/main" val="805815170"/>
              </p:ext>
            </p:extLst>
          </p:nvPr>
        </p:nvGraphicFramePr>
        <p:xfrm>
          <a:off x="6155165" y="1380391"/>
          <a:ext cx="5313119" cy="37631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6948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14301"/>
            <a:ext cx="10515600" cy="990600"/>
          </a:xfrm>
          <a:solidFill>
            <a:schemeClr val="bg1">
              <a:alpha val="62000"/>
            </a:schemeClr>
          </a:solidFill>
        </p:spPr>
        <p:txBody>
          <a:bodyPr vert="horz" lIns="91440" tIns="45720" rIns="91440" bIns="45720" rtlCol="0" anchor="b">
            <a:noAutofit/>
          </a:bodyPr>
          <a:lstStyle/>
          <a:p>
            <a:pPr algn="ctr"/>
            <a:r>
              <a:rPr lang="en-US" sz="3600" dirty="0"/>
              <a:t>The relationship between Internet addiction and the frustration of the need for success</a:t>
            </a:r>
            <a:endParaRPr lang="ru-RU" sz="3600" b="1"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967452" y="2151062"/>
            <a:ext cx="4688436" cy="2413089"/>
          </a:xfrm>
          <a:solidFill>
            <a:schemeClr val="bg1">
              <a:alpha val="82000"/>
            </a:schemeClr>
          </a:solidFill>
        </p:spPr>
        <p:txBody>
          <a:bodyPr vert="horz" lIns="91440" tIns="45720" rIns="91440" bIns="45720" rtlCol="0">
            <a:noAutofit/>
          </a:bodyPr>
          <a:lstStyle/>
          <a:p>
            <a:r>
              <a:rPr lang="en-US" dirty="0"/>
              <a:t>Spearman's rank correlation coefficient </a:t>
            </a:r>
            <a:r>
              <a:rPr lang="en-US" sz="2000" dirty="0" err="1"/>
              <a:t>r</a:t>
            </a:r>
            <a:r>
              <a:rPr lang="en-US" sz="1100" dirty="0" err="1"/>
              <a:t>S</a:t>
            </a:r>
            <a:r>
              <a:rPr lang="en-US" sz="2000" dirty="0"/>
              <a:t>=0,39; p&lt;0,001</a:t>
            </a:r>
            <a:endParaRPr lang="ru-RU" sz="2000" dirty="0"/>
          </a:p>
          <a:p>
            <a:pPr marL="896938" indent="-896938">
              <a:buNone/>
            </a:pPr>
            <a:r>
              <a:rPr lang="ru-RU" sz="2000" dirty="0"/>
              <a:t>	</a:t>
            </a:r>
            <a:r>
              <a:rPr lang="en-US" sz="2000" dirty="0"/>
              <a:t>(positive correlation of average strength at a high level of significance</a:t>
            </a:r>
            <a:r>
              <a:rPr lang="ru-RU" sz="2000" dirty="0"/>
              <a:t>)</a:t>
            </a:r>
          </a:p>
          <a:p>
            <a:pPr marL="0" indent="0">
              <a:buNone/>
            </a:pPr>
            <a:r>
              <a:rPr lang="ru-RU" sz="2000" dirty="0"/>
              <a:t> </a:t>
            </a:r>
          </a:p>
        </p:txBody>
      </p:sp>
      <p:graphicFrame>
        <p:nvGraphicFramePr>
          <p:cNvPr id="5" name="Объект 4"/>
          <p:cNvGraphicFramePr>
            <a:graphicFrameLocks noChangeAspect="1"/>
          </p:cNvGraphicFramePr>
          <p:nvPr>
            <p:extLst>
              <p:ext uri="{D42A27DB-BD31-4B8C-83A1-F6EECF244321}">
                <p14:modId xmlns:p14="http://schemas.microsoft.com/office/powerpoint/2010/main" val="2591970142"/>
              </p:ext>
            </p:extLst>
          </p:nvPr>
        </p:nvGraphicFramePr>
        <p:xfrm>
          <a:off x="530470" y="1462333"/>
          <a:ext cx="5943600" cy="4457700"/>
        </p:xfrm>
        <a:graphic>
          <a:graphicData uri="http://schemas.openxmlformats.org/presentationml/2006/ole">
            <mc:AlternateContent xmlns:mc="http://schemas.openxmlformats.org/markup-compatibility/2006">
              <mc:Choice xmlns:v="urn:schemas-microsoft-com:vml" Requires="v">
                <p:oleObj spid="_x0000_s2076" name="Graph" r:id="rId4" imgW="5943600" imgH="4457880" progId="STATISTICA.Graph">
                  <p:embed/>
                </p:oleObj>
              </mc:Choice>
              <mc:Fallback>
                <p:oleObj name="Graph" r:id="rId4" imgW="5943600" imgH="4457880" progId="STATISTICA.Graph">
                  <p:embed/>
                  <p:pic>
                    <p:nvPicPr>
                      <p:cNvPr id="0" name=""/>
                      <p:cNvPicPr/>
                      <p:nvPr/>
                    </p:nvPicPr>
                    <p:blipFill>
                      <a:blip r:embed="rId5"/>
                      <a:stretch>
                        <a:fillRect/>
                      </a:stretch>
                    </p:blipFill>
                    <p:spPr>
                      <a:xfrm>
                        <a:off x="530470" y="1462333"/>
                        <a:ext cx="5943600" cy="4457700"/>
                      </a:xfrm>
                      <a:prstGeom prst="rect">
                        <a:avLst/>
                      </a:prstGeom>
                    </p:spPr>
                  </p:pic>
                </p:oleObj>
              </mc:Fallback>
            </mc:AlternateContent>
          </a:graphicData>
        </a:graphic>
      </p:graphicFrame>
    </p:spTree>
    <p:extLst>
      <p:ext uri="{BB962C8B-B14F-4D97-AF65-F5344CB8AC3E}">
        <p14:creationId xmlns:p14="http://schemas.microsoft.com/office/powerpoint/2010/main" val="1674901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167055"/>
            <a:ext cx="10901855" cy="1073570"/>
          </a:xfrm>
          <a:solidFill>
            <a:schemeClr val="bg1">
              <a:alpha val="62000"/>
            </a:schemeClr>
          </a:solidFill>
        </p:spPr>
        <p:txBody>
          <a:bodyPr vert="horz" lIns="91440" tIns="45720" rIns="91440" bIns="45720" rtlCol="0" anchor="b">
            <a:noAutofit/>
          </a:bodyPr>
          <a:lstStyle/>
          <a:p>
            <a:pPr algn="ctr"/>
            <a:r>
              <a:rPr lang="en-US" sz="3200" dirty="0"/>
              <a:t>Transitions from the previous level of the associated indicator to the next</a:t>
            </a:r>
            <a:endParaRPr lang="ru-RU" sz="3200" b="1" dirty="0">
              <a:solidFill>
                <a:srgbClr val="0070C0"/>
              </a:solidFill>
              <a:latin typeface="Arial" panose="020B0604020202020204" pitchFamily="34" charset="0"/>
              <a:cs typeface="Arial" panose="020B0604020202020204" pitchFamily="34" charset="0"/>
            </a:endParaRPr>
          </a:p>
        </p:txBody>
      </p:sp>
      <p:sp>
        <p:nvSpPr>
          <p:cNvPr id="8" name="Прямоугольник 7"/>
          <p:cNvSpPr/>
          <p:nvPr/>
        </p:nvSpPr>
        <p:spPr>
          <a:xfrm>
            <a:off x="340334" y="5363308"/>
            <a:ext cx="11681378" cy="1195754"/>
          </a:xfrm>
          <a:prstGeom prst="rect">
            <a:avLst/>
          </a:prstGeom>
          <a:solidFill>
            <a:schemeClr val="bg1">
              <a:alpha val="79000"/>
            </a:schemeClr>
          </a:solidFill>
        </p:spPr>
        <p:txBody>
          <a:bodyPr vert="horz" lIns="91440" tIns="45720" rIns="91440" bIns="45720" rtlCol="0" anchor="b">
            <a:normAutofit/>
          </a:bodyPr>
          <a:lstStyle/>
          <a:p>
            <a:pPr>
              <a:lnSpc>
                <a:spcPct val="90000"/>
              </a:lnSpc>
              <a:spcBef>
                <a:spcPct val="0"/>
              </a:spcBef>
            </a:pPr>
            <a:r>
              <a:rPr lang="en-US" dirty="0"/>
              <a:t>Since the change in the frustration of the need to achieve when moving from a lower level of Internet addiction to a higher level is generally more pronounced than the change in the level of Internet addiction when moving from a lower level of frustration of the need to achieve success to a higher level, it can be assumed that Internet addiction plays a more deterministic role in this pair.</a:t>
            </a:r>
            <a:endParaRPr lang="ru-RU" dirty="0">
              <a:solidFill>
                <a:srgbClr val="002060"/>
              </a:solidFill>
              <a:latin typeface="Arial" panose="020B0604020202020204" pitchFamily="34" charset="0"/>
              <a:ea typeface="+mj-ea"/>
              <a:cs typeface="Arial" panose="020B0604020202020204" pitchFamily="34" charset="0"/>
            </a:endParaRPr>
          </a:p>
        </p:txBody>
      </p:sp>
      <p:graphicFrame>
        <p:nvGraphicFramePr>
          <p:cNvPr id="7" name="Диаграмма 6"/>
          <p:cNvGraphicFramePr>
            <a:graphicFrameLocks/>
          </p:cNvGraphicFramePr>
          <p:nvPr>
            <p:extLst>
              <p:ext uri="{D42A27DB-BD31-4B8C-83A1-F6EECF244321}">
                <p14:modId xmlns:p14="http://schemas.microsoft.com/office/powerpoint/2010/main" val="3193590436"/>
              </p:ext>
            </p:extLst>
          </p:nvPr>
        </p:nvGraphicFramePr>
        <p:xfrm>
          <a:off x="407376" y="1697371"/>
          <a:ext cx="5421923" cy="357801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24255" y="1328039"/>
            <a:ext cx="4765430" cy="369332"/>
          </a:xfrm>
          <a:prstGeom prst="rect">
            <a:avLst/>
          </a:prstGeom>
          <a:noFill/>
        </p:spPr>
        <p:txBody>
          <a:bodyPr wrap="square" rtlCol="0">
            <a:spAutoFit/>
          </a:bodyPr>
          <a:lstStyle/>
          <a:p>
            <a:pPr algn="ctr"/>
            <a:r>
              <a:rPr lang="en-US" b="1" dirty="0">
                <a:solidFill>
                  <a:schemeClr val="bg1"/>
                </a:solidFill>
              </a:rPr>
              <a:t>Frustration of the need to achieve success</a:t>
            </a:r>
            <a:endParaRPr lang="ru-RU" b="1" dirty="0">
              <a:solidFill>
                <a:schemeClr val="bg1"/>
              </a:solidFill>
            </a:endParaRPr>
          </a:p>
        </p:txBody>
      </p:sp>
      <p:graphicFrame>
        <p:nvGraphicFramePr>
          <p:cNvPr id="10" name="Диаграмма 9"/>
          <p:cNvGraphicFramePr>
            <a:graphicFrameLocks/>
          </p:cNvGraphicFramePr>
          <p:nvPr>
            <p:extLst>
              <p:ext uri="{D42A27DB-BD31-4B8C-83A1-F6EECF244321}">
                <p14:modId xmlns:p14="http://schemas.microsoft.com/office/powerpoint/2010/main" val="703518753"/>
              </p:ext>
            </p:extLst>
          </p:nvPr>
        </p:nvGraphicFramePr>
        <p:xfrm>
          <a:off x="6289126" y="1697371"/>
          <a:ext cx="5732586" cy="3578014"/>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7350369" y="1328039"/>
            <a:ext cx="3877956" cy="369332"/>
          </a:xfrm>
          <a:prstGeom prst="rect">
            <a:avLst/>
          </a:prstGeom>
          <a:noFill/>
        </p:spPr>
        <p:txBody>
          <a:bodyPr wrap="square" rtlCol="0">
            <a:spAutoFit/>
          </a:bodyPr>
          <a:lstStyle/>
          <a:p>
            <a:pPr algn="ctr"/>
            <a:r>
              <a:rPr lang="en-US" b="1" dirty="0">
                <a:solidFill>
                  <a:schemeClr val="bg1"/>
                </a:solidFill>
              </a:rPr>
              <a:t>Internet addiction</a:t>
            </a:r>
            <a:endParaRPr lang="ru-RU" b="1" dirty="0">
              <a:solidFill>
                <a:schemeClr val="bg1"/>
              </a:solidFill>
            </a:endParaRPr>
          </a:p>
        </p:txBody>
      </p:sp>
    </p:spTree>
    <p:extLst>
      <p:ext uri="{BB962C8B-B14F-4D97-AF65-F5344CB8AC3E}">
        <p14:creationId xmlns:p14="http://schemas.microsoft.com/office/powerpoint/2010/main" val="27772166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735</TotalTime>
  <Words>843</Words>
  <Application>Microsoft Office PowerPoint</Application>
  <PresentationFormat>Широкоэкранный</PresentationFormat>
  <Paragraphs>63</Paragraphs>
  <Slides>13</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Тема Office</vt:lpstr>
      <vt:lpstr>STATISTICA Graph</vt:lpstr>
      <vt:lpstr>The role of frustration of the need to achieve success in educational activities in the formation of Internet addiction in adolescents </vt:lpstr>
      <vt:lpstr>Relevance</vt:lpstr>
      <vt:lpstr>The research base</vt:lpstr>
      <vt:lpstr>Research tools</vt:lpstr>
      <vt:lpstr>Frustration of the need to achieve success</vt:lpstr>
      <vt:lpstr>Internet addiction</vt:lpstr>
      <vt:lpstr>Dynamics</vt:lpstr>
      <vt:lpstr>The relationship between Internet addiction and the frustration of the need for success</vt:lpstr>
      <vt:lpstr>Transitions from the previous level of the associated indicator to the next</vt:lpstr>
      <vt:lpstr>Transitions from the previous level of the associated indicator to the next</vt:lpstr>
      <vt:lpstr>At the initial stages of the formation of Internet addiction, the degree of frustration of the need to achieve success plays a leading determinant role. However, in the later stages of the formation of Internet addiction, the determinant role of frustration of the need for achievements is leveled.  Initially, it is the frustration of the need for achievements that determines and contributes to the formation of Internet addiction among students. And at the next stage, with an already formed addiction, it is Internet addiction that determines the measure of frustration of the need for achievements.   Relatively speaking, at first the lack of success situations in the lives of schoolchildren pushes them to immerse themselves in the Internet space, and then immersion in the Internet space becomes the root cause of dissatisfaction with the need to achieve success.</vt:lpstr>
      <vt:lpstr>Thus, it is the frustration of achieving success in educational activities that is the "trigger" for the formation of Internet addiction, and this must be taken into account by teachers, especially in elementary school, when the child is especially sensitive to both praise and its absence.  It is necessary to find something in the student's work that can be praised, even if it is a small achievement, which, as it seems, should not be paid attention to.  Experiencing a situation of success in the classroom, recognizing such situations, forming confidence that success can actually be achieved – all this will contribute to preventing children from entering the virtual reality of the Internet and the formation of Internet addiction.</vt:lpstr>
      <vt:lpstr>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Итоговый индивидуальный проект по теме: Влияние компьютерных игр на агрессивность у подростков</dc:title>
  <dc:creator>Hedgehog</dc:creator>
  <cp:lastModifiedBy>Швецова_СВ</cp:lastModifiedBy>
  <cp:revision>62</cp:revision>
  <dcterms:created xsi:type="dcterms:W3CDTF">2024-04-14T14:08:05Z</dcterms:created>
  <dcterms:modified xsi:type="dcterms:W3CDTF">2024-05-15T11:12:23Z</dcterms:modified>
</cp:coreProperties>
</file>