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620" r:id="rId4"/>
    <p:sldId id="276" r:id="rId5"/>
    <p:sldId id="616" r:id="rId6"/>
    <p:sldId id="617" r:id="rId7"/>
    <p:sldId id="619" r:id="rId8"/>
    <p:sldId id="287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0" d="100"/>
          <a:sy n="50" d="100"/>
        </p:scale>
        <p:origin x="53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381F6-0F5C-4097-963B-CE9AAFE043FA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278076-35BE-44FA-AB1D-611D15D79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983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8DC4-553B-4A8E-8FFC-0930A62FBBC2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10D7-70B6-44F8-A5A0-F17B5ACC3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265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8DC4-553B-4A8E-8FFC-0930A62FBBC2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10D7-70B6-44F8-A5A0-F17B5ACC3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169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8DC4-553B-4A8E-8FFC-0930A62FBBC2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10D7-70B6-44F8-A5A0-F17B5ACC3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04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8DC4-553B-4A8E-8FFC-0930A62FBBC2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10D7-70B6-44F8-A5A0-F17B5ACC3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68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8DC4-553B-4A8E-8FFC-0930A62FBBC2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10D7-70B6-44F8-A5A0-F17B5ACC3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398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8DC4-553B-4A8E-8FFC-0930A62FBBC2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10D7-70B6-44F8-A5A0-F17B5ACC3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19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8DC4-553B-4A8E-8FFC-0930A62FBBC2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10D7-70B6-44F8-A5A0-F17B5ACC3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480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8DC4-553B-4A8E-8FFC-0930A62FBBC2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10D7-70B6-44F8-A5A0-F17B5ACC3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361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8DC4-553B-4A8E-8FFC-0930A62FBBC2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10D7-70B6-44F8-A5A0-F17B5ACC3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880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8DC4-553B-4A8E-8FFC-0930A62FBBC2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10D7-70B6-44F8-A5A0-F17B5ACC3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790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8DC4-553B-4A8E-8FFC-0930A62FBBC2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10D7-70B6-44F8-A5A0-F17B5ACC3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349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E8DC4-553B-4A8E-8FFC-0930A62FBBC2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C10D7-70B6-44F8-A5A0-F17B5ACC3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72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mailto:dzhaz@tut.b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402096"/>
            <a:ext cx="9144000" cy="2951539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development of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Adolescent's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Subjectivity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 a Digital Environment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937291"/>
            <a:ext cx="9144000" cy="147638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Arseny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Dzhanashia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Mogilev State A.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Kuleshov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University</a:t>
            </a:r>
          </a:p>
          <a:p>
            <a:pPr>
              <a:lnSpc>
                <a:spcPct val="100000"/>
              </a:lnSpc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20</a:t>
            </a: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23</a:t>
            </a:r>
            <a:endParaRPr lang="ru-RU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068" y="382028"/>
            <a:ext cx="1743006" cy="81623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326" y="587591"/>
            <a:ext cx="1221347" cy="122134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185" y="4722985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734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Development of digital technologies and AI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37748"/>
            <a:ext cx="10515600" cy="2862285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In addition to all the obvious </a:t>
            </a:r>
            <a:r>
              <a:rPr lang="en-US" dirty="0" smtClean="0">
                <a:latin typeface="+mj-lt"/>
              </a:rPr>
              <a:t>advantages...</a:t>
            </a:r>
          </a:p>
          <a:p>
            <a:r>
              <a:rPr lang="en-US" dirty="0" smtClean="0">
                <a:latin typeface="+mj-lt"/>
              </a:rPr>
              <a:t>Minimize </a:t>
            </a:r>
            <a:r>
              <a:rPr lang="en-US" dirty="0">
                <a:latin typeface="+mj-lt"/>
              </a:rPr>
              <a:t>direct contact with the other person</a:t>
            </a:r>
            <a:endParaRPr lang="ru-RU" dirty="0">
              <a:latin typeface="+mj-lt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605106">
            <a:off x="1491287" y="4927832"/>
            <a:ext cx="1200911" cy="120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363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 development during childhood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44710"/>
            <a:ext cx="10907332" cy="4623515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Speech is a tool for mastering one's own affects (feelings), behavior and activity (L.S. Vygotsky)</a:t>
            </a:r>
            <a:endParaRPr lang="ru-RU" dirty="0">
              <a:latin typeface="+mj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960487"/>
            <a:ext cx="1083837" cy="108383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258" y="365758"/>
            <a:ext cx="482186" cy="48218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5653827"/>
            <a:ext cx="2130380" cy="213038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4073" y="2746754"/>
            <a:ext cx="2190750" cy="30194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402357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Comparative research</a:t>
            </a:r>
            <a:endParaRPr lang="ru-RU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08504"/>
            <a:ext cx="10515600" cy="43051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latin typeface="+mj-lt"/>
              </a:rPr>
              <a:t>1 </a:t>
            </a:r>
            <a:r>
              <a:rPr lang="en-US" b="1" dirty="0" smtClean="0">
                <a:latin typeface="+mj-lt"/>
              </a:rPr>
              <a:t>episode</a:t>
            </a:r>
          </a:p>
          <a:p>
            <a:pPr marL="0" indent="0" algn="ctr">
              <a:buNone/>
            </a:pPr>
            <a:r>
              <a:rPr lang="en-US" dirty="0" smtClean="0">
                <a:latin typeface="+mj-lt"/>
              </a:rPr>
              <a:t>2007</a:t>
            </a:r>
            <a:r>
              <a:rPr lang="en-US" dirty="0">
                <a:latin typeface="+mj-lt"/>
              </a:rPr>
              <a:t>, N=157, age </a:t>
            </a:r>
            <a:r>
              <a:rPr lang="en-US" dirty="0" smtClean="0">
                <a:latin typeface="+mj-lt"/>
              </a:rPr>
              <a:t>14.75±0.05</a:t>
            </a:r>
          </a:p>
          <a:p>
            <a:pPr marL="0" indent="0" algn="ctr">
              <a:buNone/>
            </a:pPr>
            <a:r>
              <a:rPr lang="en-US" dirty="0" smtClean="0">
                <a:latin typeface="+mj-lt"/>
              </a:rPr>
              <a:t>Methods</a:t>
            </a:r>
            <a:r>
              <a:rPr lang="en-US" dirty="0">
                <a:latin typeface="+mj-lt"/>
              </a:rPr>
              <a:t>: MMI, UVSV, USK, </a:t>
            </a:r>
            <a:r>
              <a:rPr lang="en-US" dirty="0" smtClean="0">
                <a:latin typeface="+mj-lt"/>
              </a:rPr>
              <a:t>VSK</a:t>
            </a:r>
          </a:p>
          <a:p>
            <a:pPr marL="0" indent="0" algn="ctr">
              <a:buNone/>
            </a:pPr>
            <a:r>
              <a:rPr lang="en-US" b="1" dirty="0" smtClean="0">
                <a:latin typeface="+mj-lt"/>
              </a:rPr>
              <a:t>2 </a:t>
            </a:r>
            <a:r>
              <a:rPr lang="en-US" dirty="0"/>
              <a:t>episode</a:t>
            </a:r>
            <a:endParaRPr lang="en-US" dirty="0" smtClean="0">
              <a:latin typeface="+mj-lt"/>
            </a:endParaRPr>
          </a:p>
          <a:p>
            <a:pPr marL="0" indent="0" algn="ctr">
              <a:buNone/>
            </a:pPr>
            <a:r>
              <a:rPr lang="en-US" dirty="0" smtClean="0">
                <a:latin typeface="+mj-lt"/>
              </a:rPr>
              <a:t>2020</a:t>
            </a:r>
            <a:r>
              <a:rPr lang="en-US" dirty="0">
                <a:latin typeface="+mj-lt"/>
              </a:rPr>
              <a:t>, N=315, age 14.89±0.05 </a:t>
            </a:r>
            <a:r>
              <a:rPr lang="en-US" dirty="0" smtClean="0">
                <a:latin typeface="+mj-lt"/>
              </a:rPr>
              <a:t>years</a:t>
            </a:r>
          </a:p>
          <a:p>
            <a:pPr marL="0" indent="0" algn="ctr">
              <a:buNone/>
            </a:pPr>
            <a:r>
              <a:rPr lang="en-US" dirty="0" smtClean="0">
                <a:latin typeface="+mj-lt"/>
              </a:rPr>
              <a:t>Methods</a:t>
            </a:r>
            <a:r>
              <a:rPr lang="en-US" dirty="0">
                <a:latin typeface="+mj-lt"/>
              </a:rPr>
              <a:t>: MMI, UVSV, USK, VSK</a:t>
            </a:r>
            <a:endParaRPr lang="ru-RU" dirty="0">
              <a:latin typeface="+mj-lt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4543" y="3068434"/>
            <a:ext cx="1200911" cy="120091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463504">
            <a:off x="573235" y="1299140"/>
            <a:ext cx="1200911" cy="120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853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Observation</a:t>
            </a:r>
            <a:endParaRPr lang="ru-RU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08504"/>
            <a:ext cx="10515600" cy="4305175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en-US" dirty="0">
                <a:latin typeface="+mj-lt"/>
              </a:rPr>
              <a:t>Difficulties in formulating intentions and </a:t>
            </a:r>
            <a:r>
              <a:rPr lang="en-US" dirty="0" smtClean="0">
                <a:latin typeface="+mj-lt"/>
              </a:rPr>
              <a:t>goals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+mj-lt"/>
              </a:rPr>
              <a:t>Difficulties </a:t>
            </a:r>
            <a:r>
              <a:rPr lang="en-US" dirty="0">
                <a:latin typeface="+mj-lt"/>
              </a:rPr>
              <a:t>in explaining the reasons for successes and </a:t>
            </a:r>
            <a:r>
              <a:rPr lang="en-US" dirty="0" smtClean="0">
                <a:latin typeface="+mj-lt"/>
              </a:rPr>
              <a:t>failures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+mj-lt"/>
              </a:rPr>
              <a:t>Difficulties </a:t>
            </a:r>
            <a:r>
              <a:rPr lang="en-US" dirty="0">
                <a:latin typeface="+mj-lt"/>
              </a:rPr>
              <a:t>in the perception and presentation of written text</a:t>
            </a:r>
            <a:endParaRPr lang="ru-RU" dirty="0" smtClean="0">
              <a:latin typeface="+mj-lt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968" y="4891959"/>
            <a:ext cx="1521720" cy="1521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4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 Visualization Trends</a:t>
            </a:r>
            <a:endParaRPr lang="ru-RU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08504"/>
            <a:ext cx="10515600" cy="43051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>
                <a:latin typeface="+mj-lt"/>
              </a:rPr>
              <a:t>Consequences:</a:t>
            </a:r>
          </a:p>
          <a:p>
            <a:pPr marL="0" indent="0" algn="just">
              <a:buNone/>
            </a:pPr>
            <a:r>
              <a:rPr lang="en-US" dirty="0" smtClean="0">
                <a:latin typeface="+mj-lt"/>
              </a:rPr>
              <a:t>- Minimal </a:t>
            </a:r>
            <a:r>
              <a:rPr lang="en-US" dirty="0">
                <a:latin typeface="+mj-lt"/>
              </a:rPr>
              <a:t>use of speech</a:t>
            </a:r>
          </a:p>
          <a:p>
            <a:pPr marL="0" indent="0" algn="just">
              <a:buNone/>
            </a:pPr>
            <a:r>
              <a:rPr lang="en-US" dirty="0" smtClean="0">
                <a:latin typeface="+mj-lt"/>
              </a:rPr>
              <a:t>- Decline </a:t>
            </a:r>
            <a:r>
              <a:rPr lang="en-US" dirty="0">
                <a:latin typeface="+mj-lt"/>
              </a:rPr>
              <a:t>in reading fluency and </a:t>
            </a:r>
            <a:r>
              <a:rPr lang="en-US" dirty="0" smtClean="0">
                <a:latin typeface="+mj-lt"/>
              </a:rPr>
              <a:t>comprehension tongue-tied</a:t>
            </a:r>
            <a:endParaRPr lang="en-US" dirty="0">
              <a:latin typeface="+mj-lt"/>
            </a:endParaRPr>
          </a:p>
          <a:p>
            <a:pPr algn="just">
              <a:buFontTx/>
              <a:buChar char="-"/>
            </a:pPr>
            <a:r>
              <a:rPr lang="en-US" dirty="0" smtClean="0">
                <a:latin typeface="+mj-lt"/>
              </a:rPr>
              <a:t>Difficulties </a:t>
            </a:r>
            <a:r>
              <a:rPr lang="en-US" dirty="0">
                <a:latin typeface="+mj-lt"/>
              </a:rPr>
              <a:t>in reflecting one's own feelings, desires, </a:t>
            </a:r>
            <a:r>
              <a:rPr lang="en-US" dirty="0" smtClean="0">
                <a:latin typeface="+mj-lt"/>
              </a:rPr>
              <a:t>intentions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+mj-lt"/>
              </a:rPr>
              <a:t>Problems </a:t>
            </a:r>
            <a:r>
              <a:rPr lang="en-US" dirty="0">
                <a:latin typeface="+mj-lt"/>
              </a:rPr>
              <a:t>with volitional regulation</a:t>
            </a:r>
            <a:endParaRPr lang="ru-RU" dirty="0" smtClean="0">
              <a:latin typeface="+mj-lt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131915" y="5787979"/>
            <a:ext cx="368122" cy="368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610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Adult 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adolescent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08504"/>
            <a:ext cx="10515600" cy="43051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>
                <a:latin typeface="+mj-lt"/>
              </a:rPr>
              <a:t>Problem: </a:t>
            </a:r>
            <a:r>
              <a:rPr lang="en-US" dirty="0">
                <a:latin typeface="+mj-lt"/>
              </a:rPr>
              <a:t>How is knowledge and experience transferred?</a:t>
            </a:r>
          </a:p>
          <a:p>
            <a:pPr marL="0" indent="0" algn="just">
              <a:buNone/>
            </a:pPr>
            <a:endParaRPr lang="en-US" b="1" dirty="0">
              <a:latin typeface="+mj-lt"/>
            </a:endParaRPr>
          </a:p>
          <a:p>
            <a:pPr marL="0" indent="0" algn="just">
              <a:buNone/>
            </a:pPr>
            <a:r>
              <a:rPr lang="en-US" dirty="0">
                <a:latin typeface="+mj-lt"/>
              </a:rPr>
              <a:t>Cooperation between an adult and a teenager in the implementation of their intention to engage in self-education is possible under the following conditions:</a:t>
            </a:r>
          </a:p>
          <a:p>
            <a:pPr marL="0" indent="0" algn="just">
              <a:buNone/>
            </a:pPr>
            <a:r>
              <a:rPr lang="en-US" dirty="0">
                <a:latin typeface="+mj-lt"/>
              </a:rPr>
              <a:t>     - independence of intentions and goals of a teenager</a:t>
            </a:r>
          </a:p>
          <a:p>
            <a:pPr marL="0" indent="0" algn="just">
              <a:buNone/>
            </a:pPr>
            <a:r>
              <a:rPr lang="en-US" dirty="0">
                <a:latin typeface="+mj-lt"/>
              </a:rPr>
              <a:t>     - understanding the specificity of self-education as an activity</a:t>
            </a:r>
          </a:p>
          <a:p>
            <a:pPr marL="0" indent="0" algn="just">
              <a:buNone/>
            </a:pPr>
            <a:r>
              <a:rPr lang="en-US" dirty="0">
                <a:latin typeface="+mj-lt"/>
              </a:rPr>
              <a:t>     - reliance on the features of age</a:t>
            </a:r>
            <a:endParaRPr lang="ru-RU" dirty="0">
              <a:latin typeface="+mj-lt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8690" y="939017"/>
            <a:ext cx="780111" cy="78011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0242" y="4831487"/>
            <a:ext cx="1837118" cy="1837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116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ru-RU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dirty="0">
              <a:latin typeface="+mj-lt"/>
            </a:endParaRPr>
          </a:p>
          <a:p>
            <a:pPr marL="0" indent="0" algn="ctr">
              <a:buNone/>
            </a:pPr>
            <a:endParaRPr lang="ru-RU" dirty="0">
              <a:latin typeface="+mj-lt"/>
            </a:endParaRPr>
          </a:p>
          <a:p>
            <a:pPr marL="0" indent="0" algn="ctr">
              <a:buNone/>
            </a:pPr>
            <a:endParaRPr lang="ru-RU" dirty="0">
              <a:latin typeface="+mj-lt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+mj-lt"/>
              </a:rPr>
              <a:t>Thank you</a:t>
            </a:r>
            <a:r>
              <a:rPr lang="ru-RU" b="1" dirty="0" smtClean="0">
                <a:latin typeface="+mj-lt"/>
              </a:rPr>
              <a:t>!</a:t>
            </a:r>
            <a:endParaRPr lang="ru-RU" b="1" dirty="0">
              <a:latin typeface="+mj-lt"/>
            </a:endParaRPr>
          </a:p>
          <a:p>
            <a:pPr marL="0" indent="0" algn="ctr">
              <a:buNone/>
            </a:pPr>
            <a:endParaRPr lang="ru-RU" dirty="0">
              <a:latin typeface="+mj-lt"/>
            </a:endParaRPr>
          </a:p>
          <a:p>
            <a:pPr marL="0" indent="0" algn="ctr">
              <a:buNone/>
            </a:pPr>
            <a:endParaRPr lang="ru-RU" dirty="0">
              <a:latin typeface="+mj-lt"/>
            </a:endParaRPr>
          </a:p>
          <a:p>
            <a:pPr marL="0" indent="0" algn="ctr">
              <a:buNone/>
            </a:pPr>
            <a:r>
              <a:rPr lang="en-US" sz="2000" dirty="0" smtClean="0">
                <a:latin typeface="+mj-lt"/>
                <a:hlinkClick r:id="rId2"/>
              </a:rPr>
              <a:t>dzhanashia@msu.by</a:t>
            </a:r>
            <a:endParaRPr lang="en-US" sz="2000" dirty="0">
              <a:latin typeface="+mj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52" y="3345422"/>
            <a:ext cx="476250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4887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2354</TotalTime>
  <Words>223</Words>
  <Application>Microsoft Office PowerPoint</Application>
  <PresentationFormat>Широкоэкранный</PresentationFormat>
  <Paragraphs>41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The development of Adolescent's Subjectivity in a Digital Environment</vt:lpstr>
      <vt:lpstr>Development of digital technologies and AI</vt:lpstr>
      <vt:lpstr>Human development during childhood</vt:lpstr>
      <vt:lpstr>Comparative research</vt:lpstr>
      <vt:lpstr>Observation</vt:lpstr>
      <vt:lpstr>Content Visualization Trends</vt:lpstr>
      <vt:lpstr>Adult and adolescent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and Pedagogy of a High School</dc:title>
  <dc:creator>zdekv_403</dc:creator>
  <cp:lastModifiedBy>Neitrino</cp:lastModifiedBy>
  <cp:revision>185</cp:revision>
  <dcterms:created xsi:type="dcterms:W3CDTF">2019-09-24T06:02:03Z</dcterms:created>
  <dcterms:modified xsi:type="dcterms:W3CDTF">2023-05-22T20:52:26Z</dcterms:modified>
</cp:coreProperties>
</file>