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17"/>
  </p:notesMasterIdLst>
  <p:sldIdLst>
    <p:sldId id="369" r:id="rId2"/>
    <p:sldId id="427" r:id="rId3"/>
    <p:sldId id="428" r:id="rId4"/>
    <p:sldId id="356" r:id="rId5"/>
    <p:sldId id="422" r:id="rId6"/>
    <p:sldId id="436" r:id="rId7"/>
    <p:sldId id="426" r:id="rId8"/>
    <p:sldId id="416" r:id="rId9"/>
    <p:sldId id="410" r:id="rId10"/>
    <p:sldId id="437" r:id="rId11"/>
    <p:sldId id="348" r:id="rId12"/>
    <p:sldId id="433" r:id="rId13"/>
    <p:sldId id="434" r:id="rId14"/>
    <p:sldId id="435" r:id="rId15"/>
    <p:sldId id="352" r:id="rId16"/>
  </p:sldIdLst>
  <p:sldSz cx="12192000" cy="6858000"/>
  <p:notesSz cx="6858000" cy="9144000"/>
  <p:defaultTextStyle>
    <a:defPPr>
      <a:defRPr lang="ru-RU"/>
    </a:defPPr>
    <a:lvl1pPr marL="0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54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9A"/>
    <a:srgbClr val="49494F"/>
    <a:srgbClr val="580F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7873" autoAdjust="0"/>
  </p:normalViewPr>
  <p:slideViewPr>
    <p:cSldViewPr snapToGrid="0">
      <p:cViewPr varScale="1">
        <p:scale>
          <a:sx n="81" d="100"/>
          <a:sy n="81" d="100"/>
        </p:scale>
        <p:origin x="60" y="19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526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9EC066-52AA-4BB8-90A9-63B6F6608483}" type="datetimeFigureOut">
              <a:rPr lang="ru-RU" smtClean="0"/>
              <a:t>18.05.2024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6D65C5-C955-4317-98F4-3C47E52AF2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2699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Почему начала изучать развитие? Чтобы доказать, что его</a:t>
            </a:r>
            <a:r>
              <a:rPr lang="ru-RU" baseline="0" dirty="0" smtClean="0"/>
              <a:t> можно запустить, показать это на видео и даже представить количественно.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65C5-C955-4317-98F4-3C47E52AF27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4411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Оценки по 5 АПК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39F50D-4259-8841-A0E4-ECBDC2EADD9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07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400" dirty="0" smtClean="0"/>
              <a:t>От АПК психофизиологического выживания к АПК</a:t>
            </a:r>
            <a:r>
              <a:rPr lang="ru-RU" sz="1400" baseline="0" dirty="0" smtClean="0"/>
              <a:t> игровому-диалогическому и привязанности и АПК образно-ролевому.</a:t>
            </a:r>
          </a:p>
          <a:p>
            <a:r>
              <a:rPr lang="ru-RU" sz="1400" baseline="0" dirty="0" smtClean="0"/>
              <a:t>От искажения к задержке.</a:t>
            </a:r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65C5-C955-4317-98F4-3C47E52AF27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997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От АПК симбиотического</a:t>
            </a:r>
            <a:r>
              <a:rPr lang="ru-RU" baseline="0" dirty="0" smtClean="0"/>
              <a:t> к АПК экспансии, АПК игровому-диалогическому и АПК образно-ролевому.</a:t>
            </a:r>
          </a:p>
          <a:p>
            <a:r>
              <a:rPr lang="ru-RU" baseline="0" dirty="0" smtClean="0"/>
              <a:t>От повреждения к задержке.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6D65C5-C955-4317-98F4-3C47E52AF27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776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B485-4469-4E64-9AAC-90856EE9ED40}" type="datetimeFigureOut">
              <a:rPr lang="ru-RU" smtClean="0"/>
              <a:t>18.05.2024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8BD6F-D06A-4301-8735-BFFD89C12C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8871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B485-4469-4E64-9AAC-90856EE9ED40}" type="datetimeFigureOut">
              <a:rPr lang="ru-RU" smtClean="0"/>
              <a:t>18.05.2024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8BD6F-D06A-4301-8735-BFFD89C12C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653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B485-4469-4E64-9AAC-90856EE9ED40}" type="datetimeFigureOut">
              <a:rPr lang="ru-RU" smtClean="0"/>
              <a:t>18.05.2024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8BD6F-D06A-4301-8735-BFFD89C12C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98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B485-4469-4E64-9AAC-90856EE9ED40}" type="datetimeFigureOut">
              <a:rPr lang="ru-RU" smtClean="0"/>
              <a:t>18.05.2024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8BD6F-D06A-4301-8735-BFFD89C12C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921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B485-4469-4E64-9AAC-90856EE9ED40}" type="datetimeFigureOut">
              <a:rPr lang="ru-RU" smtClean="0"/>
              <a:t>18.05.2024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8BD6F-D06A-4301-8735-BFFD89C12C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611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B485-4469-4E64-9AAC-90856EE9ED40}" type="datetimeFigureOut">
              <a:rPr lang="ru-RU" smtClean="0"/>
              <a:t>18.05.2024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8BD6F-D06A-4301-8735-BFFD89C12C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094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B485-4469-4E64-9AAC-90856EE9ED40}" type="datetimeFigureOut">
              <a:rPr lang="ru-RU" smtClean="0"/>
              <a:t>18.05.2024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8BD6F-D06A-4301-8735-BFFD89C12C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59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B485-4469-4E64-9AAC-90856EE9ED40}" type="datetimeFigureOut">
              <a:rPr lang="ru-RU" smtClean="0"/>
              <a:t>18.05.2024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8BD6F-D06A-4301-8735-BFFD89C12C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304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B485-4469-4E64-9AAC-90856EE9ED40}" type="datetimeFigureOut">
              <a:rPr lang="ru-RU" smtClean="0"/>
              <a:t>18.05.2024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8BD6F-D06A-4301-8735-BFFD89C12C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633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B485-4469-4E64-9AAC-90856EE9ED40}" type="datetimeFigureOut">
              <a:rPr lang="ru-RU" smtClean="0"/>
              <a:t>18.05.2024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8BD6F-D06A-4301-8735-BFFD89C12C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5023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B485-4469-4E64-9AAC-90856EE9ED40}" type="datetimeFigureOut">
              <a:rPr lang="ru-RU" smtClean="0"/>
              <a:t>18.05.2024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8BD6F-D06A-4301-8735-BFFD89C12C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338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2B485-4469-4E64-9AAC-90856EE9ED40}" type="datetimeFigureOut">
              <a:rPr lang="ru-RU" smtClean="0"/>
              <a:t>18.05.2024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8BD6F-D06A-4301-8735-BFFD89C12C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168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4571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457178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7" algn="l" defTabSz="457178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457178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457178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457178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457178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1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4571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4571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4571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4571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4571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4571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4571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4571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4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4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4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ервый лист правильный.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40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952992" y="525547"/>
            <a:ext cx="7524803" cy="2092877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Work with video recordings 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of psychic development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in professional training of clinical psychologists</a:t>
            </a:r>
          </a:p>
        </p:txBody>
      </p:sp>
      <p:pic>
        <p:nvPicPr>
          <p:cNvPr id="4" name="Рисунок 3" descr="psyh_logoоблегчённая.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6D6A09"/>
              </a:clrFrom>
              <a:clrTo>
                <a:srgbClr val="6D6A0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66704" y="4576221"/>
            <a:ext cx="1900800" cy="1900800"/>
          </a:xfrm>
          <a:prstGeom prst="rect">
            <a:avLst/>
          </a:prstGeom>
        </p:spPr>
      </p:pic>
      <p:pic>
        <p:nvPicPr>
          <p:cNvPr id="5" name="Рисунок 4" descr="Вариация облегчённая.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760" y="4476758"/>
            <a:ext cx="2414925" cy="2338909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950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98"/>
    </mc:Choice>
    <mc:Fallback>
      <p:transition spd="slow" advTm="8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9900" y="0"/>
            <a:ext cx="8703088" cy="6858000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034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828"/>
    </mc:Choice>
    <mc:Fallback>
      <p:transition spd="slow" advTm="19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417639"/>
          </a:xfrm>
        </p:spPr>
        <p:txBody>
          <a:bodyPr>
            <a:normAutofit fontScale="90000"/>
          </a:bodyPr>
          <a:lstStyle/>
          <a:p>
            <a:r>
              <a:rPr lang="en-GB" sz="3100" b="1" dirty="0" smtClean="0">
                <a:solidFill>
                  <a:srgbClr val="580F1C"/>
                </a:solidFill>
              </a:rPr>
              <a:t>Express assessment of motives of development on dynamics of non-verbal communication with an operator: from rejection through expansion to open contact. The boy of 5 years old. </a:t>
            </a:r>
            <a:endParaRPr lang="en-GB" sz="3100" b="1" dirty="0">
              <a:solidFill>
                <a:srgbClr val="580F1C"/>
              </a:solidFill>
            </a:endParaRPr>
          </a:p>
        </p:txBody>
      </p:sp>
      <p:pic>
        <p:nvPicPr>
          <p:cNvPr id="10" name="Рисунок 2"/>
          <p:cNvPicPr>
            <a:picLocks noGrp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2" r="12112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118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15"/>
    </mc:Choice>
    <mc:Fallback>
      <p:transition spd="slow" advTm="28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05" y="1411711"/>
            <a:ext cx="11154127" cy="4074695"/>
          </a:xfrm>
          <a:prstGeom prst="rect">
            <a:avLst/>
          </a:prstGeom>
        </p:spPr>
      </p:pic>
      <p:sp>
        <p:nvSpPr>
          <p:cNvPr id="5" name="Название 4"/>
          <p:cNvSpPr>
            <a:spLocks noGrp="1"/>
          </p:cNvSpPr>
          <p:nvPr>
            <p:ph type="title" idx="4294967295"/>
          </p:nvPr>
        </p:nvSpPr>
        <p:spPr>
          <a:xfrm>
            <a:off x="0" y="238130"/>
            <a:ext cx="10515600" cy="968375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err="1" smtClean="0">
                <a:solidFill>
                  <a:srgbClr val="580F1C"/>
                </a:solidFill>
              </a:rPr>
              <a:t>Express</a:t>
            </a:r>
            <a:r>
              <a:rPr lang="ru-RU" sz="3200" b="1" dirty="0" smtClean="0">
                <a:solidFill>
                  <a:srgbClr val="580F1C"/>
                </a:solidFill>
              </a:rPr>
              <a:t> </a:t>
            </a:r>
            <a:r>
              <a:rPr lang="ru-RU" sz="3200" b="1" dirty="0" err="1" smtClean="0">
                <a:solidFill>
                  <a:srgbClr val="580F1C"/>
                </a:solidFill>
              </a:rPr>
              <a:t>assessment</a:t>
            </a:r>
            <a:r>
              <a:rPr lang="ru-RU" sz="3200" b="1" dirty="0" smtClean="0">
                <a:solidFill>
                  <a:srgbClr val="580F1C"/>
                </a:solidFill>
              </a:rPr>
              <a:t> </a:t>
            </a:r>
            <a:r>
              <a:rPr lang="ru-RU" sz="3200" b="1" dirty="0" err="1" smtClean="0">
                <a:solidFill>
                  <a:srgbClr val="580F1C"/>
                </a:solidFill>
              </a:rPr>
              <a:t>on</a:t>
            </a:r>
            <a:r>
              <a:rPr lang="ru-RU" sz="3200" b="1" dirty="0" smtClean="0">
                <a:solidFill>
                  <a:srgbClr val="580F1C"/>
                </a:solidFill>
              </a:rPr>
              <a:t> </a:t>
            </a:r>
            <a:r>
              <a:rPr lang="ru-RU" sz="3200" b="1" dirty="0" err="1" smtClean="0">
                <a:solidFill>
                  <a:srgbClr val="580F1C"/>
                </a:solidFill>
              </a:rPr>
              <a:t>the</a:t>
            </a:r>
            <a:r>
              <a:rPr lang="ru-RU" sz="3200" b="1" dirty="0" smtClean="0">
                <a:solidFill>
                  <a:srgbClr val="580F1C"/>
                </a:solidFill>
              </a:rPr>
              <a:t> </a:t>
            </a:r>
            <a:r>
              <a:rPr lang="ru-RU" sz="3200" b="1" dirty="0" err="1" smtClean="0">
                <a:solidFill>
                  <a:srgbClr val="580F1C"/>
                </a:solidFill>
              </a:rPr>
              <a:t>dynamics</a:t>
            </a:r>
            <a:r>
              <a:rPr lang="ru-RU" sz="3200" b="1" dirty="0" smtClean="0">
                <a:solidFill>
                  <a:srgbClr val="580F1C"/>
                </a:solidFill>
              </a:rPr>
              <a:t> </a:t>
            </a:r>
            <a:r>
              <a:rPr lang="ru-RU" sz="3200" b="1" dirty="0" err="1" smtClean="0">
                <a:solidFill>
                  <a:srgbClr val="580F1C"/>
                </a:solidFill>
              </a:rPr>
              <a:t>of</a:t>
            </a:r>
            <a:r>
              <a:rPr lang="ru-RU" sz="3200" b="1" dirty="0" smtClean="0">
                <a:solidFill>
                  <a:srgbClr val="580F1C"/>
                </a:solidFill>
              </a:rPr>
              <a:t> </a:t>
            </a:r>
            <a:r>
              <a:rPr lang="ru-RU" sz="3200" b="1" dirty="0" err="1" smtClean="0">
                <a:solidFill>
                  <a:srgbClr val="580F1C"/>
                </a:solidFill>
              </a:rPr>
              <a:t>non-verbal</a:t>
            </a:r>
            <a:r>
              <a:rPr lang="ru-RU" sz="3200" b="1" dirty="0" smtClean="0">
                <a:solidFill>
                  <a:srgbClr val="580F1C"/>
                </a:solidFill>
              </a:rPr>
              <a:t> </a:t>
            </a:r>
            <a:r>
              <a:rPr lang="ru-RU" sz="3200" b="1" dirty="0" err="1" smtClean="0">
                <a:solidFill>
                  <a:srgbClr val="580F1C"/>
                </a:solidFill>
              </a:rPr>
              <a:t>communication</a:t>
            </a:r>
            <a:r>
              <a:rPr lang="ru-RU" sz="3200" b="1" dirty="0" smtClean="0">
                <a:solidFill>
                  <a:srgbClr val="580F1C"/>
                </a:solidFill>
              </a:rPr>
              <a:t> </a:t>
            </a:r>
            <a:r>
              <a:rPr lang="ru-RU" sz="3200" b="1" dirty="0" err="1" smtClean="0">
                <a:solidFill>
                  <a:srgbClr val="580F1C"/>
                </a:solidFill>
              </a:rPr>
              <a:t>with</a:t>
            </a:r>
            <a:r>
              <a:rPr lang="ru-RU" sz="3200" b="1" dirty="0" smtClean="0">
                <a:solidFill>
                  <a:srgbClr val="580F1C"/>
                </a:solidFill>
              </a:rPr>
              <a:t> </a:t>
            </a:r>
            <a:r>
              <a:rPr lang="ru-RU" sz="3200" b="1" dirty="0" err="1" smtClean="0">
                <a:solidFill>
                  <a:srgbClr val="580F1C"/>
                </a:solidFill>
              </a:rPr>
              <a:t>an</a:t>
            </a:r>
            <a:r>
              <a:rPr lang="ru-RU" sz="3200" b="1" dirty="0" smtClean="0">
                <a:solidFill>
                  <a:srgbClr val="580F1C"/>
                </a:solidFill>
              </a:rPr>
              <a:t> </a:t>
            </a:r>
            <a:r>
              <a:rPr lang="ru-RU" sz="3200" b="1" dirty="0" err="1" smtClean="0">
                <a:solidFill>
                  <a:srgbClr val="580F1C"/>
                </a:solidFill>
              </a:rPr>
              <a:t>operator</a:t>
            </a:r>
            <a:r>
              <a:rPr lang="ru-RU" sz="3200" b="1" dirty="0" smtClean="0">
                <a:solidFill>
                  <a:srgbClr val="580F1C"/>
                </a:solidFill>
              </a:rPr>
              <a:t>: </a:t>
            </a:r>
            <a:r>
              <a:rPr lang="ru-RU" sz="3200" b="1" dirty="0" err="1" smtClean="0">
                <a:solidFill>
                  <a:srgbClr val="580F1C"/>
                </a:solidFill>
              </a:rPr>
              <a:t>from</a:t>
            </a:r>
            <a:r>
              <a:rPr lang="ru-RU" sz="3200" b="1" dirty="0" smtClean="0">
                <a:solidFill>
                  <a:srgbClr val="580F1C"/>
                </a:solidFill>
              </a:rPr>
              <a:t> </a:t>
            </a:r>
            <a:r>
              <a:rPr lang="ru-RU" sz="3200" b="1" dirty="0" err="1" smtClean="0">
                <a:solidFill>
                  <a:srgbClr val="580F1C"/>
                </a:solidFill>
              </a:rPr>
              <a:t>damage</a:t>
            </a:r>
            <a:r>
              <a:rPr lang="ru-RU" sz="3200" b="1" dirty="0" smtClean="0">
                <a:solidFill>
                  <a:srgbClr val="580F1C"/>
                </a:solidFill>
              </a:rPr>
              <a:t> </a:t>
            </a:r>
            <a:r>
              <a:rPr lang="ru-RU" sz="3200" b="1" dirty="0" err="1" smtClean="0">
                <a:solidFill>
                  <a:srgbClr val="580F1C"/>
                </a:solidFill>
              </a:rPr>
              <a:t>to</a:t>
            </a:r>
            <a:r>
              <a:rPr lang="ru-RU" sz="3200" b="1" dirty="0" smtClean="0">
                <a:solidFill>
                  <a:srgbClr val="580F1C"/>
                </a:solidFill>
              </a:rPr>
              <a:t> </a:t>
            </a:r>
            <a:r>
              <a:rPr lang="ru-RU" sz="3200" b="1" dirty="0" err="1" smtClean="0">
                <a:solidFill>
                  <a:srgbClr val="580F1C"/>
                </a:solidFill>
              </a:rPr>
              <a:t>delay</a:t>
            </a:r>
            <a:r>
              <a:rPr lang="ru-RU" sz="3200" b="1" dirty="0">
                <a:solidFill>
                  <a:srgbClr val="580F1C"/>
                </a:solidFill>
              </a:rPr>
              <a:t>.</a:t>
            </a:r>
            <a:r>
              <a:rPr lang="ru-RU" sz="3200" b="1" dirty="0" smtClean="0">
                <a:solidFill>
                  <a:srgbClr val="580F1C"/>
                </a:solidFill>
              </a:rPr>
              <a:t> </a:t>
            </a:r>
            <a:r>
              <a:rPr lang="ru-RU" sz="3200" b="1" dirty="0" err="1" smtClean="0">
                <a:solidFill>
                  <a:srgbClr val="580F1C"/>
                </a:solidFill>
              </a:rPr>
              <a:t>The</a:t>
            </a:r>
            <a:r>
              <a:rPr lang="ru-RU" sz="3200" b="1" dirty="0" smtClean="0">
                <a:solidFill>
                  <a:srgbClr val="580F1C"/>
                </a:solidFill>
              </a:rPr>
              <a:t> </a:t>
            </a:r>
            <a:r>
              <a:rPr lang="ru-RU" sz="3200" b="1" dirty="0" err="1" smtClean="0">
                <a:solidFill>
                  <a:srgbClr val="580F1C"/>
                </a:solidFill>
              </a:rPr>
              <a:t>boy</a:t>
            </a:r>
            <a:r>
              <a:rPr lang="ru-RU" sz="3200" b="1" dirty="0" smtClean="0">
                <a:solidFill>
                  <a:srgbClr val="580F1C"/>
                </a:solidFill>
              </a:rPr>
              <a:t> </a:t>
            </a:r>
            <a:r>
              <a:rPr lang="ru-RU" sz="3200" b="1" dirty="0" err="1" smtClean="0">
                <a:solidFill>
                  <a:srgbClr val="580F1C"/>
                </a:solidFill>
              </a:rPr>
              <a:t>of</a:t>
            </a:r>
            <a:r>
              <a:rPr lang="ru-RU" sz="3200" b="1" dirty="0" smtClean="0">
                <a:solidFill>
                  <a:srgbClr val="580F1C"/>
                </a:solidFill>
              </a:rPr>
              <a:t> 9 </a:t>
            </a:r>
            <a:r>
              <a:rPr lang="ru-RU" sz="3200" b="1" dirty="0" err="1" smtClean="0">
                <a:solidFill>
                  <a:srgbClr val="580F1C"/>
                </a:solidFill>
              </a:rPr>
              <a:t>years</a:t>
            </a:r>
            <a:r>
              <a:rPr lang="ru-RU" sz="3200" b="1" dirty="0" smtClean="0">
                <a:solidFill>
                  <a:srgbClr val="580F1C"/>
                </a:solidFill>
              </a:rPr>
              <a:t> </a:t>
            </a:r>
            <a:r>
              <a:rPr lang="ru-RU" sz="3200" b="1" dirty="0" err="1" smtClean="0">
                <a:solidFill>
                  <a:srgbClr val="580F1C"/>
                </a:solidFill>
              </a:rPr>
              <a:t>old</a:t>
            </a:r>
            <a:r>
              <a:rPr lang="ru-RU" sz="3200" b="1" dirty="0" smtClean="0">
                <a:solidFill>
                  <a:srgbClr val="580F1C"/>
                </a:solidFill>
              </a:rPr>
              <a:t>. </a:t>
            </a:r>
            <a:endParaRPr lang="ru-RU" sz="3200" b="1" dirty="0">
              <a:solidFill>
                <a:srgbClr val="580F1C"/>
              </a:solidFill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706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04"/>
    </mc:Choice>
    <mc:Fallback>
      <p:transition spd="slow" advTm="31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err="1" smtClean="0">
                <a:solidFill>
                  <a:schemeClr val="accent2">
                    <a:lumMod val="50000"/>
                  </a:schemeClr>
                </a:solidFill>
              </a:rPr>
              <a:t>Academic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accent2">
                    <a:lumMod val="50000"/>
                  </a:schemeClr>
                </a:solidFill>
              </a:rPr>
              <a:t>disciplines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accent2">
                    <a:lumMod val="50000"/>
                  </a:schemeClr>
                </a:solidFill>
              </a:rPr>
              <a:t>and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b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3200" dirty="0" err="1" smtClean="0">
                <a:solidFill>
                  <a:schemeClr val="accent2">
                    <a:lumMod val="50000"/>
                  </a:schemeClr>
                </a:solidFill>
              </a:rPr>
              <a:t>types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accent2">
                    <a:lumMod val="50000"/>
                  </a:schemeClr>
                </a:solidFill>
              </a:rPr>
              <a:t>of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accent2">
                    <a:lumMod val="50000"/>
                  </a:schemeClr>
                </a:solidFill>
              </a:rPr>
              <a:t>work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accent2">
                    <a:lumMod val="50000"/>
                  </a:schemeClr>
                </a:solidFill>
              </a:rPr>
              <a:t>with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accent2">
                    <a:lumMod val="50000"/>
                  </a:schemeClr>
                </a:solidFill>
              </a:rPr>
              <a:t>child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accent2">
                    <a:lumMod val="50000"/>
                  </a:schemeClr>
                </a:solidFill>
              </a:rPr>
              <a:t>development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200" dirty="0" err="1" smtClean="0">
                <a:solidFill>
                  <a:schemeClr val="accent2">
                    <a:lumMod val="50000"/>
                  </a:schemeClr>
                </a:solidFill>
              </a:rPr>
              <a:t>videos</a:t>
            </a:r>
            <a:endParaRPr lang="ru-RU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370348"/>
            <a:ext cx="5386917" cy="568192"/>
          </a:xfrm>
        </p:spPr>
        <p:txBody>
          <a:bodyPr/>
          <a:lstStyle/>
          <a:p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Academic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3">
                    <a:lumMod val="50000"/>
                  </a:schemeClr>
                </a:solidFill>
              </a:rPr>
              <a:t>disciplines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1921828"/>
            <a:ext cx="5386917" cy="47391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 smtClean="0"/>
              <a:t>Basic courses:</a:t>
            </a:r>
          </a:p>
          <a:p>
            <a:pPr marL="0" indent="0">
              <a:buNone/>
            </a:pPr>
            <a:r>
              <a:rPr lang="en-US" sz="1800" dirty="0" smtClean="0"/>
              <a:t>1. Disorders of mental development </a:t>
            </a:r>
            <a:r>
              <a:rPr lang="en-US" sz="1800" dirty="0"/>
              <a:t>in children.</a:t>
            </a:r>
          </a:p>
          <a:p>
            <a:pPr marL="0" indent="0">
              <a:buNone/>
            </a:pPr>
            <a:r>
              <a:rPr lang="en-US" sz="1800" dirty="0" smtClean="0"/>
              <a:t>2. Emotional </a:t>
            </a:r>
            <a:r>
              <a:rPr lang="en-US" sz="1800" dirty="0"/>
              <a:t>and personal disorders in children and adolescents</a:t>
            </a:r>
          </a:p>
          <a:p>
            <a:pPr marL="0" indent="0">
              <a:buNone/>
            </a:pPr>
            <a:r>
              <a:rPr lang="en-US" sz="1800" dirty="0" smtClean="0"/>
              <a:t>3. Clinical </a:t>
            </a:r>
            <a:r>
              <a:rPr lang="en-US" sz="1800" dirty="0"/>
              <a:t>and psychological studies of early development</a:t>
            </a:r>
          </a:p>
          <a:p>
            <a:pPr marL="0" indent="0">
              <a:buNone/>
            </a:pPr>
            <a:r>
              <a:rPr lang="en-US" sz="1800" dirty="0" smtClean="0"/>
              <a:t>4. Professional </a:t>
            </a:r>
            <a:r>
              <a:rPr lang="en-US" sz="1800" dirty="0"/>
              <a:t>supervision of </a:t>
            </a:r>
            <a:r>
              <a:rPr lang="en-US" sz="1800" dirty="0" smtClean="0"/>
              <a:t>child clinical </a:t>
            </a:r>
            <a:r>
              <a:rPr lang="en-US" sz="1800" dirty="0"/>
              <a:t>psychology</a:t>
            </a:r>
          </a:p>
          <a:p>
            <a:pPr marL="0" indent="0">
              <a:buNone/>
            </a:pPr>
            <a:r>
              <a:rPr lang="en-US" sz="1800" b="1" dirty="0"/>
              <a:t>Additional education and advanced training courses:</a:t>
            </a:r>
          </a:p>
          <a:p>
            <a:pPr marL="0" indent="0">
              <a:buNone/>
            </a:pPr>
            <a:r>
              <a:rPr lang="en-US" sz="1800" dirty="0" smtClean="0"/>
              <a:t>1. Disorders </a:t>
            </a:r>
            <a:r>
              <a:rPr lang="en-US" sz="1800" dirty="0"/>
              <a:t>of the development of emotions and behavior:</a:t>
            </a:r>
          </a:p>
          <a:p>
            <a:pPr marL="0" indent="0">
              <a:buNone/>
            </a:pPr>
            <a:r>
              <a:rPr lang="en-US" sz="1800" dirty="0" smtClean="0"/>
              <a:t>2. Assessment and </a:t>
            </a:r>
            <a:r>
              <a:rPr lang="en-US" sz="1800" dirty="0"/>
              <a:t>psychotherapy of children with autism and emotional </a:t>
            </a:r>
            <a:r>
              <a:rPr lang="en-US" sz="1800" dirty="0" smtClean="0"/>
              <a:t>disorders.</a:t>
            </a:r>
          </a:p>
          <a:p>
            <a:pPr marL="0" indent="0">
              <a:buNone/>
            </a:pPr>
            <a:r>
              <a:rPr lang="en-US" sz="1800" dirty="0" smtClean="0"/>
              <a:t>3. Psychological </a:t>
            </a:r>
            <a:r>
              <a:rPr lang="en-US" sz="1800" dirty="0"/>
              <a:t>assistance to children with aggression and behavioral disorders.</a:t>
            </a:r>
            <a:endParaRPr lang="ru-RU" sz="18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2" y="1336925"/>
            <a:ext cx="5389033" cy="518056"/>
          </a:xfrm>
        </p:spPr>
        <p:txBody>
          <a:bodyPr/>
          <a:lstStyle/>
          <a:p>
            <a:r>
              <a:rPr lang="ru-RU" dirty="0" err="1" smtClean="0">
                <a:solidFill>
                  <a:srgbClr val="4F6228"/>
                </a:solidFill>
              </a:rPr>
              <a:t>Work</a:t>
            </a:r>
            <a:r>
              <a:rPr lang="ru-RU" dirty="0" smtClean="0">
                <a:solidFill>
                  <a:srgbClr val="4F6228"/>
                </a:solidFill>
              </a:rPr>
              <a:t> </a:t>
            </a:r>
            <a:r>
              <a:rPr lang="ru-RU" dirty="0" err="1" smtClean="0">
                <a:solidFill>
                  <a:srgbClr val="4F6228"/>
                </a:solidFill>
              </a:rPr>
              <a:t>with</a:t>
            </a:r>
            <a:r>
              <a:rPr lang="ru-RU" dirty="0" smtClean="0">
                <a:solidFill>
                  <a:srgbClr val="4F6228"/>
                </a:solidFill>
              </a:rPr>
              <a:t> </a:t>
            </a:r>
            <a:r>
              <a:rPr lang="ru-RU" dirty="0" err="1" smtClean="0">
                <a:solidFill>
                  <a:srgbClr val="4F6228"/>
                </a:solidFill>
              </a:rPr>
              <a:t>video</a:t>
            </a:r>
            <a:endParaRPr lang="ru-RU" dirty="0">
              <a:solidFill>
                <a:srgbClr val="4F6228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2" y="1905116"/>
            <a:ext cx="5389033" cy="434500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Illustrations of </a:t>
            </a:r>
            <a:r>
              <a:rPr lang="en-US" dirty="0" err="1" smtClean="0"/>
              <a:t>dysontogenesis</a:t>
            </a:r>
            <a:r>
              <a:rPr lang="en-US" dirty="0" smtClean="0"/>
              <a:t>’ </a:t>
            </a:r>
            <a:r>
              <a:rPr lang="en-US" dirty="0"/>
              <a:t>variants and transitions between them</a:t>
            </a:r>
          </a:p>
          <a:p>
            <a:r>
              <a:rPr lang="en-US" dirty="0"/>
              <a:t>Analysis of the cause of violations (in case of instability of behavior or function)</a:t>
            </a:r>
          </a:p>
          <a:p>
            <a:r>
              <a:rPr lang="en-US" dirty="0"/>
              <a:t>Detailed clinical and psychological analyses of individual sessions and their </a:t>
            </a:r>
            <a:r>
              <a:rPr lang="en-US" dirty="0" smtClean="0"/>
              <a:t>series</a:t>
            </a:r>
          </a:p>
          <a:p>
            <a:r>
              <a:rPr lang="en-US" dirty="0" smtClean="0"/>
              <a:t>Videos as tests</a:t>
            </a:r>
            <a:endParaRPr lang="en-US" dirty="0"/>
          </a:p>
          <a:p>
            <a:r>
              <a:rPr lang="en-US" dirty="0" smtClean="0"/>
              <a:t>Independent </a:t>
            </a:r>
            <a:r>
              <a:rPr lang="en-US" dirty="0"/>
              <a:t>work of students – collection of video materials on early development and narrow topics</a:t>
            </a:r>
            <a:endParaRPr lang="ru-RU" dirty="0"/>
          </a:p>
        </p:txBody>
      </p:sp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22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886"/>
    </mc:Choice>
    <mc:Fallback>
      <p:transition spd="slow" advTm="368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Examples of students' theses based on the collection and analysis of video recordings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98414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Interaction and features of contact between </a:t>
            </a:r>
            <a:r>
              <a:rPr lang="en-US" dirty="0" smtClean="0"/>
              <a:t>m</a:t>
            </a:r>
            <a:r>
              <a:rPr lang="ru-RU" dirty="0" err="1" smtClean="0"/>
              <a:t>оther</a:t>
            </a:r>
            <a:r>
              <a:rPr lang="en-US" dirty="0" smtClean="0"/>
              <a:t> </a:t>
            </a:r>
            <a:r>
              <a:rPr lang="en-US" dirty="0"/>
              <a:t>and child </a:t>
            </a:r>
            <a:r>
              <a:rPr lang="en-US" dirty="0" smtClean="0"/>
              <a:t>in </a:t>
            </a:r>
            <a:r>
              <a:rPr lang="en-US" dirty="0"/>
              <a:t>a sample of a conditional </a:t>
            </a:r>
            <a:r>
              <a:rPr lang="en-US" dirty="0" smtClean="0"/>
              <a:t>norm (in different social levels)</a:t>
            </a:r>
          </a:p>
          <a:p>
            <a:r>
              <a:rPr lang="en-GB" dirty="0" smtClean="0"/>
              <a:t>Features of communication between mother and child with autistic spectrum disorders during meals</a:t>
            </a:r>
          </a:p>
          <a:p>
            <a:r>
              <a:rPr lang="en-GB" dirty="0" smtClean="0"/>
              <a:t>Non-verbal communication in children with emotional disorders</a:t>
            </a:r>
          </a:p>
          <a:p>
            <a:r>
              <a:rPr lang="en-GB" dirty="0" smtClean="0"/>
              <a:t>Dynamics of a child’s behaviour during an interview with his mother about features of his early development</a:t>
            </a:r>
          </a:p>
          <a:p>
            <a:r>
              <a:rPr lang="en-GB" dirty="0" smtClean="0"/>
              <a:t>Diagnostic criteria for the regulation of emotions in children of 3-5 years old </a:t>
            </a:r>
          </a:p>
          <a:p>
            <a:endParaRPr lang="en-GB" dirty="0" smtClean="0"/>
          </a:p>
          <a:p>
            <a:endParaRPr lang="en-GB" dirty="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78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791"/>
    </mc:Choice>
    <mc:Fallback>
      <p:transition spd="slow" advTm="23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9673" y="3983"/>
            <a:ext cx="6574163" cy="9337905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972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77"/>
    </mc:Choice>
    <mc:Fallback>
      <p:transition spd="slow" advTm="19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3"/>
          <p:cNvSpPr>
            <a:spLocks noGrp="1"/>
          </p:cNvSpPr>
          <p:nvPr>
            <p:ph type="title"/>
          </p:nvPr>
        </p:nvSpPr>
        <p:spPr>
          <a:xfrm>
            <a:off x="576180" y="257927"/>
            <a:ext cx="10972800" cy="1143000"/>
          </a:xfrm>
        </p:spPr>
        <p:txBody>
          <a:bodyPr>
            <a:normAutofit/>
          </a:bodyPr>
          <a:lstStyle/>
          <a:p>
            <a:r>
              <a:rPr lang="en-GB" sz="3200" dirty="0" smtClean="0">
                <a:solidFill>
                  <a:schemeClr val="accent2">
                    <a:lumMod val="50000"/>
                  </a:schemeClr>
                </a:solidFill>
              </a:rPr>
              <a:t>The differences of professional video recording </a:t>
            </a:r>
            <a:br>
              <a:rPr lang="en-GB" sz="3200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en-GB" sz="3200" dirty="0" smtClean="0">
                <a:solidFill>
                  <a:schemeClr val="accent2">
                    <a:lumMod val="50000"/>
                  </a:schemeClr>
                </a:solidFill>
              </a:rPr>
              <a:t>in child clinical psychology from family or amateur one</a:t>
            </a:r>
            <a:endParaRPr lang="en-GB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609600" y="1253367"/>
            <a:ext cx="5386917" cy="651749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chemeClr val="accent3">
                    <a:lumMod val="50000"/>
                  </a:schemeClr>
                </a:solidFill>
              </a:rPr>
              <a:t>Professional video suitable for lectures</a:t>
            </a:r>
            <a:endParaRPr lang="en-GB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609600" y="2241721"/>
            <a:ext cx="5386917" cy="3951288"/>
          </a:xfrm>
        </p:spPr>
        <p:txBody>
          <a:bodyPr/>
          <a:lstStyle/>
          <a:p>
            <a:r>
              <a:rPr lang="en-GB" dirty="0" smtClean="0"/>
              <a:t>Focus on wide spectrum of changes and development</a:t>
            </a:r>
          </a:p>
          <a:p>
            <a:r>
              <a:rPr lang="en-GB" dirty="0" smtClean="0"/>
              <a:t>Different modes of contact with a child during the session </a:t>
            </a:r>
          </a:p>
          <a:p>
            <a:endParaRPr lang="en-GB" dirty="0" smtClean="0"/>
          </a:p>
          <a:p>
            <a:r>
              <a:rPr lang="en-GB" dirty="0" smtClean="0"/>
              <a:t>The material can be assessed quantitatively and qualitatively according to the model</a:t>
            </a:r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6193372" y="1253367"/>
            <a:ext cx="5389033" cy="618326"/>
          </a:xfrm>
        </p:spPr>
        <p:txBody>
          <a:bodyPr/>
          <a:lstStyle/>
          <a:p>
            <a:pPr algn="ctr"/>
            <a:r>
              <a:rPr lang="en-GB" dirty="0" smtClean="0">
                <a:solidFill>
                  <a:srgbClr val="4F6228"/>
                </a:solidFill>
              </a:rPr>
              <a:t>Amateur video </a:t>
            </a:r>
            <a:endParaRPr lang="en-GB" dirty="0">
              <a:solidFill>
                <a:srgbClr val="4F6228"/>
              </a:solidFill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GB" dirty="0" smtClean="0"/>
              <a:t>Focus on the event </a:t>
            </a:r>
          </a:p>
          <a:p>
            <a:r>
              <a:rPr lang="en-GB" dirty="0" smtClean="0"/>
              <a:t>Accent on a child’s dominant state</a:t>
            </a:r>
          </a:p>
          <a:p>
            <a:r>
              <a:rPr lang="en-GB" dirty="0" smtClean="0"/>
              <a:t>A motive of recording – imprinting for the memory or for sharing an experience or to prove an idea</a:t>
            </a:r>
          </a:p>
          <a:p>
            <a:r>
              <a:rPr lang="en-GB" dirty="0" smtClean="0"/>
              <a:t>The video material is expected to be assessed by anyone using </a:t>
            </a:r>
            <a:r>
              <a:rPr lang="en-GB" dirty="0" err="1" smtClean="0"/>
              <a:t>emoji</a:t>
            </a:r>
            <a:r>
              <a:rPr lang="en-GB" dirty="0" smtClean="0"/>
              <a:t> (like/dislike)</a:t>
            </a:r>
          </a:p>
          <a:p>
            <a:endParaRPr lang="ru-RU" dirty="0"/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593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488"/>
    </mc:Choice>
    <mc:Fallback>
      <p:transition spd="slow" advTm="128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478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203"/>
    </mc:Choice>
    <mc:Fallback>
      <p:transition spd="slow" advTm="126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39" y="0"/>
            <a:ext cx="9945121" cy="6858000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817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796"/>
    </mc:Choice>
    <mc:Fallback>
      <p:transition spd="slow" advTm="22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800" y="0"/>
            <a:ext cx="9804400" cy="6858000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560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71"/>
    </mc:Choice>
    <mc:Fallback>
      <p:transition spd="slow" advTm="40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0"/>
            <a:ext cx="9906000" cy="6858000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629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99"/>
    </mc:Choice>
    <mc:Fallback>
      <p:transition spd="slow" advTm="20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/>
          </p:cNvSpPr>
          <p:nvPr>
            <p:ph type="title" idx="4294967295"/>
          </p:nvPr>
        </p:nvSpPr>
        <p:spPr>
          <a:xfrm>
            <a:off x="1386926" y="274638"/>
            <a:ext cx="9585874" cy="1143000"/>
          </a:xfrm>
        </p:spPr>
        <p:txBody>
          <a:bodyPr>
            <a:normAutofit fontScale="90000"/>
          </a:bodyPr>
          <a:lstStyle/>
          <a:p>
            <a:r>
              <a:rPr lang="en-GB" sz="2800" b="1" dirty="0" smtClean="0">
                <a:solidFill>
                  <a:srgbClr val="580F1C"/>
                </a:solidFill>
              </a:rPr>
              <a:t>Profiles of psychic development </a:t>
            </a:r>
            <a:br>
              <a:rPr lang="en-GB" sz="2800" b="1" dirty="0" smtClean="0">
                <a:solidFill>
                  <a:srgbClr val="580F1C"/>
                </a:solidFill>
              </a:rPr>
            </a:br>
            <a:r>
              <a:rPr lang="en-GB" sz="2800" b="1" dirty="0" smtClean="0">
                <a:solidFill>
                  <a:srgbClr val="580F1C"/>
                </a:solidFill>
              </a:rPr>
              <a:t>(according to 5 affective-behavioural complexes) </a:t>
            </a:r>
            <a:br>
              <a:rPr lang="en-GB" sz="2800" b="1" dirty="0" smtClean="0">
                <a:solidFill>
                  <a:srgbClr val="580F1C"/>
                </a:solidFill>
              </a:rPr>
            </a:br>
            <a:r>
              <a:rPr lang="en-GB" sz="2800" b="1" dirty="0" smtClean="0">
                <a:solidFill>
                  <a:srgbClr val="580F1C"/>
                </a:solidFill>
              </a:rPr>
              <a:t>in children with autistic spectrum disorders</a:t>
            </a:r>
            <a:endParaRPr lang="en-GB" sz="2800" b="1" dirty="0">
              <a:solidFill>
                <a:srgbClr val="580F1C"/>
              </a:solidFill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3161" y="1535597"/>
            <a:ext cx="5681384" cy="5155121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866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27"/>
    </mc:Choice>
    <mc:Fallback>
      <p:transition spd="slow" advTm="15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Video recording of diagnostic sessions with therapeutic impacts</a:t>
            </a:r>
            <a:endParaRPr lang="en-GB" sz="3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236655"/>
            <a:ext cx="5386917" cy="718596"/>
          </a:xfrm>
        </p:spPr>
        <p:txBody>
          <a:bodyPr/>
          <a:lstStyle/>
          <a:p>
            <a:r>
              <a:rPr lang="en-GB" dirty="0" smtClean="0">
                <a:solidFill>
                  <a:srgbClr val="008000"/>
                </a:solidFill>
              </a:rPr>
              <a:t>Tradition:  hard structure</a:t>
            </a:r>
            <a:endParaRPr lang="en-GB" dirty="0">
              <a:solidFill>
                <a:srgbClr val="008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475691"/>
            <a:ext cx="5386917" cy="4476320"/>
          </a:xfrm>
        </p:spPr>
        <p:txBody>
          <a:bodyPr/>
          <a:lstStyle/>
          <a:p>
            <a:r>
              <a:rPr lang="en-GB" dirty="0" smtClean="0"/>
              <a:t>The child’s motive is examination  </a:t>
            </a:r>
          </a:p>
          <a:p>
            <a:r>
              <a:rPr lang="en-GB" dirty="0" smtClean="0"/>
              <a:t>A closed position of a psychologist </a:t>
            </a:r>
          </a:p>
          <a:p>
            <a:r>
              <a:rPr lang="en-GB" dirty="0" smtClean="0"/>
              <a:t>The structure of defect is in a focus</a:t>
            </a:r>
          </a:p>
          <a:p>
            <a:r>
              <a:rPr lang="en-GB" dirty="0" smtClean="0"/>
              <a:t>One main type of </a:t>
            </a:r>
            <a:r>
              <a:rPr lang="en-GB" dirty="0" err="1" smtClean="0"/>
              <a:t>disonthogenesis</a:t>
            </a:r>
            <a:r>
              <a:rPr lang="en-GB" dirty="0" smtClean="0"/>
              <a:t> is defined</a:t>
            </a:r>
          </a:p>
          <a:p>
            <a:r>
              <a:rPr lang="en-GB" dirty="0" smtClean="0"/>
              <a:t>The causes of developmental disorders remain in the shadows</a:t>
            </a:r>
          </a:p>
          <a:p>
            <a:r>
              <a:rPr lang="en-GB" dirty="0" smtClean="0"/>
              <a:t> The conclusion is made for the  psychiatrist  </a:t>
            </a:r>
            <a:endParaRPr lang="en-GB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2" y="1236655"/>
            <a:ext cx="5389033" cy="919134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008000"/>
                </a:solidFill>
              </a:rPr>
              <a:t>Therapeutic assessment: dynamics and flexible structure </a:t>
            </a:r>
            <a:endParaRPr lang="en-GB" dirty="0">
              <a:solidFill>
                <a:srgbClr val="00800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2" y="2174874"/>
            <a:ext cx="5389033" cy="4683125"/>
          </a:xfrm>
        </p:spPr>
        <p:txBody>
          <a:bodyPr>
            <a:normAutofit fontScale="92500"/>
          </a:bodyPr>
          <a:lstStyle/>
          <a:p>
            <a:pPr algn="just"/>
            <a:r>
              <a:rPr lang="en-GB" dirty="0" smtClean="0"/>
              <a:t>The different child’s motives are revealed: from the basic to more cultural</a:t>
            </a:r>
          </a:p>
          <a:p>
            <a:pPr algn="just"/>
            <a:r>
              <a:rPr lang="en-GB" dirty="0" smtClean="0"/>
              <a:t>The more open position of psychologist</a:t>
            </a:r>
          </a:p>
          <a:p>
            <a:pPr algn="just"/>
            <a:r>
              <a:rPr lang="en-GB" dirty="0" smtClean="0"/>
              <a:t>The new forms of the child’s behaviour and emotional states are encouraged </a:t>
            </a:r>
          </a:p>
          <a:p>
            <a:r>
              <a:rPr lang="en-GB" dirty="0" smtClean="0"/>
              <a:t>Transitions between different vectors of development are shown</a:t>
            </a:r>
            <a:endParaRPr lang="ru-RU" dirty="0" smtClean="0"/>
          </a:p>
          <a:p>
            <a:r>
              <a:rPr lang="en-GB" dirty="0" smtClean="0"/>
              <a:t>The causes of rejection of the development are clearly observed </a:t>
            </a:r>
          </a:p>
          <a:p>
            <a:r>
              <a:rPr lang="en-GB" dirty="0"/>
              <a:t>T</a:t>
            </a:r>
            <a:r>
              <a:rPr lang="en-GB" dirty="0" smtClean="0"/>
              <a:t>he optimal therapeutic loads are chosen</a:t>
            </a:r>
            <a:endParaRPr lang="en-GB" dirty="0"/>
          </a:p>
        </p:txBody>
      </p:sp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613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582"/>
    </mc:Choice>
    <mc:Fallback>
      <p:transition spd="slow" advTm="42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Шкала 0-3..jpg"/>
          <p:cNvPicPr>
            <a:picLocks noChangeAspect="1"/>
          </p:cNvPicPr>
          <p:nvPr/>
        </p:nvPicPr>
        <p:blipFill>
          <a:blip r:embed="rId4"/>
          <a:srcRect r="11078"/>
          <a:stretch>
            <a:fillRect/>
          </a:stretch>
        </p:blipFill>
        <p:spPr>
          <a:xfrm>
            <a:off x="2952728" y="918202"/>
            <a:ext cx="9239272" cy="5844571"/>
          </a:xfrm>
          <a:prstGeom prst="rect">
            <a:avLst/>
          </a:prstGeom>
        </p:spPr>
      </p:pic>
      <p:pic>
        <p:nvPicPr>
          <p:cNvPr id="3" name="Рисунок 2" descr="Шкала оценок англ.яз 3.20-6..jpg"/>
          <p:cNvPicPr>
            <a:picLocks noChangeAspect="1"/>
          </p:cNvPicPr>
          <p:nvPr/>
        </p:nvPicPr>
        <p:blipFill>
          <a:blip r:embed="rId5"/>
          <a:srcRect l="16223" r="13963"/>
          <a:stretch>
            <a:fillRect/>
          </a:stretch>
        </p:blipFill>
        <p:spPr>
          <a:xfrm>
            <a:off x="0" y="95227"/>
            <a:ext cx="7143757" cy="5810291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414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36"/>
    </mc:Choice>
    <mc:Fallback>
      <p:transition spd="slow" advTm="13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5600</TotalTime>
  <Words>572</Words>
  <Application>Microsoft Office PowerPoint</Application>
  <PresentationFormat>Широкоэкранный</PresentationFormat>
  <Paragraphs>66</Paragraphs>
  <Slides>15</Slides>
  <Notes>4</Notes>
  <HiddenSlides>0</HiddenSlides>
  <MMClips>15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Calibri</vt:lpstr>
      <vt:lpstr>Тема Office</vt:lpstr>
      <vt:lpstr>Презентация PowerPoint</vt:lpstr>
      <vt:lpstr>The differences of professional video recording  in child clinical psychology from family or amateur one</vt:lpstr>
      <vt:lpstr>Презентация PowerPoint</vt:lpstr>
      <vt:lpstr>Презентация PowerPoint</vt:lpstr>
      <vt:lpstr>Презентация PowerPoint</vt:lpstr>
      <vt:lpstr>Презентация PowerPoint</vt:lpstr>
      <vt:lpstr>Profiles of psychic development  (according to 5 affective-behavioural complexes)  in children with autistic spectrum disorders</vt:lpstr>
      <vt:lpstr>Video recording of diagnostic sessions with therapeutic impacts</vt:lpstr>
      <vt:lpstr>Презентация PowerPoint</vt:lpstr>
      <vt:lpstr>Презентация PowerPoint</vt:lpstr>
      <vt:lpstr>Express assessment of motives of development on dynamics of non-verbal communication with an operator: from rejection through expansion to open contact. The boy of 5 years old. </vt:lpstr>
      <vt:lpstr>Express assessment on the dynamics of non-verbal communication with an operator: from damage to delay. The boy of 9 years old. </vt:lpstr>
      <vt:lpstr>Academic disciplines and  types of work with child development videos</vt:lpstr>
      <vt:lpstr>Examples of students' theses based on the collection and analysis of video recordings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Марина Бардышевская</dc:creator>
  <cp:keywords/>
  <dc:description/>
  <cp:lastModifiedBy>Николай</cp:lastModifiedBy>
  <cp:revision>209</cp:revision>
  <dcterms:created xsi:type="dcterms:W3CDTF">2020-09-14T12:08:10Z</dcterms:created>
  <dcterms:modified xsi:type="dcterms:W3CDTF">2024-05-18T18:59:45Z</dcterms:modified>
  <cp:category/>
</cp:coreProperties>
</file>