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80" r:id="rId2"/>
    <p:sldId id="281" r:id="rId3"/>
    <p:sldId id="268" r:id="rId4"/>
    <p:sldId id="297" r:id="rId5"/>
    <p:sldId id="286" r:id="rId6"/>
    <p:sldId id="298" r:id="rId7"/>
    <p:sldId id="299" r:id="rId8"/>
    <p:sldId id="301" r:id="rId9"/>
    <p:sldId id="300" r:id="rId10"/>
    <p:sldId id="302" r:id="rId11"/>
    <p:sldId id="303" r:id="rId12"/>
    <p:sldId id="305" r:id="rId13"/>
    <p:sldId id="304" r:id="rId14"/>
    <p:sldId id="306" r:id="rId15"/>
    <p:sldId id="293" r:id="rId16"/>
    <p:sldId id="287"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微软雅黑" panose="020B0503020204020204" pitchFamily="34" charset="-122"/>
      <p:regular r:id="rId23"/>
      <p:bold r:id="rId24"/>
    </p:embeddedFont>
  </p:embeddedFontLst>
  <p:defaultTex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0562"/>
    <a:srgbClr val="404040"/>
    <a:srgbClr val="17375E"/>
    <a:srgbClr val="26313E"/>
    <a:srgbClr val="558ED5"/>
    <a:srgbClr val="4BACC6"/>
    <a:srgbClr val="A6A6A6"/>
    <a:srgbClr val="548ED5"/>
    <a:srgbClr val="5193CF"/>
    <a:srgbClr val="004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42"/>
    <p:restoredTop sz="94172" autoAdjust="0"/>
  </p:normalViewPr>
  <p:slideViewPr>
    <p:cSldViewPr>
      <p:cViewPr varScale="1">
        <p:scale>
          <a:sx n="94" d="100"/>
          <a:sy n="94" d="100"/>
        </p:scale>
        <p:origin x="56" y="5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6B9AFD-AEBB-47EE-952A-F78E514D06BB}" type="datetimeFigureOut">
              <a:rPr lang="zh-CN" altLang="en-US" smtClean="0"/>
              <a:t>2022/5/8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6C2E3B-BBE0-4BD5-B805-F48D93E3C6E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86081C4-12F5-495B-A854-ACD7E9FC09CE}" type="slidenum">
              <a:rPr lang="zh-CN" altLang="en-US" smtClean="0"/>
              <a:t>1</a:t>
            </a:fld>
            <a:endParaRPr lang="zh-CN" altLang="en-US"/>
          </a:p>
        </p:txBody>
      </p:sp>
    </p:spTree>
    <p:extLst>
      <p:ext uri="{BB962C8B-B14F-4D97-AF65-F5344CB8AC3E}">
        <p14:creationId xmlns:p14="http://schemas.microsoft.com/office/powerpoint/2010/main" val="3841251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86081C4-12F5-495B-A854-ACD7E9FC09CE}" type="slidenum">
              <a:rPr lang="zh-CN" altLang="en-US" smtClean="0"/>
              <a:t>16</a:t>
            </a:fld>
            <a:endParaRPr lang="zh-CN" altLang="en-US"/>
          </a:p>
        </p:txBody>
      </p:sp>
    </p:spTree>
    <p:extLst>
      <p:ext uri="{BB962C8B-B14F-4D97-AF65-F5344CB8AC3E}">
        <p14:creationId xmlns:p14="http://schemas.microsoft.com/office/powerpoint/2010/main" val="1683039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3966D98-1745-497F-AD4F-B0F71F7A6387}" type="datetimeFigureOut">
              <a:rPr lang="zh-CN" altLang="en-US" smtClean="0"/>
              <a:t>2022/5/8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B51124-6089-454A-8A78-5EB9AE70982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3966D98-1745-497F-AD4F-B0F71F7A6387}" type="datetimeFigureOut">
              <a:rPr lang="zh-CN" altLang="en-US" smtClean="0"/>
              <a:t>2022/5/8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B51124-6089-454A-8A78-5EB9AE70982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3966D98-1745-497F-AD4F-B0F71F7A6387}" type="datetimeFigureOut">
              <a:rPr lang="zh-CN" altLang="en-US" smtClean="0"/>
              <a:t>2022/5/8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B51124-6089-454A-8A78-5EB9AE709829}"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0" y="1"/>
            <a:ext cx="12192000" cy="3183467"/>
          </a:xfrm>
          <a:solidFill>
            <a:schemeClr val="bg1">
              <a:lumMod val="50000"/>
            </a:schemeClr>
          </a:solidFill>
        </p:spPr>
        <p:txBody>
          <a:bodyPr/>
          <a:lstStyle>
            <a:lvl1pPr marL="0" indent="0" algn="ctr">
              <a:buNone/>
              <a:defRPr>
                <a:solidFill>
                  <a:schemeClr val="bg1">
                    <a:lumMod val="75000"/>
                  </a:schemeClr>
                </a:solidFill>
                <a:latin typeface="+mj-lt"/>
              </a:defRPr>
            </a:lvl1pPr>
          </a:lstStyle>
          <a:p>
            <a:endParaRPr lang="en-US"/>
          </a:p>
        </p:txBody>
      </p:sp>
      <p:sp>
        <p:nvSpPr>
          <p:cNvPr id="4" name="Slide Number Placeholder 3"/>
          <p:cNvSpPr>
            <a:spLocks noGrp="1"/>
          </p:cNvSpPr>
          <p:nvPr>
            <p:ph type="sldNum" sz="quarter" idx="12"/>
          </p:nvPr>
        </p:nvSpPr>
        <p:spPr>
          <a:xfrm>
            <a:off x="11586117" y="6499911"/>
            <a:ext cx="605883" cy="345805"/>
          </a:xfrm>
        </p:spPr>
        <p:txBody>
          <a:bodyPr/>
          <a:lstStyle>
            <a:lvl1pPr>
              <a:defRPr sz="1067">
                <a:solidFill>
                  <a:schemeClr val="bg1">
                    <a:lumMod val="85000"/>
                  </a:schemeClr>
                </a:solidFill>
              </a:defRPr>
            </a:lvl1pPr>
          </a:lstStyle>
          <a:p>
            <a:fld id="{52E43EAC-4EE4-493E-B844-9691317359C0}" type="slidenum">
              <a:rPr lang="en-US" smtClean="0"/>
              <a:pPr/>
              <a:t>‹#›</a:t>
            </a:fld>
            <a:endParaRPr lang="en-US" dirty="0"/>
          </a:p>
        </p:txBody>
      </p:sp>
    </p:spTree>
    <p:extLst>
      <p:ext uri="{BB962C8B-B14F-4D97-AF65-F5344CB8AC3E}">
        <p14:creationId xmlns:p14="http://schemas.microsoft.com/office/powerpoint/2010/main" val="1828305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3966D98-1745-497F-AD4F-B0F71F7A6387}" type="datetimeFigureOut">
              <a:rPr lang="zh-CN" altLang="en-US" smtClean="0"/>
              <a:t>2022/5/8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B51124-6089-454A-8A78-5EB9AE70982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3966D98-1745-497F-AD4F-B0F71F7A6387}" type="datetimeFigureOut">
              <a:rPr lang="zh-CN" altLang="en-US" smtClean="0"/>
              <a:t>2022/5/8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B51124-6089-454A-8A78-5EB9AE70982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3966D98-1745-497F-AD4F-B0F71F7A6387}" type="datetimeFigureOut">
              <a:rPr lang="zh-CN" altLang="en-US" smtClean="0"/>
              <a:t>2022/5/8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7B51124-6089-454A-8A78-5EB9AE70982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3966D98-1745-497F-AD4F-B0F71F7A6387}" type="datetimeFigureOut">
              <a:rPr lang="zh-CN" altLang="en-US" smtClean="0"/>
              <a:t>2022/5/8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7B51124-6089-454A-8A78-5EB9AE70982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3966D98-1745-497F-AD4F-B0F71F7A6387}" type="datetimeFigureOut">
              <a:rPr lang="zh-CN" altLang="en-US" smtClean="0"/>
              <a:t>2022/5/8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7B51124-6089-454A-8A78-5EB9AE70982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3966D98-1745-497F-AD4F-B0F71F7A6387}" type="datetimeFigureOut">
              <a:rPr lang="zh-CN" altLang="en-US" smtClean="0"/>
              <a:t>2022/5/8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7B51124-6089-454A-8A78-5EB9AE70982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3966D98-1745-497F-AD4F-B0F71F7A6387}" type="datetimeFigureOut">
              <a:rPr lang="zh-CN" altLang="en-US" smtClean="0"/>
              <a:t>2022/5/8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7B51124-6089-454A-8A78-5EB9AE70982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3966D98-1745-497F-AD4F-B0F71F7A6387}" type="datetimeFigureOut">
              <a:rPr lang="zh-CN" altLang="en-US" smtClean="0"/>
              <a:t>2022/5/8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7B51124-6089-454A-8A78-5EB9AE70982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83966D98-1745-497F-AD4F-B0F71F7A6387}" type="datetimeFigureOut">
              <a:rPr lang="zh-CN" altLang="en-US" smtClean="0"/>
              <a:t>2022/5/8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B51124-6089-454A-8A78-5EB9AE70982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1F1DA5D7-AA20-4EA7-B7E0-71AC006F828F}"/>
              </a:ext>
            </a:extLst>
          </p:cNvPr>
          <p:cNvSpPr/>
          <p:nvPr/>
        </p:nvSpPr>
        <p:spPr>
          <a:xfrm>
            <a:off x="1" y="2133600"/>
            <a:ext cx="12192000" cy="2806700"/>
          </a:xfrm>
          <a:prstGeom prst="rect">
            <a:avLst/>
          </a:prstGeom>
          <a:solidFill>
            <a:srgbClr val="17375E">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rgbClr val="17375E"/>
              </a:solidFill>
            </a:endParaRPr>
          </a:p>
        </p:txBody>
      </p:sp>
      <p:sp>
        <p:nvSpPr>
          <p:cNvPr id="18" name="矩形 23">
            <a:extLst>
              <a:ext uri="{FF2B5EF4-FFF2-40B4-BE49-F238E27FC236}">
                <a16:creationId xmlns:a16="http://schemas.microsoft.com/office/drawing/2014/main" id="{77EFFF17-5166-43E9-8037-B2D5FD93F452}"/>
              </a:ext>
            </a:extLst>
          </p:cNvPr>
          <p:cNvSpPr/>
          <p:nvPr/>
        </p:nvSpPr>
        <p:spPr>
          <a:xfrm>
            <a:off x="3431704" y="2225674"/>
            <a:ext cx="8760296" cy="2643486"/>
          </a:xfrm>
          <a:custGeom>
            <a:avLst/>
            <a:gdLst>
              <a:gd name="connsiteX0" fmla="*/ 0 w 6480720"/>
              <a:gd name="connsiteY0" fmla="*/ 0 h 3104728"/>
              <a:gd name="connsiteX1" fmla="*/ 6480720 w 6480720"/>
              <a:gd name="connsiteY1" fmla="*/ 0 h 3104728"/>
              <a:gd name="connsiteX2" fmla="*/ 6480720 w 6480720"/>
              <a:gd name="connsiteY2" fmla="*/ 3104728 h 3104728"/>
              <a:gd name="connsiteX3" fmla="*/ 0 w 6480720"/>
              <a:gd name="connsiteY3" fmla="*/ 3104728 h 3104728"/>
              <a:gd name="connsiteX4" fmla="*/ 0 w 6480720"/>
              <a:gd name="connsiteY4" fmla="*/ 0 h 3104728"/>
              <a:gd name="connsiteX0" fmla="*/ 1190065 w 6480720"/>
              <a:gd name="connsiteY0" fmla="*/ 0 h 3104728"/>
              <a:gd name="connsiteX1" fmla="*/ 6480720 w 6480720"/>
              <a:gd name="connsiteY1" fmla="*/ 0 h 3104728"/>
              <a:gd name="connsiteX2" fmla="*/ 6480720 w 6480720"/>
              <a:gd name="connsiteY2" fmla="*/ 3104728 h 3104728"/>
              <a:gd name="connsiteX3" fmla="*/ 0 w 6480720"/>
              <a:gd name="connsiteY3" fmla="*/ 3104728 h 3104728"/>
              <a:gd name="connsiteX4" fmla="*/ 1190065 w 6480720"/>
              <a:gd name="connsiteY4" fmla="*/ 0 h 3104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720" h="3104728">
                <a:moveTo>
                  <a:pt x="1190065" y="0"/>
                </a:moveTo>
                <a:lnTo>
                  <a:pt x="6480720" y="0"/>
                </a:lnTo>
                <a:lnTo>
                  <a:pt x="6480720" y="3104728"/>
                </a:lnTo>
                <a:lnTo>
                  <a:pt x="0" y="3104728"/>
                </a:lnTo>
                <a:lnTo>
                  <a:pt x="1190065" y="0"/>
                </a:lnTo>
                <a:close/>
              </a:path>
            </a:pathLst>
          </a:cu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9" name="矩形 18">
            <a:extLst>
              <a:ext uri="{FF2B5EF4-FFF2-40B4-BE49-F238E27FC236}">
                <a16:creationId xmlns:a16="http://schemas.microsoft.com/office/drawing/2014/main" id="{D50DF4A7-89BC-4128-97B7-124A896E6652}"/>
              </a:ext>
            </a:extLst>
          </p:cNvPr>
          <p:cNvSpPr/>
          <p:nvPr/>
        </p:nvSpPr>
        <p:spPr>
          <a:xfrm>
            <a:off x="3184198" y="2538305"/>
            <a:ext cx="9007801" cy="954107"/>
          </a:xfrm>
          <a:prstGeom prst="rect">
            <a:avLst/>
          </a:prstGeom>
        </p:spPr>
        <p:txBody>
          <a:bodyPr wrap="square">
            <a:spAutoFit/>
          </a:bodyPr>
          <a:lstStyle/>
          <a:p>
            <a:pPr algn="r">
              <a:spcAft>
                <a:spcPts val="0"/>
              </a:spcAft>
            </a:pPr>
            <a:r>
              <a:rPr lang="en-US" altLang="zh-CN" sz="2800" b="1" kern="100" dirty="0">
                <a:solidFill>
                  <a:schemeClr val="bg1"/>
                </a:solidFill>
                <a:latin typeface="Times New Roman" panose="02020603050405020304" pitchFamily="18" charset="0"/>
                <a:ea typeface="Microsoft YaHei" charset="0"/>
                <a:cs typeface="Times New Roman" panose="02020603050405020304" pitchFamily="18" charset="0"/>
              </a:rPr>
              <a:t>Correlations</a:t>
            </a:r>
            <a:r>
              <a:rPr lang="zh-CN" altLang="en-US" sz="2800" b="1" kern="100" dirty="0">
                <a:solidFill>
                  <a:schemeClr val="bg1"/>
                </a:solidFill>
                <a:latin typeface="Times New Roman" panose="02020603050405020304" pitchFamily="18" charset="0"/>
                <a:ea typeface="Microsoft YaHei" charset="0"/>
                <a:cs typeface="Times New Roman" panose="02020603050405020304" pitchFamily="18" charset="0"/>
              </a:rPr>
              <a:t> </a:t>
            </a:r>
            <a:r>
              <a:rPr lang="en-US" altLang="zh-CN" sz="2800" b="1" kern="100" dirty="0">
                <a:solidFill>
                  <a:schemeClr val="bg1"/>
                </a:solidFill>
                <a:latin typeface="Times New Roman" panose="02020603050405020304" pitchFamily="18" charset="0"/>
                <a:ea typeface="Microsoft YaHei" charset="0"/>
                <a:cs typeface="Times New Roman" panose="02020603050405020304" pitchFamily="18" charset="0"/>
              </a:rPr>
              <a:t>among</a:t>
            </a:r>
            <a:r>
              <a:rPr lang="zh-CN" altLang="en-US" sz="2800" b="1" kern="100" dirty="0">
                <a:solidFill>
                  <a:schemeClr val="bg1"/>
                </a:solidFill>
                <a:latin typeface="Times New Roman" panose="02020603050405020304" pitchFamily="18" charset="0"/>
                <a:ea typeface="Microsoft YaHei" charset="0"/>
                <a:cs typeface="Times New Roman" panose="02020603050405020304" pitchFamily="18" charset="0"/>
              </a:rPr>
              <a:t> </a:t>
            </a:r>
            <a:r>
              <a:rPr lang="en-US" altLang="zh-CN" sz="2800" b="1" kern="100" dirty="0">
                <a:solidFill>
                  <a:schemeClr val="bg1"/>
                </a:solidFill>
                <a:latin typeface="Times New Roman" panose="02020603050405020304" pitchFamily="18" charset="0"/>
                <a:ea typeface="Microsoft YaHei" charset="0"/>
                <a:cs typeface="Times New Roman" panose="02020603050405020304" pitchFamily="18" charset="0"/>
              </a:rPr>
              <a:t>screen</a:t>
            </a:r>
            <a:r>
              <a:rPr lang="zh-CN" altLang="en-US" sz="2800" b="1" kern="100" dirty="0">
                <a:solidFill>
                  <a:schemeClr val="bg1"/>
                </a:solidFill>
                <a:latin typeface="Times New Roman" panose="02020603050405020304" pitchFamily="18" charset="0"/>
                <a:ea typeface="Microsoft YaHei" charset="0"/>
                <a:cs typeface="Times New Roman" panose="02020603050405020304" pitchFamily="18" charset="0"/>
              </a:rPr>
              <a:t> </a:t>
            </a:r>
            <a:r>
              <a:rPr lang="en-US" altLang="zh-CN" sz="2800" b="1" kern="100" dirty="0">
                <a:solidFill>
                  <a:schemeClr val="bg1"/>
                </a:solidFill>
                <a:latin typeface="Times New Roman" panose="02020603050405020304" pitchFamily="18" charset="0"/>
                <a:ea typeface="Microsoft YaHei" charset="0"/>
                <a:cs typeface="Times New Roman" panose="02020603050405020304" pitchFamily="18" charset="0"/>
              </a:rPr>
              <a:t>time, outdoor</a:t>
            </a:r>
            <a:r>
              <a:rPr lang="zh-CN" altLang="en-US" sz="2800" b="1" kern="100" dirty="0">
                <a:solidFill>
                  <a:schemeClr val="bg1"/>
                </a:solidFill>
                <a:latin typeface="Times New Roman" panose="02020603050405020304" pitchFamily="18" charset="0"/>
                <a:ea typeface="Microsoft YaHei" charset="0"/>
                <a:cs typeface="Times New Roman" panose="02020603050405020304" pitchFamily="18" charset="0"/>
              </a:rPr>
              <a:t> </a:t>
            </a:r>
            <a:r>
              <a:rPr lang="en-US" altLang="zh-CN" sz="2800" b="1" kern="100" dirty="0">
                <a:solidFill>
                  <a:schemeClr val="bg1"/>
                </a:solidFill>
                <a:latin typeface="Times New Roman" panose="02020603050405020304" pitchFamily="18" charset="0"/>
                <a:ea typeface="Microsoft YaHei" charset="0"/>
                <a:cs typeface="Times New Roman" panose="02020603050405020304" pitchFamily="18" charset="0"/>
              </a:rPr>
              <a:t>activity</a:t>
            </a:r>
            <a:r>
              <a:rPr lang="zh-CN" altLang="en-US" sz="2800" b="1" kern="100" dirty="0">
                <a:solidFill>
                  <a:schemeClr val="bg1"/>
                </a:solidFill>
                <a:latin typeface="Times New Roman" panose="02020603050405020304" pitchFamily="18" charset="0"/>
                <a:ea typeface="Microsoft YaHei" charset="0"/>
                <a:cs typeface="Times New Roman" panose="02020603050405020304" pitchFamily="18" charset="0"/>
              </a:rPr>
              <a:t> </a:t>
            </a:r>
            <a:r>
              <a:rPr lang="en-US" altLang="zh-CN" sz="2800" b="1" kern="100" dirty="0">
                <a:solidFill>
                  <a:schemeClr val="bg1"/>
                </a:solidFill>
                <a:latin typeface="Times New Roman" panose="02020603050405020304" pitchFamily="18" charset="0"/>
                <a:ea typeface="Microsoft YaHei" charset="0"/>
                <a:cs typeface="Times New Roman" panose="02020603050405020304" pitchFamily="18" charset="0"/>
              </a:rPr>
              <a:t>time, and physical health of preschoolers</a:t>
            </a:r>
            <a:endParaRPr lang="zh-CN" altLang="zh-CN" sz="2800" b="1" kern="100" dirty="0">
              <a:solidFill>
                <a:schemeClr val="bg1"/>
              </a:solidFill>
              <a:latin typeface="Times New Roman" panose="02020603050405020304" pitchFamily="18" charset="0"/>
              <a:ea typeface="Microsoft YaHei" charset="0"/>
              <a:cs typeface="Times New Roman" panose="02020603050405020304" pitchFamily="18" charset="0"/>
            </a:endParaRPr>
          </a:p>
        </p:txBody>
      </p:sp>
      <p:grpSp>
        <p:nvGrpSpPr>
          <p:cNvPr id="20" name="组合 21">
            <a:extLst>
              <a:ext uri="{FF2B5EF4-FFF2-40B4-BE49-F238E27FC236}">
                <a16:creationId xmlns:a16="http://schemas.microsoft.com/office/drawing/2014/main" id="{FA57966B-F81E-45DB-98CB-E601CA9EF9F0}"/>
              </a:ext>
            </a:extLst>
          </p:cNvPr>
          <p:cNvGrpSpPr/>
          <p:nvPr/>
        </p:nvGrpSpPr>
        <p:grpSpPr>
          <a:xfrm>
            <a:off x="8116860" y="3962396"/>
            <a:ext cx="3697680" cy="755134"/>
            <a:chOff x="7527029" y="4710801"/>
            <a:chExt cx="3697680" cy="755134"/>
          </a:xfrm>
        </p:grpSpPr>
        <p:sp>
          <p:nvSpPr>
            <p:cNvPr id="21" name="文本框 20"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a:extLst>
                <a:ext uri="{FF2B5EF4-FFF2-40B4-BE49-F238E27FC236}">
                  <a16:creationId xmlns:a16="http://schemas.microsoft.com/office/drawing/2014/main" id="{565E7734-DEEC-4B4F-8EF0-C9C578D09810}"/>
                </a:ext>
              </a:extLst>
            </p:cNvPr>
            <p:cNvSpPr txBox="1"/>
            <p:nvPr/>
          </p:nvSpPr>
          <p:spPr>
            <a:xfrm>
              <a:off x="8879130" y="4758049"/>
              <a:ext cx="2345579" cy="707886"/>
            </a:xfrm>
            <a:prstGeom prst="rect">
              <a:avLst/>
            </a:prstGeom>
            <a:noFill/>
          </p:spPr>
          <p:txBody>
            <a:bodyPr wrap="none" rtlCol="0">
              <a:spAutoFit/>
            </a:bodyPr>
            <a:lstStyle/>
            <a:p>
              <a:pPr algn="r" defTabSz="1218565">
                <a:defRPr/>
              </a:pPr>
              <a:endParaRPr lang="en-US" altLang="zh-CN" sz="2000" dirty="0">
                <a:solidFill>
                  <a:schemeClr val="bg1"/>
                </a:solidFill>
                <a:latin typeface="Times New Roman" panose="02020603050405020304" pitchFamily="18" charset="0"/>
                <a:ea typeface="微软雅黑" pitchFamily="34" charset="-122"/>
                <a:cs typeface="Times New Roman" panose="02020603050405020304" pitchFamily="18" charset="0"/>
              </a:endParaRPr>
            </a:p>
            <a:p>
              <a:pPr algn="r" defTabSz="1218565">
                <a:defRPr/>
              </a:pPr>
              <a:r>
                <a:rPr lang="en-US" altLang="zh-CN" sz="2000" dirty="0">
                  <a:solidFill>
                    <a:schemeClr val="bg1"/>
                  </a:solidFill>
                  <a:latin typeface="Times New Roman" panose="02020603050405020304" pitchFamily="18" charset="0"/>
                  <a:ea typeface="微软雅黑" pitchFamily="34" charset="-122"/>
                  <a:cs typeface="Times New Roman" panose="02020603050405020304" pitchFamily="18" charset="0"/>
                </a:rPr>
                <a:t>Supervisor:</a:t>
              </a:r>
              <a:r>
                <a:rPr lang="zh-CN" altLang="en-US" sz="2000" dirty="0">
                  <a:solidFill>
                    <a:schemeClr val="bg1"/>
                  </a:solidFill>
                  <a:latin typeface="Times New Roman" panose="02020603050405020304" pitchFamily="18" charset="0"/>
                  <a:ea typeface="微软雅黑" pitchFamily="34" charset="-122"/>
                  <a:cs typeface="Times New Roman" panose="02020603050405020304" pitchFamily="18" charset="0"/>
                </a:rPr>
                <a:t> </a:t>
              </a:r>
              <a:r>
                <a:rPr lang="en-US" altLang="zh-CN" sz="2000" dirty="0" err="1">
                  <a:solidFill>
                    <a:schemeClr val="bg1"/>
                  </a:solidFill>
                  <a:latin typeface="Times New Roman" panose="02020603050405020304" pitchFamily="18" charset="0"/>
                  <a:ea typeface="微软雅黑" pitchFamily="34" charset="-122"/>
                  <a:cs typeface="Times New Roman" panose="02020603050405020304" pitchFamily="18" charset="0"/>
                </a:rPr>
                <a:t>Minyi</a:t>
              </a:r>
              <a:r>
                <a:rPr lang="en-US" altLang="zh-CN" sz="2000" dirty="0">
                  <a:solidFill>
                    <a:schemeClr val="bg1"/>
                  </a:solidFill>
                  <a:latin typeface="Times New Roman" panose="02020603050405020304" pitchFamily="18" charset="0"/>
                  <a:ea typeface="微软雅黑" pitchFamily="34" charset="-122"/>
                  <a:cs typeface="Times New Roman" panose="02020603050405020304" pitchFamily="18" charset="0"/>
                </a:rPr>
                <a:t> Li</a:t>
              </a:r>
              <a:endParaRPr lang="zh-CN" altLang="en-US" sz="2000"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22" name="文本框 27"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a:extLst>
                <a:ext uri="{FF2B5EF4-FFF2-40B4-BE49-F238E27FC236}">
                  <a16:creationId xmlns:a16="http://schemas.microsoft.com/office/drawing/2014/main" id="{19A905AC-EC3D-4899-87B8-144ED3148832}"/>
                </a:ext>
              </a:extLst>
            </p:cNvPr>
            <p:cNvSpPr txBox="1"/>
            <p:nvPr/>
          </p:nvSpPr>
          <p:spPr>
            <a:xfrm>
              <a:off x="7527029" y="4710801"/>
              <a:ext cx="3697680" cy="400110"/>
            </a:xfrm>
            <a:prstGeom prst="rect">
              <a:avLst/>
            </a:prstGeom>
            <a:noFill/>
          </p:spPr>
          <p:txBody>
            <a:bodyPr wrap="none" rtlCol="0">
              <a:spAutoFit/>
            </a:bodyPr>
            <a:lstStyle/>
            <a:p>
              <a:pPr algn="r" defTabSz="1218565">
                <a:defRPr/>
              </a:pPr>
              <a:r>
                <a:rPr lang="en-US" altLang="zh-CN" sz="2000" dirty="0">
                  <a:solidFill>
                    <a:schemeClr val="bg1"/>
                  </a:solidFill>
                  <a:latin typeface="Times New Roman" panose="02020603050405020304" pitchFamily="18" charset="0"/>
                  <a:ea typeface="微软雅黑" pitchFamily="34" charset="-122"/>
                  <a:cs typeface="Times New Roman" panose="02020603050405020304" pitchFamily="18" charset="0"/>
                </a:rPr>
                <a:t>Presenter: </a:t>
              </a:r>
              <a:r>
                <a:rPr lang="en-US" altLang="zh-CN" sz="2000" dirty="0" err="1">
                  <a:solidFill>
                    <a:schemeClr val="bg1"/>
                  </a:solidFill>
                  <a:latin typeface="Times New Roman" panose="02020603050405020304" pitchFamily="18" charset="0"/>
                  <a:ea typeface="微软雅黑" pitchFamily="34" charset="-122"/>
                  <a:cs typeface="Times New Roman" panose="02020603050405020304" pitchFamily="18" charset="0"/>
                </a:rPr>
                <a:t>Yufang</a:t>
              </a:r>
              <a:r>
                <a:rPr lang="en-US" altLang="zh-CN" sz="2000" dirty="0">
                  <a:solidFill>
                    <a:schemeClr val="bg1"/>
                  </a:solidFill>
                  <a:latin typeface="Times New Roman" panose="02020603050405020304" pitchFamily="18" charset="0"/>
                  <a:ea typeface="微软雅黑" pitchFamily="34" charset="-122"/>
                  <a:cs typeface="Times New Roman" panose="02020603050405020304" pitchFamily="18" charset="0"/>
                </a:rPr>
                <a:t> Cui</a:t>
              </a:r>
              <a:r>
                <a:rPr lang="zh-CN" altLang="en-US" sz="2000" dirty="0">
                  <a:solidFill>
                    <a:schemeClr val="bg1"/>
                  </a:solidFill>
                  <a:latin typeface="Times New Roman" panose="02020603050405020304" pitchFamily="18" charset="0"/>
                  <a:ea typeface="微软雅黑" pitchFamily="34" charset="-122"/>
                  <a:cs typeface="Times New Roman" panose="02020603050405020304" pitchFamily="18" charset="0"/>
                </a:rPr>
                <a:t>、</a:t>
              </a:r>
              <a:r>
                <a:rPr lang="en-US" altLang="zh-CN" sz="2000" dirty="0" err="1">
                  <a:solidFill>
                    <a:schemeClr val="bg1"/>
                  </a:solidFill>
                  <a:latin typeface="Times New Roman" panose="02020603050405020304" pitchFamily="18" charset="0"/>
                  <a:ea typeface="微软雅黑" pitchFamily="34" charset="-122"/>
                  <a:cs typeface="Times New Roman" panose="02020603050405020304" pitchFamily="18" charset="0"/>
                </a:rPr>
                <a:t>Yifei</a:t>
              </a:r>
              <a:r>
                <a:rPr lang="en-US" altLang="zh-CN" sz="2000" dirty="0">
                  <a:solidFill>
                    <a:schemeClr val="bg1"/>
                  </a:solidFill>
                  <a:latin typeface="Times New Roman" panose="02020603050405020304" pitchFamily="18" charset="0"/>
                  <a:ea typeface="微软雅黑" pitchFamily="34" charset="-122"/>
                  <a:cs typeface="Times New Roman" panose="02020603050405020304" pitchFamily="18" charset="0"/>
                </a:rPr>
                <a:t> Chu</a:t>
              </a:r>
            </a:p>
          </p:txBody>
        </p:sp>
      </p:grpSp>
      <p:cxnSp>
        <p:nvCxnSpPr>
          <p:cNvPr id="25" name="直接连接符 56">
            <a:extLst>
              <a:ext uri="{FF2B5EF4-FFF2-40B4-BE49-F238E27FC236}">
                <a16:creationId xmlns:a16="http://schemas.microsoft.com/office/drawing/2014/main" id="{EF6684B6-5A4F-4E13-9DFE-59290A7A948C}"/>
              </a:ext>
            </a:extLst>
          </p:cNvPr>
          <p:cNvCxnSpPr>
            <a:cxnSpLocks/>
          </p:cNvCxnSpPr>
          <p:nvPr/>
        </p:nvCxnSpPr>
        <p:spPr>
          <a:xfrm>
            <a:off x="6960096" y="3743487"/>
            <a:ext cx="4875458"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5C1D6FF2-9433-4209-8201-1BC9900299A0}"/>
              </a:ext>
            </a:extLst>
          </p:cNvPr>
          <p:cNvSpPr/>
          <p:nvPr/>
        </p:nvSpPr>
        <p:spPr>
          <a:xfrm>
            <a:off x="606241" y="1867968"/>
            <a:ext cx="3265615" cy="32903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a:extLst>
              <a:ext uri="{FF2B5EF4-FFF2-40B4-BE49-F238E27FC236}">
                <a16:creationId xmlns:a16="http://schemas.microsoft.com/office/drawing/2014/main" id="{A02E67DC-E09C-48BD-B780-C561D8DEB79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5514" y="1839882"/>
            <a:ext cx="3346510" cy="3346510"/>
          </a:xfrm>
          <a:prstGeom prst="rect">
            <a:avLst/>
          </a:prstGeom>
        </p:spPr>
      </p:pic>
      <p:sp>
        <p:nvSpPr>
          <p:cNvPr id="15" name="文本框 27"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a:extLst>
              <a:ext uri="{FF2B5EF4-FFF2-40B4-BE49-F238E27FC236}">
                <a16:creationId xmlns:a16="http://schemas.microsoft.com/office/drawing/2014/main" id="{3822BAA0-24A5-408A-8A98-5635F159D13F}"/>
              </a:ext>
            </a:extLst>
          </p:cNvPr>
          <p:cNvSpPr txBox="1"/>
          <p:nvPr/>
        </p:nvSpPr>
        <p:spPr>
          <a:xfrm>
            <a:off x="5662463" y="5205304"/>
            <a:ext cx="5929251" cy="707886"/>
          </a:xfrm>
          <a:prstGeom prst="rect">
            <a:avLst/>
          </a:prstGeom>
          <a:noFill/>
        </p:spPr>
        <p:txBody>
          <a:bodyPr wrap="none" rtlCol="0">
            <a:spAutoFit/>
          </a:bodyPr>
          <a:lstStyle/>
          <a:p>
            <a:pPr algn="r" defTabSz="1218565">
              <a:defRPr/>
            </a:pPr>
            <a:r>
              <a:rPr lang="en-US" altLang="zh-CN" sz="2000" dirty="0">
                <a:latin typeface="Times New Roman" panose="02020603050405020304" pitchFamily="18" charset="0"/>
                <a:ea typeface="微软雅黑" pitchFamily="34" charset="-122"/>
                <a:cs typeface="Times New Roman" panose="02020603050405020304" pitchFamily="18" charset="0"/>
              </a:rPr>
              <a:t>Faculty of Education, Beijing Normal University, China</a:t>
            </a:r>
          </a:p>
          <a:p>
            <a:pPr algn="r" defTabSz="1218565">
              <a:defRPr/>
            </a:pPr>
            <a:r>
              <a:rPr lang="en-US" altLang="zh-CN" sz="2000" dirty="0">
                <a:latin typeface="Times New Roman" panose="02020603050405020304" pitchFamily="18" charset="0"/>
                <a:ea typeface="微软雅黑" pitchFamily="34" charset="-122"/>
                <a:cs typeface="Times New Roman" panose="02020603050405020304" pitchFamily="18" charset="0"/>
              </a:rPr>
              <a:t>2022</a:t>
            </a:r>
          </a:p>
        </p:txBody>
      </p:sp>
    </p:spTree>
    <p:extLst>
      <p:ext uri="{BB962C8B-B14F-4D97-AF65-F5344CB8AC3E}">
        <p14:creationId xmlns:p14="http://schemas.microsoft.com/office/powerpoint/2010/main" val="715985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2">
            <a:extLst>
              <a:ext uri="{FF2B5EF4-FFF2-40B4-BE49-F238E27FC236}">
                <a16:creationId xmlns:a16="http://schemas.microsoft.com/office/drawing/2014/main" id="{DE1D38DD-5568-4125-AD80-75A594E588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8" y="3392488"/>
            <a:ext cx="12190304" cy="3465512"/>
          </a:xfrm>
          <a:prstGeom prst="rect">
            <a:avLst/>
          </a:prstGeom>
        </p:spPr>
      </p:pic>
      <p:sp>
        <p:nvSpPr>
          <p:cNvPr id="10" name="矩形 9">
            <a:extLst>
              <a:ext uri="{FF2B5EF4-FFF2-40B4-BE49-F238E27FC236}">
                <a16:creationId xmlns:a16="http://schemas.microsoft.com/office/drawing/2014/main" id="{624DFB30-5A70-4DC8-8780-B1BEE7F88DFD}"/>
              </a:ext>
            </a:extLst>
          </p:cNvPr>
          <p:cNvSpPr/>
          <p:nvPr/>
        </p:nvSpPr>
        <p:spPr>
          <a:xfrm>
            <a:off x="0" y="3392488"/>
            <a:ext cx="12192000" cy="3465512"/>
          </a:xfrm>
          <a:prstGeom prst="rect">
            <a:avLst/>
          </a:prstGeom>
          <a:solidFill>
            <a:srgbClr val="17375E">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矩形 10">
            <a:extLst>
              <a:ext uri="{FF2B5EF4-FFF2-40B4-BE49-F238E27FC236}">
                <a16:creationId xmlns:a16="http://schemas.microsoft.com/office/drawing/2014/main" id="{E0A77490-2B7D-4474-9017-B00ADD4C5846}"/>
              </a:ext>
            </a:extLst>
          </p:cNvPr>
          <p:cNvSpPr/>
          <p:nvPr/>
        </p:nvSpPr>
        <p:spPr>
          <a:xfrm>
            <a:off x="1631504" y="1484784"/>
            <a:ext cx="9435130" cy="4320480"/>
          </a:xfrm>
          <a:prstGeom prst="rect">
            <a:avLst/>
          </a:prstGeom>
          <a:solidFill>
            <a:schemeClr val="bg1"/>
          </a:solidFill>
          <a:ln w="28575">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微软雅黑" panose="020B0503020204020204" pitchFamily="34" charset="-122"/>
              <a:ea typeface="微软雅黑" panose="020B0503020204020204" pitchFamily="34" charset="-122"/>
            </a:endParaRPr>
          </a:p>
        </p:txBody>
      </p:sp>
      <p:grpSp>
        <p:nvGrpSpPr>
          <p:cNvPr id="27" name="组合 26">
            <a:extLst>
              <a:ext uri="{FF2B5EF4-FFF2-40B4-BE49-F238E27FC236}">
                <a16:creationId xmlns:a16="http://schemas.microsoft.com/office/drawing/2014/main" id="{B31A174E-B668-41D1-BF26-718E80674577}"/>
              </a:ext>
            </a:extLst>
          </p:cNvPr>
          <p:cNvGrpSpPr/>
          <p:nvPr/>
        </p:nvGrpSpPr>
        <p:grpSpPr>
          <a:xfrm>
            <a:off x="3719736" y="214756"/>
            <a:ext cx="6120679" cy="571480"/>
            <a:chOff x="3251994" y="286948"/>
            <a:chExt cx="4590508" cy="428610"/>
          </a:xfrm>
        </p:grpSpPr>
        <p:sp>
          <p:nvSpPr>
            <p:cNvPr id="28" name="TextBox 13">
              <a:extLst>
                <a:ext uri="{FF2B5EF4-FFF2-40B4-BE49-F238E27FC236}">
                  <a16:creationId xmlns:a16="http://schemas.microsoft.com/office/drawing/2014/main" id="{014689E7-3CE6-4630-AB75-55D25A37CDBB}"/>
                </a:ext>
              </a:extLst>
            </p:cNvPr>
            <p:cNvSpPr txBox="1"/>
            <p:nvPr/>
          </p:nvSpPr>
          <p:spPr>
            <a:xfrm>
              <a:off x="3836188" y="323143"/>
              <a:ext cx="4006314" cy="392415"/>
            </a:xfrm>
            <a:prstGeom prst="rect">
              <a:avLst/>
            </a:prstGeom>
            <a:noFill/>
          </p:spPr>
          <p:txBody>
            <a:bodyPr wrap="square" rtlCol="0">
              <a:spAutoFit/>
            </a:bodyPr>
            <a:lstStyle/>
            <a:p>
              <a:r>
                <a:rPr lang="en-US" altLang="zh-CN" sz="28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Method: statistical analysis</a:t>
              </a:r>
            </a:p>
          </p:txBody>
        </p:sp>
        <p:pic>
          <p:nvPicPr>
            <p:cNvPr id="29" name="图片 28">
              <a:extLst>
                <a:ext uri="{FF2B5EF4-FFF2-40B4-BE49-F238E27FC236}">
                  <a16:creationId xmlns:a16="http://schemas.microsoft.com/office/drawing/2014/main" id="{2F833253-3E43-4EEC-9C0E-0F507D6EEA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51994" y="286948"/>
              <a:ext cx="428610" cy="428610"/>
            </a:xfrm>
            <a:prstGeom prst="rect">
              <a:avLst/>
            </a:prstGeom>
          </p:spPr>
        </p:pic>
      </p:grpSp>
      <p:sp>
        <p:nvSpPr>
          <p:cNvPr id="30" name="文本框 29">
            <a:extLst>
              <a:ext uri="{FF2B5EF4-FFF2-40B4-BE49-F238E27FC236}">
                <a16:creationId xmlns:a16="http://schemas.microsoft.com/office/drawing/2014/main" id="{C4171C71-B168-453A-9309-07B16AF9BDBD}"/>
              </a:ext>
            </a:extLst>
          </p:cNvPr>
          <p:cNvSpPr txBox="1"/>
          <p:nvPr/>
        </p:nvSpPr>
        <p:spPr>
          <a:xfrm>
            <a:off x="2639616" y="1988840"/>
            <a:ext cx="7626556" cy="2345322"/>
          </a:xfrm>
          <a:prstGeom prst="rect">
            <a:avLst/>
          </a:prstGeom>
          <a:noFill/>
        </p:spPr>
        <p:txBody>
          <a:bodyPr wrap="square" rtlCol="0">
            <a:spAutoFit/>
          </a:bodyPr>
          <a:lstStyle/>
          <a:p>
            <a:pPr algn="just">
              <a:lnSpc>
                <a:spcPct val="150000"/>
              </a:lnSpc>
            </a:pPr>
            <a:endParaRPr lang="en-US" altLang="zh-CN"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pPr>
            <a:r>
              <a:rPr lang="en-US" altLang="zh-CN"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The t-test, ANOVA, correlation analysis, linear regression analysis, and dichotomous logistic regression analysis were performed using Stata 15.0 software. p&lt;0.05 indicates that the differences are statistically significant.</a:t>
            </a:r>
            <a:endParaRPr lang="zh-CN" altLang="en-US"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161671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A2696F64-CCF1-4564-AD95-3F6634229EC7}"/>
              </a:ext>
            </a:extLst>
          </p:cNvPr>
          <p:cNvSpPr/>
          <p:nvPr/>
        </p:nvSpPr>
        <p:spPr>
          <a:xfrm>
            <a:off x="911424" y="1196752"/>
            <a:ext cx="11089232" cy="5152673"/>
          </a:xfrm>
          <a:prstGeom prst="rect">
            <a:avLst/>
          </a:prstGeom>
          <a:noFill/>
          <a:ln w="22225">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latin typeface="微软雅黑" panose="020B0503020204020204" pitchFamily="34" charset="-122"/>
              <a:ea typeface="微软雅黑" panose="020B0503020204020204" pitchFamily="34" charset="-122"/>
            </a:endParaRPr>
          </a:p>
        </p:txBody>
      </p:sp>
      <p:sp>
        <p:nvSpPr>
          <p:cNvPr id="25" name="文字方塊 13">
            <a:extLst>
              <a:ext uri="{FF2B5EF4-FFF2-40B4-BE49-F238E27FC236}">
                <a16:creationId xmlns:a16="http://schemas.microsoft.com/office/drawing/2014/main" id="{288D6AF1-E30D-48DA-B7C4-D91822B580D8}"/>
              </a:ext>
            </a:extLst>
          </p:cNvPr>
          <p:cNvSpPr txBox="1"/>
          <p:nvPr/>
        </p:nvSpPr>
        <p:spPr>
          <a:xfrm>
            <a:off x="5836506" y="1508109"/>
            <a:ext cx="5988562" cy="4196598"/>
          </a:xfrm>
          <a:prstGeom prst="rect">
            <a:avLst/>
          </a:prstGeom>
          <a:noFill/>
        </p:spPr>
        <p:txBody>
          <a:bodyPr wrap="square" rtlCol="0">
            <a:spAutoFit/>
          </a:bodyPr>
          <a:lstStyle/>
          <a:p>
            <a:pPr algn="just">
              <a:lnSpc>
                <a:spcPct val="120000"/>
              </a:lnSpc>
            </a:pPr>
            <a:r>
              <a:rPr lang="en-US" altLang="zh-CN"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Results: </a:t>
            </a:r>
          </a:p>
          <a:p>
            <a:pPr marL="457200" indent="-457200" algn="just">
              <a:lnSpc>
                <a:spcPct val="120000"/>
              </a:lnSpc>
              <a:buAutoNum type="arabicParenR"/>
            </a:pPr>
            <a:endPar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a:p>
            <a:pPr marL="457200" indent="-457200" algn="just">
              <a:lnSpc>
                <a:spcPct val="120000"/>
              </a:lnSpc>
              <a:buAutoNum type="arabicParenR"/>
            </a:pPr>
            <a:r>
              <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3,199 children had more than 1 h of screen time, or 67.04%</a:t>
            </a:r>
          </a:p>
          <a:p>
            <a:pPr marL="457200" indent="-457200" algn="just">
              <a:lnSpc>
                <a:spcPct val="120000"/>
              </a:lnSpc>
              <a:buAutoNum type="arabicParenR"/>
            </a:pPr>
            <a:r>
              <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4,069 children had less than 2 h of outdoor activity, or 85.27%</a:t>
            </a:r>
          </a:p>
          <a:p>
            <a:pPr marL="457200" indent="-457200" algn="just">
              <a:lnSpc>
                <a:spcPct val="120000"/>
              </a:lnSpc>
              <a:buAutoNum type="arabicParenR"/>
            </a:pPr>
            <a:r>
              <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Screen time: the differences between boys and girls were not statistically significant (P&gt;0.05). </a:t>
            </a:r>
          </a:p>
          <a:p>
            <a:pPr marL="457200" indent="-457200" algn="just">
              <a:lnSpc>
                <a:spcPct val="120000"/>
              </a:lnSpc>
              <a:buAutoNum type="arabicParenR"/>
            </a:pPr>
            <a:r>
              <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Outdoor activity time: boys spent significantly more time outdoors than girls, and the difference was statistically significant (t=2.27,P&lt;0.05)</a:t>
            </a:r>
          </a:p>
          <a:p>
            <a:pPr marL="457200" indent="-457200" algn="just">
              <a:lnSpc>
                <a:spcPct val="120000"/>
              </a:lnSpc>
              <a:buAutoNum type="arabicParenR"/>
            </a:pPr>
            <a:endParaRPr lang="en-US" altLang="zh-CN" sz="20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3" name="组合 32">
            <a:extLst>
              <a:ext uri="{FF2B5EF4-FFF2-40B4-BE49-F238E27FC236}">
                <a16:creationId xmlns:a16="http://schemas.microsoft.com/office/drawing/2014/main" id="{7215247B-8896-4A52-8047-1F8DB9BDC053}"/>
              </a:ext>
            </a:extLst>
          </p:cNvPr>
          <p:cNvGrpSpPr/>
          <p:nvPr/>
        </p:nvGrpSpPr>
        <p:grpSpPr>
          <a:xfrm>
            <a:off x="2999656" y="209097"/>
            <a:ext cx="9388317" cy="676297"/>
            <a:chOff x="3251994" y="208335"/>
            <a:chExt cx="5820620" cy="507223"/>
          </a:xfrm>
        </p:grpSpPr>
        <p:sp>
          <p:nvSpPr>
            <p:cNvPr id="34" name="TextBox 13">
              <a:extLst>
                <a:ext uri="{FF2B5EF4-FFF2-40B4-BE49-F238E27FC236}">
                  <a16:creationId xmlns:a16="http://schemas.microsoft.com/office/drawing/2014/main" id="{B84654A0-B241-4F19-8145-4096192F2376}"/>
                </a:ext>
              </a:extLst>
            </p:cNvPr>
            <p:cNvSpPr txBox="1"/>
            <p:nvPr/>
          </p:nvSpPr>
          <p:spPr>
            <a:xfrm>
              <a:off x="5305558" y="208335"/>
              <a:ext cx="3767056" cy="392415"/>
            </a:xfrm>
            <a:prstGeom prst="rect">
              <a:avLst/>
            </a:prstGeom>
            <a:noFill/>
          </p:spPr>
          <p:txBody>
            <a:bodyPr wrap="square" rtlCol="0">
              <a:spAutoFit/>
            </a:bodyPr>
            <a:lstStyle/>
            <a:p>
              <a:r>
                <a:rPr lang="en-US" altLang="zh-CN" sz="28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Results: Descriptive analysis</a:t>
              </a:r>
            </a:p>
          </p:txBody>
        </p:sp>
        <p:pic>
          <p:nvPicPr>
            <p:cNvPr id="35" name="图片 34">
              <a:extLst>
                <a:ext uri="{FF2B5EF4-FFF2-40B4-BE49-F238E27FC236}">
                  <a16:creationId xmlns:a16="http://schemas.microsoft.com/office/drawing/2014/main" id="{337ABDED-CDCE-422D-A798-F4ABBF456A2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51994" y="286948"/>
              <a:ext cx="428610" cy="428610"/>
            </a:xfrm>
            <a:prstGeom prst="rect">
              <a:avLst/>
            </a:prstGeom>
          </p:spPr>
        </p:pic>
      </p:grpSp>
      <p:graphicFrame>
        <p:nvGraphicFramePr>
          <p:cNvPr id="4" name="表格 4">
            <a:extLst>
              <a:ext uri="{FF2B5EF4-FFF2-40B4-BE49-F238E27FC236}">
                <a16:creationId xmlns:a16="http://schemas.microsoft.com/office/drawing/2014/main" id="{34B3899A-27BD-4C94-8733-611AC3544B15}"/>
              </a:ext>
            </a:extLst>
          </p:cNvPr>
          <p:cNvGraphicFramePr>
            <a:graphicFrameLocks noGrp="1"/>
          </p:cNvGraphicFramePr>
          <p:nvPr>
            <p:extLst>
              <p:ext uri="{D42A27DB-BD31-4B8C-83A1-F6EECF244321}">
                <p14:modId xmlns:p14="http://schemas.microsoft.com/office/powerpoint/2010/main" val="1422689112"/>
              </p:ext>
            </p:extLst>
          </p:nvPr>
        </p:nvGraphicFramePr>
        <p:xfrm>
          <a:off x="28519" y="45720"/>
          <a:ext cx="5632400" cy="6812280"/>
        </p:xfrm>
        <a:graphic>
          <a:graphicData uri="http://schemas.openxmlformats.org/drawingml/2006/table">
            <a:tbl>
              <a:tblPr firstRow="1" bandRow="1">
                <a:tableStyleId>{5C22544A-7EE6-4342-B048-85BDC9FD1C3A}</a:tableStyleId>
              </a:tblPr>
              <a:tblGrid>
                <a:gridCol w="1408100">
                  <a:extLst>
                    <a:ext uri="{9D8B030D-6E8A-4147-A177-3AD203B41FA5}">
                      <a16:colId xmlns:a16="http://schemas.microsoft.com/office/drawing/2014/main" val="4101340271"/>
                    </a:ext>
                  </a:extLst>
                </a:gridCol>
                <a:gridCol w="1408100">
                  <a:extLst>
                    <a:ext uri="{9D8B030D-6E8A-4147-A177-3AD203B41FA5}">
                      <a16:colId xmlns:a16="http://schemas.microsoft.com/office/drawing/2014/main" val="587249338"/>
                    </a:ext>
                  </a:extLst>
                </a:gridCol>
                <a:gridCol w="1408100">
                  <a:extLst>
                    <a:ext uri="{9D8B030D-6E8A-4147-A177-3AD203B41FA5}">
                      <a16:colId xmlns:a16="http://schemas.microsoft.com/office/drawing/2014/main" val="1592271642"/>
                    </a:ext>
                  </a:extLst>
                </a:gridCol>
                <a:gridCol w="1408100">
                  <a:extLst>
                    <a:ext uri="{9D8B030D-6E8A-4147-A177-3AD203B41FA5}">
                      <a16:colId xmlns:a16="http://schemas.microsoft.com/office/drawing/2014/main" val="1190799133"/>
                    </a:ext>
                  </a:extLst>
                </a:gridCol>
              </a:tblGrid>
              <a:tr h="0">
                <a:tc gridSpan="4">
                  <a:txBody>
                    <a:bodyPr/>
                    <a:lstStyle/>
                    <a:p>
                      <a:r>
                        <a:rPr lang="en-US" altLang="zh-CN" sz="1400" dirty="0"/>
                        <a:t>Table1 Children's Screen Time, Outdoor Activity Time, and </a:t>
                      </a:r>
                      <a:r>
                        <a:rPr lang="en-US" altLang="zh-CN" sz="1400" dirty="0" err="1"/>
                        <a:t>CHe</a:t>
                      </a:r>
                      <a:r>
                        <a:rPr lang="en-US" altLang="zh-CN" sz="1400" dirty="0"/>
                        <a:t> HCI Health Dimension Scores</a:t>
                      </a:r>
                      <a:endParaRPr lang="zh-CN" altLang="en-US" sz="1400"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2773474123"/>
                  </a:ext>
                </a:extLst>
              </a:tr>
              <a:tr h="370840">
                <a:tc>
                  <a:txBody>
                    <a:bodyPr/>
                    <a:lstStyle/>
                    <a:p>
                      <a:r>
                        <a:rPr lang="en-US" altLang="zh-CN" sz="1400" dirty="0"/>
                        <a:t>Variables</a:t>
                      </a:r>
                      <a:endParaRPr lang="zh-CN" altLang="en-US" sz="1400" dirty="0"/>
                    </a:p>
                  </a:txBody>
                  <a:tcPr/>
                </a:tc>
                <a:tc>
                  <a:txBody>
                    <a:bodyPr/>
                    <a:lstStyle/>
                    <a:p>
                      <a:r>
                        <a:rPr lang="en-US" altLang="zh-CN" sz="1400" dirty="0"/>
                        <a:t>Screen time/</a:t>
                      </a:r>
                    </a:p>
                    <a:p>
                      <a:r>
                        <a:rPr lang="en-US" altLang="zh-CN" sz="1400" dirty="0"/>
                        <a:t>(min/d)</a:t>
                      </a:r>
                      <a:endParaRPr lang="zh-CN" altLang="en-US" sz="1400" dirty="0"/>
                    </a:p>
                  </a:txBody>
                  <a:tcPr/>
                </a:tc>
                <a:tc>
                  <a:txBody>
                    <a:bodyPr/>
                    <a:lstStyle/>
                    <a:p>
                      <a:r>
                        <a:rPr lang="en-US" altLang="zh-CN" sz="1400" dirty="0"/>
                        <a:t>Outdoor activity time/</a:t>
                      </a:r>
                    </a:p>
                    <a:p>
                      <a:r>
                        <a:rPr lang="en-US" altLang="zh-CN" sz="1400" dirty="0"/>
                        <a:t>(min/d)</a:t>
                      </a:r>
                      <a:endParaRPr lang="zh-CN" altLang="en-US" sz="1400" dirty="0"/>
                    </a:p>
                  </a:txBody>
                  <a:tcPr/>
                </a:tc>
                <a:tc>
                  <a:txBody>
                    <a:bodyPr/>
                    <a:lstStyle/>
                    <a:p>
                      <a:r>
                        <a:rPr lang="en-US" altLang="zh-CN" sz="1400" dirty="0" err="1"/>
                        <a:t>CHeHCI</a:t>
                      </a:r>
                      <a:r>
                        <a:rPr lang="en-US" altLang="zh-CN" sz="1400" dirty="0"/>
                        <a:t> Health Dimension</a:t>
                      </a:r>
                      <a:endParaRPr lang="zh-CN" altLang="en-US" sz="1400" dirty="0"/>
                    </a:p>
                  </a:txBody>
                  <a:tcPr/>
                </a:tc>
                <a:extLst>
                  <a:ext uri="{0D108BD9-81ED-4DB2-BD59-A6C34878D82A}">
                    <a16:rowId xmlns:a16="http://schemas.microsoft.com/office/drawing/2014/main" val="3303121771"/>
                  </a:ext>
                </a:extLst>
              </a:tr>
              <a:tr h="370840">
                <a:tc>
                  <a:txBody>
                    <a:bodyPr/>
                    <a:lstStyle/>
                    <a:p>
                      <a:r>
                        <a:rPr lang="en-US" altLang="zh-CN" sz="1400" dirty="0"/>
                        <a:t>All(N=4772)</a:t>
                      </a:r>
                      <a:endParaRPr lang="zh-CN" altLang="en-US" sz="1400" dirty="0"/>
                    </a:p>
                  </a:txBody>
                  <a:tcPr/>
                </a:tc>
                <a:tc>
                  <a:txBody>
                    <a:bodyPr/>
                    <a:lstStyle/>
                    <a:p>
                      <a:r>
                        <a:rPr lang="en-US" altLang="zh-CN" sz="1400" dirty="0"/>
                        <a:t>110.30±90.67</a:t>
                      </a:r>
                      <a:endParaRPr lang="zh-CN" altLang="en-US" sz="1400" dirty="0"/>
                    </a:p>
                  </a:txBody>
                  <a:tcPr/>
                </a:tc>
                <a:tc>
                  <a:txBody>
                    <a:bodyPr/>
                    <a:lstStyle/>
                    <a:p>
                      <a:r>
                        <a:rPr lang="en-US" altLang="zh-CN" sz="1400" dirty="0"/>
                        <a:t>61.11±41.16</a:t>
                      </a:r>
                      <a:endParaRPr lang="zh-CN" altLang="en-US" sz="1400" dirty="0"/>
                    </a:p>
                  </a:txBody>
                  <a:tcPr/>
                </a:tc>
                <a:tc>
                  <a:txBody>
                    <a:bodyPr/>
                    <a:lstStyle/>
                    <a:p>
                      <a:r>
                        <a:rPr lang="en-US" altLang="zh-CN" sz="1400" dirty="0"/>
                        <a:t>0.90±0.17</a:t>
                      </a:r>
                      <a:endParaRPr lang="zh-CN" altLang="en-US" sz="1400" dirty="0"/>
                    </a:p>
                  </a:txBody>
                  <a:tcPr/>
                </a:tc>
                <a:extLst>
                  <a:ext uri="{0D108BD9-81ED-4DB2-BD59-A6C34878D82A}">
                    <a16:rowId xmlns:a16="http://schemas.microsoft.com/office/drawing/2014/main" val="1035131436"/>
                  </a:ext>
                </a:extLst>
              </a:tr>
              <a:tr h="370840">
                <a:tc>
                  <a:txBody>
                    <a:bodyPr/>
                    <a:lstStyle/>
                    <a:p>
                      <a:r>
                        <a:rPr lang="en-US" altLang="zh-CN" sz="1400" dirty="0"/>
                        <a:t>Male(n=2582)</a:t>
                      </a:r>
                      <a:endParaRPr lang="zh-CN" altLang="en-US" sz="1400" dirty="0"/>
                    </a:p>
                  </a:txBody>
                  <a:tcPr/>
                </a:tc>
                <a:tc>
                  <a:txBody>
                    <a:bodyPr/>
                    <a:lstStyle/>
                    <a:p>
                      <a:r>
                        <a:rPr lang="en-US" altLang="zh-CN" sz="1400" dirty="0"/>
                        <a:t>111.31±93.17</a:t>
                      </a:r>
                      <a:endParaRPr lang="zh-CN" altLang="en-US" sz="1400" dirty="0"/>
                    </a:p>
                  </a:txBody>
                  <a:tcPr/>
                </a:tc>
                <a:tc>
                  <a:txBody>
                    <a:bodyPr/>
                    <a:lstStyle/>
                    <a:p>
                      <a:r>
                        <a:rPr lang="en-US" altLang="zh-CN" sz="1400" dirty="0"/>
                        <a:t>62.35±41.39</a:t>
                      </a:r>
                      <a:endParaRPr lang="zh-CN" altLang="en-US" sz="1400" dirty="0"/>
                    </a:p>
                  </a:txBody>
                  <a:tcPr/>
                </a:tc>
                <a:tc>
                  <a:txBody>
                    <a:bodyPr/>
                    <a:lstStyle/>
                    <a:p>
                      <a:r>
                        <a:rPr lang="en-US" altLang="zh-CN" sz="1400" dirty="0"/>
                        <a:t>0.89±0.17</a:t>
                      </a:r>
                      <a:endParaRPr lang="zh-CN" altLang="en-US" sz="1400" dirty="0"/>
                    </a:p>
                  </a:txBody>
                  <a:tcPr/>
                </a:tc>
                <a:extLst>
                  <a:ext uri="{0D108BD9-81ED-4DB2-BD59-A6C34878D82A}">
                    <a16:rowId xmlns:a16="http://schemas.microsoft.com/office/drawing/2014/main" val="1884403782"/>
                  </a:ext>
                </a:extLst>
              </a:tr>
              <a:tr h="370840">
                <a:tc>
                  <a:txBody>
                    <a:bodyPr/>
                    <a:lstStyle/>
                    <a:p>
                      <a:r>
                        <a:rPr lang="en-US" altLang="zh-CN" sz="1400" dirty="0"/>
                        <a:t>Female(n=2190)</a:t>
                      </a:r>
                      <a:endParaRPr lang="zh-CN" altLang="en-US" sz="1400" dirty="0"/>
                    </a:p>
                  </a:txBody>
                  <a:tcPr/>
                </a:tc>
                <a:tc>
                  <a:txBody>
                    <a:bodyPr/>
                    <a:lstStyle/>
                    <a:p>
                      <a:r>
                        <a:rPr lang="en-US" altLang="zh-CN" sz="1400" dirty="0"/>
                        <a:t>109.11±86.95</a:t>
                      </a:r>
                      <a:endParaRPr lang="zh-CN" altLang="en-US" sz="1400" dirty="0"/>
                    </a:p>
                  </a:txBody>
                  <a:tcPr/>
                </a:tc>
                <a:tc>
                  <a:txBody>
                    <a:bodyPr/>
                    <a:lstStyle/>
                    <a:p>
                      <a:r>
                        <a:rPr lang="en-US" altLang="zh-CN" sz="1400" dirty="0"/>
                        <a:t>59.64±40.85</a:t>
                      </a:r>
                      <a:endParaRPr lang="zh-CN" altLang="en-US" sz="1400" dirty="0"/>
                    </a:p>
                  </a:txBody>
                  <a:tcPr/>
                </a:tc>
                <a:tc>
                  <a:txBody>
                    <a:bodyPr/>
                    <a:lstStyle/>
                    <a:p>
                      <a:r>
                        <a:rPr lang="en-US" altLang="zh-CN" sz="1400" dirty="0"/>
                        <a:t>0.90±0.17</a:t>
                      </a:r>
                      <a:endParaRPr lang="zh-CN" altLang="en-US" sz="1400" dirty="0"/>
                    </a:p>
                  </a:txBody>
                  <a:tcPr/>
                </a:tc>
                <a:extLst>
                  <a:ext uri="{0D108BD9-81ED-4DB2-BD59-A6C34878D82A}">
                    <a16:rowId xmlns:a16="http://schemas.microsoft.com/office/drawing/2014/main" val="3764354586"/>
                  </a:ext>
                </a:extLst>
              </a:tr>
              <a:tr h="370840">
                <a:tc>
                  <a:txBody>
                    <a:bodyPr/>
                    <a:lstStyle/>
                    <a:p>
                      <a:r>
                        <a:rPr lang="en-US" altLang="zh-CN" sz="1400" dirty="0"/>
                        <a:t>3 years old</a:t>
                      </a:r>
                      <a:endParaRPr lang="zh-CN" altLang="en-US" sz="1400" dirty="0"/>
                    </a:p>
                  </a:txBody>
                  <a:tcPr/>
                </a:tc>
                <a:tc>
                  <a:txBody>
                    <a:bodyPr/>
                    <a:lstStyle/>
                    <a:p>
                      <a:endParaRPr lang="zh-CN" altLang="en-US" sz="1400"/>
                    </a:p>
                  </a:txBody>
                  <a:tcPr/>
                </a:tc>
                <a:tc>
                  <a:txBody>
                    <a:bodyPr/>
                    <a:lstStyle/>
                    <a:p>
                      <a:endParaRPr lang="zh-CN" altLang="en-US" sz="1400"/>
                    </a:p>
                  </a:txBody>
                  <a:tcPr/>
                </a:tc>
                <a:tc>
                  <a:txBody>
                    <a:bodyPr/>
                    <a:lstStyle/>
                    <a:p>
                      <a:endParaRPr lang="zh-CN" altLang="en-US" sz="1400"/>
                    </a:p>
                  </a:txBody>
                  <a:tcPr/>
                </a:tc>
                <a:extLst>
                  <a:ext uri="{0D108BD9-81ED-4DB2-BD59-A6C34878D82A}">
                    <a16:rowId xmlns:a16="http://schemas.microsoft.com/office/drawing/2014/main" val="2531753065"/>
                  </a:ext>
                </a:extLst>
              </a:tr>
              <a:tr h="370840">
                <a:tc>
                  <a:txBody>
                    <a:bodyPr/>
                    <a:lstStyle/>
                    <a:p>
                      <a:r>
                        <a:rPr lang="en-US" altLang="zh-CN" sz="1400" dirty="0"/>
                        <a:t>Male(n=267)</a:t>
                      </a:r>
                      <a:endParaRPr lang="zh-CN" altLang="en-US" sz="1400" dirty="0"/>
                    </a:p>
                  </a:txBody>
                  <a:tcPr/>
                </a:tc>
                <a:tc>
                  <a:txBody>
                    <a:bodyPr/>
                    <a:lstStyle/>
                    <a:p>
                      <a:r>
                        <a:rPr lang="en-US" altLang="zh-CN" sz="1400" dirty="0"/>
                        <a:t>106.25±88.59</a:t>
                      </a:r>
                      <a:endParaRPr lang="zh-CN" altLang="en-US" sz="1400" dirty="0"/>
                    </a:p>
                  </a:txBody>
                  <a:tcPr/>
                </a:tc>
                <a:tc>
                  <a:txBody>
                    <a:bodyPr/>
                    <a:lstStyle/>
                    <a:p>
                      <a:r>
                        <a:rPr lang="en-US" altLang="zh-CN" sz="1400" dirty="0"/>
                        <a:t>58.18±39.78</a:t>
                      </a:r>
                      <a:endParaRPr lang="zh-CN" altLang="en-US" sz="1400" dirty="0"/>
                    </a:p>
                  </a:txBody>
                  <a:tcPr/>
                </a:tc>
                <a:tc>
                  <a:txBody>
                    <a:bodyPr/>
                    <a:lstStyle/>
                    <a:p>
                      <a:r>
                        <a:rPr lang="en-US" altLang="zh-CN" sz="1400" dirty="0"/>
                        <a:t>0.86±0.18</a:t>
                      </a:r>
                      <a:endParaRPr lang="zh-CN" altLang="en-US" sz="1400" dirty="0"/>
                    </a:p>
                  </a:txBody>
                  <a:tcPr/>
                </a:tc>
                <a:extLst>
                  <a:ext uri="{0D108BD9-81ED-4DB2-BD59-A6C34878D82A}">
                    <a16:rowId xmlns:a16="http://schemas.microsoft.com/office/drawing/2014/main" val="3263163917"/>
                  </a:ext>
                </a:extLst>
              </a:tr>
              <a:tr h="370840">
                <a:tc>
                  <a:txBody>
                    <a:bodyPr/>
                    <a:lstStyle/>
                    <a:p>
                      <a:r>
                        <a:rPr lang="en-US" altLang="zh-CN" sz="1400" dirty="0"/>
                        <a:t>Female(n=266)</a:t>
                      </a:r>
                      <a:endParaRPr lang="zh-CN" altLang="en-US" sz="1400" dirty="0"/>
                    </a:p>
                  </a:txBody>
                  <a:tcPr/>
                </a:tc>
                <a:tc>
                  <a:txBody>
                    <a:bodyPr/>
                    <a:lstStyle/>
                    <a:p>
                      <a:r>
                        <a:rPr lang="en-US" altLang="zh-CN" sz="1400" dirty="0"/>
                        <a:t>107.12±75.77</a:t>
                      </a:r>
                      <a:endParaRPr lang="zh-CN" altLang="en-US" sz="1400" dirty="0"/>
                    </a:p>
                  </a:txBody>
                  <a:tcPr/>
                </a:tc>
                <a:tc>
                  <a:txBody>
                    <a:bodyPr/>
                    <a:lstStyle/>
                    <a:p>
                      <a:r>
                        <a:rPr lang="en-US" altLang="zh-CN" sz="1400" dirty="0"/>
                        <a:t>59.62±39.74</a:t>
                      </a:r>
                      <a:endParaRPr lang="zh-CN" altLang="en-US" sz="1400" dirty="0"/>
                    </a:p>
                  </a:txBody>
                  <a:tcPr/>
                </a:tc>
                <a:tc>
                  <a:txBody>
                    <a:bodyPr/>
                    <a:lstStyle/>
                    <a:p>
                      <a:r>
                        <a:rPr lang="en-US" altLang="zh-CN" sz="1400" dirty="0"/>
                        <a:t>0.86±0.19</a:t>
                      </a:r>
                      <a:endParaRPr lang="zh-CN" altLang="en-US" sz="1400" dirty="0"/>
                    </a:p>
                  </a:txBody>
                  <a:tcPr/>
                </a:tc>
                <a:extLst>
                  <a:ext uri="{0D108BD9-81ED-4DB2-BD59-A6C34878D82A}">
                    <a16:rowId xmlns:a16="http://schemas.microsoft.com/office/drawing/2014/main" val="3711456728"/>
                  </a:ext>
                </a:extLst>
              </a:tr>
              <a:tr h="370840">
                <a:tc>
                  <a:txBody>
                    <a:bodyPr/>
                    <a:lstStyle/>
                    <a:p>
                      <a:r>
                        <a:rPr lang="en-US" altLang="zh-CN" sz="1400" dirty="0"/>
                        <a:t>4 years old</a:t>
                      </a:r>
                      <a:endParaRPr lang="zh-CN" altLang="en-US" sz="1400" dirty="0"/>
                    </a:p>
                  </a:txBody>
                  <a:tcPr/>
                </a:tc>
                <a:tc>
                  <a:txBody>
                    <a:bodyPr/>
                    <a:lstStyle/>
                    <a:p>
                      <a:endParaRPr lang="zh-CN" altLang="en-US" sz="1400"/>
                    </a:p>
                  </a:txBody>
                  <a:tcPr/>
                </a:tc>
                <a:tc>
                  <a:txBody>
                    <a:bodyPr/>
                    <a:lstStyle/>
                    <a:p>
                      <a:endParaRPr lang="zh-CN" altLang="en-US" sz="1400"/>
                    </a:p>
                  </a:txBody>
                  <a:tcPr/>
                </a:tc>
                <a:tc>
                  <a:txBody>
                    <a:bodyPr/>
                    <a:lstStyle/>
                    <a:p>
                      <a:endParaRPr lang="zh-CN" altLang="en-US" sz="1400" dirty="0"/>
                    </a:p>
                  </a:txBody>
                  <a:tcPr/>
                </a:tc>
                <a:extLst>
                  <a:ext uri="{0D108BD9-81ED-4DB2-BD59-A6C34878D82A}">
                    <a16:rowId xmlns:a16="http://schemas.microsoft.com/office/drawing/2014/main" val="2023985776"/>
                  </a:ext>
                </a:extLst>
              </a:tr>
              <a:tr h="370840">
                <a:tc>
                  <a:txBody>
                    <a:bodyPr/>
                    <a:lstStyle/>
                    <a:p>
                      <a:r>
                        <a:rPr lang="en-US" altLang="zh-CN" sz="1400" dirty="0"/>
                        <a:t>Male(n=906)</a:t>
                      </a:r>
                      <a:endParaRPr lang="zh-CN" altLang="en-US" sz="1400" dirty="0"/>
                    </a:p>
                  </a:txBody>
                  <a:tcPr/>
                </a:tc>
                <a:tc>
                  <a:txBody>
                    <a:bodyPr/>
                    <a:lstStyle/>
                    <a:p>
                      <a:r>
                        <a:rPr lang="en-US" altLang="zh-CN" sz="1400" dirty="0"/>
                        <a:t>109.41±95.40</a:t>
                      </a:r>
                      <a:endParaRPr lang="zh-CN" altLang="en-US" sz="1400" dirty="0"/>
                    </a:p>
                  </a:txBody>
                  <a:tcPr/>
                </a:tc>
                <a:tc>
                  <a:txBody>
                    <a:bodyPr/>
                    <a:lstStyle/>
                    <a:p>
                      <a:r>
                        <a:rPr lang="en-US" altLang="zh-CN" sz="1400" dirty="0"/>
                        <a:t>62.44±41.70</a:t>
                      </a:r>
                      <a:endParaRPr lang="zh-CN" altLang="en-US" sz="1400" dirty="0"/>
                    </a:p>
                  </a:txBody>
                  <a:tcPr/>
                </a:tc>
                <a:tc>
                  <a:txBody>
                    <a:bodyPr/>
                    <a:lstStyle/>
                    <a:p>
                      <a:r>
                        <a:rPr lang="en-US" altLang="zh-CN" sz="1400" dirty="0"/>
                        <a:t>0.88±0.17</a:t>
                      </a:r>
                      <a:endParaRPr lang="zh-CN" altLang="en-US" sz="1400" dirty="0"/>
                    </a:p>
                  </a:txBody>
                  <a:tcPr/>
                </a:tc>
                <a:extLst>
                  <a:ext uri="{0D108BD9-81ED-4DB2-BD59-A6C34878D82A}">
                    <a16:rowId xmlns:a16="http://schemas.microsoft.com/office/drawing/2014/main" val="1743564343"/>
                  </a:ext>
                </a:extLst>
              </a:tr>
              <a:tr h="370840">
                <a:tc>
                  <a:txBody>
                    <a:bodyPr/>
                    <a:lstStyle/>
                    <a:p>
                      <a:r>
                        <a:rPr lang="en-US" altLang="zh-CN" sz="1400" dirty="0"/>
                        <a:t>Female(n=738)</a:t>
                      </a:r>
                      <a:endParaRPr lang="zh-CN" altLang="en-US" sz="1400" dirty="0"/>
                    </a:p>
                  </a:txBody>
                  <a:tcPr/>
                </a:tc>
                <a:tc>
                  <a:txBody>
                    <a:bodyPr/>
                    <a:lstStyle/>
                    <a:p>
                      <a:r>
                        <a:rPr lang="en-US" altLang="zh-CN" sz="1400" dirty="0"/>
                        <a:t>108.48±86.01</a:t>
                      </a:r>
                      <a:endParaRPr lang="zh-CN" altLang="en-US" sz="1400" dirty="0"/>
                    </a:p>
                  </a:txBody>
                  <a:tcPr/>
                </a:tc>
                <a:tc>
                  <a:txBody>
                    <a:bodyPr/>
                    <a:lstStyle/>
                    <a:p>
                      <a:r>
                        <a:rPr lang="en-US" altLang="zh-CN" sz="1400" dirty="0"/>
                        <a:t>59.67±41.18</a:t>
                      </a:r>
                      <a:endParaRPr lang="zh-CN" altLang="en-US" sz="1400" dirty="0"/>
                    </a:p>
                  </a:txBody>
                  <a:tcPr/>
                </a:tc>
                <a:tc>
                  <a:txBody>
                    <a:bodyPr/>
                    <a:lstStyle/>
                    <a:p>
                      <a:r>
                        <a:rPr lang="en-US" altLang="zh-CN" sz="1400" dirty="0"/>
                        <a:t>0.90±0.16</a:t>
                      </a:r>
                      <a:endParaRPr lang="zh-CN" altLang="en-US" sz="1400" dirty="0"/>
                    </a:p>
                  </a:txBody>
                  <a:tcPr/>
                </a:tc>
                <a:extLst>
                  <a:ext uri="{0D108BD9-81ED-4DB2-BD59-A6C34878D82A}">
                    <a16:rowId xmlns:a16="http://schemas.microsoft.com/office/drawing/2014/main" val="1883492077"/>
                  </a:ext>
                </a:extLst>
              </a:tr>
              <a:tr h="370840">
                <a:tc>
                  <a:txBody>
                    <a:bodyPr/>
                    <a:lstStyle/>
                    <a:p>
                      <a:r>
                        <a:rPr lang="en-US" altLang="zh-CN" sz="1400" dirty="0"/>
                        <a:t>5 years old</a:t>
                      </a:r>
                      <a:endParaRPr lang="zh-CN" altLang="en-US" sz="1400" dirty="0"/>
                    </a:p>
                  </a:txBody>
                  <a:tcPr/>
                </a:tc>
                <a:tc>
                  <a:txBody>
                    <a:bodyPr/>
                    <a:lstStyle/>
                    <a:p>
                      <a:endParaRPr lang="zh-CN" altLang="en-US" sz="1400" dirty="0"/>
                    </a:p>
                  </a:txBody>
                  <a:tcPr/>
                </a:tc>
                <a:tc>
                  <a:txBody>
                    <a:bodyPr/>
                    <a:lstStyle/>
                    <a:p>
                      <a:endParaRPr lang="zh-CN" altLang="en-US" sz="1400"/>
                    </a:p>
                  </a:txBody>
                  <a:tcPr/>
                </a:tc>
                <a:tc>
                  <a:txBody>
                    <a:bodyPr/>
                    <a:lstStyle/>
                    <a:p>
                      <a:endParaRPr lang="zh-CN" altLang="en-US" sz="1400" dirty="0"/>
                    </a:p>
                  </a:txBody>
                  <a:tcPr/>
                </a:tc>
                <a:extLst>
                  <a:ext uri="{0D108BD9-81ED-4DB2-BD59-A6C34878D82A}">
                    <a16:rowId xmlns:a16="http://schemas.microsoft.com/office/drawing/2014/main" val="1874485249"/>
                  </a:ext>
                </a:extLst>
              </a:tr>
              <a:tr h="370840">
                <a:tc>
                  <a:txBody>
                    <a:bodyPr/>
                    <a:lstStyle/>
                    <a:p>
                      <a:r>
                        <a:rPr lang="en-US" altLang="zh-CN" sz="1400" dirty="0"/>
                        <a:t>Male(n=845)</a:t>
                      </a:r>
                      <a:endParaRPr lang="zh-CN" altLang="en-US" sz="1400" dirty="0"/>
                    </a:p>
                  </a:txBody>
                  <a:tcPr/>
                </a:tc>
                <a:tc>
                  <a:txBody>
                    <a:bodyPr/>
                    <a:lstStyle/>
                    <a:p>
                      <a:r>
                        <a:rPr lang="en-US" altLang="zh-CN" sz="1400" dirty="0"/>
                        <a:t>113.03±95.64</a:t>
                      </a:r>
                      <a:endParaRPr lang="zh-CN" altLang="en-US" sz="1400" dirty="0"/>
                    </a:p>
                  </a:txBody>
                  <a:tcPr/>
                </a:tc>
                <a:tc>
                  <a:txBody>
                    <a:bodyPr/>
                    <a:lstStyle/>
                    <a:p>
                      <a:r>
                        <a:rPr lang="en-US" altLang="zh-CN" sz="1400" dirty="0"/>
                        <a:t>63.78±42.13</a:t>
                      </a:r>
                      <a:endParaRPr lang="zh-CN" altLang="en-US" sz="1400" dirty="0"/>
                    </a:p>
                  </a:txBody>
                  <a:tcPr/>
                </a:tc>
                <a:tc>
                  <a:txBody>
                    <a:bodyPr/>
                    <a:lstStyle/>
                    <a:p>
                      <a:r>
                        <a:rPr lang="en-US" altLang="zh-CN" sz="1400" dirty="0"/>
                        <a:t>0.90±0.16</a:t>
                      </a:r>
                      <a:endParaRPr lang="zh-CN" altLang="en-US" sz="1400" dirty="0"/>
                    </a:p>
                  </a:txBody>
                  <a:tcPr/>
                </a:tc>
                <a:extLst>
                  <a:ext uri="{0D108BD9-81ED-4DB2-BD59-A6C34878D82A}">
                    <a16:rowId xmlns:a16="http://schemas.microsoft.com/office/drawing/2014/main" val="331230379"/>
                  </a:ext>
                </a:extLst>
              </a:tr>
              <a:tr h="370840">
                <a:tc>
                  <a:txBody>
                    <a:bodyPr/>
                    <a:lstStyle/>
                    <a:p>
                      <a:r>
                        <a:rPr lang="en-US" altLang="zh-CN" sz="1400" dirty="0"/>
                        <a:t>Female(n=738)</a:t>
                      </a:r>
                      <a:endParaRPr lang="zh-CN" altLang="en-US" sz="1400" dirty="0"/>
                    </a:p>
                  </a:txBody>
                  <a:tcPr/>
                </a:tc>
                <a:tc>
                  <a:txBody>
                    <a:bodyPr/>
                    <a:lstStyle/>
                    <a:p>
                      <a:r>
                        <a:rPr lang="en-US" altLang="zh-CN" sz="1400" dirty="0"/>
                        <a:t>110.87±91.60</a:t>
                      </a:r>
                      <a:endParaRPr lang="zh-CN" altLang="en-US" sz="1400" dirty="0"/>
                    </a:p>
                  </a:txBody>
                  <a:tcPr/>
                </a:tc>
                <a:tc>
                  <a:txBody>
                    <a:bodyPr/>
                    <a:lstStyle/>
                    <a:p>
                      <a:r>
                        <a:rPr lang="en-US" altLang="zh-CN" sz="1400" dirty="0"/>
                        <a:t>60.04±41.48</a:t>
                      </a:r>
                      <a:endParaRPr lang="zh-CN" altLang="en-US" sz="1400" dirty="0"/>
                    </a:p>
                  </a:txBody>
                  <a:tcPr/>
                </a:tc>
                <a:tc>
                  <a:txBody>
                    <a:bodyPr/>
                    <a:lstStyle/>
                    <a:p>
                      <a:r>
                        <a:rPr lang="en-US" altLang="zh-CN" sz="1400" dirty="0"/>
                        <a:t>0.91±0.17</a:t>
                      </a:r>
                      <a:endParaRPr lang="zh-CN" altLang="en-US" sz="1400" dirty="0"/>
                    </a:p>
                  </a:txBody>
                  <a:tcPr/>
                </a:tc>
                <a:extLst>
                  <a:ext uri="{0D108BD9-81ED-4DB2-BD59-A6C34878D82A}">
                    <a16:rowId xmlns:a16="http://schemas.microsoft.com/office/drawing/2014/main" val="3591342211"/>
                  </a:ext>
                </a:extLst>
              </a:tr>
              <a:tr h="370840">
                <a:tc>
                  <a:txBody>
                    <a:bodyPr/>
                    <a:lstStyle/>
                    <a:p>
                      <a:r>
                        <a:rPr lang="en-US" altLang="zh-CN" sz="1400" dirty="0"/>
                        <a:t>6 years old</a:t>
                      </a:r>
                      <a:endParaRPr lang="zh-CN" altLang="en-US" sz="1400" dirty="0"/>
                    </a:p>
                  </a:txBody>
                  <a:tcPr/>
                </a:tc>
                <a:tc>
                  <a:txBody>
                    <a:bodyPr/>
                    <a:lstStyle/>
                    <a:p>
                      <a:endParaRPr lang="zh-CN" altLang="en-US" sz="1400"/>
                    </a:p>
                  </a:txBody>
                  <a:tcPr/>
                </a:tc>
                <a:tc>
                  <a:txBody>
                    <a:bodyPr/>
                    <a:lstStyle/>
                    <a:p>
                      <a:endParaRPr lang="zh-CN" altLang="en-US" sz="1400"/>
                    </a:p>
                  </a:txBody>
                  <a:tcPr/>
                </a:tc>
                <a:tc>
                  <a:txBody>
                    <a:bodyPr/>
                    <a:lstStyle/>
                    <a:p>
                      <a:endParaRPr lang="zh-CN" altLang="en-US" sz="1400" dirty="0"/>
                    </a:p>
                  </a:txBody>
                  <a:tcPr/>
                </a:tc>
                <a:extLst>
                  <a:ext uri="{0D108BD9-81ED-4DB2-BD59-A6C34878D82A}">
                    <a16:rowId xmlns:a16="http://schemas.microsoft.com/office/drawing/2014/main" val="1665368961"/>
                  </a:ext>
                </a:extLst>
              </a:tr>
              <a:tr h="370840">
                <a:tc>
                  <a:txBody>
                    <a:bodyPr/>
                    <a:lstStyle/>
                    <a:p>
                      <a:r>
                        <a:rPr lang="en-US" altLang="zh-CN" sz="1400" dirty="0"/>
                        <a:t>Male(n=520)</a:t>
                      </a:r>
                      <a:endParaRPr lang="zh-CN" altLang="en-US" sz="1400" dirty="0"/>
                    </a:p>
                  </a:txBody>
                  <a:tcPr/>
                </a:tc>
                <a:tc>
                  <a:txBody>
                    <a:bodyPr/>
                    <a:lstStyle/>
                    <a:p>
                      <a:r>
                        <a:rPr lang="en-US" altLang="zh-CN" sz="1400" dirty="0"/>
                        <a:t>115.19±89.24</a:t>
                      </a:r>
                      <a:endParaRPr lang="zh-CN" altLang="en-US" sz="1400" dirty="0"/>
                    </a:p>
                  </a:txBody>
                  <a:tcPr/>
                </a:tc>
                <a:tc>
                  <a:txBody>
                    <a:bodyPr/>
                    <a:lstStyle/>
                    <a:p>
                      <a:r>
                        <a:rPr lang="en-US" altLang="zh-CN" sz="1400" dirty="0"/>
                        <a:t>63.16±40.40</a:t>
                      </a:r>
                      <a:endParaRPr lang="zh-CN" altLang="en-US" sz="1400" dirty="0"/>
                    </a:p>
                  </a:txBody>
                  <a:tcPr/>
                </a:tc>
                <a:tc>
                  <a:txBody>
                    <a:bodyPr/>
                    <a:lstStyle/>
                    <a:p>
                      <a:r>
                        <a:rPr lang="en-US" altLang="zh-CN" sz="1400" dirty="0"/>
                        <a:t>0.92±0.16</a:t>
                      </a:r>
                      <a:endParaRPr lang="zh-CN" altLang="en-US" sz="1400" dirty="0"/>
                    </a:p>
                  </a:txBody>
                  <a:tcPr/>
                </a:tc>
                <a:extLst>
                  <a:ext uri="{0D108BD9-81ED-4DB2-BD59-A6C34878D82A}">
                    <a16:rowId xmlns:a16="http://schemas.microsoft.com/office/drawing/2014/main" val="81343012"/>
                  </a:ext>
                </a:extLst>
              </a:tr>
              <a:tr h="370840">
                <a:tc>
                  <a:txBody>
                    <a:bodyPr/>
                    <a:lstStyle/>
                    <a:p>
                      <a:r>
                        <a:rPr lang="en-US" altLang="zh-CN" sz="1400" dirty="0"/>
                        <a:t>Female(n=418)</a:t>
                      </a:r>
                      <a:endParaRPr lang="zh-CN" altLang="en-US" sz="1400" dirty="0"/>
                    </a:p>
                  </a:txBody>
                  <a:tcPr/>
                </a:tc>
                <a:tc>
                  <a:txBody>
                    <a:bodyPr/>
                    <a:lstStyle/>
                    <a:p>
                      <a:r>
                        <a:rPr lang="en-US" altLang="zh-CN" sz="1400" dirty="0"/>
                        <a:t>106.75±86.57</a:t>
                      </a:r>
                      <a:endParaRPr lang="zh-CN" altLang="en-US" sz="1400" dirty="0"/>
                    </a:p>
                  </a:txBody>
                  <a:tcPr/>
                </a:tc>
                <a:tc>
                  <a:txBody>
                    <a:bodyPr/>
                    <a:lstStyle/>
                    <a:p>
                      <a:r>
                        <a:rPr lang="en-US" altLang="zh-CN" sz="1400" dirty="0"/>
                        <a:t>58.82±39.73</a:t>
                      </a:r>
                      <a:endParaRPr lang="zh-CN" altLang="en-US" sz="1400" dirty="0"/>
                    </a:p>
                  </a:txBody>
                  <a:tcPr/>
                </a:tc>
                <a:tc>
                  <a:txBody>
                    <a:bodyPr/>
                    <a:lstStyle/>
                    <a:p>
                      <a:r>
                        <a:rPr lang="en-US" altLang="zh-CN" sz="1400" dirty="0"/>
                        <a:t>0.93±0.14</a:t>
                      </a:r>
                      <a:endParaRPr lang="zh-CN" altLang="en-US" sz="1400" dirty="0"/>
                    </a:p>
                  </a:txBody>
                  <a:tcPr/>
                </a:tc>
                <a:extLst>
                  <a:ext uri="{0D108BD9-81ED-4DB2-BD59-A6C34878D82A}">
                    <a16:rowId xmlns:a16="http://schemas.microsoft.com/office/drawing/2014/main" val="3912320613"/>
                  </a:ext>
                </a:extLst>
              </a:tr>
            </a:tbl>
          </a:graphicData>
        </a:graphic>
      </p:graphicFrame>
    </p:spTree>
    <p:extLst>
      <p:ext uri="{BB962C8B-B14F-4D97-AF65-F5344CB8AC3E}">
        <p14:creationId xmlns:p14="http://schemas.microsoft.com/office/powerpoint/2010/main" val="758259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A2696F64-CCF1-4564-AD95-3F6634229EC7}"/>
              </a:ext>
            </a:extLst>
          </p:cNvPr>
          <p:cNvSpPr/>
          <p:nvPr/>
        </p:nvSpPr>
        <p:spPr>
          <a:xfrm>
            <a:off x="911424" y="1196752"/>
            <a:ext cx="11089232" cy="5152673"/>
          </a:xfrm>
          <a:prstGeom prst="rect">
            <a:avLst/>
          </a:prstGeom>
          <a:noFill/>
          <a:ln w="22225">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latin typeface="微软雅黑" panose="020B0503020204020204" pitchFamily="34" charset="-122"/>
              <a:ea typeface="微软雅黑" panose="020B0503020204020204" pitchFamily="34" charset="-122"/>
            </a:endParaRPr>
          </a:p>
        </p:txBody>
      </p:sp>
      <p:sp>
        <p:nvSpPr>
          <p:cNvPr id="25" name="文字方塊 13">
            <a:extLst>
              <a:ext uri="{FF2B5EF4-FFF2-40B4-BE49-F238E27FC236}">
                <a16:creationId xmlns:a16="http://schemas.microsoft.com/office/drawing/2014/main" id="{288D6AF1-E30D-48DA-B7C4-D91822B580D8}"/>
              </a:ext>
            </a:extLst>
          </p:cNvPr>
          <p:cNvSpPr txBox="1"/>
          <p:nvPr/>
        </p:nvSpPr>
        <p:spPr>
          <a:xfrm>
            <a:off x="5836506" y="1358805"/>
            <a:ext cx="5988562" cy="4495333"/>
          </a:xfrm>
          <a:prstGeom prst="rect">
            <a:avLst/>
          </a:prstGeom>
          <a:noFill/>
        </p:spPr>
        <p:txBody>
          <a:bodyPr wrap="square" rtlCol="0">
            <a:spAutoFit/>
          </a:bodyPr>
          <a:lstStyle/>
          <a:p>
            <a:pPr algn="just">
              <a:lnSpc>
                <a:spcPct val="120000"/>
              </a:lnSpc>
            </a:pPr>
            <a:r>
              <a:rPr lang="en-US" altLang="zh-CN"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Results: </a:t>
            </a:r>
          </a:p>
          <a:p>
            <a:pPr marL="457200" indent="-457200" algn="just">
              <a:lnSpc>
                <a:spcPct val="120000"/>
              </a:lnSpc>
              <a:buAutoNum type="arabicParenR"/>
            </a:pPr>
            <a:endPar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a:p>
            <a:pPr marL="457200" indent="-457200" algn="just">
              <a:lnSpc>
                <a:spcPct val="120000"/>
              </a:lnSpc>
              <a:buAutoNum type="arabicParenR"/>
            </a:pPr>
            <a:r>
              <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212 children showed an overweight BMI (5.47%).</a:t>
            </a:r>
          </a:p>
          <a:p>
            <a:pPr marL="457200" indent="-457200" algn="just">
              <a:lnSpc>
                <a:spcPct val="120000"/>
              </a:lnSpc>
              <a:buAutoNum type="arabicParenR"/>
            </a:pPr>
            <a:r>
              <a:rPr lang="en-US" altLang="zh-CN" sz="18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BMI: </a:t>
            </a:r>
            <a:r>
              <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The BMI of boys was greater than that of girls; the rate of overweight was higher in boys (7.16%) than in girls (3.48%). </a:t>
            </a:r>
          </a:p>
          <a:p>
            <a:pPr marL="457200" indent="-457200" algn="just">
              <a:lnSpc>
                <a:spcPct val="120000"/>
              </a:lnSpc>
              <a:buAutoNum type="arabicParenR"/>
            </a:pPr>
            <a:r>
              <a:rPr lang="en-US" altLang="zh-CN" sz="1800"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CHe</a:t>
            </a:r>
            <a:r>
              <a:rPr lang="en-US" altLang="zh-CN" sz="18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HCI health dimension scores: </a:t>
            </a:r>
            <a:r>
              <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The </a:t>
            </a:r>
            <a:r>
              <a:rPr lang="en-US" altLang="zh-CN" sz="1800"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CHe</a:t>
            </a:r>
            <a:r>
              <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HCI health dimension scores were higher in girls than in boys. The combined BMI and </a:t>
            </a:r>
            <a:r>
              <a:rPr lang="en-US" altLang="zh-CN" sz="1800"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CHe</a:t>
            </a:r>
            <a:r>
              <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HCI health dimension scores showed that girls had better physical health than boys.</a:t>
            </a:r>
          </a:p>
          <a:p>
            <a:pPr marL="457200" indent="-457200" algn="just">
              <a:lnSpc>
                <a:spcPct val="120000"/>
              </a:lnSpc>
              <a:buAutoNum type="arabicParenR"/>
            </a:pPr>
            <a:r>
              <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Overall, the older the age, the higher the </a:t>
            </a:r>
            <a:r>
              <a:rPr lang="en-US" altLang="zh-CN" sz="1800"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CHe</a:t>
            </a:r>
            <a:r>
              <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HCI health dimension score and the better the physical health status of the children.</a:t>
            </a:r>
          </a:p>
        </p:txBody>
      </p:sp>
      <p:grpSp>
        <p:nvGrpSpPr>
          <p:cNvPr id="33" name="组合 32">
            <a:extLst>
              <a:ext uri="{FF2B5EF4-FFF2-40B4-BE49-F238E27FC236}">
                <a16:creationId xmlns:a16="http://schemas.microsoft.com/office/drawing/2014/main" id="{7215247B-8896-4A52-8047-1F8DB9BDC053}"/>
              </a:ext>
            </a:extLst>
          </p:cNvPr>
          <p:cNvGrpSpPr/>
          <p:nvPr/>
        </p:nvGrpSpPr>
        <p:grpSpPr>
          <a:xfrm>
            <a:off x="2999656" y="209097"/>
            <a:ext cx="9388317" cy="676297"/>
            <a:chOff x="3251994" y="208335"/>
            <a:chExt cx="5820620" cy="507223"/>
          </a:xfrm>
        </p:grpSpPr>
        <p:sp>
          <p:nvSpPr>
            <p:cNvPr id="34" name="TextBox 13">
              <a:extLst>
                <a:ext uri="{FF2B5EF4-FFF2-40B4-BE49-F238E27FC236}">
                  <a16:creationId xmlns:a16="http://schemas.microsoft.com/office/drawing/2014/main" id="{B84654A0-B241-4F19-8145-4096192F2376}"/>
                </a:ext>
              </a:extLst>
            </p:cNvPr>
            <p:cNvSpPr txBox="1"/>
            <p:nvPr/>
          </p:nvSpPr>
          <p:spPr>
            <a:xfrm>
              <a:off x="5305558" y="208335"/>
              <a:ext cx="3767056" cy="392415"/>
            </a:xfrm>
            <a:prstGeom prst="rect">
              <a:avLst/>
            </a:prstGeom>
            <a:noFill/>
          </p:spPr>
          <p:txBody>
            <a:bodyPr wrap="square" rtlCol="0">
              <a:spAutoFit/>
            </a:bodyPr>
            <a:lstStyle/>
            <a:p>
              <a:r>
                <a:rPr lang="en-US" altLang="zh-CN" sz="28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Results: Descriptive analysis</a:t>
              </a:r>
            </a:p>
          </p:txBody>
        </p:sp>
        <p:pic>
          <p:nvPicPr>
            <p:cNvPr id="35" name="图片 34">
              <a:extLst>
                <a:ext uri="{FF2B5EF4-FFF2-40B4-BE49-F238E27FC236}">
                  <a16:creationId xmlns:a16="http://schemas.microsoft.com/office/drawing/2014/main" id="{337ABDED-CDCE-422D-A798-F4ABBF456A2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51994" y="286948"/>
              <a:ext cx="428610" cy="428610"/>
            </a:xfrm>
            <a:prstGeom prst="rect">
              <a:avLst/>
            </a:prstGeom>
          </p:spPr>
        </p:pic>
      </p:grpSp>
      <p:graphicFrame>
        <p:nvGraphicFramePr>
          <p:cNvPr id="4" name="表格 4">
            <a:extLst>
              <a:ext uri="{FF2B5EF4-FFF2-40B4-BE49-F238E27FC236}">
                <a16:creationId xmlns:a16="http://schemas.microsoft.com/office/drawing/2014/main" id="{34B3899A-27BD-4C94-8733-611AC3544B15}"/>
              </a:ext>
            </a:extLst>
          </p:cNvPr>
          <p:cNvGraphicFramePr>
            <a:graphicFrameLocks noGrp="1"/>
          </p:cNvGraphicFramePr>
          <p:nvPr>
            <p:extLst>
              <p:ext uri="{D42A27DB-BD31-4B8C-83A1-F6EECF244321}">
                <p14:modId xmlns:p14="http://schemas.microsoft.com/office/powerpoint/2010/main" val="4017044212"/>
              </p:ext>
            </p:extLst>
          </p:nvPr>
        </p:nvGraphicFramePr>
        <p:xfrm>
          <a:off x="28518" y="209097"/>
          <a:ext cx="5632400" cy="6385560"/>
        </p:xfrm>
        <a:graphic>
          <a:graphicData uri="http://schemas.openxmlformats.org/drawingml/2006/table">
            <a:tbl>
              <a:tblPr firstRow="1" bandRow="1">
                <a:tableStyleId>{5C22544A-7EE6-4342-B048-85BDC9FD1C3A}</a:tableStyleId>
              </a:tblPr>
              <a:tblGrid>
                <a:gridCol w="1408100">
                  <a:extLst>
                    <a:ext uri="{9D8B030D-6E8A-4147-A177-3AD203B41FA5}">
                      <a16:colId xmlns:a16="http://schemas.microsoft.com/office/drawing/2014/main" val="4101340271"/>
                    </a:ext>
                  </a:extLst>
                </a:gridCol>
                <a:gridCol w="1408100">
                  <a:extLst>
                    <a:ext uri="{9D8B030D-6E8A-4147-A177-3AD203B41FA5}">
                      <a16:colId xmlns:a16="http://schemas.microsoft.com/office/drawing/2014/main" val="587249338"/>
                    </a:ext>
                  </a:extLst>
                </a:gridCol>
                <a:gridCol w="1408100">
                  <a:extLst>
                    <a:ext uri="{9D8B030D-6E8A-4147-A177-3AD203B41FA5}">
                      <a16:colId xmlns:a16="http://schemas.microsoft.com/office/drawing/2014/main" val="1592271642"/>
                    </a:ext>
                  </a:extLst>
                </a:gridCol>
                <a:gridCol w="1408100">
                  <a:extLst>
                    <a:ext uri="{9D8B030D-6E8A-4147-A177-3AD203B41FA5}">
                      <a16:colId xmlns:a16="http://schemas.microsoft.com/office/drawing/2014/main" val="1190799133"/>
                    </a:ext>
                  </a:extLst>
                </a:gridCol>
              </a:tblGrid>
              <a:tr h="0">
                <a:tc gridSpan="4">
                  <a:txBody>
                    <a:bodyPr/>
                    <a:lstStyle/>
                    <a:p>
                      <a:r>
                        <a:rPr lang="en-US" altLang="zh-CN" sz="1400" dirty="0"/>
                        <a:t>Table 2  BMI and percentage of overweight and non-overweight children</a:t>
                      </a:r>
                      <a:endParaRPr lang="zh-CN" altLang="en-US" sz="1400"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2773474123"/>
                  </a:ext>
                </a:extLst>
              </a:tr>
              <a:tr h="370840">
                <a:tc>
                  <a:txBody>
                    <a:bodyPr/>
                    <a:lstStyle/>
                    <a:p>
                      <a:r>
                        <a:rPr lang="en-US" altLang="zh-CN" sz="1400" dirty="0"/>
                        <a:t>Variables</a:t>
                      </a:r>
                      <a:endParaRPr lang="zh-CN" altLang="en-US" sz="1400" dirty="0"/>
                    </a:p>
                  </a:txBody>
                  <a:tcPr/>
                </a:tc>
                <a:tc>
                  <a:txBody>
                    <a:bodyPr/>
                    <a:lstStyle/>
                    <a:p>
                      <a:r>
                        <a:rPr lang="en-US" altLang="zh-CN" sz="1400" dirty="0"/>
                        <a:t>BMI/</a:t>
                      </a:r>
                    </a:p>
                    <a:p>
                      <a:r>
                        <a:rPr lang="en-US" altLang="zh-CN" sz="1400" dirty="0"/>
                        <a:t>(kg/m2)</a:t>
                      </a:r>
                      <a:endParaRPr lang="zh-CN" altLang="en-US" sz="1400" dirty="0"/>
                    </a:p>
                  </a:txBody>
                  <a:tcPr/>
                </a:tc>
                <a:tc>
                  <a:txBody>
                    <a:bodyPr/>
                    <a:lstStyle/>
                    <a:p>
                      <a:r>
                        <a:rPr lang="en-US" altLang="zh-CN" sz="1400" dirty="0"/>
                        <a:t>overweight/</a:t>
                      </a:r>
                    </a:p>
                    <a:p>
                      <a:r>
                        <a:rPr lang="en-US" altLang="zh-CN" sz="1400" dirty="0"/>
                        <a:t>n(%)</a:t>
                      </a:r>
                      <a:endParaRPr lang="zh-CN" altLang="en-US" sz="1400" dirty="0"/>
                    </a:p>
                  </a:txBody>
                  <a:tcPr/>
                </a:tc>
                <a:tc>
                  <a:txBody>
                    <a:bodyPr/>
                    <a:lstStyle/>
                    <a:p>
                      <a:r>
                        <a:rPr lang="en-US" altLang="zh-CN" sz="1400" dirty="0"/>
                        <a:t>non-overweight/</a:t>
                      </a:r>
                    </a:p>
                    <a:p>
                      <a:r>
                        <a:rPr lang="en-US" altLang="zh-CN" sz="1400" dirty="0"/>
                        <a:t>n(%)</a:t>
                      </a:r>
                      <a:endParaRPr lang="zh-CN" altLang="en-US" sz="1400" dirty="0"/>
                    </a:p>
                  </a:txBody>
                  <a:tcPr/>
                </a:tc>
                <a:extLst>
                  <a:ext uri="{0D108BD9-81ED-4DB2-BD59-A6C34878D82A}">
                    <a16:rowId xmlns:a16="http://schemas.microsoft.com/office/drawing/2014/main" val="3303121771"/>
                  </a:ext>
                </a:extLst>
              </a:tr>
              <a:tr h="370840">
                <a:tc>
                  <a:txBody>
                    <a:bodyPr/>
                    <a:lstStyle/>
                    <a:p>
                      <a:r>
                        <a:rPr lang="en-US" altLang="zh-CN" sz="1400" dirty="0"/>
                        <a:t>All(N=3874)</a:t>
                      </a:r>
                      <a:endParaRPr lang="zh-CN" altLang="en-US" sz="1400" dirty="0"/>
                    </a:p>
                  </a:txBody>
                  <a:tcPr/>
                </a:tc>
                <a:tc>
                  <a:txBody>
                    <a:bodyPr/>
                    <a:lstStyle/>
                    <a:p>
                      <a:r>
                        <a:rPr lang="en-US" altLang="zh-CN" sz="1400" dirty="0"/>
                        <a:t>14.12±3.52</a:t>
                      </a:r>
                      <a:endParaRPr lang="zh-CN" altLang="en-US" sz="1400" dirty="0"/>
                    </a:p>
                  </a:txBody>
                  <a:tcPr/>
                </a:tc>
                <a:tc>
                  <a:txBody>
                    <a:bodyPr/>
                    <a:lstStyle/>
                    <a:p>
                      <a:r>
                        <a:rPr lang="en-US" altLang="zh-CN" sz="1400" dirty="0"/>
                        <a:t>212</a:t>
                      </a:r>
                      <a:r>
                        <a:rPr lang="zh-CN" altLang="en-US" sz="1400" dirty="0"/>
                        <a:t>（</a:t>
                      </a:r>
                      <a:r>
                        <a:rPr lang="en-US" altLang="zh-CN" sz="1400" dirty="0"/>
                        <a:t>5.47</a:t>
                      </a:r>
                      <a:r>
                        <a:rPr lang="zh-CN" altLang="en-US" sz="1400" dirty="0"/>
                        <a:t>）</a:t>
                      </a:r>
                    </a:p>
                  </a:txBody>
                  <a:tcPr/>
                </a:tc>
                <a:tc>
                  <a:txBody>
                    <a:bodyPr/>
                    <a:lstStyle/>
                    <a:p>
                      <a:r>
                        <a:rPr lang="en-US" altLang="zh-CN" sz="1400" dirty="0"/>
                        <a:t>3662(94.53)</a:t>
                      </a:r>
                      <a:endParaRPr lang="zh-CN" altLang="en-US" sz="1400" dirty="0"/>
                    </a:p>
                  </a:txBody>
                  <a:tcPr/>
                </a:tc>
                <a:extLst>
                  <a:ext uri="{0D108BD9-81ED-4DB2-BD59-A6C34878D82A}">
                    <a16:rowId xmlns:a16="http://schemas.microsoft.com/office/drawing/2014/main" val="1035131436"/>
                  </a:ext>
                </a:extLst>
              </a:tr>
              <a:tr h="370840">
                <a:tc>
                  <a:txBody>
                    <a:bodyPr/>
                    <a:lstStyle/>
                    <a:p>
                      <a:r>
                        <a:rPr lang="en-US" altLang="zh-CN" sz="1400" dirty="0"/>
                        <a:t>Male(n=2094)</a:t>
                      </a:r>
                      <a:endParaRPr lang="zh-CN" altLang="en-US" sz="1400" dirty="0"/>
                    </a:p>
                  </a:txBody>
                  <a:tcPr/>
                </a:tc>
                <a:tc>
                  <a:txBody>
                    <a:bodyPr/>
                    <a:lstStyle/>
                    <a:p>
                      <a:r>
                        <a:rPr lang="en-US" altLang="zh-CN" sz="1400" dirty="0"/>
                        <a:t>14.25±3.60</a:t>
                      </a:r>
                      <a:endParaRPr lang="zh-CN" altLang="en-US" sz="1400" dirty="0"/>
                    </a:p>
                  </a:txBody>
                  <a:tcPr/>
                </a:tc>
                <a:tc>
                  <a:txBody>
                    <a:bodyPr/>
                    <a:lstStyle/>
                    <a:p>
                      <a:r>
                        <a:rPr lang="en-US" altLang="zh-CN" sz="1400" dirty="0"/>
                        <a:t>150(7.16)</a:t>
                      </a:r>
                      <a:endParaRPr lang="zh-CN" altLang="en-US" sz="1400" dirty="0"/>
                    </a:p>
                  </a:txBody>
                  <a:tcPr/>
                </a:tc>
                <a:tc>
                  <a:txBody>
                    <a:bodyPr/>
                    <a:lstStyle/>
                    <a:p>
                      <a:r>
                        <a:rPr lang="en-US" altLang="zh-CN" sz="1400" dirty="0"/>
                        <a:t>1944(92.84)</a:t>
                      </a:r>
                      <a:endParaRPr lang="zh-CN" altLang="en-US" sz="1400" dirty="0"/>
                    </a:p>
                  </a:txBody>
                  <a:tcPr/>
                </a:tc>
                <a:extLst>
                  <a:ext uri="{0D108BD9-81ED-4DB2-BD59-A6C34878D82A}">
                    <a16:rowId xmlns:a16="http://schemas.microsoft.com/office/drawing/2014/main" val="1884403782"/>
                  </a:ext>
                </a:extLst>
              </a:tr>
              <a:tr h="370840">
                <a:tc>
                  <a:txBody>
                    <a:bodyPr/>
                    <a:lstStyle/>
                    <a:p>
                      <a:r>
                        <a:rPr lang="en-US" altLang="zh-CN" sz="1400" dirty="0"/>
                        <a:t>Female(n=1780)</a:t>
                      </a:r>
                      <a:endParaRPr lang="zh-CN" altLang="en-US" sz="1400" dirty="0"/>
                    </a:p>
                  </a:txBody>
                  <a:tcPr/>
                </a:tc>
                <a:tc>
                  <a:txBody>
                    <a:bodyPr/>
                    <a:lstStyle/>
                    <a:p>
                      <a:r>
                        <a:rPr lang="en-US" altLang="zh-CN" sz="1400" dirty="0"/>
                        <a:t>13.95±3.41</a:t>
                      </a:r>
                      <a:endParaRPr lang="zh-CN" altLang="en-US" sz="1400" dirty="0"/>
                    </a:p>
                  </a:txBody>
                  <a:tcPr/>
                </a:tc>
                <a:tc>
                  <a:txBody>
                    <a:bodyPr/>
                    <a:lstStyle/>
                    <a:p>
                      <a:r>
                        <a:rPr lang="en-US" altLang="zh-CN" sz="1400" dirty="0"/>
                        <a:t>62(3.48)</a:t>
                      </a:r>
                      <a:endParaRPr lang="zh-CN" altLang="en-US" sz="1400" dirty="0"/>
                    </a:p>
                  </a:txBody>
                  <a:tcPr/>
                </a:tc>
                <a:tc>
                  <a:txBody>
                    <a:bodyPr/>
                    <a:lstStyle/>
                    <a:p>
                      <a:r>
                        <a:rPr lang="en-US" altLang="zh-CN" sz="1400" dirty="0"/>
                        <a:t>1718(96.52)</a:t>
                      </a:r>
                      <a:endParaRPr lang="zh-CN" altLang="en-US" sz="1400" dirty="0"/>
                    </a:p>
                  </a:txBody>
                  <a:tcPr/>
                </a:tc>
                <a:extLst>
                  <a:ext uri="{0D108BD9-81ED-4DB2-BD59-A6C34878D82A}">
                    <a16:rowId xmlns:a16="http://schemas.microsoft.com/office/drawing/2014/main" val="3764354586"/>
                  </a:ext>
                </a:extLst>
              </a:tr>
              <a:tr h="370840">
                <a:tc>
                  <a:txBody>
                    <a:bodyPr/>
                    <a:lstStyle/>
                    <a:p>
                      <a:r>
                        <a:rPr lang="en-US" altLang="zh-CN" sz="1400" dirty="0"/>
                        <a:t>3 years old</a:t>
                      </a:r>
                      <a:endParaRPr lang="zh-CN" altLang="en-US" sz="1400" dirty="0"/>
                    </a:p>
                  </a:txBody>
                  <a:tcPr/>
                </a:tc>
                <a:tc>
                  <a:txBody>
                    <a:bodyPr/>
                    <a:lstStyle/>
                    <a:p>
                      <a:endParaRPr lang="zh-CN" altLang="en-US" sz="1400"/>
                    </a:p>
                  </a:txBody>
                  <a:tcPr/>
                </a:tc>
                <a:tc>
                  <a:txBody>
                    <a:bodyPr/>
                    <a:lstStyle/>
                    <a:p>
                      <a:r>
                        <a:rPr lang="en-US" altLang="zh-CN" sz="1400" dirty="0"/>
                        <a:t>29(6.58)</a:t>
                      </a:r>
                      <a:endParaRPr lang="zh-CN" altLang="en-US" sz="1400" dirty="0"/>
                    </a:p>
                  </a:txBody>
                  <a:tcPr/>
                </a:tc>
                <a:tc>
                  <a:txBody>
                    <a:bodyPr/>
                    <a:lstStyle/>
                    <a:p>
                      <a:r>
                        <a:rPr lang="en-US" altLang="zh-CN" sz="1400" dirty="0"/>
                        <a:t>412(93.42)</a:t>
                      </a:r>
                      <a:endParaRPr lang="zh-CN" altLang="en-US" sz="1400" dirty="0"/>
                    </a:p>
                  </a:txBody>
                  <a:tcPr/>
                </a:tc>
                <a:extLst>
                  <a:ext uri="{0D108BD9-81ED-4DB2-BD59-A6C34878D82A}">
                    <a16:rowId xmlns:a16="http://schemas.microsoft.com/office/drawing/2014/main" val="2531753065"/>
                  </a:ext>
                </a:extLst>
              </a:tr>
              <a:tr h="370840">
                <a:tc>
                  <a:txBody>
                    <a:bodyPr/>
                    <a:lstStyle/>
                    <a:p>
                      <a:r>
                        <a:rPr lang="en-US" altLang="zh-CN" sz="1400" dirty="0"/>
                        <a:t>Male(n=221)</a:t>
                      </a:r>
                      <a:endParaRPr lang="zh-CN" altLang="en-US" sz="1400" dirty="0"/>
                    </a:p>
                  </a:txBody>
                  <a:tcPr/>
                </a:tc>
                <a:tc>
                  <a:txBody>
                    <a:bodyPr/>
                    <a:lstStyle/>
                    <a:p>
                      <a:r>
                        <a:rPr lang="en-US" altLang="zh-CN" sz="1400" dirty="0"/>
                        <a:t>14.56±3.32</a:t>
                      </a:r>
                      <a:endParaRPr lang="zh-CN" altLang="en-US" sz="1400" dirty="0"/>
                    </a:p>
                  </a:txBody>
                  <a:tcPr/>
                </a:tc>
                <a:tc>
                  <a:txBody>
                    <a:bodyPr/>
                    <a:lstStyle/>
                    <a:p>
                      <a:r>
                        <a:rPr lang="en-US" altLang="zh-CN" sz="1400" dirty="0"/>
                        <a:t>16(7.24)</a:t>
                      </a:r>
                      <a:endParaRPr lang="zh-CN" altLang="en-US" sz="1400" dirty="0"/>
                    </a:p>
                  </a:txBody>
                  <a:tcPr/>
                </a:tc>
                <a:tc>
                  <a:txBody>
                    <a:bodyPr/>
                    <a:lstStyle/>
                    <a:p>
                      <a:r>
                        <a:rPr lang="en-US" altLang="zh-CN" sz="1400" dirty="0"/>
                        <a:t>205(92.76)</a:t>
                      </a:r>
                      <a:endParaRPr lang="zh-CN" altLang="en-US" sz="1400" dirty="0"/>
                    </a:p>
                  </a:txBody>
                  <a:tcPr/>
                </a:tc>
                <a:extLst>
                  <a:ext uri="{0D108BD9-81ED-4DB2-BD59-A6C34878D82A}">
                    <a16:rowId xmlns:a16="http://schemas.microsoft.com/office/drawing/2014/main" val="3263163917"/>
                  </a:ext>
                </a:extLst>
              </a:tr>
              <a:tr h="370840">
                <a:tc>
                  <a:txBody>
                    <a:bodyPr/>
                    <a:lstStyle/>
                    <a:p>
                      <a:r>
                        <a:rPr lang="en-US" altLang="zh-CN" sz="1400" dirty="0"/>
                        <a:t>Female(n=220)</a:t>
                      </a:r>
                      <a:endParaRPr lang="zh-CN" altLang="en-US" sz="1400" dirty="0"/>
                    </a:p>
                  </a:txBody>
                  <a:tcPr/>
                </a:tc>
                <a:tc>
                  <a:txBody>
                    <a:bodyPr/>
                    <a:lstStyle/>
                    <a:p>
                      <a:r>
                        <a:rPr lang="en-US" altLang="zh-CN" sz="1400" dirty="0"/>
                        <a:t>14.24±3.57</a:t>
                      </a:r>
                      <a:endParaRPr lang="zh-CN" altLang="en-US" sz="1400" dirty="0"/>
                    </a:p>
                  </a:txBody>
                  <a:tcPr/>
                </a:tc>
                <a:tc>
                  <a:txBody>
                    <a:bodyPr/>
                    <a:lstStyle/>
                    <a:p>
                      <a:r>
                        <a:rPr lang="en-US" altLang="zh-CN" sz="1400" dirty="0"/>
                        <a:t>13(5.91)</a:t>
                      </a:r>
                      <a:endParaRPr lang="zh-CN" altLang="en-US" sz="1400" dirty="0"/>
                    </a:p>
                  </a:txBody>
                  <a:tcPr/>
                </a:tc>
                <a:tc>
                  <a:txBody>
                    <a:bodyPr/>
                    <a:lstStyle/>
                    <a:p>
                      <a:r>
                        <a:rPr lang="en-US" altLang="zh-CN" sz="1400" dirty="0"/>
                        <a:t>207(94.09)</a:t>
                      </a:r>
                      <a:endParaRPr lang="zh-CN" altLang="en-US" sz="1400" dirty="0"/>
                    </a:p>
                  </a:txBody>
                  <a:tcPr/>
                </a:tc>
                <a:extLst>
                  <a:ext uri="{0D108BD9-81ED-4DB2-BD59-A6C34878D82A}">
                    <a16:rowId xmlns:a16="http://schemas.microsoft.com/office/drawing/2014/main" val="3711456728"/>
                  </a:ext>
                </a:extLst>
              </a:tr>
              <a:tr h="370840">
                <a:tc>
                  <a:txBody>
                    <a:bodyPr/>
                    <a:lstStyle/>
                    <a:p>
                      <a:r>
                        <a:rPr lang="en-US" altLang="zh-CN" sz="1400" dirty="0"/>
                        <a:t>4 years old</a:t>
                      </a:r>
                      <a:endParaRPr lang="zh-CN" altLang="en-US" sz="1400" dirty="0"/>
                    </a:p>
                  </a:txBody>
                  <a:tcPr/>
                </a:tc>
                <a:tc>
                  <a:txBody>
                    <a:bodyPr/>
                    <a:lstStyle/>
                    <a:p>
                      <a:endParaRPr lang="zh-CN" altLang="en-US" sz="1400"/>
                    </a:p>
                  </a:txBody>
                  <a:tcPr/>
                </a:tc>
                <a:tc>
                  <a:txBody>
                    <a:bodyPr/>
                    <a:lstStyle/>
                    <a:p>
                      <a:r>
                        <a:rPr lang="en-US" altLang="zh-CN" sz="1400" dirty="0"/>
                        <a:t>77(5.86)</a:t>
                      </a:r>
                      <a:endParaRPr lang="zh-CN" altLang="en-US" sz="1400" dirty="0"/>
                    </a:p>
                  </a:txBody>
                  <a:tcPr/>
                </a:tc>
                <a:tc>
                  <a:txBody>
                    <a:bodyPr/>
                    <a:lstStyle/>
                    <a:p>
                      <a:r>
                        <a:rPr lang="en-US" altLang="zh-CN" sz="1400" dirty="0"/>
                        <a:t>1236(94.14)</a:t>
                      </a:r>
                      <a:endParaRPr lang="zh-CN" altLang="en-US" sz="1400" dirty="0"/>
                    </a:p>
                  </a:txBody>
                  <a:tcPr/>
                </a:tc>
                <a:extLst>
                  <a:ext uri="{0D108BD9-81ED-4DB2-BD59-A6C34878D82A}">
                    <a16:rowId xmlns:a16="http://schemas.microsoft.com/office/drawing/2014/main" val="2023985776"/>
                  </a:ext>
                </a:extLst>
              </a:tr>
              <a:tr h="370840">
                <a:tc>
                  <a:txBody>
                    <a:bodyPr/>
                    <a:lstStyle/>
                    <a:p>
                      <a:r>
                        <a:rPr lang="en-US" altLang="zh-CN" sz="1400" dirty="0"/>
                        <a:t>Male(n=724)</a:t>
                      </a:r>
                      <a:endParaRPr lang="zh-CN" altLang="en-US" sz="1400" dirty="0"/>
                    </a:p>
                  </a:txBody>
                  <a:tcPr/>
                </a:tc>
                <a:tc>
                  <a:txBody>
                    <a:bodyPr/>
                    <a:lstStyle/>
                    <a:p>
                      <a:r>
                        <a:rPr lang="en-US" altLang="zh-CN" sz="1400" dirty="0"/>
                        <a:t>14.31±3.52</a:t>
                      </a:r>
                      <a:endParaRPr lang="zh-CN" altLang="en-US" sz="1400" dirty="0"/>
                    </a:p>
                  </a:txBody>
                  <a:tcPr/>
                </a:tc>
                <a:tc>
                  <a:txBody>
                    <a:bodyPr/>
                    <a:lstStyle/>
                    <a:p>
                      <a:r>
                        <a:rPr lang="en-US" altLang="zh-CN" sz="1400" dirty="0"/>
                        <a:t>54(7.46)</a:t>
                      </a:r>
                      <a:endParaRPr lang="zh-CN" altLang="en-US" sz="1400" dirty="0"/>
                    </a:p>
                  </a:txBody>
                  <a:tcPr/>
                </a:tc>
                <a:tc>
                  <a:txBody>
                    <a:bodyPr/>
                    <a:lstStyle/>
                    <a:p>
                      <a:r>
                        <a:rPr lang="en-US" altLang="zh-CN" sz="1400" dirty="0"/>
                        <a:t>670(92.54)</a:t>
                      </a:r>
                      <a:endParaRPr lang="zh-CN" altLang="en-US" sz="1400" dirty="0"/>
                    </a:p>
                  </a:txBody>
                  <a:tcPr/>
                </a:tc>
                <a:extLst>
                  <a:ext uri="{0D108BD9-81ED-4DB2-BD59-A6C34878D82A}">
                    <a16:rowId xmlns:a16="http://schemas.microsoft.com/office/drawing/2014/main" val="1743564343"/>
                  </a:ext>
                </a:extLst>
              </a:tr>
              <a:tr h="370840">
                <a:tc>
                  <a:txBody>
                    <a:bodyPr/>
                    <a:lstStyle/>
                    <a:p>
                      <a:r>
                        <a:rPr lang="en-US" altLang="zh-CN" sz="1400" dirty="0"/>
                        <a:t>Female(n=589)</a:t>
                      </a:r>
                      <a:endParaRPr lang="zh-CN" altLang="en-US" sz="1400" dirty="0"/>
                    </a:p>
                  </a:txBody>
                  <a:tcPr/>
                </a:tc>
                <a:tc>
                  <a:txBody>
                    <a:bodyPr/>
                    <a:lstStyle/>
                    <a:p>
                      <a:r>
                        <a:rPr lang="en-US" altLang="zh-CN" sz="1400" dirty="0"/>
                        <a:t>14.11±3.44</a:t>
                      </a:r>
                      <a:endParaRPr lang="zh-CN" altLang="en-US" sz="1400" dirty="0"/>
                    </a:p>
                  </a:txBody>
                  <a:tcPr/>
                </a:tc>
                <a:tc>
                  <a:txBody>
                    <a:bodyPr/>
                    <a:lstStyle/>
                    <a:p>
                      <a:r>
                        <a:rPr lang="en-US" altLang="zh-CN" sz="1400" dirty="0"/>
                        <a:t>23(3.90)</a:t>
                      </a:r>
                      <a:endParaRPr lang="zh-CN" altLang="en-US" sz="1400" dirty="0"/>
                    </a:p>
                  </a:txBody>
                  <a:tcPr/>
                </a:tc>
                <a:tc>
                  <a:txBody>
                    <a:bodyPr/>
                    <a:lstStyle/>
                    <a:p>
                      <a:r>
                        <a:rPr lang="en-US" altLang="zh-CN" sz="1400" dirty="0"/>
                        <a:t>566(96.10)</a:t>
                      </a:r>
                      <a:endParaRPr lang="zh-CN" altLang="en-US" sz="1400" dirty="0"/>
                    </a:p>
                  </a:txBody>
                  <a:tcPr/>
                </a:tc>
                <a:extLst>
                  <a:ext uri="{0D108BD9-81ED-4DB2-BD59-A6C34878D82A}">
                    <a16:rowId xmlns:a16="http://schemas.microsoft.com/office/drawing/2014/main" val="1883492077"/>
                  </a:ext>
                </a:extLst>
              </a:tr>
              <a:tr h="370840">
                <a:tc>
                  <a:txBody>
                    <a:bodyPr/>
                    <a:lstStyle/>
                    <a:p>
                      <a:r>
                        <a:rPr lang="en-US" altLang="zh-CN" sz="1400" dirty="0"/>
                        <a:t>5 years old</a:t>
                      </a:r>
                      <a:endParaRPr lang="zh-CN" altLang="en-US" sz="1400" dirty="0"/>
                    </a:p>
                  </a:txBody>
                  <a:tcPr/>
                </a:tc>
                <a:tc>
                  <a:txBody>
                    <a:bodyPr/>
                    <a:lstStyle/>
                    <a:p>
                      <a:endParaRPr lang="zh-CN" altLang="en-US" sz="1400" dirty="0"/>
                    </a:p>
                  </a:txBody>
                  <a:tcPr/>
                </a:tc>
                <a:tc>
                  <a:txBody>
                    <a:bodyPr/>
                    <a:lstStyle/>
                    <a:p>
                      <a:r>
                        <a:rPr lang="en-US" altLang="zh-CN" sz="1400" dirty="0"/>
                        <a:t>69(5.41)</a:t>
                      </a:r>
                      <a:endParaRPr lang="zh-CN" altLang="en-US" sz="1400" dirty="0"/>
                    </a:p>
                  </a:txBody>
                  <a:tcPr/>
                </a:tc>
                <a:tc>
                  <a:txBody>
                    <a:bodyPr/>
                    <a:lstStyle/>
                    <a:p>
                      <a:r>
                        <a:rPr lang="en-US" altLang="zh-CN" sz="1400" dirty="0"/>
                        <a:t>1206(94.59)</a:t>
                      </a:r>
                      <a:endParaRPr lang="zh-CN" altLang="en-US" sz="1400" dirty="0"/>
                    </a:p>
                  </a:txBody>
                  <a:tcPr/>
                </a:tc>
                <a:extLst>
                  <a:ext uri="{0D108BD9-81ED-4DB2-BD59-A6C34878D82A}">
                    <a16:rowId xmlns:a16="http://schemas.microsoft.com/office/drawing/2014/main" val="1874485249"/>
                  </a:ext>
                </a:extLst>
              </a:tr>
              <a:tr h="370840">
                <a:tc>
                  <a:txBody>
                    <a:bodyPr/>
                    <a:lstStyle/>
                    <a:p>
                      <a:r>
                        <a:rPr lang="en-US" altLang="zh-CN" sz="1400" dirty="0"/>
                        <a:t>Male(n=681)</a:t>
                      </a:r>
                      <a:endParaRPr lang="zh-CN" altLang="en-US" sz="1400" dirty="0"/>
                    </a:p>
                  </a:txBody>
                  <a:tcPr/>
                </a:tc>
                <a:tc>
                  <a:txBody>
                    <a:bodyPr/>
                    <a:lstStyle/>
                    <a:p>
                      <a:r>
                        <a:rPr lang="en-US" altLang="zh-CN" sz="1400" dirty="0"/>
                        <a:t>14.11±3.61</a:t>
                      </a:r>
                      <a:endParaRPr lang="zh-CN" altLang="en-US" sz="1400" dirty="0"/>
                    </a:p>
                  </a:txBody>
                  <a:tcPr/>
                </a:tc>
                <a:tc>
                  <a:txBody>
                    <a:bodyPr/>
                    <a:lstStyle/>
                    <a:p>
                      <a:r>
                        <a:rPr lang="en-US" altLang="zh-CN" sz="1400" dirty="0"/>
                        <a:t>47(6.90)</a:t>
                      </a:r>
                      <a:endParaRPr lang="zh-CN" altLang="en-US" sz="1400" dirty="0"/>
                    </a:p>
                  </a:txBody>
                  <a:tcPr/>
                </a:tc>
                <a:tc>
                  <a:txBody>
                    <a:bodyPr/>
                    <a:lstStyle/>
                    <a:p>
                      <a:r>
                        <a:rPr lang="en-US" altLang="zh-CN" sz="1400" dirty="0"/>
                        <a:t>634(93.10)</a:t>
                      </a:r>
                      <a:endParaRPr lang="zh-CN" altLang="en-US" sz="1400" dirty="0"/>
                    </a:p>
                  </a:txBody>
                  <a:tcPr/>
                </a:tc>
                <a:extLst>
                  <a:ext uri="{0D108BD9-81ED-4DB2-BD59-A6C34878D82A}">
                    <a16:rowId xmlns:a16="http://schemas.microsoft.com/office/drawing/2014/main" val="331230379"/>
                  </a:ext>
                </a:extLst>
              </a:tr>
              <a:tr h="370840">
                <a:tc>
                  <a:txBody>
                    <a:bodyPr/>
                    <a:lstStyle/>
                    <a:p>
                      <a:r>
                        <a:rPr lang="en-US" altLang="zh-CN" sz="1400" dirty="0"/>
                        <a:t>Female(n=594)</a:t>
                      </a:r>
                      <a:endParaRPr lang="zh-CN" altLang="en-US" sz="1400" dirty="0"/>
                    </a:p>
                  </a:txBody>
                  <a:tcPr/>
                </a:tc>
                <a:tc>
                  <a:txBody>
                    <a:bodyPr/>
                    <a:lstStyle/>
                    <a:p>
                      <a:r>
                        <a:rPr lang="en-US" altLang="zh-CN" sz="1400" dirty="0"/>
                        <a:t>13.94±3.32</a:t>
                      </a:r>
                      <a:endParaRPr lang="zh-CN" altLang="en-US" sz="1400" dirty="0"/>
                    </a:p>
                  </a:txBody>
                  <a:tcPr/>
                </a:tc>
                <a:tc>
                  <a:txBody>
                    <a:bodyPr/>
                    <a:lstStyle/>
                    <a:p>
                      <a:r>
                        <a:rPr lang="en-US" altLang="zh-CN" sz="1400" dirty="0"/>
                        <a:t>22(3.70)</a:t>
                      </a:r>
                      <a:endParaRPr lang="zh-CN" altLang="en-US" sz="1400" dirty="0"/>
                    </a:p>
                  </a:txBody>
                  <a:tcPr/>
                </a:tc>
                <a:tc>
                  <a:txBody>
                    <a:bodyPr/>
                    <a:lstStyle/>
                    <a:p>
                      <a:r>
                        <a:rPr lang="en-US" altLang="zh-CN" sz="1400" dirty="0"/>
                        <a:t>572(96.30)</a:t>
                      </a:r>
                      <a:endParaRPr lang="zh-CN" altLang="en-US" sz="1400" dirty="0"/>
                    </a:p>
                  </a:txBody>
                  <a:tcPr/>
                </a:tc>
                <a:extLst>
                  <a:ext uri="{0D108BD9-81ED-4DB2-BD59-A6C34878D82A}">
                    <a16:rowId xmlns:a16="http://schemas.microsoft.com/office/drawing/2014/main" val="3591342211"/>
                  </a:ext>
                </a:extLst>
              </a:tr>
              <a:tr h="370840">
                <a:tc>
                  <a:txBody>
                    <a:bodyPr/>
                    <a:lstStyle/>
                    <a:p>
                      <a:r>
                        <a:rPr lang="en-US" altLang="zh-CN" sz="1400" dirty="0"/>
                        <a:t>6 years old</a:t>
                      </a:r>
                      <a:endParaRPr lang="zh-CN" altLang="en-US" sz="1400" dirty="0"/>
                    </a:p>
                  </a:txBody>
                  <a:tcPr/>
                </a:tc>
                <a:tc>
                  <a:txBody>
                    <a:bodyPr/>
                    <a:lstStyle/>
                    <a:p>
                      <a:endParaRPr lang="zh-CN" altLang="en-US" sz="1400"/>
                    </a:p>
                  </a:txBody>
                  <a:tcPr/>
                </a:tc>
                <a:tc>
                  <a:txBody>
                    <a:bodyPr/>
                    <a:lstStyle/>
                    <a:p>
                      <a:r>
                        <a:rPr lang="en-US" altLang="zh-CN" sz="1400" dirty="0"/>
                        <a:t>37(4.73)</a:t>
                      </a:r>
                      <a:endParaRPr lang="zh-CN" altLang="en-US" sz="1400" dirty="0"/>
                    </a:p>
                  </a:txBody>
                  <a:tcPr/>
                </a:tc>
                <a:tc>
                  <a:txBody>
                    <a:bodyPr/>
                    <a:lstStyle/>
                    <a:p>
                      <a:r>
                        <a:rPr lang="en-US" altLang="zh-CN" sz="1400" dirty="0"/>
                        <a:t>746(95.27)</a:t>
                      </a:r>
                      <a:endParaRPr lang="zh-CN" altLang="en-US" sz="1400" dirty="0"/>
                    </a:p>
                  </a:txBody>
                  <a:tcPr/>
                </a:tc>
                <a:extLst>
                  <a:ext uri="{0D108BD9-81ED-4DB2-BD59-A6C34878D82A}">
                    <a16:rowId xmlns:a16="http://schemas.microsoft.com/office/drawing/2014/main" val="1665368961"/>
                  </a:ext>
                </a:extLst>
              </a:tr>
              <a:tr h="370840">
                <a:tc>
                  <a:txBody>
                    <a:bodyPr/>
                    <a:lstStyle/>
                    <a:p>
                      <a:r>
                        <a:rPr lang="en-US" altLang="zh-CN" sz="1400" dirty="0"/>
                        <a:t>Male(n=432)</a:t>
                      </a:r>
                      <a:endParaRPr lang="zh-CN" altLang="en-US" sz="1400" dirty="0"/>
                    </a:p>
                  </a:txBody>
                  <a:tcPr/>
                </a:tc>
                <a:tc>
                  <a:txBody>
                    <a:bodyPr/>
                    <a:lstStyle/>
                    <a:p>
                      <a:r>
                        <a:rPr lang="en-US" altLang="zh-CN" sz="1400" dirty="0"/>
                        <a:t>14.23±3.83</a:t>
                      </a:r>
                      <a:endParaRPr lang="zh-CN" altLang="en-US" sz="1400" dirty="0"/>
                    </a:p>
                  </a:txBody>
                  <a:tcPr/>
                </a:tc>
                <a:tc>
                  <a:txBody>
                    <a:bodyPr/>
                    <a:lstStyle/>
                    <a:p>
                      <a:r>
                        <a:rPr lang="en-US" altLang="zh-CN" sz="1400" dirty="0"/>
                        <a:t>33(7.64)</a:t>
                      </a:r>
                      <a:endParaRPr lang="zh-CN" altLang="en-US" sz="1400" dirty="0"/>
                    </a:p>
                  </a:txBody>
                  <a:tcPr/>
                </a:tc>
                <a:tc>
                  <a:txBody>
                    <a:bodyPr/>
                    <a:lstStyle/>
                    <a:p>
                      <a:r>
                        <a:rPr lang="en-US" altLang="zh-CN" sz="1400" dirty="0"/>
                        <a:t>399(92.36)</a:t>
                      </a:r>
                      <a:endParaRPr lang="zh-CN" altLang="en-US" sz="1400" dirty="0"/>
                    </a:p>
                  </a:txBody>
                  <a:tcPr/>
                </a:tc>
                <a:extLst>
                  <a:ext uri="{0D108BD9-81ED-4DB2-BD59-A6C34878D82A}">
                    <a16:rowId xmlns:a16="http://schemas.microsoft.com/office/drawing/2014/main" val="81343012"/>
                  </a:ext>
                </a:extLst>
              </a:tr>
              <a:tr h="370840">
                <a:tc>
                  <a:txBody>
                    <a:bodyPr/>
                    <a:lstStyle/>
                    <a:p>
                      <a:r>
                        <a:rPr lang="en-US" altLang="zh-CN" sz="1400" dirty="0"/>
                        <a:t>Female(n=351)</a:t>
                      </a:r>
                      <a:endParaRPr lang="zh-CN" altLang="en-US" sz="1400" dirty="0"/>
                    </a:p>
                  </a:txBody>
                  <a:tcPr/>
                </a:tc>
                <a:tc>
                  <a:txBody>
                    <a:bodyPr/>
                    <a:lstStyle/>
                    <a:p>
                      <a:r>
                        <a:rPr lang="en-US" altLang="zh-CN" sz="1400" dirty="0"/>
                        <a:t>13.56±3.45</a:t>
                      </a:r>
                      <a:endParaRPr lang="zh-CN" altLang="en-US" sz="1400" dirty="0"/>
                    </a:p>
                  </a:txBody>
                  <a:tcPr/>
                </a:tc>
                <a:tc>
                  <a:txBody>
                    <a:bodyPr/>
                    <a:lstStyle/>
                    <a:p>
                      <a:r>
                        <a:rPr lang="en-US" altLang="zh-CN" sz="1400" dirty="0"/>
                        <a:t>4(1.14)</a:t>
                      </a:r>
                      <a:endParaRPr lang="zh-CN" altLang="en-US" sz="1400" dirty="0"/>
                    </a:p>
                  </a:txBody>
                  <a:tcPr/>
                </a:tc>
                <a:tc>
                  <a:txBody>
                    <a:bodyPr/>
                    <a:lstStyle/>
                    <a:p>
                      <a:r>
                        <a:rPr lang="en-US" altLang="zh-CN" sz="1400" dirty="0"/>
                        <a:t>347(98.86)</a:t>
                      </a:r>
                      <a:endParaRPr lang="zh-CN" altLang="en-US" sz="1400" dirty="0"/>
                    </a:p>
                  </a:txBody>
                  <a:tcPr/>
                </a:tc>
                <a:extLst>
                  <a:ext uri="{0D108BD9-81ED-4DB2-BD59-A6C34878D82A}">
                    <a16:rowId xmlns:a16="http://schemas.microsoft.com/office/drawing/2014/main" val="3912320613"/>
                  </a:ext>
                </a:extLst>
              </a:tr>
            </a:tbl>
          </a:graphicData>
        </a:graphic>
      </p:graphicFrame>
    </p:spTree>
    <p:extLst>
      <p:ext uri="{BB962C8B-B14F-4D97-AF65-F5344CB8AC3E}">
        <p14:creationId xmlns:p14="http://schemas.microsoft.com/office/powerpoint/2010/main" val="1025378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A2696F64-CCF1-4564-AD95-3F6634229EC7}"/>
              </a:ext>
            </a:extLst>
          </p:cNvPr>
          <p:cNvSpPr/>
          <p:nvPr/>
        </p:nvSpPr>
        <p:spPr>
          <a:xfrm>
            <a:off x="911424" y="1196752"/>
            <a:ext cx="11089232" cy="5152673"/>
          </a:xfrm>
          <a:prstGeom prst="rect">
            <a:avLst/>
          </a:prstGeom>
          <a:noFill/>
          <a:ln w="22225">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latin typeface="微软雅黑" panose="020B0503020204020204" pitchFamily="34" charset="-122"/>
              <a:ea typeface="微软雅黑" panose="020B0503020204020204" pitchFamily="34" charset="-122"/>
            </a:endParaRPr>
          </a:p>
        </p:txBody>
      </p:sp>
      <p:sp>
        <p:nvSpPr>
          <p:cNvPr id="25" name="文字方塊 13">
            <a:extLst>
              <a:ext uri="{FF2B5EF4-FFF2-40B4-BE49-F238E27FC236}">
                <a16:creationId xmlns:a16="http://schemas.microsoft.com/office/drawing/2014/main" id="{288D6AF1-E30D-48DA-B7C4-D91822B580D8}"/>
              </a:ext>
            </a:extLst>
          </p:cNvPr>
          <p:cNvSpPr txBox="1"/>
          <p:nvPr/>
        </p:nvSpPr>
        <p:spPr>
          <a:xfrm>
            <a:off x="6744072" y="1471717"/>
            <a:ext cx="5112569" cy="4277709"/>
          </a:xfrm>
          <a:prstGeom prst="rect">
            <a:avLst/>
          </a:prstGeom>
          <a:noFill/>
        </p:spPr>
        <p:txBody>
          <a:bodyPr wrap="square" rtlCol="0">
            <a:spAutoFit/>
          </a:bodyPr>
          <a:lstStyle/>
          <a:p>
            <a:pPr algn="just">
              <a:lnSpc>
                <a:spcPct val="120000"/>
              </a:lnSpc>
            </a:pPr>
            <a:r>
              <a:rPr lang="en-US" altLang="zh-CN"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Results: </a:t>
            </a:r>
          </a:p>
          <a:p>
            <a:pPr marL="457200" indent="-457200" algn="just">
              <a:lnSpc>
                <a:spcPct val="120000"/>
              </a:lnSpc>
              <a:buAutoNum type="arabicParenR"/>
            </a:pPr>
            <a:endParaRPr lang="en-US" altLang="zh-CN" sz="16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a:p>
            <a:pPr marL="457200" indent="-457200" algn="just">
              <a:lnSpc>
                <a:spcPct val="120000"/>
              </a:lnSpc>
              <a:buAutoNum type="arabicParenR"/>
            </a:pPr>
            <a:r>
              <a:rPr lang="en-US" altLang="zh-CN" sz="16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BMI was not significantly correlated with screen time and outdoor activity time (P&gt;0.05).</a:t>
            </a:r>
          </a:p>
          <a:p>
            <a:pPr marL="457200" indent="-457200" algn="just">
              <a:lnSpc>
                <a:spcPct val="120000"/>
              </a:lnSpc>
              <a:buAutoNum type="arabicParenR"/>
            </a:pPr>
            <a:r>
              <a:rPr lang="en-US" altLang="zh-CN" sz="1600"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CHe</a:t>
            </a:r>
            <a:r>
              <a:rPr lang="en-US" altLang="zh-CN" sz="16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HCI health dimension scores were significantly negatively correlated with screen time (P&lt;0.001) and positively correlated with outdoor activity time (P&lt;0.001). </a:t>
            </a:r>
          </a:p>
          <a:p>
            <a:pPr marL="457200" indent="-457200" algn="just">
              <a:lnSpc>
                <a:spcPct val="120000"/>
              </a:lnSpc>
              <a:buAutoNum type="arabicParenR"/>
            </a:pPr>
            <a:r>
              <a:rPr lang="en-US" altLang="zh-CN" sz="16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Outdoor activity time was significantly positively correlated with screen time (P&lt;0.001). </a:t>
            </a:r>
          </a:p>
          <a:p>
            <a:pPr marL="457200" indent="-457200" algn="just">
              <a:lnSpc>
                <a:spcPct val="120000"/>
              </a:lnSpc>
              <a:buAutoNum type="arabicParenR"/>
            </a:pPr>
            <a:r>
              <a:rPr lang="en-US" altLang="zh-CN" sz="16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SES was significantly negatively correlated with screen time and BMI (P&lt;0.001,P&lt;0.01) and positively correlated with outdoor activity time and </a:t>
            </a:r>
            <a:r>
              <a:rPr lang="en-US" altLang="zh-CN" sz="1600"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CHe</a:t>
            </a:r>
            <a:r>
              <a:rPr lang="en-US" altLang="zh-CN" sz="16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HCI health dimension scores (P&lt;0.001).</a:t>
            </a:r>
          </a:p>
        </p:txBody>
      </p:sp>
      <p:grpSp>
        <p:nvGrpSpPr>
          <p:cNvPr id="33" name="组合 32">
            <a:extLst>
              <a:ext uri="{FF2B5EF4-FFF2-40B4-BE49-F238E27FC236}">
                <a16:creationId xmlns:a16="http://schemas.microsoft.com/office/drawing/2014/main" id="{7215247B-8896-4A52-8047-1F8DB9BDC053}"/>
              </a:ext>
            </a:extLst>
          </p:cNvPr>
          <p:cNvGrpSpPr/>
          <p:nvPr/>
        </p:nvGrpSpPr>
        <p:grpSpPr>
          <a:xfrm>
            <a:off x="3503712" y="126510"/>
            <a:ext cx="9388317" cy="676297"/>
            <a:chOff x="3251994" y="208335"/>
            <a:chExt cx="5820620" cy="507223"/>
          </a:xfrm>
        </p:grpSpPr>
        <p:sp>
          <p:nvSpPr>
            <p:cNvPr id="34" name="TextBox 13">
              <a:extLst>
                <a:ext uri="{FF2B5EF4-FFF2-40B4-BE49-F238E27FC236}">
                  <a16:creationId xmlns:a16="http://schemas.microsoft.com/office/drawing/2014/main" id="{B84654A0-B241-4F19-8145-4096192F2376}"/>
                </a:ext>
              </a:extLst>
            </p:cNvPr>
            <p:cNvSpPr txBox="1"/>
            <p:nvPr/>
          </p:nvSpPr>
          <p:spPr>
            <a:xfrm>
              <a:off x="5305558" y="208335"/>
              <a:ext cx="3767056" cy="392415"/>
            </a:xfrm>
            <a:prstGeom prst="rect">
              <a:avLst/>
            </a:prstGeom>
            <a:noFill/>
          </p:spPr>
          <p:txBody>
            <a:bodyPr wrap="square" rtlCol="0">
              <a:spAutoFit/>
            </a:bodyPr>
            <a:lstStyle/>
            <a:p>
              <a:r>
                <a:rPr lang="en-US" altLang="zh-CN" sz="28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Results: Correlation analysis</a:t>
              </a:r>
            </a:p>
          </p:txBody>
        </p:sp>
        <p:pic>
          <p:nvPicPr>
            <p:cNvPr id="35" name="图片 34">
              <a:extLst>
                <a:ext uri="{FF2B5EF4-FFF2-40B4-BE49-F238E27FC236}">
                  <a16:creationId xmlns:a16="http://schemas.microsoft.com/office/drawing/2014/main" id="{337ABDED-CDCE-422D-A798-F4ABBF456A2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51994" y="286948"/>
              <a:ext cx="428610" cy="428610"/>
            </a:xfrm>
            <a:prstGeom prst="rect">
              <a:avLst/>
            </a:prstGeom>
          </p:spPr>
        </p:pic>
      </p:grpSp>
      <p:graphicFrame>
        <p:nvGraphicFramePr>
          <p:cNvPr id="4" name="表格 4">
            <a:extLst>
              <a:ext uri="{FF2B5EF4-FFF2-40B4-BE49-F238E27FC236}">
                <a16:creationId xmlns:a16="http://schemas.microsoft.com/office/drawing/2014/main" id="{34B3899A-27BD-4C94-8733-611AC3544B15}"/>
              </a:ext>
            </a:extLst>
          </p:cNvPr>
          <p:cNvGraphicFramePr>
            <a:graphicFrameLocks noGrp="1"/>
          </p:cNvGraphicFramePr>
          <p:nvPr>
            <p:extLst>
              <p:ext uri="{D42A27DB-BD31-4B8C-83A1-F6EECF244321}">
                <p14:modId xmlns:p14="http://schemas.microsoft.com/office/powerpoint/2010/main" val="523193429"/>
              </p:ext>
            </p:extLst>
          </p:nvPr>
        </p:nvGraphicFramePr>
        <p:xfrm>
          <a:off x="29039" y="715952"/>
          <a:ext cx="6528056" cy="5140960"/>
        </p:xfrm>
        <a:graphic>
          <a:graphicData uri="http://schemas.openxmlformats.org/drawingml/2006/table">
            <a:tbl>
              <a:tblPr firstRow="1" bandRow="1">
                <a:tableStyleId>{5C22544A-7EE6-4342-B048-85BDC9FD1C3A}</a:tableStyleId>
              </a:tblPr>
              <a:tblGrid>
                <a:gridCol w="816007">
                  <a:extLst>
                    <a:ext uri="{9D8B030D-6E8A-4147-A177-3AD203B41FA5}">
                      <a16:colId xmlns:a16="http://schemas.microsoft.com/office/drawing/2014/main" val="4101340271"/>
                    </a:ext>
                  </a:extLst>
                </a:gridCol>
                <a:gridCol w="816007">
                  <a:extLst>
                    <a:ext uri="{9D8B030D-6E8A-4147-A177-3AD203B41FA5}">
                      <a16:colId xmlns:a16="http://schemas.microsoft.com/office/drawing/2014/main" val="587249338"/>
                    </a:ext>
                  </a:extLst>
                </a:gridCol>
                <a:gridCol w="816007">
                  <a:extLst>
                    <a:ext uri="{9D8B030D-6E8A-4147-A177-3AD203B41FA5}">
                      <a16:colId xmlns:a16="http://schemas.microsoft.com/office/drawing/2014/main" val="1592271642"/>
                    </a:ext>
                  </a:extLst>
                </a:gridCol>
                <a:gridCol w="816007">
                  <a:extLst>
                    <a:ext uri="{9D8B030D-6E8A-4147-A177-3AD203B41FA5}">
                      <a16:colId xmlns:a16="http://schemas.microsoft.com/office/drawing/2014/main" val="1190799133"/>
                    </a:ext>
                  </a:extLst>
                </a:gridCol>
                <a:gridCol w="816007">
                  <a:extLst>
                    <a:ext uri="{9D8B030D-6E8A-4147-A177-3AD203B41FA5}">
                      <a16:colId xmlns:a16="http://schemas.microsoft.com/office/drawing/2014/main" val="3891690323"/>
                    </a:ext>
                  </a:extLst>
                </a:gridCol>
                <a:gridCol w="816007">
                  <a:extLst>
                    <a:ext uri="{9D8B030D-6E8A-4147-A177-3AD203B41FA5}">
                      <a16:colId xmlns:a16="http://schemas.microsoft.com/office/drawing/2014/main" val="1106380250"/>
                    </a:ext>
                  </a:extLst>
                </a:gridCol>
                <a:gridCol w="816007">
                  <a:extLst>
                    <a:ext uri="{9D8B030D-6E8A-4147-A177-3AD203B41FA5}">
                      <a16:colId xmlns:a16="http://schemas.microsoft.com/office/drawing/2014/main" val="2281123167"/>
                    </a:ext>
                  </a:extLst>
                </a:gridCol>
                <a:gridCol w="816007">
                  <a:extLst>
                    <a:ext uri="{9D8B030D-6E8A-4147-A177-3AD203B41FA5}">
                      <a16:colId xmlns:a16="http://schemas.microsoft.com/office/drawing/2014/main" val="2133670077"/>
                    </a:ext>
                  </a:extLst>
                </a:gridCol>
              </a:tblGrid>
              <a:tr h="0">
                <a:tc gridSpan="8">
                  <a:txBody>
                    <a:bodyPr/>
                    <a:lstStyle/>
                    <a:p>
                      <a:r>
                        <a:rPr lang="en-US" altLang="zh-CN" sz="1400" dirty="0"/>
                        <a:t>Table 3  Correlation analysis of screen time, outdoor activity time, children's physical health, and SES</a:t>
                      </a:r>
                      <a:endParaRPr lang="zh-CN" altLang="en-US" sz="1400"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extLst>
                  <a:ext uri="{0D108BD9-81ED-4DB2-BD59-A6C34878D82A}">
                    <a16:rowId xmlns:a16="http://schemas.microsoft.com/office/drawing/2014/main" val="2773474123"/>
                  </a:ext>
                </a:extLst>
              </a:tr>
              <a:tr h="370840">
                <a:tc>
                  <a:txBody>
                    <a:bodyPr/>
                    <a:lstStyle/>
                    <a:p>
                      <a:r>
                        <a:rPr lang="en-US" altLang="zh-CN" sz="1400" dirty="0"/>
                        <a:t>Variables</a:t>
                      </a:r>
                      <a:endParaRPr lang="zh-CN" altLang="en-US" sz="1400" dirty="0"/>
                    </a:p>
                  </a:txBody>
                  <a:tcPr/>
                </a:tc>
                <a:tc>
                  <a:txBody>
                    <a:bodyPr/>
                    <a:lstStyle/>
                    <a:p>
                      <a:r>
                        <a:rPr lang="en-US" altLang="zh-CN" sz="1400" dirty="0"/>
                        <a:t>Screen time</a:t>
                      </a:r>
                      <a:endParaRPr lang="zh-CN" altLang="en-US" sz="1400" dirty="0"/>
                    </a:p>
                  </a:txBody>
                  <a:tcPr/>
                </a:tc>
                <a:tc>
                  <a:txBody>
                    <a:bodyPr/>
                    <a:lstStyle/>
                    <a:p>
                      <a:r>
                        <a:rPr lang="en-US" altLang="zh-CN" sz="1400" dirty="0"/>
                        <a:t>Outdoor activity time</a:t>
                      </a:r>
                      <a:endParaRPr lang="zh-CN" altLang="en-US" sz="1400" dirty="0"/>
                    </a:p>
                  </a:txBody>
                  <a:tcPr/>
                </a:tc>
                <a:tc>
                  <a:txBody>
                    <a:bodyPr/>
                    <a:lstStyle/>
                    <a:p>
                      <a:r>
                        <a:rPr lang="en-US" altLang="zh-CN" sz="1400" dirty="0"/>
                        <a:t>BMI</a:t>
                      </a:r>
                      <a:endParaRPr lang="zh-CN" altLang="en-US" sz="1400" dirty="0"/>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400" dirty="0" err="1"/>
                        <a:t>CHeHCI</a:t>
                      </a:r>
                      <a:r>
                        <a:rPr lang="en-US" altLang="zh-CN" sz="1400" dirty="0"/>
                        <a:t> Health Dimension</a:t>
                      </a:r>
                      <a:endParaRPr lang="zh-CN" altLang="en-US" sz="1400" dirty="0"/>
                    </a:p>
                  </a:txBody>
                  <a:tcPr/>
                </a:tc>
                <a:tc>
                  <a:txBody>
                    <a:bodyPr/>
                    <a:lstStyle/>
                    <a:p>
                      <a:r>
                        <a:rPr lang="en-US" altLang="zh-CN" sz="1400" dirty="0"/>
                        <a:t>SES</a:t>
                      </a:r>
                      <a:endParaRPr lang="zh-CN" altLang="en-US" sz="1400" dirty="0"/>
                    </a:p>
                  </a:txBody>
                  <a:tcPr/>
                </a:tc>
                <a:tc>
                  <a:txBody>
                    <a:bodyPr/>
                    <a:lstStyle/>
                    <a:p>
                      <a:r>
                        <a:rPr lang="en-US" altLang="zh-CN" sz="1400" dirty="0"/>
                        <a:t>age</a:t>
                      </a:r>
                      <a:endParaRPr lang="zh-CN" altLang="en-US" sz="1400" dirty="0"/>
                    </a:p>
                  </a:txBody>
                  <a:tcPr/>
                </a:tc>
                <a:tc>
                  <a:txBody>
                    <a:bodyPr/>
                    <a:lstStyle/>
                    <a:p>
                      <a:r>
                        <a:rPr lang="en-US" altLang="zh-CN" sz="1400" dirty="0"/>
                        <a:t>sex</a:t>
                      </a:r>
                      <a:endParaRPr lang="zh-CN" altLang="en-US" sz="1400" dirty="0"/>
                    </a:p>
                  </a:txBody>
                  <a:tcPr/>
                </a:tc>
                <a:extLst>
                  <a:ext uri="{0D108BD9-81ED-4DB2-BD59-A6C34878D82A}">
                    <a16:rowId xmlns:a16="http://schemas.microsoft.com/office/drawing/2014/main" val="3303121771"/>
                  </a:ext>
                </a:extLst>
              </a:tr>
              <a:tr h="370840">
                <a:tc>
                  <a:txBody>
                    <a:bodyPr/>
                    <a:lstStyle/>
                    <a:p>
                      <a:r>
                        <a:rPr lang="en-US" altLang="zh-CN" sz="1400" dirty="0"/>
                        <a:t>Screen time</a:t>
                      </a:r>
                      <a:endParaRPr lang="zh-CN" altLang="en-US" sz="1400" dirty="0"/>
                    </a:p>
                  </a:txBody>
                  <a:tcPr/>
                </a:tc>
                <a:tc>
                  <a:txBody>
                    <a:bodyPr/>
                    <a:lstStyle/>
                    <a:p>
                      <a:r>
                        <a:rPr lang="en-US" altLang="zh-CN" sz="1400" dirty="0"/>
                        <a:t>1.00</a:t>
                      </a:r>
                      <a:endParaRPr lang="zh-CN" altLang="en-US" sz="1400" dirty="0"/>
                    </a:p>
                  </a:txBody>
                  <a:tcPr/>
                </a:tc>
                <a:tc>
                  <a:txBody>
                    <a:bodyPr/>
                    <a:lstStyle/>
                    <a:p>
                      <a:endParaRPr lang="zh-CN" altLang="en-US" sz="1400" dirty="0"/>
                    </a:p>
                  </a:txBody>
                  <a:tcPr/>
                </a:tc>
                <a:tc>
                  <a:txBody>
                    <a:bodyPr/>
                    <a:lstStyle/>
                    <a:p>
                      <a:endParaRPr lang="zh-CN" altLang="en-US" sz="1400" dirty="0"/>
                    </a:p>
                  </a:txBody>
                  <a:tcPr/>
                </a:tc>
                <a:tc>
                  <a:txBody>
                    <a:bodyPr/>
                    <a:lstStyle/>
                    <a:p>
                      <a:endParaRPr lang="zh-CN" altLang="en-US" sz="1400" dirty="0"/>
                    </a:p>
                  </a:txBody>
                  <a:tcPr/>
                </a:tc>
                <a:tc>
                  <a:txBody>
                    <a:bodyPr/>
                    <a:lstStyle/>
                    <a:p>
                      <a:endParaRPr lang="zh-CN" altLang="en-US" sz="1400" dirty="0"/>
                    </a:p>
                  </a:txBody>
                  <a:tcPr/>
                </a:tc>
                <a:tc>
                  <a:txBody>
                    <a:bodyPr/>
                    <a:lstStyle/>
                    <a:p>
                      <a:endParaRPr lang="zh-CN" altLang="en-US" sz="1400" dirty="0"/>
                    </a:p>
                  </a:txBody>
                  <a:tcPr/>
                </a:tc>
                <a:tc>
                  <a:txBody>
                    <a:bodyPr/>
                    <a:lstStyle/>
                    <a:p>
                      <a:endParaRPr lang="zh-CN" altLang="en-US" sz="1400" dirty="0"/>
                    </a:p>
                  </a:txBody>
                  <a:tcPr/>
                </a:tc>
                <a:extLst>
                  <a:ext uri="{0D108BD9-81ED-4DB2-BD59-A6C34878D82A}">
                    <a16:rowId xmlns:a16="http://schemas.microsoft.com/office/drawing/2014/main" val="1035131436"/>
                  </a:ext>
                </a:extLst>
              </a:tr>
              <a:tr h="370840">
                <a:tc>
                  <a:txBody>
                    <a:bodyPr/>
                    <a:lstStyle/>
                    <a:p>
                      <a:r>
                        <a:rPr lang="en-US" altLang="zh-CN" sz="1400" dirty="0"/>
                        <a:t>Outdoor activity time</a:t>
                      </a:r>
                      <a:endParaRPr lang="zh-CN" altLang="en-US" sz="1400" dirty="0"/>
                    </a:p>
                  </a:txBody>
                  <a:tcPr/>
                </a:tc>
                <a:tc>
                  <a:txBody>
                    <a:bodyPr/>
                    <a:lstStyle/>
                    <a:p>
                      <a:r>
                        <a:rPr lang="en-US" altLang="zh-CN" sz="1400" dirty="0"/>
                        <a:t>0.26</a:t>
                      </a:r>
                      <a:r>
                        <a:rPr lang="en-US" altLang="zh-CN" sz="1400" baseline="30000" dirty="0"/>
                        <a:t>(3)</a:t>
                      </a:r>
                      <a:endParaRPr lang="zh-CN" altLang="en-US" sz="1400" dirty="0"/>
                    </a:p>
                  </a:txBody>
                  <a:tcPr/>
                </a:tc>
                <a:tc>
                  <a:txBody>
                    <a:bodyPr/>
                    <a:lstStyle/>
                    <a:p>
                      <a:r>
                        <a:rPr lang="en-US" altLang="zh-CN" sz="1400" dirty="0"/>
                        <a:t>1.00</a:t>
                      </a:r>
                      <a:endParaRPr lang="zh-CN" altLang="en-US" sz="1400" dirty="0"/>
                    </a:p>
                  </a:txBody>
                  <a:tcPr/>
                </a:tc>
                <a:tc>
                  <a:txBody>
                    <a:bodyPr/>
                    <a:lstStyle/>
                    <a:p>
                      <a:endParaRPr lang="zh-CN" altLang="en-US" sz="1400" dirty="0"/>
                    </a:p>
                  </a:txBody>
                  <a:tcPr/>
                </a:tc>
                <a:tc>
                  <a:txBody>
                    <a:bodyPr/>
                    <a:lstStyle/>
                    <a:p>
                      <a:endParaRPr lang="zh-CN" altLang="en-US" sz="1400" dirty="0"/>
                    </a:p>
                  </a:txBody>
                  <a:tcPr/>
                </a:tc>
                <a:tc>
                  <a:txBody>
                    <a:bodyPr/>
                    <a:lstStyle/>
                    <a:p>
                      <a:endParaRPr lang="zh-CN" altLang="en-US" sz="1400" dirty="0"/>
                    </a:p>
                  </a:txBody>
                  <a:tcPr/>
                </a:tc>
                <a:tc>
                  <a:txBody>
                    <a:bodyPr/>
                    <a:lstStyle/>
                    <a:p>
                      <a:endParaRPr lang="zh-CN" altLang="en-US" sz="1400" dirty="0"/>
                    </a:p>
                  </a:txBody>
                  <a:tcPr/>
                </a:tc>
                <a:tc>
                  <a:txBody>
                    <a:bodyPr/>
                    <a:lstStyle/>
                    <a:p>
                      <a:endParaRPr lang="zh-CN" altLang="en-US" sz="1400" dirty="0"/>
                    </a:p>
                  </a:txBody>
                  <a:tcPr/>
                </a:tc>
                <a:extLst>
                  <a:ext uri="{0D108BD9-81ED-4DB2-BD59-A6C34878D82A}">
                    <a16:rowId xmlns:a16="http://schemas.microsoft.com/office/drawing/2014/main" val="1884403782"/>
                  </a:ext>
                </a:extLst>
              </a:tr>
              <a:tr h="370840">
                <a:tc>
                  <a:txBody>
                    <a:bodyPr/>
                    <a:lstStyle/>
                    <a:p>
                      <a:r>
                        <a:rPr lang="en-US" altLang="zh-CN" sz="1400" dirty="0"/>
                        <a:t>BMI</a:t>
                      </a:r>
                      <a:endParaRPr lang="zh-CN" altLang="en-US" sz="1400" dirty="0"/>
                    </a:p>
                  </a:txBody>
                  <a:tcPr/>
                </a:tc>
                <a:tc>
                  <a:txBody>
                    <a:bodyPr/>
                    <a:lstStyle/>
                    <a:p>
                      <a:r>
                        <a:rPr lang="en-US" altLang="zh-CN" sz="1400" dirty="0"/>
                        <a:t>-0.03</a:t>
                      </a:r>
                      <a:endParaRPr lang="zh-CN" altLang="en-US" sz="1400" dirty="0"/>
                    </a:p>
                  </a:txBody>
                  <a:tcPr/>
                </a:tc>
                <a:tc>
                  <a:txBody>
                    <a:bodyPr/>
                    <a:lstStyle/>
                    <a:p>
                      <a:r>
                        <a:rPr lang="en-US" altLang="zh-CN" sz="1400" dirty="0"/>
                        <a:t>-0.01</a:t>
                      </a:r>
                      <a:endParaRPr lang="zh-CN" altLang="en-US" sz="1400" dirty="0"/>
                    </a:p>
                  </a:txBody>
                  <a:tcPr/>
                </a:tc>
                <a:tc>
                  <a:txBody>
                    <a:bodyPr/>
                    <a:lstStyle/>
                    <a:p>
                      <a:r>
                        <a:rPr lang="en-US" altLang="zh-CN" sz="1400" dirty="0"/>
                        <a:t>1.00</a:t>
                      </a:r>
                      <a:endParaRPr lang="zh-CN" altLang="en-US" sz="1400" dirty="0"/>
                    </a:p>
                  </a:txBody>
                  <a:tcPr/>
                </a:tc>
                <a:tc>
                  <a:txBody>
                    <a:bodyPr/>
                    <a:lstStyle/>
                    <a:p>
                      <a:endParaRPr lang="zh-CN" altLang="en-US" sz="1400" dirty="0"/>
                    </a:p>
                  </a:txBody>
                  <a:tcPr/>
                </a:tc>
                <a:tc>
                  <a:txBody>
                    <a:bodyPr/>
                    <a:lstStyle/>
                    <a:p>
                      <a:endParaRPr lang="zh-CN" altLang="en-US" sz="1400" dirty="0"/>
                    </a:p>
                  </a:txBody>
                  <a:tcPr/>
                </a:tc>
                <a:tc>
                  <a:txBody>
                    <a:bodyPr/>
                    <a:lstStyle/>
                    <a:p>
                      <a:endParaRPr lang="zh-CN" altLang="en-US" sz="1400" dirty="0"/>
                    </a:p>
                  </a:txBody>
                  <a:tcPr/>
                </a:tc>
                <a:tc>
                  <a:txBody>
                    <a:bodyPr/>
                    <a:lstStyle/>
                    <a:p>
                      <a:endParaRPr lang="zh-CN" altLang="en-US" sz="1400" dirty="0"/>
                    </a:p>
                  </a:txBody>
                  <a:tcPr/>
                </a:tc>
                <a:extLst>
                  <a:ext uri="{0D108BD9-81ED-4DB2-BD59-A6C34878D82A}">
                    <a16:rowId xmlns:a16="http://schemas.microsoft.com/office/drawing/2014/main" val="3764354586"/>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400" dirty="0" err="1"/>
                        <a:t>CHeHCI</a:t>
                      </a:r>
                      <a:r>
                        <a:rPr lang="en-US" altLang="zh-CN" sz="1400" dirty="0"/>
                        <a:t> Health Dimension</a:t>
                      </a:r>
                      <a:endParaRPr lang="zh-CN" altLang="en-US" sz="1400" dirty="0"/>
                    </a:p>
                  </a:txBody>
                  <a:tcPr/>
                </a:tc>
                <a:tc>
                  <a:txBody>
                    <a:bodyPr/>
                    <a:lstStyle/>
                    <a:p>
                      <a:r>
                        <a:rPr lang="en-US" altLang="zh-CN" sz="1400" dirty="0"/>
                        <a:t>-0.09</a:t>
                      </a:r>
                      <a:r>
                        <a:rPr lang="en-US" altLang="zh-CN" sz="1400" baseline="30000" dirty="0"/>
                        <a:t>(3)</a:t>
                      </a:r>
                      <a:endParaRPr lang="zh-CN" altLang="en-US" sz="1400" dirty="0"/>
                    </a:p>
                  </a:txBody>
                  <a:tcPr/>
                </a:tc>
                <a:tc>
                  <a:txBody>
                    <a:bodyPr/>
                    <a:lstStyle/>
                    <a:p>
                      <a:r>
                        <a:rPr lang="en-US" altLang="zh-CN" sz="1400" dirty="0"/>
                        <a:t>0.05</a:t>
                      </a:r>
                      <a:r>
                        <a:rPr lang="en-US" altLang="zh-CN" sz="1400" baseline="30000" dirty="0"/>
                        <a:t>(3)</a:t>
                      </a:r>
                      <a:endParaRPr lang="zh-CN" altLang="en-US" sz="1400" dirty="0"/>
                    </a:p>
                  </a:txBody>
                  <a:tcPr/>
                </a:tc>
                <a:tc>
                  <a:txBody>
                    <a:bodyPr/>
                    <a:lstStyle/>
                    <a:p>
                      <a:r>
                        <a:rPr lang="en-US" altLang="zh-CN" sz="1400" dirty="0"/>
                        <a:t>0.03</a:t>
                      </a:r>
                      <a:r>
                        <a:rPr lang="en-US" altLang="zh-CN" sz="1400" baseline="30000" dirty="0"/>
                        <a:t>(1)</a:t>
                      </a:r>
                      <a:endParaRPr lang="zh-CN" altLang="en-US" sz="1400" dirty="0"/>
                    </a:p>
                  </a:txBody>
                  <a:tcPr/>
                </a:tc>
                <a:tc>
                  <a:txBody>
                    <a:bodyPr/>
                    <a:lstStyle/>
                    <a:p>
                      <a:r>
                        <a:rPr lang="en-US" altLang="zh-CN" sz="1400" dirty="0"/>
                        <a:t>1.00</a:t>
                      </a:r>
                      <a:endParaRPr lang="zh-CN" altLang="en-US" sz="1400" dirty="0"/>
                    </a:p>
                  </a:txBody>
                  <a:tcPr/>
                </a:tc>
                <a:tc>
                  <a:txBody>
                    <a:bodyPr/>
                    <a:lstStyle/>
                    <a:p>
                      <a:endParaRPr lang="zh-CN" altLang="en-US" sz="1400" dirty="0"/>
                    </a:p>
                  </a:txBody>
                  <a:tcPr/>
                </a:tc>
                <a:tc>
                  <a:txBody>
                    <a:bodyPr/>
                    <a:lstStyle/>
                    <a:p>
                      <a:endParaRPr lang="zh-CN" altLang="en-US" sz="1400" dirty="0"/>
                    </a:p>
                  </a:txBody>
                  <a:tcPr/>
                </a:tc>
                <a:tc>
                  <a:txBody>
                    <a:bodyPr/>
                    <a:lstStyle/>
                    <a:p>
                      <a:endParaRPr lang="zh-CN" altLang="en-US" sz="1400" dirty="0"/>
                    </a:p>
                  </a:txBody>
                  <a:tcPr/>
                </a:tc>
                <a:extLst>
                  <a:ext uri="{0D108BD9-81ED-4DB2-BD59-A6C34878D82A}">
                    <a16:rowId xmlns:a16="http://schemas.microsoft.com/office/drawing/2014/main" val="2531753065"/>
                  </a:ext>
                </a:extLst>
              </a:tr>
              <a:tr h="370840">
                <a:tc>
                  <a:txBody>
                    <a:bodyPr/>
                    <a:lstStyle/>
                    <a:p>
                      <a:r>
                        <a:rPr lang="en-US" altLang="zh-CN" sz="1400" dirty="0"/>
                        <a:t>SES</a:t>
                      </a:r>
                      <a:endParaRPr lang="zh-CN" altLang="en-US" sz="1400" dirty="0"/>
                    </a:p>
                  </a:txBody>
                  <a:tcPr/>
                </a:tc>
                <a:tc>
                  <a:txBody>
                    <a:bodyPr/>
                    <a:lstStyle/>
                    <a:p>
                      <a:r>
                        <a:rPr lang="en-US" altLang="zh-CN" sz="1400" dirty="0"/>
                        <a:t>-0.07</a:t>
                      </a:r>
                      <a:r>
                        <a:rPr lang="en-US" altLang="zh-CN" sz="1400" baseline="30000" dirty="0"/>
                        <a:t>(3)</a:t>
                      </a:r>
                      <a:endParaRPr lang="zh-CN" altLang="en-US" sz="1400" dirty="0"/>
                    </a:p>
                  </a:txBody>
                  <a:tcPr/>
                </a:tc>
                <a:tc>
                  <a:txBody>
                    <a:bodyPr/>
                    <a:lstStyle/>
                    <a:p>
                      <a:r>
                        <a:rPr lang="en-US" altLang="zh-CN" sz="1400" dirty="0"/>
                        <a:t>0.12</a:t>
                      </a:r>
                      <a:r>
                        <a:rPr lang="en-US" altLang="zh-CN" sz="1400" baseline="30000" dirty="0"/>
                        <a:t>(3)</a:t>
                      </a:r>
                      <a:endParaRPr lang="zh-CN" altLang="en-US" sz="1400" dirty="0"/>
                    </a:p>
                  </a:txBody>
                  <a:tcPr/>
                </a:tc>
                <a:tc>
                  <a:txBody>
                    <a:bodyPr/>
                    <a:lstStyle/>
                    <a:p>
                      <a:r>
                        <a:rPr lang="en-US" altLang="zh-CN" sz="1400" dirty="0"/>
                        <a:t>-0.05</a:t>
                      </a:r>
                      <a:r>
                        <a:rPr lang="en-US" altLang="zh-CN" sz="1400" baseline="30000" dirty="0"/>
                        <a:t>(2)</a:t>
                      </a:r>
                      <a:endParaRPr lang="zh-CN" altLang="en-US" sz="1400" dirty="0"/>
                    </a:p>
                  </a:txBody>
                  <a:tcPr/>
                </a:tc>
                <a:tc>
                  <a:txBody>
                    <a:bodyPr/>
                    <a:lstStyle/>
                    <a:p>
                      <a:r>
                        <a:rPr lang="en-US" altLang="zh-CN" sz="1400" dirty="0"/>
                        <a:t>0.06</a:t>
                      </a:r>
                      <a:r>
                        <a:rPr lang="en-US" altLang="zh-CN" sz="1400" baseline="30000" dirty="0"/>
                        <a:t>(3)</a:t>
                      </a:r>
                      <a:endParaRPr lang="zh-CN" altLang="en-US" sz="1400" dirty="0"/>
                    </a:p>
                  </a:txBody>
                  <a:tcPr/>
                </a:tc>
                <a:tc>
                  <a:txBody>
                    <a:bodyPr/>
                    <a:lstStyle/>
                    <a:p>
                      <a:r>
                        <a:rPr lang="en-US" altLang="zh-CN" sz="1400" dirty="0"/>
                        <a:t>1.00</a:t>
                      </a:r>
                      <a:endParaRPr lang="zh-CN" altLang="en-US" sz="1400" dirty="0"/>
                    </a:p>
                  </a:txBody>
                  <a:tcPr/>
                </a:tc>
                <a:tc>
                  <a:txBody>
                    <a:bodyPr/>
                    <a:lstStyle/>
                    <a:p>
                      <a:endParaRPr lang="zh-CN" altLang="en-US" sz="1400" dirty="0"/>
                    </a:p>
                  </a:txBody>
                  <a:tcPr/>
                </a:tc>
                <a:tc>
                  <a:txBody>
                    <a:bodyPr/>
                    <a:lstStyle/>
                    <a:p>
                      <a:endParaRPr lang="zh-CN" altLang="en-US" sz="1400" dirty="0"/>
                    </a:p>
                  </a:txBody>
                  <a:tcPr/>
                </a:tc>
                <a:extLst>
                  <a:ext uri="{0D108BD9-81ED-4DB2-BD59-A6C34878D82A}">
                    <a16:rowId xmlns:a16="http://schemas.microsoft.com/office/drawing/2014/main" val="3263163917"/>
                  </a:ext>
                </a:extLst>
              </a:tr>
              <a:tr h="370840">
                <a:tc>
                  <a:txBody>
                    <a:bodyPr/>
                    <a:lstStyle/>
                    <a:p>
                      <a:r>
                        <a:rPr lang="en-US" altLang="zh-CN" sz="1400" dirty="0"/>
                        <a:t>Age</a:t>
                      </a:r>
                      <a:endParaRPr lang="zh-CN" altLang="en-US" sz="1400" dirty="0"/>
                    </a:p>
                  </a:txBody>
                  <a:tcPr/>
                </a:tc>
                <a:tc>
                  <a:txBody>
                    <a:bodyPr/>
                    <a:lstStyle/>
                    <a:p>
                      <a:r>
                        <a:rPr lang="en-US" altLang="zh-CN" sz="1400" dirty="0"/>
                        <a:t>0.02</a:t>
                      </a:r>
                      <a:endParaRPr lang="zh-CN" altLang="en-US" sz="1400" dirty="0"/>
                    </a:p>
                  </a:txBody>
                  <a:tcPr/>
                </a:tc>
                <a:tc>
                  <a:txBody>
                    <a:bodyPr/>
                    <a:lstStyle/>
                    <a:p>
                      <a:r>
                        <a:rPr lang="en-US" altLang="zh-CN" sz="1400" dirty="0"/>
                        <a:t>0.01</a:t>
                      </a:r>
                      <a:endParaRPr lang="zh-CN" altLang="en-US" sz="1400" dirty="0"/>
                    </a:p>
                  </a:txBody>
                  <a:tcPr/>
                </a:tc>
                <a:tc>
                  <a:txBody>
                    <a:bodyPr/>
                    <a:lstStyle/>
                    <a:p>
                      <a:r>
                        <a:rPr lang="en-US" altLang="zh-CN" sz="1400" dirty="0"/>
                        <a:t>-0.04</a:t>
                      </a:r>
                      <a:r>
                        <a:rPr lang="en-US" altLang="zh-CN" sz="1400" baseline="30000" dirty="0"/>
                        <a:t>(2)</a:t>
                      </a:r>
                      <a:endParaRPr lang="zh-CN" altLang="en-US" sz="1400" dirty="0"/>
                    </a:p>
                  </a:txBody>
                  <a:tcPr/>
                </a:tc>
                <a:tc>
                  <a:txBody>
                    <a:bodyPr/>
                    <a:lstStyle/>
                    <a:p>
                      <a:r>
                        <a:rPr lang="en-US" altLang="zh-CN" sz="1400" dirty="0"/>
                        <a:t>0.11</a:t>
                      </a:r>
                      <a:r>
                        <a:rPr lang="en-US" altLang="zh-CN" sz="1400" baseline="30000" dirty="0"/>
                        <a:t>(3)</a:t>
                      </a:r>
                      <a:endParaRPr lang="zh-CN" altLang="en-US" sz="1400" dirty="0"/>
                    </a:p>
                  </a:txBody>
                  <a:tcPr/>
                </a:tc>
                <a:tc>
                  <a:txBody>
                    <a:bodyPr/>
                    <a:lstStyle/>
                    <a:p>
                      <a:r>
                        <a:rPr lang="en-US" altLang="zh-CN" sz="1400" dirty="0"/>
                        <a:t>0.08</a:t>
                      </a:r>
                      <a:r>
                        <a:rPr lang="en-US" altLang="zh-CN" sz="1400" baseline="30000" dirty="0"/>
                        <a:t>(3)</a:t>
                      </a:r>
                      <a:endParaRPr lang="zh-CN" altLang="en-US" sz="1400" dirty="0"/>
                    </a:p>
                  </a:txBody>
                  <a:tcPr/>
                </a:tc>
                <a:tc>
                  <a:txBody>
                    <a:bodyPr/>
                    <a:lstStyle/>
                    <a:p>
                      <a:r>
                        <a:rPr lang="en-US" altLang="zh-CN" sz="1400" dirty="0"/>
                        <a:t>1.00</a:t>
                      </a:r>
                      <a:endParaRPr lang="zh-CN" altLang="en-US" sz="1400" dirty="0"/>
                    </a:p>
                  </a:txBody>
                  <a:tcPr/>
                </a:tc>
                <a:tc>
                  <a:txBody>
                    <a:bodyPr/>
                    <a:lstStyle/>
                    <a:p>
                      <a:endParaRPr lang="zh-CN" altLang="en-US" sz="1400" dirty="0"/>
                    </a:p>
                  </a:txBody>
                  <a:tcPr/>
                </a:tc>
                <a:extLst>
                  <a:ext uri="{0D108BD9-81ED-4DB2-BD59-A6C34878D82A}">
                    <a16:rowId xmlns:a16="http://schemas.microsoft.com/office/drawing/2014/main" val="3711456728"/>
                  </a:ext>
                </a:extLst>
              </a:tr>
              <a:tr h="370840">
                <a:tc>
                  <a:txBody>
                    <a:bodyPr/>
                    <a:lstStyle/>
                    <a:p>
                      <a:r>
                        <a:rPr lang="en-US" altLang="zh-CN" sz="1400" dirty="0"/>
                        <a:t>sex</a:t>
                      </a:r>
                      <a:endParaRPr lang="zh-CN" altLang="en-US" sz="1400" dirty="0"/>
                    </a:p>
                  </a:txBody>
                  <a:tcPr/>
                </a:tc>
                <a:tc>
                  <a:txBody>
                    <a:bodyPr/>
                    <a:lstStyle/>
                    <a:p>
                      <a:r>
                        <a:rPr lang="en-US" altLang="zh-CN" sz="1400" dirty="0"/>
                        <a:t>-0.01</a:t>
                      </a:r>
                      <a:endParaRPr lang="zh-CN" altLang="en-US" sz="1400" dirty="0"/>
                    </a:p>
                  </a:txBody>
                  <a:tcPr/>
                </a:tc>
                <a:tc>
                  <a:txBody>
                    <a:bodyPr/>
                    <a:lstStyle/>
                    <a:p>
                      <a:r>
                        <a:rPr lang="en-US" altLang="zh-CN" sz="1400" dirty="0"/>
                        <a:t>-0.03</a:t>
                      </a:r>
                      <a:r>
                        <a:rPr lang="en-US" altLang="zh-CN" sz="1400" baseline="30000" dirty="0"/>
                        <a:t>(1)</a:t>
                      </a:r>
                      <a:endParaRPr lang="zh-CN" altLang="en-US" sz="1400" dirty="0"/>
                    </a:p>
                  </a:txBody>
                  <a:tcPr/>
                </a:tc>
                <a:tc>
                  <a:txBody>
                    <a:bodyPr/>
                    <a:lstStyle/>
                    <a:p>
                      <a:r>
                        <a:rPr lang="en-US" altLang="zh-CN" sz="1400" dirty="0"/>
                        <a:t>-0.04</a:t>
                      </a:r>
                      <a:r>
                        <a:rPr lang="en-US" altLang="zh-CN" sz="1400" baseline="30000" dirty="0"/>
                        <a:t>(2)</a:t>
                      </a:r>
                      <a:endParaRPr lang="zh-CN" altLang="en-US" sz="1400" dirty="0"/>
                    </a:p>
                  </a:txBody>
                  <a:tcPr/>
                </a:tc>
                <a:tc>
                  <a:txBody>
                    <a:bodyPr/>
                    <a:lstStyle/>
                    <a:p>
                      <a:r>
                        <a:rPr lang="en-US" altLang="zh-CN" sz="1400" dirty="0"/>
                        <a:t>0.03</a:t>
                      </a:r>
                      <a:r>
                        <a:rPr lang="en-US" altLang="zh-CN" sz="1400" baseline="30000" dirty="0"/>
                        <a:t>(1)</a:t>
                      </a:r>
                      <a:endParaRPr lang="zh-CN" altLang="en-US" sz="1400" dirty="0"/>
                    </a:p>
                  </a:txBody>
                  <a:tcPr/>
                </a:tc>
                <a:tc>
                  <a:txBody>
                    <a:bodyPr/>
                    <a:lstStyle/>
                    <a:p>
                      <a:r>
                        <a:rPr lang="en-US" altLang="zh-CN" sz="1400" dirty="0"/>
                        <a:t>0.01</a:t>
                      </a:r>
                      <a:endParaRPr lang="zh-CN" altLang="en-US" sz="1400" dirty="0"/>
                    </a:p>
                  </a:txBody>
                  <a:tcPr/>
                </a:tc>
                <a:tc>
                  <a:txBody>
                    <a:bodyPr/>
                    <a:lstStyle/>
                    <a:p>
                      <a:r>
                        <a:rPr lang="en-US" altLang="zh-CN" sz="1400" dirty="0"/>
                        <a:t>-0.02</a:t>
                      </a:r>
                      <a:endParaRPr lang="zh-CN" altLang="en-US" sz="1400" dirty="0"/>
                    </a:p>
                  </a:txBody>
                  <a:tcPr/>
                </a:tc>
                <a:tc>
                  <a:txBody>
                    <a:bodyPr/>
                    <a:lstStyle/>
                    <a:p>
                      <a:r>
                        <a:rPr lang="en-US" altLang="zh-CN" sz="1400" dirty="0"/>
                        <a:t>1.00</a:t>
                      </a:r>
                      <a:endParaRPr lang="zh-CN" altLang="en-US" sz="1400" dirty="0"/>
                    </a:p>
                  </a:txBody>
                  <a:tcPr/>
                </a:tc>
                <a:extLst>
                  <a:ext uri="{0D108BD9-81ED-4DB2-BD59-A6C34878D82A}">
                    <a16:rowId xmlns:a16="http://schemas.microsoft.com/office/drawing/2014/main" val="2023985776"/>
                  </a:ext>
                </a:extLst>
              </a:tr>
            </a:tbl>
          </a:graphicData>
        </a:graphic>
      </p:graphicFrame>
      <p:sp>
        <p:nvSpPr>
          <p:cNvPr id="2" name="文本框 1">
            <a:extLst>
              <a:ext uri="{FF2B5EF4-FFF2-40B4-BE49-F238E27FC236}">
                <a16:creationId xmlns:a16="http://schemas.microsoft.com/office/drawing/2014/main" id="{16CD7F3B-70D4-4690-96A3-D89CFBF3424B}"/>
              </a:ext>
            </a:extLst>
          </p:cNvPr>
          <p:cNvSpPr txBox="1"/>
          <p:nvPr/>
        </p:nvSpPr>
        <p:spPr>
          <a:xfrm>
            <a:off x="1343472" y="5949280"/>
            <a:ext cx="4176464" cy="307777"/>
          </a:xfrm>
          <a:prstGeom prst="rect">
            <a:avLst/>
          </a:prstGeom>
          <a:noFill/>
        </p:spPr>
        <p:txBody>
          <a:bodyPr wrap="square" rtlCol="0">
            <a:spAutoFit/>
          </a:bodyPr>
          <a:lstStyle/>
          <a:p>
            <a:r>
              <a:rPr lang="en-US" altLang="zh-CN" sz="1400" dirty="0"/>
              <a:t>Note:</a:t>
            </a:r>
            <a:r>
              <a:rPr lang="nn-NO" altLang="zh-CN" sz="1400" dirty="0"/>
              <a:t>(1)P&lt;0.05,(2)P&lt;0.01,(3)P&lt;0.001</a:t>
            </a:r>
            <a:endParaRPr lang="zh-CN" altLang="en-US" sz="1400" dirty="0"/>
          </a:p>
        </p:txBody>
      </p:sp>
    </p:spTree>
    <p:extLst>
      <p:ext uri="{BB962C8B-B14F-4D97-AF65-F5344CB8AC3E}">
        <p14:creationId xmlns:p14="http://schemas.microsoft.com/office/powerpoint/2010/main" val="1584645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A2696F64-CCF1-4564-AD95-3F6634229EC7}"/>
              </a:ext>
            </a:extLst>
          </p:cNvPr>
          <p:cNvSpPr/>
          <p:nvPr/>
        </p:nvSpPr>
        <p:spPr>
          <a:xfrm>
            <a:off x="911424" y="1196752"/>
            <a:ext cx="11089232" cy="5152673"/>
          </a:xfrm>
          <a:prstGeom prst="rect">
            <a:avLst/>
          </a:prstGeom>
          <a:noFill/>
          <a:ln w="22225">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latin typeface="微软雅黑" panose="020B0503020204020204" pitchFamily="34" charset="-122"/>
              <a:ea typeface="微软雅黑" panose="020B0503020204020204" pitchFamily="34" charset="-122"/>
            </a:endParaRPr>
          </a:p>
        </p:txBody>
      </p:sp>
      <p:sp>
        <p:nvSpPr>
          <p:cNvPr id="25" name="文字方塊 13">
            <a:extLst>
              <a:ext uri="{FF2B5EF4-FFF2-40B4-BE49-F238E27FC236}">
                <a16:creationId xmlns:a16="http://schemas.microsoft.com/office/drawing/2014/main" id="{288D6AF1-E30D-48DA-B7C4-D91822B580D8}"/>
              </a:ext>
            </a:extLst>
          </p:cNvPr>
          <p:cNvSpPr txBox="1"/>
          <p:nvPr/>
        </p:nvSpPr>
        <p:spPr>
          <a:xfrm>
            <a:off x="6192321" y="1223135"/>
            <a:ext cx="5513134" cy="4495333"/>
          </a:xfrm>
          <a:prstGeom prst="rect">
            <a:avLst/>
          </a:prstGeom>
          <a:noFill/>
        </p:spPr>
        <p:txBody>
          <a:bodyPr wrap="square" rtlCol="0">
            <a:spAutoFit/>
          </a:bodyPr>
          <a:lstStyle/>
          <a:p>
            <a:pPr algn="just">
              <a:lnSpc>
                <a:spcPct val="120000"/>
              </a:lnSpc>
            </a:pPr>
            <a:r>
              <a:rPr lang="en-US" altLang="zh-CN"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Results: </a:t>
            </a:r>
          </a:p>
          <a:p>
            <a:pPr marL="457200" indent="-457200" algn="just">
              <a:lnSpc>
                <a:spcPct val="120000"/>
              </a:lnSpc>
              <a:buAutoNum type="arabicParenR"/>
            </a:pPr>
            <a:endPar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a:p>
            <a:pPr marL="457200" indent="-457200" algn="just">
              <a:lnSpc>
                <a:spcPct val="120000"/>
              </a:lnSpc>
              <a:buAutoNum type="arabicParenR"/>
            </a:pPr>
            <a:r>
              <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SES was significantly associated with BMI overweight or not (P&lt;0.001,OR=0.86,95%CI:0.80-0.92), and the higher the SES, the lower the risk of children's BMI being overweight.</a:t>
            </a:r>
          </a:p>
          <a:p>
            <a:pPr marL="457200" indent="-457200" algn="just">
              <a:lnSpc>
                <a:spcPct val="120000"/>
              </a:lnSpc>
              <a:buAutoNum type="arabicParenR"/>
            </a:pPr>
            <a:r>
              <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Screen time was significantly associated with BMI overweight or not (P&lt;0.05,OR=1.14,95% CI:1.01-1.29), and the longer the screen time, the greater the risk of children's BMI being overweight</a:t>
            </a:r>
          </a:p>
          <a:p>
            <a:pPr marL="457200" indent="-457200" algn="just">
              <a:lnSpc>
                <a:spcPct val="120000"/>
              </a:lnSpc>
              <a:buAutoNum type="arabicParenR"/>
            </a:pPr>
            <a:r>
              <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There was no significant association between time spent outdoors and children's BMI being overweight or not (P&gt;0.05).</a:t>
            </a:r>
          </a:p>
        </p:txBody>
      </p:sp>
      <p:grpSp>
        <p:nvGrpSpPr>
          <p:cNvPr id="33" name="组合 32">
            <a:extLst>
              <a:ext uri="{FF2B5EF4-FFF2-40B4-BE49-F238E27FC236}">
                <a16:creationId xmlns:a16="http://schemas.microsoft.com/office/drawing/2014/main" id="{7215247B-8896-4A52-8047-1F8DB9BDC053}"/>
              </a:ext>
            </a:extLst>
          </p:cNvPr>
          <p:cNvGrpSpPr/>
          <p:nvPr/>
        </p:nvGrpSpPr>
        <p:grpSpPr>
          <a:xfrm>
            <a:off x="2999656" y="209097"/>
            <a:ext cx="9388317" cy="676297"/>
            <a:chOff x="3251994" y="208335"/>
            <a:chExt cx="5820620" cy="507223"/>
          </a:xfrm>
        </p:grpSpPr>
        <p:sp>
          <p:nvSpPr>
            <p:cNvPr id="34" name="TextBox 13">
              <a:extLst>
                <a:ext uri="{FF2B5EF4-FFF2-40B4-BE49-F238E27FC236}">
                  <a16:creationId xmlns:a16="http://schemas.microsoft.com/office/drawing/2014/main" id="{B84654A0-B241-4F19-8145-4096192F2376}"/>
                </a:ext>
              </a:extLst>
            </p:cNvPr>
            <p:cNvSpPr txBox="1"/>
            <p:nvPr/>
          </p:nvSpPr>
          <p:spPr>
            <a:xfrm>
              <a:off x="5305558" y="208335"/>
              <a:ext cx="3767056" cy="392415"/>
            </a:xfrm>
            <a:prstGeom prst="rect">
              <a:avLst/>
            </a:prstGeom>
            <a:noFill/>
          </p:spPr>
          <p:txBody>
            <a:bodyPr wrap="square" rtlCol="0">
              <a:spAutoFit/>
            </a:bodyPr>
            <a:lstStyle/>
            <a:p>
              <a:r>
                <a:rPr lang="en-US" altLang="zh-CN" sz="28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Results: Regression analysis</a:t>
              </a:r>
            </a:p>
          </p:txBody>
        </p:sp>
        <p:pic>
          <p:nvPicPr>
            <p:cNvPr id="35" name="图片 34">
              <a:extLst>
                <a:ext uri="{FF2B5EF4-FFF2-40B4-BE49-F238E27FC236}">
                  <a16:creationId xmlns:a16="http://schemas.microsoft.com/office/drawing/2014/main" id="{337ABDED-CDCE-422D-A798-F4ABBF456A2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51994" y="286948"/>
              <a:ext cx="428610" cy="428610"/>
            </a:xfrm>
            <a:prstGeom prst="rect">
              <a:avLst/>
            </a:prstGeom>
          </p:spPr>
        </p:pic>
      </p:grpSp>
      <p:graphicFrame>
        <p:nvGraphicFramePr>
          <p:cNvPr id="4" name="表格 4">
            <a:extLst>
              <a:ext uri="{FF2B5EF4-FFF2-40B4-BE49-F238E27FC236}">
                <a16:creationId xmlns:a16="http://schemas.microsoft.com/office/drawing/2014/main" id="{34B3899A-27BD-4C94-8733-611AC3544B15}"/>
              </a:ext>
            </a:extLst>
          </p:cNvPr>
          <p:cNvGraphicFramePr>
            <a:graphicFrameLocks noGrp="1"/>
          </p:cNvGraphicFramePr>
          <p:nvPr>
            <p:extLst>
              <p:ext uri="{D42A27DB-BD31-4B8C-83A1-F6EECF244321}">
                <p14:modId xmlns:p14="http://schemas.microsoft.com/office/powerpoint/2010/main" val="965509382"/>
              </p:ext>
            </p:extLst>
          </p:nvPr>
        </p:nvGraphicFramePr>
        <p:xfrm>
          <a:off x="1" y="1412776"/>
          <a:ext cx="6095999" cy="3556000"/>
        </p:xfrm>
        <a:graphic>
          <a:graphicData uri="http://schemas.openxmlformats.org/drawingml/2006/table">
            <a:tbl>
              <a:tblPr firstRow="1" bandRow="1">
                <a:tableStyleId>{5C22544A-7EE6-4342-B048-85BDC9FD1C3A}</a:tableStyleId>
              </a:tblPr>
              <a:tblGrid>
                <a:gridCol w="870857">
                  <a:extLst>
                    <a:ext uri="{9D8B030D-6E8A-4147-A177-3AD203B41FA5}">
                      <a16:colId xmlns:a16="http://schemas.microsoft.com/office/drawing/2014/main" val="4101340271"/>
                    </a:ext>
                  </a:extLst>
                </a:gridCol>
                <a:gridCol w="870857">
                  <a:extLst>
                    <a:ext uri="{9D8B030D-6E8A-4147-A177-3AD203B41FA5}">
                      <a16:colId xmlns:a16="http://schemas.microsoft.com/office/drawing/2014/main" val="587249338"/>
                    </a:ext>
                  </a:extLst>
                </a:gridCol>
                <a:gridCol w="870857">
                  <a:extLst>
                    <a:ext uri="{9D8B030D-6E8A-4147-A177-3AD203B41FA5}">
                      <a16:colId xmlns:a16="http://schemas.microsoft.com/office/drawing/2014/main" val="1592271642"/>
                    </a:ext>
                  </a:extLst>
                </a:gridCol>
                <a:gridCol w="870857">
                  <a:extLst>
                    <a:ext uri="{9D8B030D-6E8A-4147-A177-3AD203B41FA5}">
                      <a16:colId xmlns:a16="http://schemas.microsoft.com/office/drawing/2014/main" val="1190799133"/>
                    </a:ext>
                  </a:extLst>
                </a:gridCol>
                <a:gridCol w="870857">
                  <a:extLst>
                    <a:ext uri="{9D8B030D-6E8A-4147-A177-3AD203B41FA5}">
                      <a16:colId xmlns:a16="http://schemas.microsoft.com/office/drawing/2014/main" val="3891690323"/>
                    </a:ext>
                  </a:extLst>
                </a:gridCol>
                <a:gridCol w="870857">
                  <a:extLst>
                    <a:ext uri="{9D8B030D-6E8A-4147-A177-3AD203B41FA5}">
                      <a16:colId xmlns:a16="http://schemas.microsoft.com/office/drawing/2014/main" val="1106380250"/>
                    </a:ext>
                  </a:extLst>
                </a:gridCol>
                <a:gridCol w="870857">
                  <a:extLst>
                    <a:ext uri="{9D8B030D-6E8A-4147-A177-3AD203B41FA5}">
                      <a16:colId xmlns:a16="http://schemas.microsoft.com/office/drawing/2014/main" val="2281123167"/>
                    </a:ext>
                  </a:extLst>
                </a:gridCol>
              </a:tblGrid>
              <a:tr h="0">
                <a:tc gridSpan="7">
                  <a:txBody>
                    <a:bodyPr/>
                    <a:lstStyle/>
                    <a:p>
                      <a:r>
                        <a:rPr lang="en-US" altLang="zh-CN" sz="1400" dirty="0"/>
                        <a:t>Table 4 dichotomous logistic regression analysis of factors influencing BMI</a:t>
                      </a:r>
                      <a:endParaRPr lang="zh-CN" altLang="en-US" sz="1400"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extLst>
                  <a:ext uri="{0D108BD9-81ED-4DB2-BD59-A6C34878D82A}">
                    <a16:rowId xmlns:a16="http://schemas.microsoft.com/office/drawing/2014/main" val="2773474123"/>
                  </a:ext>
                </a:extLst>
              </a:tr>
              <a:tr h="370840">
                <a:tc rowSpan="2">
                  <a:txBody>
                    <a:bodyPr/>
                    <a:lstStyle/>
                    <a:p>
                      <a:r>
                        <a:rPr lang="en-US" altLang="zh-CN" sz="1400" dirty="0"/>
                        <a:t>Influencing Factors</a:t>
                      </a:r>
                      <a:endParaRPr lang="zh-CN" altLang="en-US" sz="1400" dirty="0"/>
                    </a:p>
                  </a:txBody>
                  <a:tcPr/>
                </a:tc>
                <a:tc gridSpan="3">
                  <a:txBody>
                    <a:bodyPr/>
                    <a:lstStyle/>
                    <a:p>
                      <a:r>
                        <a:rPr lang="en-US" altLang="zh-CN" sz="1400" dirty="0"/>
                        <a:t>Model 1</a:t>
                      </a:r>
                      <a:endParaRPr lang="zh-CN" altLang="en-US" sz="1400" dirty="0"/>
                    </a:p>
                  </a:txBody>
                  <a:tcPr/>
                </a:tc>
                <a:tc hMerge="1">
                  <a:txBody>
                    <a:bodyPr/>
                    <a:lstStyle/>
                    <a:p>
                      <a:r>
                        <a:rPr lang="en-US" altLang="zh-CN" sz="1400" dirty="0"/>
                        <a:t>Outdoor activity time</a:t>
                      </a:r>
                      <a:endParaRPr lang="zh-CN" altLang="en-US" sz="1400" dirty="0"/>
                    </a:p>
                  </a:txBody>
                  <a:tcPr/>
                </a:tc>
                <a:tc hMerge="1">
                  <a:txBody>
                    <a:bodyPr/>
                    <a:lstStyle/>
                    <a:p>
                      <a:r>
                        <a:rPr lang="en-US" altLang="zh-CN" sz="1400" dirty="0"/>
                        <a:t>BMI</a:t>
                      </a:r>
                      <a:endParaRPr lang="zh-CN" altLang="en-US" sz="1400" dirty="0"/>
                    </a:p>
                  </a:txBody>
                  <a:tcPr/>
                </a:tc>
                <a:tc gridSpan="3">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400" dirty="0"/>
                        <a:t>Model 2</a:t>
                      </a:r>
                      <a:endParaRPr lang="zh-CN" altLang="en-US" sz="1400" dirty="0"/>
                    </a:p>
                  </a:txBody>
                  <a:tcPr/>
                </a:tc>
                <a:tc hMerge="1">
                  <a:txBody>
                    <a:bodyPr/>
                    <a:lstStyle/>
                    <a:p>
                      <a:r>
                        <a:rPr lang="en-US" altLang="zh-CN" sz="1400" dirty="0"/>
                        <a:t>SES</a:t>
                      </a:r>
                      <a:endParaRPr lang="zh-CN" altLang="en-US" sz="1400" dirty="0"/>
                    </a:p>
                  </a:txBody>
                  <a:tcPr/>
                </a:tc>
                <a:tc hMerge="1">
                  <a:txBody>
                    <a:bodyPr/>
                    <a:lstStyle/>
                    <a:p>
                      <a:r>
                        <a:rPr lang="en-US" altLang="zh-CN" sz="1400" dirty="0"/>
                        <a:t>age</a:t>
                      </a:r>
                      <a:endParaRPr lang="zh-CN" altLang="en-US" sz="1400" dirty="0"/>
                    </a:p>
                  </a:txBody>
                  <a:tcPr/>
                </a:tc>
                <a:extLst>
                  <a:ext uri="{0D108BD9-81ED-4DB2-BD59-A6C34878D82A}">
                    <a16:rowId xmlns:a16="http://schemas.microsoft.com/office/drawing/2014/main" val="3303121771"/>
                  </a:ext>
                </a:extLst>
              </a:tr>
              <a:tr h="370840">
                <a:tc vMerge="1">
                  <a:txBody>
                    <a:bodyPr/>
                    <a:lstStyle/>
                    <a:p>
                      <a:endParaRPr lang="zh-CN" altLang="en-US" sz="1400" dirty="0"/>
                    </a:p>
                  </a:txBody>
                  <a:tcPr/>
                </a:tc>
                <a:tc>
                  <a:txBody>
                    <a:bodyPr/>
                    <a:lstStyle/>
                    <a:p>
                      <a:r>
                        <a:rPr lang="en-US" altLang="zh-CN" sz="1400" dirty="0"/>
                        <a:t>β</a:t>
                      </a:r>
                      <a:endParaRPr lang="zh-CN" altLang="en-US" sz="1400" dirty="0"/>
                    </a:p>
                  </a:txBody>
                  <a:tcPr/>
                </a:tc>
                <a:tc>
                  <a:txBody>
                    <a:bodyPr/>
                    <a:lstStyle/>
                    <a:p>
                      <a:r>
                        <a:rPr lang="en-US" altLang="zh-CN" sz="1400" dirty="0"/>
                        <a:t>OR</a:t>
                      </a:r>
                      <a:endParaRPr lang="zh-CN" altLang="en-US" sz="1400" dirty="0"/>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400" dirty="0"/>
                        <a:t>95%CL</a:t>
                      </a:r>
                      <a:endParaRPr lang="zh-CN" altLang="en-US" sz="1400" dirty="0"/>
                    </a:p>
                    <a:p>
                      <a:endParaRPr lang="zh-CN" altLang="en-US" sz="1400" dirty="0"/>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400" dirty="0"/>
                        <a:t>β</a:t>
                      </a:r>
                      <a:endParaRPr lang="zh-CN" altLang="en-US" sz="1400" dirty="0"/>
                    </a:p>
                  </a:txBody>
                  <a:tcPr/>
                </a:tc>
                <a:tc>
                  <a:txBody>
                    <a:bodyPr/>
                    <a:lstStyle/>
                    <a:p>
                      <a:r>
                        <a:rPr lang="en-US" altLang="zh-CN" sz="1400" dirty="0"/>
                        <a:t>OR</a:t>
                      </a:r>
                      <a:endParaRPr lang="zh-CN" altLang="en-US" sz="1400" dirty="0"/>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400" dirty="0"/>
                        <a:t>95%CL</a:t>
                      </a:r>
                      <a:endParaRPr lang="zh-CN" altLang="en-US" sz="1400" dirty="0"/>
                    </a:p>
                    <a:p>
                      <a:endParaRPr lang="zh-CN" altLang="en-US" sz="1400" dirty="0"/>
                    </a:p>
                  </a:txBody>
                  <a:tcPr/>
                </a:tc>
                <a:extLst>
                  <a:ext uri="{0D108BD9-81ED-4DB2-BD59-A6C34878D82A}">
                    <a16:rowId xmlns:a16="http://schemas.microsoft.com/office/drawing/2014/main" val="1154333300"/>
                  </a:ext>
                </a:extLst>
              </a:tr>
              <a:tr h="370840">
                <a:tc>
                  <a:txBody>
                    <a:bodyPr/>
                    <a:lstStyle/>
                    <a:p>
                      <a:r>
                        <a:rPr lang="en-US" altLang="zh-CN" sz="1400" dirty="0"/>
                        <a:t>Screen time</a:t>
                      </a:r>
                      <a:endParaRPr lang="zh-CN" altLang="en-US" sz="1400" dirty="0"/>
                    </a:p>
                  </a:txBody>
                  <a:tcPr/>
                </a:tc>
                <a:tc>
                  <a:txBody>
                    <a:bodyPr/>
                    <a:lstStyle/>
                    <a:p>
                      <a:r>
                        <a:rPr lang="en-US" altLang="zh-CN" sz="1400" dirty="0"/>
                        <a:t>0.13</a:t>
                      </a:r>
                      <a:r>
                        <a:rPr lang="en-US" altLang="zh-CN" sz="1400" baseline="30000" dirty="0"/>
                        <a:t>(1)</a:t>
                      </a:r>
                      <a:endParaRPr lang="zh-CN" altLang="en-US" sz="1400" dirty="0"/>
                    </a:p>
                  </a:txBody>
                  <a:tcPr/>
                </a:tc>
                <a:tc>
                  <a:txBody>
                    <a:bodyPr/>
                    <a:lstStyle/>
                    <a:p>
                      <a:r>
                        <a:rPr lang="en-US" altLang="zh-CN" sz="1400" dirty="0"/>
                        <a:t>1.14</a:t>
                      </a:r>
                      <a:endParaRPr lang="zh-CN" altLang="en-US" sz="1400" dirty="0"/>
                    </a:p>
                  </a:txBody>
                  <a:tcPr/>
                </a:tc>
                <a:tc>
                  <a:txBody>
                    <a:bodyPr/>
                    <a:lstStyle/>
                    <a:p>
                      <a:r>
                        <a:rPr lang="en-US" altLang="zh-CN" sz="1400" dirty="0"/>
                        <a:t>1.01-1.29</a:t>
                      </a:r>
                      <a:endParaRPr lang="zh-CN" altLang="en-US" sz="1400" dirty="0"/>
                    </a:p>
                  </a:txBody>
                  <a:tcPr/>
                </a:tc>
                <a:tc>
                  <a:txBody>
                    <a:bodyPr/>
                    <a:lstStyle/>
                    <a:p>
                      <a:endParaRPr lang="zh-CN" altLang="en-US" sz="1400" dirty="0"/>
                    </a:p>
                  </a:txBody>
                  <a:tcPr/>
                </a:tc>
                <a:tc>
                  <a:txBody>
                    <a:bodyPr/>
                    <a:lstStyle/>
                    <a:p>
                      <a:endParaRPr lang="zh-CN" altLang="en-US" sz="1400" dirty="0"/>
                    </a:p>
                  </a:txBody>
                  <a:tcPr/>
                </a:tc>
                <a:tc>
                  <a:txBody>
                    <a:bodyPr/>
                    <a:lstStyle/>
                    <a:p>
                      <a:endParaRPr lang="zh-CN" altLang="en-US" sz="1400" dirty="0"/>
                    </a:p>
                  </a:txBody>
                  <a:tcPr/>
                </a:tc>
                <a:extLst>
                  <a:ext uri="{0D108BD9-81ED-4DB2-BD59-A6C34878D82A}">
                    <a16:rowId xmlns:a16="http://schemas.microsoft.com/office/drawing/2014/main" val="1035131436"/>
                  </a:ext>
                </a:extLst>
              </a:tr>
              <a:tr h="370840">
                <a:tc>
                  <a:txBody>
                    <a:bodyPr/>
                    <a:lstStyle/>
                    <a:p>
                      <a:r>
                        <a:rPr lang="en-US" altLang="zh-CN" sz="1400" dirty="0"/>
                        <a:t>Outdoor activity time</a:t>
                      </a:r>
                      <a:endParaRPr lang="zh-CN" altLang="en-US" sz="1400" dirty="0"/>
                    </a:p>
                  </a:txBody>
                  <a:tcPr/>
                </a:tc>
                <a:tc>
                  <a:txBody>
                    <a:bodyPr/>
                    <a:lstStyle/>
                    <a:p>
                      <a:endParaRPr lang="zh-CN" altLang="en-US" sz="1400" dirty="0"/>
                    </a:p>
                  </a:txBody>
                  <a:tcPr/>
                </a:tc>
                <a:tc>
                  <a:txBody>
                    <a:bodyPr/>
                    <a:lstStyle/>
                    <a:p>
                      <a:endParaRPr lang="zh-CN" altLang="en-US" sz="1400" dirty="0"/>
                    </a:p>
                  </a:txBody>
                  <a:tcPr/>
                </a:tc>
                <a:tc>
                  <a:txBody>
                    <a:bodyPr/>
                    <a:lstStyle/>
                    <a:p>
                      <a:endParaRPr lang="zh-CN" altLang="en-US" sz="1400" dirty="0"/>
                    </a:p>
                  </a:txBody>
                  <a:tcPr/>
                </a:tc>
                <a:tc>
                  <a:txBody>
                    <a:bodyPr/>
                    <a:lstStyle/>
                    <a:p>
                      <a:r>
                        <a:rPr lang="en-US" altLang="zh-CN" sz="1400" dirty="0"/>
                        <a:t>-0.08</a:t>
                      </a:r>
                      <a:endParaRPr lang="zh-CN" altLang="en-US" sz="1400" dirty="0"/>
                    </a:p>
                  </a:txBody>
                  <a:tcPr/>
                </a:tc>
                <a:tc>
                  <a:txBody>
                    <a:bodyPr/>
                    <a:lstStyle/>
                    <a:p>
                      <a:r>
                        <a:rPr lang="en-US" altLang="zh-CN" sz="1400" dirty="0"/>
                        <a:t>0.92</a:t>
                      </a:r>
                      <a:endParaRPr lang="zh-CN" altLang="en-US" sz="1400" dirty="0"/>
                    </a:p>
                  </a:txBody>
                  <a:tcPr/>
                </a:tc>
                <a:tc>
                  <a:txBody>
                    <a:bodyPr/>
                    <a:lstStyle/>
                    <a:p>
                      <a:r>
                        <a:rPr lang="en-US" altLang="zh-CN" sz="1400" dirty="0"/>
                        <a:t>0.80-1.06</a:t>
                      </a:r>
                      <a:endParaRPr lang="zh-CN" altLang="en-US" sz="1400" dirty="0"/>
                    </a:p>
                  </a:txBody>
                  <a:tcPr/>
                </a:tc>
                <a:extLst>
                  <a:ext uri="{0D108BD9-81ED-4DB2-BD59-A6C34878D82A}">
                    <a16:rowId xmlns:a16="http://schemas.microsoft.com/office/drawing/2014/main" val="1884403782"/>
                  </a:ext>
                </a:extLst>
              </a:tr>
              <a:tr h="370840">
                <a:tc>
                  <a:txBody>
                    <a:bodyPr/>
                    <a:lstStyle/>
                    <a:p>
                      <a:r>
                        <a:rPr lang="en-US" altLang="zh-CN" sz="1400" dirty="0"/>
                        <a:t>SES</a:t>
                      </a:r>
                      <a:endParaRPr lang="zh-CN" altLang="en-US" sz="1400" dirty="0"/>
                    </a:p>
                  </a:txBody>
                  <a:tcPr/>
                </a:tc>
                <a:tc>
                  <a:txBody>
                    <a:bodyPr/>
                    <a:lstStyle/>
                    <a:p>
                      <a:r>
                        <a:rPr lang="en-US" altLang="zh-CN" sz="1400" dirty="0"/>
                        <a:t>-0.16</a:t>
                      </a:r>
                      <a:r>
                        <a:rPr lang="en-US" altLang="zh-CN" sz="1400" baseline="30000" dirty="0"/>
                        <a:t>(3)</a:t>
                      </a:r>
                      <a:endParaRPr lang="zh-CN" altLang="en-US" sz="1400" dirty="0"/>
                    </a:p>
                  </a:txBody>
                  <a:tcPr/>
                </a:tc>
                <a:tc>
                  <a:txBody>
                    <a:bodyPr/>
                    <a:lstStyle/>
                    <a:p>
                      <a:r>
                        <a:rPr lang="en-US" altLang="zh-CN" sz="1400" dirty="0"/>
                        <a:t>0.86</a:t>
                      </a:r>
                      <a:endParaRPr lang="zh-CN" altLang="en-US" sz="1400" dirty="0"/>
                    </a:p>
                  </a:txBody>
                  <a:tcPr/>
                </a:tc>
                <a:tc>
                  <a:txBody>
                    <a:bodyPr/>
                    <a:lstStyle/>
                    <a:p>
                      <a:r>
                        <a:rPr lang="en-US" altLang="zh-CN" sz="1400" dirty="0"/>
                        <a:t>0.80-0.92</a:t>
                      </a:r>
                      <a:endParaRPr lang="zh-CN" altLang="en-US" sz="1400" dirty="0"/>
                    </a:p>
                  </a:txBody>
                  <a:tcPr/>
                </a:tc>
                <a:tc>
                  <a:txBody>
                    <a:bodyPr/>
                    <a:lstStyle/>
                    <a:p>
                      <a:r>
                        <a:rPr lang="en-US" altLang="zh-CN" sz="1400" dirty="0"/>
                        <a:t>-0.15</a:t>
                      </a:r>
                      <a:r>
                        <a:rPr lang="en-US" altLang="zh-CN" sz="1400" baseline="30000" dirty="0"/>
                        <a:t>(3)</a:t>
                      </a:r>
                      <a:endParaRPr lang="zh-CN" altLang="en-US" sz="1400" dirty="0"/>
                    </a:p>
                  </a:txBody>
                  <a:tcPr/>
                </a:tc>
                <a:tc>
                  <a:txBody>
                    <a:bodyPr/>
                    <a:lstStyle/>
                    <a:p>
                      <a:r>
                        <a:rPr lang="en-US" altLang="zh-CN" sz="1400" dirty="0"/>
                        <a:t>0.86</a:t>
                      </a:r>
                      <a:endParaRPr lang="zh-CN" altLang="en-US" sz="1400" dirty="0"/>
                    </a:p>
                  </a:txBody>
                  <a:tcPr/>
                </a:tc>
                <a:tc>
                  <a:txBody>
                    <a:bodyPr/>
                    <a:lstStyle/>
                    <a:p>
                      <a:r>
                        <a:rPr lang="en-US" altLang="zh-CN" sz="1400" dirty="0"/>
                        <a:t>0.80-0.92</a:t>
                      </a:r>
                      <a:endParaRPr lang="zh-CN" altLang="en-US" sz="1400" dirty="0"/>
                    </a:p>
                  </a:txBody>
                  <a:tcPr/>
                </a:tc>
                <a:extLst>
                  <a:ext uri="{0D108BD9-81ED-4DB2-BD59-A6C34878D82A}">
                    <a16:rowId xmlns:a16="http://schemas.microsoft.com/office/drawing/2014/main" val="3764354586"/>
                  </a:ext>
                </a:extLst>
              </a:tr>
              <a:tr h="370840">
                <a:tc>
                  <a:txBody>
                    <a:bodyPr/>
                    <a:lstStyle/>
                    <a:p>
                      <a:r>
                        <a:rPr lang="en-US" altLang="zh-CN" sz="1400" dirty="0"/>
                        <a:t>age</a:t>
                      </a:r>
                      <a:endParaRPr lang="zh-CN" altLang="en-US" sz="1400" dirty="0"/>
                    </a:p>
                  </a:txBody>
                  <a:tcPr/>
                </a:tc>
                <a:tc>
                  <a:txBody>
                    <a:bodyPr/>
                    <a:lstStyle/>
                    <a:p>
                      <a:r>
                        <a:rPr lang="en-US" altLang="zh-CN" sz="1400" dirty="0"/>
                        <a:t>-0.01</a:t>
                      </a:r>
                      <a:endParaRPr lang="zh-CN" altLang="en-US" sz="1400" dirty="0"/>
                    </a:p>
                  </a:txBody>
                  <a:tcPr/>
                </a:tc>
                <a:tc>
                  <a:txBody>
                    <a:bodyPr/>
                    <a:lstStyle/>
                    <a:p>
                      <a:r>
                        <a:rPr lang="en-US" altLang="zh-CN" sz="1400" dirty="0"/>
                        <a:t>0.99</a:t>
                      </a:r>
                      <a:endParaRPr lang="zh-CN" altLang="en-US" sz="1400" dirty="0"/>
                    </a:p>
                  </a:txBody>
                  <a:tcPr/>
                </a:tc>
                <a:tc>
                  <a:txBody>
                    <a:bodyPr/>
                    <a:lstStyle/>
                    <a:p>
                      <a:r>
                        <a:rPr lang="en-US" altLang="zh-CN" sz="1400" dirty="0"/>
                        <a:t>0.98-1.01</a:t>
                      </a:r>
                      <a:endParaRPr lang="zh-CN" altLang="en-US" sz="1400" dirty="0"/>
                    </a:p>
                  </a:txBody>
                  <a:tcPr/>
                </a:tc>
                <a:tc>
                  <a:txBody>
                    <a:bodyPr/>
                    <a:lstStyle/>
                    <a:p>
                      <a:r>
                        <a:rPr lang="en-US" altLang="zh-CN" sz="1400" dirty="0"/>
                        <a:t>-0.01</a:t>
                      </a:r>
                      <a:endParaRPr lang="zh-CN" altLang="en-US" sz="1400" dirty="0"/>
                    </a:p>
                  </a:txBody>
                  <a:tcPr/>
                </a:tc>
                <a:tc>
                  <a:txBody>
                    <a:bodyPr/>
                    <a:lstStyle/>
                    <a:p>
                      <a:r>
                        <a:rPr lang="en-US" altLang="zh-CN" sz="1400" dirty="0"/>
                        <a:t>0.99</a:t>
                      </a:r>
                      <a:endParaRPr lang="zh-CN" altLang="en-US" sz="1400" dirty="0"/>
                    </a:p>
                  </a:txBody>
                  <a:tcPr/>
                </a:tc>
                <a:tc>
                  <a:txBody>
                    <a:bodyPr/>
                    <a:lstStyle/>
                    <a:p>
                      <a:r>
                        <a:rPr lang="en-US" altLang="zh-CN" sz="1400" dirty="0"/>
                        <a:t>0.98-1.01</a:t>
                      </a:r>
                      <a:endParaRPr lang="zh-CN" altLang="en-US" sz="1400" dirty="0"/>
                    </a:p>
                  </a:txBody>
                  <a:tcPr/>
                </a:tc>
                <a:extLst>
                  <a:ext uri="{0D108BD9-81ED-4DB2-BD59-A6C34878D82A}">
                    <a16:rowId xmlns:a16="http://schemas.microsoft.com/office/drawing/2014/main" val="2531753065"/>
                  </a:ext>
                </a:extLst>
              </a:tr>
              <a:tr h="370840">
                <a:tc>
                  <a:txBody>
                    <a:bodyPr/>
                    <a:lstStyle/>
                    <a:p>
                      <a:r>
                        <a:rPr lang="en-US" altLang="zh-CN" sz="1400" dirty="0"/>
                        <a:t>sex</a:t>
                      </a:r>
                      <a:endParaRPr lang="zh-CN" altLang="en-US" sz="1400" dirty="0"/>
                    </a:p>
                  </a:txBody>
                  <a:tcPr/>
                </a:tc>
                <a:tc>
                  <a:txBody>
                    <a:bodyPr/>
                    <a:lstStyle/>
                    <a:p>
                      <a:r>
                        <a:rPr lang="en-US" altLang="zh-CN" sz="1400" dirty="0"/>
                        <a:t>-0.76</a:t>
                      </a:r>
                      <a:r>
                        <a:rPr lang="en-US" altLang="zh-CN" sz="1400" baseline="30000" dirty="0"/>
                        <a:t>(3)</a:t>
                      </a:r>
                      <a:endParaRPr lang="zh-CN" altLang="en-US" sz="1400" dirty="0"/>
                    </a:p>
                  </a:txBody>
                  <a:tcPr/>
                </a:tc>
                <a:tc>
                  <a:txBody>
                    <a:bodyPr/>
                    <a:lstStyle/>
                    <a:p>
                      <a:r>
                        <a:rPr lang="en-US" altLang="zh-CN" sz="1400" dirty="0"/>
                        <a:t>0.47</a:t>
                      </a:r>
                      <a:endParaRPr lang="zh-CN" altLang="en-US" sz="1400" dirty="0"/>
                    </a:p>
                  </a:txBody>
                  <a:tcPr/>
                </a:tc>
                <a:tc>
                  <a:txBody>
                    <a:bodyPr/>
                    <a:lstStyle/>
                    <a:p>
                      <a:r>
                        <a:rPr lang="en-US" altLang="zh-CN" sz="1400" dirty="0"/>
                        <a:t>0.34-0.63</a:t>
                      </a:r>
                      <a:endParaRPr lang="zh-CN" altLang="en-US" sz="1400" dirty="0"/>
                    </a:p>
                  </a:txBody>
                  <a:tcPr/>
                </a:tc>
                <a:tc>
                  <a:txBody>
                    <a:bodyPr/>
                    <a:lstStyle/>
                    <a:p>
                      <a:r>
                        <a:rPr lang="en-US" altLang="zh-CN" sz="1400" dirty="0"/>
                        <a:t>-0.77</a:t>
                      </a:r>
                      <a:r>
                        <a:rPr lang="en-US" altLang="zh-CN" sz="1400" baseline="30000" dirty="0"/>
                        <a:t>(3)</a:t>
                      </a:r>
                      <a:endParaRPr lang="zh-CN" altLang="en-US" sz="1400" dirty="0"/>
                    </a:p>
                  </a:txBody>
                  <a:tcPr/>
                </a:tc>
                <a:tc>
                  <a:txBody>
                    <a:bodyPr/>
                    <a:lstStyle/>
                    <a:p>
                      <a:r>
                        <a:rPr lang="en-US" altLang="zh-CN" sz="1400" dirty="0"/>
                        <a:t>0.46</a:t>
                      </a:r>
                      <a:endParaRPr lang="zh-CN" altLang="en-US" sz="1400" dirty="0"/>
                    </a:p>
                  </a:txBody>
                  <a:tcPr/>
                </a:tc>
                <a:tc>
                  <a:txBody>
                    <a:bodyPr/>
                    <a:lstStyle/>
                    <a:p>
                      <a:r>
                        <a:rPr lang="en-US" altLang="zh-CN" sz="1400" dirty="0"/>
                        <a:t>0.34-0.63</a:t>
                      </a:r>
                      <a:endParaRPr lang="zh-CN" altLang="en-US" sz="1400" dirty="0"/>
                    </a:p>
                  </a:txBody>
                  <a:tcPr/>
                </a:tc>
                <a:extLst>
                  <a:ext uri="{0D108BD9-81ED-4DB2-BD59-A6C34878D82A}">
                    <a16:rowId xmlns:a16="http://schemas.microsoft.com/office/drawing/2014/main" val="3263163917"/>
                  </a:ext>
                </a:extLst>
              </a:tr>
            </a:tbl>
          </a:graphicData>
        </a:graphic>
      </p:graphicFrame>
      <p:sp>
        <p:nvSpPr>
          <p:cNvPr id="8" name="文本框 7">
            <a:extLst>
              <a:ext uri="{FF2B5EF4-FFF2-40B4-BE49-F238E27FC236}">
                <a16:creationId xmlns:a16="http://schemas.microsoft.com/office/drawing/2014/main" id="{DDA397D4-BAC9-44E4-A595-EAD8A8631902}"/>
              </a:ext>
            </a:extLst>
          </p:cNvPr>
          <p:cNvSpPr txBox="1"/>
          <p:nvPr/>
        </p:nvSpPr>
        <p:spPr>
          <a:xfrm>
            <a:off x="215935" y="5704810"/>
            <a:ext cx="6095999" cy="523220"/>
          </a:xfrm>
          <a:prstGeom prst="rect">
            <a:avLst/>
          </a:prstGeom>
          <a:noFill/>
        </p:spPr>
        <p:txBody>
          <a:bodyPr wrap="square" rtlCol="0">
            <a:spAutoFit/>
          </a:bodyPr>
          <a:lstStyle/>
          <a:p>
            <a:r>
              <a:rPr lang="en-US" altLang="zh-CN" sz="1400" dirty="0"/>
              <a:t>Note: Models 1 and 2 represent the effects of screen time and outdoor activity time on BMI, respectively </a:t>
            </a:r>
            <a:r>
              <a:rPr lang="nn-NO" altLang="zh-CN" sz="1400" dirty="0"/>
              <a:t>(1)P&lt;0.05,(2)P&lt;0.01,(3)P&lt;0.001</a:t>
            </a:r>
            <a:endParaRPr lang="zh-CN" altLang="en-US" sz="1400" dirty="0"/>
          </a:p>
        </p:txBody>
      </p:sp>
    </p:spTree>
    <p:extLst>
      <p:ext uri="{BB962C8B-B14F-4D97-AF65-F5344CB8AC3E}">
        <p14:creationId xmlns:p14="http://schemas.microsoft.com/office/powerpoint/2010/main" val="3147056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2EDBF1D-6114-41B2-9A0B-069D55E504F3}"/>
              </a:ext>
            </a:extLst>
          </p:cNvPr>
          <p:cNvSpPr/>
          <p:nvPr>
            <p:custDataLst>
              <p:tags r:id="rId1"/>
            </p:custDataLst>
          </p:nvPr>
        </p:nvSpPr>
        <p:spPr>
          <a:xfrm>
            <a:off x="695400" y="954078"/>
            <a:ext cx="10873208" cy="5355242"/>
          </a:xfrm>
          <a:prstGeom prst="rect">
            <a:avLst/>
          </a:prstGeom>
          <a:solidFill>
            <a:sysClr val="window" lastClr="FFFFFF"/>
          </a:solidFill>
          <a:ln>
            <a:solidFill>
              <a:sysClr val="window" lastClr="FFFFFF">
                <a:lumMod val="85000"/>
                <a:alpha val="50000"/>
              </a:sysClr>
            </a:solid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dirty="0">
              <a:latin typeface="微软雅黑" panose="020B0503020204020204" charset="-122"/>
              <a:ea typeface="微软雅黑" panose="020B0503020204020204" charset="-122"/>
            </a:endParaRPr>
          </a:p>
        </p:txBody>
      </p:sp>
      <p:cxnSp>
        <p:nvCxnSpPr>
          <p:cNvPr id="6" name="直接连接符 5">
            <a:extLst>
              <a:ext uri="{FF2B5EF4-FFF2-40B4-BE49-F238E27FC236}">
                <a16:creationId xmlns:a16="http://schemas.microsoft.com/office/drawing/2014/main" id="{68F59C8E-487E-4E00-883A-4F93032FADFF}"/>
              </a:ext>
            </a:extLst>
          </p:cNvPr>
          <p:cNvCxnSpPr/>
          <p:nvPr>
            <p:custDataLst>
              <p:tags r:id="rId2"/>
            </p:custDataLst>
          </p:nvPr>
        </p:nvCxnSpPr>
        <p:spPr>
          <a:xfrm>
            <a:off x="1083321" y="3426174"/>
            <a:ext cx="450427" cy="0"/>
          </a:xfrm>
          <a:prstGeom prst="line">
            <a:avLst/>
          </a:prstGeom>
          <a:ln w="50800">
            <a:solidFill>
              <a:srgbClr val="558ED5"/>
            </a:solidFill>
          </a:ln>
        </p:spPr>
        <p:style>
          <a:lnRef idx="1">
            <a:srgbClr val="00A6CC"/>
          </a:lnRef>
          <a:fillRef idx="0">
            <a:srgbClr val="00A6CC"/>
          </a:fillRef>
          <a:effectRef idx="0">
            <a:srgbClr val="00A6CC"/>
          </a:effectRef>
          <a:fontRef idx="minor">
            <a:sysClr val="windowText" lastClr="000000"/>
          </a:fontRef>
        </p:style>
      </p:cxnSp>
      <p:cxnSp>
        <p:nvCxnSpPr>
          <p:cNvPr id="7" name="直接连接符 6">
            <a:extLst>
              <a:ext uri="{FF2B5EF4-FFF2-40B4-BE49-F238E27FC236}">
                <a16:creationId xmlns:a16="http://schemas.microsoft.com/office/drawing/2014/main" id="{A43C2A33-6E56-4568-8D87-EE5B47894FDE}"/>
              </a:ext>
            </a:extLst>
          </p:cNvPr>
          <p:cNvCxnSpPr/>
          <p:nvPr>
            <p:custDataLst>
              <p:tags r:id="rId3"/>
            </p:custDataLst>
          </p:nvPr>
        </p:nvCxnSpPr>
        <p:spPr>
          <a:xfrm>
            <a:off x="1611823" y="3426174"/>
            <a:ext cx="8938260" cy="0"/>
          </a:xfrm>
          <a:prstGeom prst="line">
            <a:avLst/>
          </a:prstGeom>
          <a:ln w="12700">
            <a:solidFill>
              <a:sysClr val="window" lastClr="FFFFFF">
                <a:lumMod val="85000"/>
              </a:sysClr>
            </a:solidFill>
            <a:prstDash val="dash"/>
          </a:ln>
        </p:spPr>
        <p:style>
          <a:lnRef idx="1">
            <a:srgbClr val="00A6CC"/>
          </a:lnRef>
          <a:fillRef idx="0">
            <a:srgbClr val="00A6CC"/>
          </a:fillRef>
          <a:effectRef idx="0">
            <a:srgbClr val="00A6CC"/>
          </a:effectRef>
          <a:fontRef idx="minor">
            <a:sysClr val="windowText" lastClr="000000"/>
          </a:fontRef>
        </p:style>
      </p:cxnSp>
      <p:grpSp>
        <p:nvGrpSpPr>
          <p:cNvPr id="8" name="组合 7">
            <a:extLst>
              <a:ext uri="{FF2B5EF4-FFF2-40B4-BE49-F238E27FC236}">
                <a16:creationId xmlns:a16="http://schemas.microsoft.com/office/drawing/2014/main" id="{F53F18AF-D8BF-4FD4-997B-D48E08C1BBCE}"/>
              </a:ext>
            </a:extLst>
          </p:cNvPr>
          <p:cNvGrpSpPr/>
          <p:nvPr>
            <p:custDataLst>
              <p:tags r:id="rId4"/>
            </p:custDataLst>
          </p:nvPr>
        </p:nvGrpSpPr>
        <p:grpSpPr>
          <a:xfrm>
            <a:off x="11074842" y="1935188"/>
            <a:ext cx="257176" cy="257175"/>
            <a:chOff x="11074842" y="2193769"/>
            <a:chExt cx="257176" cy="257175"/>
          </a:xfrm>
          <a:solidFill>
            <a:sysClr val="window" lastClr="FFFFFF">
              <a:lumMod val="95000"/>
            </a:sysClr>
          </a:solidFill>
        </p:grpSpPr>
        <p:sp>
          <p:nvSpPr>
            <p:cNvPr id="9" name="矩形 8">
              <a:extLst>
                <a:ext uri="{FF2B5EF4-FFF2-40B4-BE49-F238E27FC236}">
                  <a16:creationId xmlns:a16="http://schemas.microsoft.com/office/drawing/2014/main" id="{F5957987-EEEF-4288-BF6A-A62C3A18CA38}"/>
                </a:ext>
              </a:extLst>
            </p:cNvPr>
            <p:cNvSpPr/>
            <p:nvPr>
              <p:custDataLst>
                <p:tags r:id="rId5"/>
              </p:custDataLst>
            </p:nvPr>
          </p:nvSpPr>
          <p:spPr>
            <a:xfrm>
              <a:off x="11074842" y="2193770"/>
              <a:ext cx="257175" cy="74768"/>
            </a:xfrm>
            <a:prstGeom prst="rect">
              <a:avLst/>
            </a:prstGeom>
            <a:grpFill/>
            <a:ln>
              <a:no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0" name="矩形 9">
              <a:extLst>
                <a:ext uri="{FF2B5EF4-FFF2-40B4-BE49-F238E27FC236}">
                  <a16:creationId xmlns:a16="http://schemas.microsoft.com/office/drawing/2014/main" id="{091774A1-18B5-4EFB-AA2F-3B5242B4CC3B}"/>
                </a:ext>
              </a:extLst>
            </p:cNvPr>
            <p:cNvSpPr/>
            <p:nvPr>
              <p:custDataLst>
                <p:tags r:id="rId6"/>
              </p:custDataLst>
            </p:nvPr>
          </p:nvSpPr>
          <p:spPr>
            <a:xfrm rot="16200000">
              <a:off x="11166046" y="2284973"/>
              <a:ext cx="257175" cy="74768"/>
            </a:xfrm>
            <a:prstGeom prst="rect">
              <a:avLst/>
            </a:prstGeom>
            <a:grpFill/>
            <a:ln>
              <a:no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a:latin typeface="微软雅黑" panose="020B0503020204020204" charset="-122"/>
                <a:ea typeface="微软雅黑" panose="020B0503020204020204" charset="-122"/>
              </a:endParaRPr>
            </a:p>
          </p:txBody>
        </p:sp>
      </p:grpSp>
      <p:grpSp>
        <p:nvGrpSpPr>
          <p:cNvPr id="11" name="组合 10">
            <a:extLst>
              <a:ext uri="{FF2B5EF4-FFF2-40B4-BE49-F238E27FC236}">
                <a16:creationId xmlns:a16="http://schemas.microsoft.com/office/drawing/2014/main" id="{CB00298D-B45D-4194-91B4-531DFEEB19FC}"/>
              </a:ext>
            </a:extLst>
          </p:cNvPr>
          <p:cNvGrpSpPr/>
          <p:nvPr/>
        </p:nvGrpSpPr>
        <p:grpSpPr>
          <a:xfrm>
            <a:off x="4799856" y="173579"/>
            <a:ext cx="2936777" cy="591677"/>
            <a:chOff x="3251994" y="271800"/>
            <a:chExt cx="2202582" cy="443758"/>
          </a:xfrm>
        </p:grpSpPr>
        <p:sp>
          <p:nvSpPr>
            <p:cNvPr id="12" name="TextBox 13">
              <a:extLst>
                <a:ext uri="{FF2B5EF4-FFF2-40B4-BE49-F238E27FC236}">
                  <a16:creationId xmlns:a16="http://schemas.microsoft.com/office/drawing/2014/main" id="{ECF05989-3FED-4EBC-A99A-8B749FEF9267}"/>
                </a:ext>
              </a:extLst>
            </p:cNvPr>
            <p:cNvSpPr txBox="1"/>
            <p:nvPr/>
          </p:nvSpPr>
          <p:spPr>
            <a:xfrm>
              <a:off x="3706711" y="271800"/>
              <a:ext cx="1747865" cy="392415"/>
            </a:xfrm>
            <a:prstGeom prst="rect">
              <a:avLst/>
            </a:prstGeom>
            <a:noFill/>
          </p:spPr>
          <p:txBody>
            <a:bodyPr wrap="square" rtlCol="0">
              <a:spAutoFit/>
            </a:bodyPr>
            <a:lstStyle/>
            <a:p>
              <a:pPr algn="ctr"/>
              <a:r>
                <a:rPr lang="en-US" altLang="zh-CN" sz="2800" b="1" dirty="0">
                  <a:solidFill>
                    <a:srgbClr val="17375E"/>
                  </a:solidFill>
                  <a:latin typeface="Times New Roman" panose="02020603050405020304" pitchFamily="18" charset="0"/>
                  <a:ea typeface="微软雅黑" pitchFamily="34" charset="-122"/>
                  <a:cs typeface="Times New Roman" panose="02020603050405020304" pitchFamily="18" charset="0"/>
                </a:rPr>
                <a:t>Discussion</a:t>
              </a:r>
              <a:endParaRPr lang="zh-CN" altLang="en-US" sz="2800" b="1" dirty="0">
                <a:solidFill>
                  <a:srgbClr val="17375E"/>
                </a:solidFill>
                <a:latin typeface="Times New Roman" panose="02020603050405020304" pitchFamily="18" charset="0"/>
                <a:ea typeface="微软雅黑" pitchFamily="34" charset="-122"/>
                <a:cs typeface="Times New Roman" panose="02020603050405020304" pitchFamily="18" charset="0"/>
              </a:endParaRPr>
            </a:p>
          </p:txBody>
        </p:sp>
        <p:pic>
          <p:nvPicPr>
            <p:cNvPr id="13" name="图片 12">
              <a:extLst>
                <a:ext uri="{FF2B5EF4-FFF2-40B4-BE49-F238E27FC236}">
                  <a16:creationId xmlns:a16="http://schemas.microsoft.com/office/drawing/2014/main" id="{355E1E67-32F3-44D0-A06F-A1A88E68BBE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251994" y="286948"/>
              <a:ext cx="428610" cy="428610"/>
            </a:xfrm>
            <a:prstGeom prst="rect">
              <a:avLst/>
            </a:prstGeom>
          </p:spPr>
        </p:pic>
      </p:grpSp>
      <p:sp>
        <p:nvSpPr>
          <p:cNvPr id="14" name="文本框 13">
            <a:extLst>
              <a:ext uri="{FF2B5EF4-FFF2-40B4-BE49-F238E27FC236}">
                <a16:creationId xmlns:a16="http://schemas.microsoft.com/office/drawing/2014/main" id="{EDF30E99-DB65-4C0B-A532-891EB2C40C63}"/>
              </a:ext>
            </a:extLst>
          </p:cNvPr>
          <p:cNvSpPr txBox="1"/>
          <p:nvPr/>
        </p:nvSpPr>
        <p:spPr>
          <a:xfrm>
            <a:off x="1489063" y="1327037"/>
            <a:ext cx="9183779" cy="1392945"/>
          </a:xfrm>
          <a:prstGeom prst="rect">
            <a:avLst/>
          </a:prstGeom>
          <a:noFill/>
        </p:spPr>
        <p:txBody>
          <a:bodyPr wrap="square" rtlCol="0">
            <a:spAutoFit/>
          </a:bodyPr>
          <a:lstStyle/>
          <a:p>
            <a:pPr marL="342900" indent="-342900">
              <a:lnSpc>
                <a:spcPct val="120000"/>
              </a:lnSpc>
              <a:buFont typeface="Wingdings" panose="05000000000000000000" pitchFamily="2" charset="2"/>
              <a:buChar char="Ø"/>
            </a:pPr>
            <a:r>
              <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Screen time negatively predicts children's physical health development</a:t>
            </a:r>
          </a:p>
          <a:p>
            <a:pPr marL="342900" indent="-342900">
              <a:lnSpc>
                <a:spcPct val="120000"/>
              </a:lnSpc>
              <a:buFont typeface="Wingdings" panose="05000000000000000000" pitchFamily="2" charset="2"/>
              <a:buChar char="Ø"/>
            </a:pPr>
            <a:r>
              <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Outdoor time positively predicted children's performance on the </a:t>
            </a:r>
            <a:r>
              <a:rPr lang="en-US" altLang="zh-CN" sz="1800"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CHe</a:t>
            </a:r>
            <a:r>
              <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HCI health dimension</a:t>
            </a:r>
          </a:p>
          <a:p>
            <a:pPr marL="342900" indent="-342900">
              <a:lnSpc>
                <a:spcPct val="120000"/>
              </a:lnSpc>
              <a:buFont typeface="Wingdings" panose="05000000000000000000" pitchFamily="2" charset="2"/>
              <a:buChar char="Ø"/>
            </a:pPr>
            <a:r>
              <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SES negatively predicted screen time and child BMI, and positively predicted time spent outdoors and </a:t>
            </a:r>
            <a:r>
              <a:rPr lang="en-US" altLang="zh-CN" sz="1800"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CHe</a:t>
            </a:r>
            <a:r>
              <a:rPr lang="en-US" altLang="zh-CN" sz="18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HCI health dimension scores.</a:t>
            </a:r>
            <a:endParaRPr lang="zh-CN" altLang="en-US" sz="1600" dirty="0">
              <a:solidFill>
                <a:srgbClr val="404040"/>
              </a:solidFill>
              <a:latin typeface="Times New Roman" panose="02020603050405020304" pitchFamily="18" charset="0"/>
              <a:ea typeface="微软雅黑" pitchFamily="34" charset="-122"/>
              <a:cs typeface="Times New Roman" panose="02020603050405020304" pitchFamily="18" charset="0"/>
            </a:endParaRPr>
          </a:p>
        </p:txBody>
      </p:sp>
      <p:sp>
        <p:nvSpPr>
          <p:cNvPr id="15" name="文本框 14">
            <a:extLst>
              <a:ext uri="{FF2B5EF4-FFF2-40B4-BE49-F238E27FC236}">
                <a16:creationId xmlns:a16="http://schemas.microsoft.com/office/drawing/2014/main" id="{20DEBAF1-EE1B-4631-84A3-CD480A1B316A}"/>
              </a:ext>
            </a:extLst>
          </p:cNvPr>
          <p:cNvSpPr txBox="1"/>
          <p:nvPr/>
        </p:nvSpPr>
        <p:spPr>
          <a:xfrm>
            <a:off x="1483313" y="3737102"/>
            <a:ext cx="9365215" cy="2160335"/>
          </a:xfrm>
          <a:prstGeom prst="rect">
            <a:avLst/>
          </a:prstGeom>
          <a:noFill/>
        </p:spPr>
        <p:txBody>
          <a:bodyPr wrap="square" rtlCol="0">
            <a:spAutoFit/>
          </a:bodyPr>
          <a:lstStyle/>
          <a:p>
            <a:pPr marL="342900" indent="-342900">
              <a:lnSpc>
                <a:spcPct val="120000"/>
              </a:lnSpc>
              <a:spcAft>
                <a:spcPts val="800"/>
              </a:spcAft>
              <a:buFont typeface="Wingdings" panose="05000000000000000000" pitchFamily="2" charset="2"/>
              <a:buChar char="Ø"/>
            </a:pPr>
            <a:r>
              <a:rPr lang="en-US" altLang="zh-CN" sz="1800" dirty="0">
                <a:solidFill>
                  <a:srgbClr val="26313E"/>
                </a:solidFill>
                <a:latin typeface="Times New Roman" panose="02020603050405020304" pitchFamily="18" charset="0"/>
                <a:ea typeface="微软雅黑" pitchFamily="34" charset="-122"/>
                <a:cs typeface="Times New Roman" panose="02020603050405020304" pitchFamily="18" charset="0"/>
              </a:rPr>
              <a:t>It is recommended to strengthen the control of children's screen time and outdoor activity time, limit children's screen time to 1 hours per day according to American academy of Pediatrics, and fully guarantee children's outdoor activity time of more than 2 hours per day according to National Health Commission of the People’s Republic of China.</a:t>
            </a:r>
          </a:p>
          <a:p>
            <a:pPr marL="342900" indent="-342900">
              <a:lnSpc>
                <a:spcPct val="120000"/>
              </a:lnSpc>
              <a:spcAft>
                <a:spcPts val="800"/>
              </a:spcAft>
              <a:buFont typeface="Wingdings" panose="05000000000000000000" pitchFamily="2" charset="2"/>
              <a:buChar char="Ø"/>
            </a:pPr>
            <a:r>
              <a:rPr lang="en-US" altLang="zh-CN" sz="1800" dirty="0">
                <a:solidFill>
                  <a:srgbClr val="26313E"/>
                </a:solidFill>
                <a:latin typeface="Times New Roman" panose="02020603050405020304" pitchFamily="18" charset="0"/>
                <a:ea typeface="微软雅黑" pitchFamily="34" charset="-122"/>
                <a:cs typeface="Times New Roman" panose="02020603050405020304" pitchFamily="18" charset="0"/>
              </a:rPr>
              <a:t>Add a child mode to various applications, and force children to go offline whenever their single use time exceeds 15 min, so as to limit children's screen time.</a:t>
            </a:r>
            <a:endParaRPr lang="zh-CN" altLang="en-US" sz="1800" dirty="0">
              <a:solidFill>
                <a:srgbClr val="26313E"/>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3506988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1F1DA5D7-AA20-4EA7-B7E0-71AC006F828F}"/>
              </a:ext>
            </a:extLst>
          </p:cNvPr>
          <p:cNvSpPr/>
          <p:nvPr/>
        </p:nvSpPr>
        <p:spPr>
          <a:xfrm>
            <a:off x="0" y="2133600"/>
            <a:ext cx="12215813" cy="2806700"/>
          </a:xfrm>
          <a:prstGeom prst="rect">
            <a:avLst/>
          </a:prstGeom>
          <a:solidFill>
            <a:srgbClr val="17375E">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rgbClr val="17375E"/>
              </a:solidFill>
            </a:endParaRPr>
          </a:p>
        </p:txBody>
      </p:sp>
      <p:sp>
        <p:nvSpPr>
          <p:cNvPr id="18" name="矩形 23">
            <a:extLst>
              <a:ext uri="{FF2B5EF4-FFF2-40B4-BE49-F238E27FC236}">
                <a16:creationId xmlns:a16="http://schemas.microsoft.com/office/drawing/2014/main" id="{77EFFF17-5166-43E9-8037-B2D5FD93F452}"/>
              </a:ext>
            </a:extLst>
          </p:cNvPr>
          <p:cNvSpPr/>
          <p:nvPr/>
        </p:nvSpPr>
        <p:spPr>
          <a:xfrm>
            <a:off x="4800600" y="2225675"/>
            <a:ext cx="7415213" cy="2574925"/>
          </a:xfrm>
          <a:custGeom>
            <a:avLst/>
            <a:gdLst>
              <a:gd name="connsiteX0" fmla="*/ 0 w 6480720"/>
              <a:gd name="connsiteY0" fmla="*/ 0 h 3104728"/>
              <a:gd name="connsiteX1" fmla="*/ 6480720 w 6480720"/>
              <a:gd name="connsiteY1" fmla="*/ 0 h 3104728"/>
              <a:gd name="connsiteX2" fmla="*/ 6480720 w 6480720"/>
              <a:gd name="connsiteY2" fmla="*/ 3104728 h 3104728"/>
              <a:gd name="connsiteX3" fmla="*/ 0 w 6480720"/>
              <a:gd name="connsiteY3" fmla="*/ 3104728 h 3104728"/>
              <a:gd name="connsiteX4" fmla="*/ 0 w 6480720"/>
              <a:gd name="connsiteY4" fmla="*/ 0 h 3104728"/>
              <a:gd name="connsiteX0" fmla="*/ 1190065 w 6480720"/>
              <a:gd name="connsiteY0" fmla="*/ 0 h 3104728"/>
              <a:gd name="connsiteX1" fmla="*/ 6480720 w 6480720"/>
              <a:gd name="connsiteY1" fmla="*/ 0 h 3104728"/>
              <a:gd name="connsiteX2" fmla="*/ 6480720 w 6480720"/>
              <a:gd name="connsiteY2" fmla="*/ 3104728 h 3104728"/>
              <a:gd name="connsiteX3" fmla="*/ 0 w 6480720"/>
              <a:gd name="connsiteY3" fmla="*/ 3104728 h 3104728"/>
              <a:gd name="connsiteX4" fmla="*/ 1190065 w 6480720"/>
              <a:gd name="connsiteY4" fmla="*/ 0 h 3104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720" h="3104728">
                <a:moveTo>
                  <a:pt x="1190065" y="0"/>
                </a:moveTo>
                <a:lnTo>
                  <a:pt x="6480720" y="0"/>
                </a:lnTo>
                <a:lnTo>
                  <a:pt x="6480720" y="3104728"/>
                </a:lnTo>
                <a:lnTo>
                  <a:pt x="0" y="3104728"/>
                </a:lnTo>
                <a:lnTo>
                  <a:pt x="1190065" y="0"/>
                </a:lnTo>
                <a:close/>
              </a:path>
            </a:pathLst>
          </a:cu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D50DF4A7-89BC-4128-97B7-124A896E6652}"/>
              </a:ext>
            </a:extLst>
          </p:cNvPr>
          <p:cNvSpPr/>
          <p:nvPr/>
        </p:nvSpPr>
        <p:spPr>
          <a:xfrm>
            <a:off x="5816872" y="2818734"/>
            <a:ext cx="6353279" cy="707886"/>
          </a:xfrm>
          <a:prstGeom prst="rect">
            <a:avLst/>
          </a:prstGeom>
        </p:spPr>
        <p:txBody>
          <a:bodyPr wrap="none">
            <a:spAutoFit/>
          </a:bodyPr>
          <a:lstStyle/>
          <a:p>
            <a:pPr algn="r">
              <a:spcAft>
                <a:spcPts val="0"/>
              </a:spcAft>
            </a:pPr>
            <a:r>
              <a:rPr lang="en-US" altLang="zh-CN" sz="4000" b="1" kern="100" dirty="0">
                <a:solidFill>
                  <a:schemeClr val="bg1"/>
                </a:solidFill>
                <a:latin typeface="微软雅黑" panose="020B0503020204020204" pitchFamily="34" charset="-122"/>
                <a:ea typeface="微软雅黑" panose="020B0503020204020204" pitchFamily="34" charset="-122"/>
                <a:cs typeface="Microsoft YaHei" charset="0"/>
              </a:rPr>
              <a:t>Thank you for listening!</a:t>
            </a:r>
            <a:endParaRPr lang="zh-CN" altLang="zh-CN" sz="4000" b="1" kern="100" dirty="0">
              <a:solidFill>
                <a:schemeClr val="bg1"/>
              </a:solidFill>
              <a:latin typeface="微软雅黑" panose="020B0503020204020204" pitchFamily="34" charset="-122"/>
              <a:ea typeface="微软雅黑" panose="020B0503020204020204" pitchFamily="34" charset="-122"/>
              <a:cs typeface="Microsoft YaHei" charset="0"/>
            </a:endParaRPr>
          </a:p>
        </p:txBody>
      </p:sp>
      <p:cxnSp>
        <p:nvCxnSpPr>
          <p:cNvPr id="25" name="直接连接符 56">
            <a:extLst>
              <a:ext uri="{FF2B5EF4-FFF2-40B4-BE49-F238E27FC236}">
                <a16:creationId xmlns:a16="http://schemas.microsoft.com/office/drawing/2014/main" id="{EF6684B6-5A4F-4E13-9DFE-59290A7A948C}"/>
              </a:ext>
            </a:extLst>
          </p:cNvPr>
          <p:cNvCxnSpPr>
            <a:cxnSpLocks/>
          </p:cNvCxnSpPr>
          <p:nvPr/>
        </p:nvCxnSpPr>
        <p:spPr>
          <a:xfrm>
            <a:off x="5962389" y="3743487"/>
            <a:ext cx="5873165"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5C1D6FF2-9433-4209-8201-1BC9900299A0}"/>
              </a:ext>
            </a:extLst>
          </p:cNvPr>
          <p:cNvSpPr/>
          <p:nvPr/>
        </p:nvSpPr>
        <p:spPr>
          <a:xfrm>
            <a:off x="1058060" y="1867968"/>
            <a:ext cx="3265615" cy="32903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A02E67DC-E09C-48BD-B780-C561D8DEB79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0722" y="1844824"/>
            <a:ext cx="3346510" cy="3346510"/>
          </a:xfrm>
          <a:prstGeom prst="rect">
            <a:avLst/>
          </a:prstGeom>
        </p:spPr>
      </p:pic>
    </p:spTree>
    <p:extLst>
      <p:ext uri="{BB962C8B-B14F-4D97-AF65-F5344CB8AC3E}">
        <p14:creationId xmlns:p14="http://schemas.microsoft.com/office/powerpoint/2010/main" val="753328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F2734409-E092-4AC7-88DF-0A7DC2700B3D}"/>
              </a:ext>
            </a:extLst>
          </p:cNvPr>
          <p:cNvGrpSpPr/>
          <p:nvPr/>
        </p:nvGrpSpPr>
        <p:grpSpPr>
          <a:xfrm>
            <a:off x="3863841" y="223806"/>
            <a:ext cx="4464317" cy="571480"/>
            <a:chOff x="3251994" y="286948"/>
            <a:chExt cx="3348237" cy="428610"/>
          </a:xfrm>
        </p:grpSpPr>
        <p:sp>
          <p:nvSpPr>
            <p:cNvPr id="6" name="TextBox 13">
              <a:extLst>
                <a:ext uri="{FF2B5EF4-FFF2-40B4-BE49-F238E27FC236}">
                  <a16:creationId xmlns:a16="http://schemas.microsoft.com/office/drawing/2014/main" id="{58518484-44B9-49F3-B034-030C1B4390FC}"/>
                </a:ext>
              </a:extLst>
            </p:cNvPr>
            <p:cNvSpPr txBox="1"/>
            <p:nvPr/>
          </p:nvSpPr>
          <p:spPr>
            <a:xfrm>
              <a:off x="3448277" y="306753"/>
              <a:ext cx="3151954" cy="392415"/>
            </a:xfrm>
            <a:prstGeom prst="rect">
              <a:avLst/>
            </a:prstGeom>
            <a:noFill/>
          </p:spPr>
          <p:txBody>
            <a:bodyPr wrap="square" rtlCol="0">
              <a:spAutoFit/>
            </a:bodyPr>
            <a:lstStyle/>
            <a:p>
              <a:pPr algn="ctr"/>
              <a:r>
                <a:rPr lang="en-US" altLang="zh-CN" sz="2800" b="1" dirty="0">
                  <a:solidFill>
                    <a:srgbClr val="17375E"/>
                  </a:solidFill>
                  <a:latin typeface="Times New Roman" panose="02020603050405020304" pitchFamily="18" charset="0"/>
                  <a:ea typeface="微软雅黑" pitchFamily="34" charset="-122"/>
                  <a:cs typeface="Times New Roman" panose="02020603050405020304" pitchFamily="18" charset="0"/>
                </a:rPr>
                <a:t>Introduction</a:t>
              </a:r>
              <a:endParaRPr lang="zh-CN" altLang="en-US" sz="2800" b="1" dirty="0">
                <a:solidFill>
                  <a:srgbClr val="17375E"/>
                </a:solidFill>
                <a:latin typeface="Times New Roman" panose="02020603050405020304" pitchFamily="18" charset="0"/>
                <a:ea typeface="微软雅黑"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DB3D4623-2483-4E67-A0B3-22F5E795BAC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51994" y="286948"/>
              <a:ext cx="428610" cy="428610"/>
            </a:xfrm>
            <a:prstGeom prst="rect">
              <a:avLst/>
            </a:prstGeom>
          </p:spPr>
        </p:pic>
      </p:grpSp>
      <p:sp>
        <p:nvSpPr>
          <p:cNvPr id="9" name="文字方塊 13">
            <a:extLst>
              <a:ext uri="{FF2B5EF4-FFF2-40B4-BE49-F238E27FC236}">
                <a16:creationId xmlns:a16="http://schemas.microsoft.com/office/drawing/2014/main" id="{AD176E4A-A5BB-4F55-8711-BA606EA92A90}"/>
              </a:ext>
            </a:extLst>
          </p:cNvPr>
          <p:cNvSpPr txBox="1"/>
          <p:nvPr/>
        </p:nvSpPr>
        <p:spPr>
          <a:xfrm>
            <a:off x="898263" y="1124744"/>
            <a:ext cx="10657184" cy="4864217"/>
          </a:xfrm>
          <a:prstGeom prst="rect">
            <a:avLst/>
          </a:prstGeom>
          <a:noFill/>
        </p:spPr>
        <p:txBody>
          <a:bodyPr wrap="square" rtlCol="0">
            <a:spAutoFit/>
          </a:bodyPr>
          <a:lstStyle/>
          <a:p>
            <a:pPr algn="just">
              <a:lnSpc>
                <a:spcPct val="150000"/>
              </a:lnSpc>
            </a:pPr>
            <a:r>
              <a:rPr lang="en-US" altLang="zh-CN" sz="1900" b="1" dirty="0">
                <a:solidFill>
                  <a:srgbClr val="404040"/>
                </a:solidFill>
                <a:latin typeface="Times New Roman" panose="02020603050405020304" pitchFamily="18" charset="0"/>
                <a:ea typeface="微软雅黑" pitchFamily="34" charset="-122"/>
                <a:cs typeface="Times New Roman" panose="02020603050405020304" pitchFamily="18" charset="0"/>
                <a:sym typeface="Arial" panose="020B0604020202020204" pitchFamily="34" charset="0"/>
              </a:rPr>
              <a:t>The 2020 COVID-19 outbreak forced society as a whole to adopt physical isolation to stop the spread of the epidemic, leaving a large number of preschoolers living and learning at home, which may lead to increased screen time and decreased outdoor activity time.</a:t>
            </a:r>
          </a:p>
          <a:p>
            <a:pPr algn="just">
              <a:lnSpc>
                <a:spcPct val="150000"/>
              </a:lnSpc>
            </a:pPr>
            <a:r>
              <a:rPr lang="en-US" altLang="zh-CN" sz="19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A number of studies have shown that screen time can have an impact on children‘s cognitive, health, and social development in a variety of ways. In terms of mental health, studies have found that more than 1h of screen time per day has a negative impact on children’s self-control, well-being, curiosity, attention and emotional stability. At the physical health level, most studies have focused on the relationship between screen time and childhood overweight. In addition, excessive screen time can reduce children's sleep time, which can be harmful to children's physical development. </a:t>
            </a:r>
          </a:p>
          <a:p>
            <a:pPr algn="just">
              <a:lnSpc>
                <a:spcPct val="150000"/>
              </a:lnSpc>
            </a:pPr>
            <a:r>
              <a:rPr lang="en-US" altLang="zh-CN" sz="19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However, previous studies have focused more on school-age children and adolescents, and relatively little research has been done on preschoolers.</a:t>
            </a:r>
          </a:p>
        </p:txBody>
      </p:sp>
    </p:spTree>
    <p:extLst>
      <p:ext uri="{BB962C8B-B14F-4D97-AF65-F5344CB8AC3E}">
        <p14:creationId xmlns:p14="http://schemas.microsoft.com/office/powerpoint/2010/main" val="3447402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8FC3E08E-0D42-4576-9CC5-93B02C798959}"/>
              </a:ext>
            </a:extLst>
          </p:cNvPr>
          <p:cNvSpPr/>
          <p:nvPr/>
        </p:nvSpPr>
        <p:spPr>
          <a:xfrm>
            <a:off x="994481" y="1691848"/>
            <a:ext cx="1690688" cy="2521686"/>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srgbClr val="17375E"/>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79C5D385-D87F-40DA-A7F0-5823BF9ACAA0}"/>
              </a:ext>
            </a:extLst>
          </p:cNvPr>
          <p:cNvSpPr/>
          <p:nvPr/>
        </p:nvSpPr>
        <p:spPr>
          <a:xfrm>
            <a:off x="1583818" y="2644466"/>
            <a:ext cx="1690688" cy="2521686"/>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solidFill>
                <a:srgbClr val="17375E"/>
              </a:solidFill>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A2696F64-CCF1-4564-AD95-3F6634229EC7}"/>
              </a:ext>
            </a:extLst>
          </p:cNvPr>
          <p:cNvSpPr/>
          <p:nvPr/>
        </p:nvSpPr>
        <p:spPr>
          <a:xfrm>
            <a:off x="911424" y="1196752"/>
            <a:ext cx="11089232" cy="5152673"/>
          </a:xfrm>
          <a:prstGeom prst="rect">
            <a:avLst/>
          </a:prstGeom>
          <a:noFill/>
          <a:ln w="22225">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latin typeface="微软雅黑" panose="020B0503020204020204" pitchFamily="34" charset="-122"/>
              <a:ea typeface="微软雅黑" panose="020B0503020204020204" pitchFamily="34" charset="-122"/>
            </a:endParaRPr>
          </a:p>
        </p:txBody>
      </p:sp>
      <p:sp>
        <p:nvSpPr>
          <p:cNvPr id="24" name="文本框 1">
            <a:extLst>
              <a:ext uri="{FF2B5EF4-FFF2-40B4-BE49-F238E27FC236}">
                <a16:creationId xmlns:a16="http://schemas.microsoft.com/office/drawing/2014/main" id="{C7582CC7-BDA6-4A97-B9A1-BDCDB2CF4D29}"/>
              </a:ext>
            </a:extLst>
          </p:cNvPr>
          <p:cNvSpPr txBox="1"/>
          <p:nvPr/>
        </p:nvSpPr>
        <p:spPr>
          <a:xfrm>
            <a:off x="5815826" y="3103562"/>
            <a:ext cx="1210588" cy="400110"/>
          </a:xfrm>
          <a:prstGeom prst="rect">
            <a:avLst/>
          </a:prstGeom>
          <a:noFill/>
        </p:spPr>
        <p:txBody>
          <a:bodyPr wrap="none" rtlCol="0">
            <a:spAutoFit/>
          </a:bodyPr>
          <a:lstStyle/>
          <a:p>
            <a:pPr algn="ctr"/>
            <a:r>
              <a:rPr kumimoji="1" lang="zh-CN" altLang="en-US" sz="2000" dirty="0">
                <a:solidFill>
                  <a:schemeClr val="bg1"/>
                </a:solidFill>
                <a:latin typeface="微软雅黑" panose="020B0503020204020204" pitchFamily="34" charset="-122"/>
                <a:ea typeface="微软雅黑" panose="020B0503020204020204" pitchFamily="34" charset="-122"/>
                <a:cs typeface="阿里巴巴普惠体 R" panose="00020600040101010101" pitchFamily="18" charset="-122"/>
              </a:rPr>
              <a:t>输入标题</a:t>
            </a:r>
            <a:endParaRPr kumimoji="1" lang="en-US" altLang="zh-CN" sz="2000" dirty="0">
              <a:solidFill>
                <a:schemeClr val="bg1"/>
              </a:solidFill>
              <a:latin typeface="微软雅黑" panose="020B0503020204020204" pitchFamily="34" charset="-122"/>
              <a:ea typeface="微软雅黑" panose="020B0503020204020204" pitchFamily="34" charset="-122"/>
              <a:cs typeface="阿里巴巴普惠体 R" panose="00020600040101010101" pitchFamily="18" charset="-122"/>
            </a:endParaRPr>
          </a:p>
        </p:txBody>
      </p:sp>
      <p:sp>
        <p:nvSpPr>
          <p:cNvPr id="25" name="文字方塊 13">
            <a:extLst>
              <a:ext uri="{FF2B5EF4-FFF2-40B4-BE49-F238E27FC236}">
                <a16:creationId xmlns:a16="http://schemas.microsoft.com/office/drawing/2014/main" id="{288D6AF1-E30D-48DA-B7C4-D91822B580D8}"/>
              </a:ext>
            </a:extLst>
          </p:cNvPr>
          <p:cNvSpPr txBox="1"/>
          <p:nvPr/>
        </p:nvSpPr>
        <p:spPr>
          <a:xfrm>
            <a:off x="3647728" y="2329845"/>
            <a:ext cx="8213225" cy="1826462"/>
          </a:xfrm>
          <a:prstGeom prst="rect">
            <a:avLst/>
          </a:prstGeom>
          <a:noFill/>
        </p:spPr>
        <p:txBody>
          <a:bodyPr wrap="square" rtlCol="0">
            <a:spAutoFit/>
          </a:bodyPr>
          <a:lstStyle/>
          <a:p>
            <a:pPr algn="just">
              <a:lnSpc>
                <a:spcPct val="120000"/>
              </a:lnSpc>
            </a:pPr>
            <a:r>
              <a:rPr lang="en-US" altLang="zh-CN"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This study attempts to investigate the effects of screen time as well as outdoor activity time on children's physical health development based on the description of both, so as to propose corresponding educational guidance and suggestions.</a:t>
            </a:r>
          </a:p>
        </p:txBody>
      </p:sp>
      <p:grpSp>
        <p:nvGrpSpPr>
          <p:cNvPr id="33" name="组合 32">
            <a:extLst>
              <a:ext uri="{FF2B5EF4-FFF2-40B4-BE49-F238E27FC236}">
                <a16:creationId xmlns:a16="http://schemas.microsoft.com/office/drawing/2014/main" id="{7215247B-8896-4A52-8047-1F8DB9BDC053}"/>
              </a:ext>
            </a:extLst>
          </p:cNvPr>
          <p:cNvGrpSpPr/>
          <p:nvPr/>
        </p:nvGrpSpPr>
        <p:grpSpPr>
          <a:xfrm>
            <a:off x="3647728" y="337818"/>
            <a:ext cx="6364073" cy="598147"/>
            <a:chOff x="3251994" y="286948"/>
            <a:chExt cx="3945632" cy="448610"/>
          </a:xfrm>
        </p:grpSpPr>
        <p:sp>
          <p:nvSpPr>
            <p:cNvPr id="34" name="TextBox 13">
              <a:extLst>
                <a:ext uri="{FF2B5EF4-FFF2-40B4-BE49-F238E27FC236}">
                  <a16:creationId xmlns:a16="http://schemas.microsoft.com/office/drawing/2014/main" id="{B84654A0-B241-4F19-8145-4096192F2376}"/>
                </a:ext>
              </a:extLst>
            </p:cNvPr>
            <p:cNvSpPr txBox="1"/>
            <p:nvPr/>
          </p:nvSpPr>
          <p:spPr>
            <a:xfrm>
              <a:off x="3430570" y="296976"/>
              <a:ext cx="3767056" cy="438582"/>
            </a:xfrm>
            <a:prstGeom prst="rect">
              <a:avLst/>
            </a:prstGeom>
            <a:noFill/>
          </p:spPr>
          <p:txBody>
            <a:bodyPr wrap="square" rtlCol="0">
              <a:spAutoFit/>
            </a:bodyPr>
            <a:lstStyle/>
            <a:p>
              <a:pPr algn="ctr"/>
              <a:r>
                <a:rPr lang="en-US" altLang="zh-CN" sz="3200" b="1" dirty="0">
                  <a:solidFill>
                    <a:srgbClr val="17375E"/>
                  </a:solidFill>
                  <a:latin typeface="Times New Roman" panose="02020603050405020304" pitchFamily="18" charset="0"/>
                  <a:ea typeface="微软雅黑" pitchFamily="34" charset="-122"/>
                  <a:cs typeface="Times New Roman" panose="02020603050405020304" pitchFamily="18" charset="0"/>
                </a:rPr>
                <a:t>The purpose of this study </a:t>
              </a:r>
              <a:endParaRPr lang="zh-CN" altLang="en-US" sz="3200" b="1" dirty="0">
                <a:solidFill>
                  <a:srgbClr val="17375E"/>
                </a:solidFill>
                <a:latin typeface="Times New Roman" panose="02020603050405020304" pitchFamily="18" charset="0"/>
                <a:ea typeface="微软雅黑" pitchFamily="34" charset="-122"/>
                <a:cs typeface="Times New Roman" panose="02020603050405020304" pitchFamily="18" charset="0"/>
              </a:endParaRPr>
            </a:p>
          </p:txBody>
        </p:sp>
        <p:pic>
          <p:nvPicPr>
            <p:cNvPr id="35" name="图片 34">
              <a:extLst>
                <a:ext uri="{FF2B5EF4-FFF2-40B4-BE49-F238E27FC236}">
                  <a16:creationId xmlns:a16="http://schemas.microsoft.com/office/drawing/2014/main" id="{337ABDED-CDCE-422D-A798-F4ABBF456A2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51994" y="286948"/>
              <a:ext cx="428610" cy="428610"/>
            </a:xfrm>
            <a:prstGeom prst="rect">
              <a:avLst/>
            </a:prstGeom>
          </p:spPr>
        </p:pic>
      </p:grpSp>
    </p:spTree>
    <p:extLst>
      <p:ext uri="{BB962C8B-B14F-4D97-AF65-F5344CB8AC3E}">
        <p14:creationId xmlns:p14="http://schemas.microsoft.com/office/powerpoint/2010/main" val="3511995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8FC3E08E-0D42-4576-9CC5-93B02C798959}"/>
              </a:ext>
            </a:extLst>
          </p:cNvPr>
          <p:cNvSpPr/>
          <p:nvPr/>
        </p:nvSpPr>
        <p:spPr>
          <a:xfrm>
            <a:off x="994481" y="1691848"/>
            <a:ext cx="1690688" cy="2521686"/>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srgbClr val="17375E"/>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79C5D385-D87F-40DA-A7F0-5823BF9ACAA0}"/>
              </a:ext>
            </a:extLst>
          </p:cNvPr>
          <p:cNvSpPr/>
          <p:nvPr/>
        </p:nvSpPr>
        <p:spPr>
          <a:xfrm>
            <a:off x="1583818" y="2644466"/>
            <a:ext cx="1690688" cy="2521686"/>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solidFill>
                <a:srgbClr val="17375E"/>
              </a:solidFill>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A2696F64-CCF1-4564-AD95-3F6634229EC7}"/>
              </a:ext>
            </a:extLst>
          </p:cNvPr>
          <p:cNvSpPr/>
          <p:nvPr/>
        </p:nvSpPr>
        <p:spPr>
          <a:xfrm>
            <a:off x="911424" y="1196752"/>
            <a:ext cx="11089232" cy="5152673"/>
          </a:xfrm>
          <a:prstGeom prst="rect">
            <a:avLst/>
          </a:prstGeom>
          <a:noFill/>
          <a:ln w="22225">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latin typeface="微软雅黑" panose="020B0503020204020204" pitchFamily="34" charset="-122"/>
              <a:ea typeface="微软雅黑" panose="020B0503020204020204" pitchFamily="34" charset="-122"/>
            </a:endParaRPr>
          </a:p>
        </p:txBody>
      </p:sp>
      <p:sp>
        <p:nvSpPr>
          <p:cNvPr id="25" name="文字方塊 13">
            <a:extLst>
              <a:ext uri="{FF2B5EF4-FFF2-40B4-BE49-F238E27FC236}">
                <a16:creationId xmlns:a16="http://schemas.microsoft.com/office/drawing/2014/main" id="{288D6AF1-E30D-48DA-B7C4-D91822B580D8}"/>
              </a:ext>
            </a:extLst>
          </p:cNvPr>
          <p:cNvSpPr txBox="1"/>
          <p:nvPr/>
        </p:nvSpPr>
        <p:spPr>
          <a:xfrm>
            <a:off x="4079776" y="1972915"/>
            <a:ext cx="7584807" cy="3156057"/>
          </a:xfrm>
          <a:prstGeom prst="rect">
            <a:avLst/>
          </a:prstGeom>
          <a:noFill/>
        </p:spPr>
        <p:txBody>
          <a:bodyPr wrap="square" rtlCol="0">
            <a:spAutoFit/>
          </a:bodyPr>
          <a:lstStyle/>
          <a:p>
            <a:pPr algn="just">
              <a:lnSpc>
                <a:spcPct val="120000"/>
              </a:lnSpc>
            </a:pPr>
            <a:r>
              <a:rPr lang="en-US" altLang="zh-CN"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This study proposes the following two research hypotheses: </a:t>
            </a:r>
          </a:p>
          <a:p>
            <a:pPr algn="just">
              <a:lnSpc>
                <a:spcPct val="120000"/>
              </a:lnSpc>
            </a:pPr>
            <a:endParaRPr lang="en-US" altLang="zh-CN"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a:p>
            <a:pPr marL="457200" indent="-457200" algn="just">
              <a:lnSpc>
                <a:spcPct val="120000"/>
              </a:lnSpc>
              <a:buFont typeface="Wingdings" panose="05000000000000000000" pitchFamily="2" charset="2"/>
              <a:buChar char="Ø"/>
            </a:pPr>
            <a:r>
              <a:rPr lang="en-US" altLang="zh-CN"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screen time can negatively predict children's physical health status; </a:t>
            </a:r>
          </a:p>
          <a:p>
            <a:pPr marL="457200" indent="-457200" algn="just">
              <a:lnSpc>
                <a:spcPct val="120000"/>
              </a:lnSpc>
              <a:buFont typeface="Wingdings" panose="05000000000000000000" pitchFamily="2" charset="2"/>
              <a:buChar char="Ø"/>
            </a:pPr>
            <a:endParaRPr lang="en-US" altLang="zh-CN"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a:p>
            <a:pPr marL="342900" indent="-342900" algn="just">
              <a:lnSpc>
                <a:spcPct val="120000"/>
              </a:lnSpc>
              <a:buFont typeface="Wingdings" panose="05000000000000000000" pitchFamily="2" charset="2"/>
              <a:buChar char="Ø"/>
            </a:pPr>
            <a:r>
              <a:rPr lang="en-US" altLang="zh-CN"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outdoor activity time can positively predict children's physical health status.</a:t>
            </a:r>
          </a:p>
        </p:txBody>
      </p:sp>
      <p:grpSp>
        <p:nvGrpSpPr>
          <p:cNvPr id="33" name="组合 32">
            <a:extLst>
              <a:ext uri="{FF2B5EF4-FFF2-40B4-BE49-F238E27FC236}">
                <a16:creationId xmlns:a16="http://schemas.microsoft.com/office/drawing/2014/main" id="{7215247B-8896-4A52-8047-1F8DB9BDC053}"/>
              </a:ext>
            </a:extLst>
          </p:cNvPr>
          <p:cNvGrpSpPr/>
          <p:nvPr/>
        </p:nvGrpSpPr>
        <p:grpSpPr>
          <a:xfrm>
            <a:off x="3863842" y="369302"/>
            <a:ext cx="6076040" cy="584775"/>
            <a:chOff x="3251994" y="276976"/>
            <a:chExt cx="3767056" cy="438582"/>
          </a:xfrm>
        </p:grpSpPr>
        <p:sp>
          <p:nvSpPr>
            <p:cNvPr id="34" name="TextBox 13">
              <a:extLst>
                <a:ext uri="{FF2B5EF4-FFF2-40B4-BE49-F238E27FC236}">
                  <a16:creationId xmlns:a16="http://schemas.microsoft.com/office/drawing/2014/main" id="{B84654A0-B241-4F19-8145-4096192F2376}"/>
                </a:ext>
              </a:extLst>
            </p:cNvPr>
            <p:cNvSpPr txBox="1"/>
            <p:nvPr/>
          </p:nvSpPr>
          <p:spPr>
            <a:xfrm>
              <a:off x="3251994" y="276976"/>
              <a:ext cx="3767056" cy="438582"/>
            </a:xfrm>
            <a:prstGeom prst="rect">
              <a:avLst/>
            </a:prstGeom>
            <a:noFill/>
          </p:spPr>
          <p:txBody>
            <a:bodyPr wrap="square" rtlCol="0">
              <a:spAutoFit/>
            </a:bodyPr>
            <a:lstStyle/>
            <a:p>
              <a:pPr algn="ctr"/>
              <a:r>
                <a:rPr lang="en-US" altLang="zh-CN" sz="3200" b="1" dirty="0">
                  <a:solidFill>
                    <a:srgbClr val="17375E"/>
                  </a:solidFill>
                  <a:latin typeface="Times New Roman" panose="02020603050405020304" pitchFamily="18" charset="0"/>
                  <a:ea typeface="微软雅黑" pitchFamily="34" charset="-122"/>
                  <a:cs typeface="Times New Roman" panose="02020603050405020304" pitchFamily="18" charset="0"/>
                </a:rPr>
                <a:t>Research hypotheses</a:t>
              </a:r>
              <a:endParaRPr lang="zh-CN" altLang="en-US" sz="3200" b="1" dirty="0">
                <a:solidFill>
                  <a:srgbClr val="17375E"/>
                </a:solidFill>
                <a:latin typeface="Times New Roman" panose="02020603050405020304" pitchFamily="18" charset="0"/>
                <a:ea typeface="微软雅黑" pitchFamily="34" charset="-122"/>
                <a:cs typeface="Times New Roman" panose="02020603050405020304" pitchFamily="18" charset="0"/>
              </a:endParaRPr>
            </a:p>
          </p:txBody>
        </p:sp>
        <p:pic>
          <p:nvPicPr>
            <p:cNvPr id="35" name="图片 34">
              <a:extLst>
                <a:ext uri="{FF2B5EF4-FFF2-40B4-BE49-F238E27FC236}">
                  <a16:creationId xmlns:a16="http://schemas.microsoft.com/office/drawing/2014/main" id="{337ABDED-CDCE-422D-A798-F4ABBF456A2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51994" y="286948"/>
              <a:ext cx="428610" cy="428610"/>
            </a:xfrm>
            <a:prstGeom prst="rect">
              <a:avLst/>
            </a:prstGeom>
          </p:spPr>
        </p:pic>
      </p:grpSp>
    </p:spTree>
    <p:extLst>
      <p:ext uri="{BB962C8B-B14F-4D97-AF65-F5344CB8AC3E}">
        <p14:creationId xmlns:p14="http://schemas.microsoft.com/office/powerpoint/2010/main" val="3055244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2">
            <a:extLst>
              <a:ext uri="{FF2B5EF4-FFF2-40B4-BE49-F238E27FC236}">
                <a16:creationId xmlns:a16="http://schemas.microsoft.com/office/drawing/2014/main" id="{DE1D38DD-5568-4125-AD80-75A594E588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8" y="3392488"/>
            <a:ext cx="12190304" cy="3465512"/>
          </a:xfrm>
          <a:prstGeom prst="rect">
            <a:avLst/>
          </a:prstGeom>
        </p:spPr>
      </p:pic>
      <p:sp>
        <p:nvSpPr>
          <p:cNvPr id="10" name="矩形 9">
            <a:extLst>
              <a:ext uri="{FF2B5EF4-FFF2-40B4-BE49-F238E27FC236}">
                <a16:creationId xmlns:a16="http://schemas.microsoft.com/office/drawing/2014/main" id="{624DFB30-5A70-4DC8-8780-B1BEE7F88DFD}"/>
              </a:ext>
            </a:extLst>
          </p:cNvPr>
          <p:cNvSpPr/>
          <p:nvPr/>
        </p:nvSpPr>
        <p:spPr>
          <a:xfrm>
            <a:off x="0" y="3392488"/>
            <a:ext cx="12192000" cy="3465512"/>
          </a:xfrm>
          <a:prstGeom prst="rect">
            <a:avLst/>
          </a:prstGeom>
          <a:solidFill>
            <a:srgbClr val="17375E">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矩形 10">
            <a:extLst>
              <a:ext uri="{FF2B5EF4-FFF2-40B4-BE49-F238E27FC236}">
                <a16:creationId xmlns:a16="http://schemas.microsoft.com/office/drawing/2014/main" id="{E0A77490-2B7D-4474-9017-B00ADD4C5846}"/>
              </a:ext>
            </a:extLst>
          </p:cNvPr>
          <p:cNvSpPr/>
          <p:nvPr/>
        </p:nvSpPr>
        <p:spPr>
          <a:xfrm>
            <a:off x="1703512" y="1053597"/>
            <a:ext cx="9435130" cy="5062625"/>
          </a:xfrm>
          <a:prstGeom prst="rect">
            <a:avLst/>
          </a:prstGeom>
          <a:solidFill>
            <a:schemeClr val="bg1"/>
          </a:solidFill>
          <a:ln w="28575">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微软雅黑" panose="020B0503020204020204" pitchFamily="34" charset="-122"/>
              <a:ea typeface="微软雅黑" panose="020B0503020204020204" pitchFamily="34" charset="-122"/>
            </a:endParaRPr>
          </a:p>
        </p:txBody>
      </p:sp>
      <p:grpSp>
        <p:nvGrpSpPr>
          <p:cNvPr id="27" name="组合 26">
            <a:extLst>
              <a:ext uri="{FF2B5EF4-FFF2-40B4-BE49-F238E27FC236}">
                <a16:creationId xmlns:a16="http://schemas.microsoft.com/office/drawing/2014/main" id="{B31A174E-B668-41D1-BF26-718E80674577}"/>
              </a:ext>
            </a:extLst>
          </p:cNvPr>
          <p:cNvGrpSpPr/>
          <p:nvPr/>
        </p:nvGrpSpPr>
        <p:grpSpPr>
          <a:xfrm>
            <a:off x="3719736" y="214756"/>
            <a:ext cx="4981533" cy="571480"/>
            <a:chOff x="3251994" y="286948"/>
            <a:chExt cx="3736149" cy="428610"/>
          </a:xfrm>
        </p:grpSpPr>
        <p:sp>
          <p:nvSpPr>
            <p:cNvPr id="28" name="TextBox 13">
              <a:extLst>
                <a:ext uri="{FF2B5EF4-FFF2-40B4-BE49-F238E27FC236}">
                  <a16:creationId xmlns:a16="http://schemas.microsoft.com/office/drawing/2014/main" id="{014689E7-3CE6-4630-AB75-55D25A37CDBB}"/>
                </a:ext>
              </a:extLst>
            </p:cNvPr>
            <p:cNvSpPr txBox="1"/>
            <p:nvPr/>
          </p:nvSpPr>
          <p:spPr>
            <a:xfrm>
              <a:off x="3836189" y="323143"/>
              <a:ext cx="3151954" cy="392415"/>
            </a:xfrm>
            <a:prstGeom prst="rect">
              <a:avLst/>
            </a:prstGeom>
            <a:noFill/>
          </p:spPr>
          <p:txBody>
            <a:bodyPr wrap="square" rtlCol="0">
              <a:spAutoFit/>
            </a:bodyPr>
            <a:lstStyle/>
            <a:p>
              <a:r>
                <a:rPr lang="en-US" altLang="zh-CN" sz="28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Method: Participants</a:t>
              </a:r>
            </a:p>
          </p:txBody>
        </p:sp>
        <p:pic>
          <p:nvPicPr>
            <p:cNvPr id="29" name="图片 28">
              <a:extLst>
                <a:ext uri="{FF2B5EF4-FFF2-40B4-BE49-F238E27FC236}">
                  <a16:creationId xmlns:a16="http://schemas.microsoft.com/office/drawing/2014/main" id="{2F833253-3E43-4EEC-9C0E-0F507D6EEA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51994" y="286948"/>
              <a:ext cx="428610" cy="428610"/>
            </a:xfrm>
            <a:prstGeom prst="rect">
              <a:avLst/>
            </a:prstGeom>
          </p:spPr>
        </p:pic>
      </p:grpSp>
      <p:sp>
        <p:nvSpPr>
          <p:cNvPr id="30" name="文本框 29">
            <a:extLst>
              <a:ext uri="{FF2B5EF4-FFF2-40B4-BE49-F238E27FC236}">
                <a16:creationId xmlns:a16="http://schemas.microsoft.com/office/drawing/2014/main" id="{C4171C71-B168-453A-9309-07B16AF9BDBD}"/>
              </a:ext>
            </a:extLst>
          </p:cNvPr>
          <p:cNvSpPr txBox="1"/>
          <p:nvPr/>
        </p:nvSpPr>
        <p:spPr>
          <a:xfrm>
            <a:off x="2142803" y="1556792"/>
            <a:ext cx="8556548" cy="3912225"/>
          </a:xfrm>
          <a:prstGeom prst="rect">
            <a:avLst/>
          </a:prstGeom>
          <a:noFill/>
        </p:spPr>
        <p:txBody>
          <a:bodyPr wrap="square" rtlCol="0">
            <a:spAutoFit/>
          </a:bodyPr>
          <a:lstStyle/>
          <a:p>
            <a:pPr algn="just">
              <a:lnSpc>
                <a:spcPct val="150000"/>
              </a:lnSpc>
            </a:pPr>
            <a:r>
              <a:rPr lang="en-US" altLang="zh-CN" sz="21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In this study, 5,226 children and their parents were surveyed in 56 kindergartens in a district of Shenzhen using equal proportion stratified whole group sampling, and the response rate was 91.31%. After removing invalid questionnaires and eliminating outliers based on box plots, 4,772 valid questionnaires were finally obtained. Among them, 2,582 were boys and 2,190 were girls. 533 were 3-year-old children, 1,644 were 4-year-old children, 1,583 were 5-year-old children, and 938 were 6-year-old children.</a:t>
            </a:r>
            <a:endParaRPr lang="zh-CN" altLang="en-US" sz="21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856540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2">
            <a:extLst>
              <a:ext uri="{FF2B5EF4-FFF2-40B4-BE49-F238E27FC236}">
                <a16:creationId xmlns:a16="http://schemas.microsoft.com/office/drawing/2014/main" id="{DE1D38DD-5568-4125-AD80-75A594E588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8" y="3392488"/>
            <a:ext cx="12190304" cy="3465512"/>
          </a:xfrm>
          <a:prstGeom prst="rect">
            <a:avLst/>
          </a:prstGeom>
        </p:spPr>
      </p:pic>
      <p:sp>
        <p:nvSpPr>
          <p:cNvPr id="10" name="矩形 9">
            <a:extLst>
              <a:ext uri="{FF2B5EF4-FFF2-40B4-BE49-F238E27FC236}">
                <a16:creationId xmlns:a16="http://schemas.microsoft.com/office/drawing/2014/main" id="{624DFB30-5A70-4DC8-8780-B1BEE7F88DFD}"/>
              </a:ext>
            </a:extLst>
          </p:cNvPr>
          <p:cNvSpPr/>
          <p:nvPr/>
        </p:nvSpPr>
        <p:spPr>
          <a:xfrm>
            <a:off x="0" y="3392488"/>
            <a:ext cx="12192000" cy="3465512"/>
          </a:xfrm>
          <a:prstGeom prst="rect">
            <a:avLst/>
          </a:prstGeom>
          <a:solidFill>
            <a:srgbClr val="17375E">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矩形 10">
            <a:extLst>
              <a:ext uri="{FF2B5EF4-FFF2-40B4-BE49-F238E27FC236}">
                <a16:creationId xmlns:a16="http://schemas.microsoft.com/office/drawing/2014/main" id="{E0A77490-2B7D-4474-9017-B00ADD4C5846}"/>
              </a:ext>
            </a:extLst>
          </p:cNvPr>
          <p:cNvSpPr/>
          <p:nvPr/>
        </p:nvSpPr>
        <p:spPr>
          <a:xfrm>
            <a:off x="1289852" y="1101517"/>
            <a:ext cx="9939186" cy="5374484"/>
          </a:xfrm>
          <a:prstGeom prst="rect">
            <a:avLst/>
          </a:prstGeom>
          <a:solidFill>
            <a:schemeClr val="bg1"/>
          </a:solidFill>
          <a:ln w="28575">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微软雅黑" panose="020B0503020204020204" pitchFamily="34" charset="-122"/>
              <a:ea typeface="微软雅黑" panose="020B0503020204020204" pitchFamily="34" charset="-122"/>
            </a:endParaRPr>
          </a:p>
        </p:txBody>
      </p:sp>
      <p:grpSp>
        <p:nvGrpSpPr>
          <p:cNvPr id="27" name="组合 26">
            <a:extLst>
              <a:ext uri="{FF2B5EF4-FFF2-40B4-BE49-F238E27FC236}">
                <a16:creationId xmlns:a16="http://schemas.microsoft.com/office/drawing/2014/main" id="{B31A174E-B668-41D1-BF26-718E80674577}"/>
              </a:ext>
            </a:extLst>
          </p:cNvPr>
          <p:cNvGrpSpPr/>
          <p:nvPr/>
        </p:nvGrpSpPr>
        <p:grpSpPr>
          <a:xfrm>
            <a:off x="3719736" y="214756"/>
            <a:ext cx="4981533" cy="571480"/>
            <a:chOff x="3251994" y="286948"/>
            <a:chExt cx="3736149" cy="428610"/>
          </a:xfrm>
        </p:grpSpPr>
        <p:sp>
          <p:nvSpPr>
            <p:cNvPr id="28" name="TextBox 13">
              <a:extLst>
                <a:ext uri="{FF2B5EF4-FFF2-40B4-BE49-F238E27FC236}">
                  <a16:creationId xmlns:a16="http://schemas.microsoft.com/office/drawing/2014/main" id="{014689E7-3CE6-4630-AB75-55D25A37CDBB}"/>
                </a:ext>
              </a:extLst>
            </p:cNvPr>
            <p:cNvSpPr txBox="1"/>
            <p:nvPr/>
          </p:nvSpPr>
          <p:spPr>
            <a:xfrm>
              <a:off x="3836189" y="323143"/>
              <a:ext cx="3151954" cy="392415"/>
            </a:xfrm>
            <a:prstGeom prst="rect">
              <a:avLst/>
            </a:prstGeom>
            <a:noFill/>
          </p:spPr>
          <p:txBody>
            <a:bodyPr wrap="square" rtlCol="0">
              <a:spAutoFit/>
            </a:bodyPr>
            <a:lstStyle/>
            <a:p>
              <a:r>
                <a:rPr lang="en-US" altLang="zh-CN" sz="28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Method: Measures</a:t>
              </a:r>
            </a:p>
          </p:txBody>
        </p:sp>
        <p:pic>
          <p:nvPicPr>
            <p:cNvPr id="29" name="图片 28">
              <a:extLst>
                <a:ext uri="{FF2B5EF4-FFF2-40B4-BE49-F238E27FC236}">
                  <a16:creationId xmlns:a16="http://schemas.microsoft.com/office/drawing/2014/main" id="{2F833253-3E43-4EEC-9C0E-0F507D6EEA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51994" y="286948"/>
              <a:ext cx="428610" cy="428610"/>
            </a:xfrm>
            <a:prstGeom prst="rect">
              <a:avLst/>
            </a:prstGeom>
          </p:spPr>
        </p:pic>
      </p:grpSp>
      <p:sp>
        <p:nvSpPr>
          <p:cNvPr id="30" name="文本框 29">
            <a:extLst>
              <a:ext uri="{FF2B5EF4-FFF2-40B4-BE49-F238E27FC236}">
                <a16:creationId xmlns:a16="http://schemas.microsoft.com/office/drawing/2014/main" id="{C4171C71-B168-453A-9309-07B16AF9BDBD}"/>
              </a:ext>
            </a:extLst>
          </p:cNvPr>
          <p:cNvSpPr txBox="1"/>
          <p:nvPr/>
        </p:nvSpPr>
        <p:spPr>
          <a:xfrm>
            <a:off x="1654079" y="1472169"/>
            <a:ext cx="9210732" cy="4284314"/>
          </a:xfrm>
          <a:prstGeom prst="rect">
            <a:avLst/>
          </a:prstGeom>
          <a:noFill/>
        </p:spPr>
        <p:txBody>
          <a:bodyPr wrap="square" rtlCol="0">
            <a:spAutoFit/>
          </a:bodyPr>
          <a:lstStyle/>
          <a:p>
            <a:pPr marL="457200" indent="-457200" algn="just">
              <a:lnSpc>
                <a:spcPct val="150000"/>
              </a:lnSpc>
              <a:buAutoNum type="arabicPeriod"/>
            </a:pPr>
            <a:r>
              <a:rPr lang="en-US" altLang="zh-CN"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Household questionnaire on children's multimedia use</a:t>
            </a:r>
            <a:endParaRPr lang="en-US" altLang="zh-CN"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pPr>
            <a:endParaRPr lang="en-US" altLang="zh-CN"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pPr>
            <a:r>
              <a:rPr lang="en-US" altLang="zh-CN"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This study focuses on the multimedia use of young children at home section. This section contains 4 questions and 33 items, and the question that is closely related to this study is "the time allocation of children's home life in a day", which measures the length of children's daily screen time and outdoor activities. This section uses an 8-point scale, where 1 means "0 min" and 8 means "2 h and more". The Cronbach's alpha coefficient for the dimension of "children's daily family time allocation", which included the main variables of this study, was 0.80.</a:t>
            </a:r>
            <a:endParaRPr lang="zh-CN" altLang="en-US"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795148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2">
            <a:extLst>
              <a:ext uri="{FF2B5EF4-FFF2-40B4-BE49-F238E27FC236}">
                <a16:creationId xmlns:a16="http://schemas.microsoft.com/office/drawing/2014/main" id="{DE1D38DD-5568-4125-AD80-75A594E588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8" y="3392488"/>
            <a:ext cx="12190304" cy="3465512"/>
          </a:xfrm>
          <a:prstGeom prst="rect">
            <a:avLst/>
          </a:prstGeom>
        </p:spPr>
      </p:pic>
      <p:sp>
        <p:nvSpPr>
          <p:cNvPr id="10" name="矩形 9">
            <a:extLst>
              <a:ext uri="{FF2B5EF4-FFF2-40B4-BE49-F238E27FC236}">
                <a16:creationId xmlns:a16="http://schemas.microsoft.com/office/drawing/2014/main" id="{624DFB30-5A70-4DC8-8780-B1BEE7F88DFD}"/>
              </a:ext>
            </a:extLst>
          </p:cNvPr>
          <p:cNvSpPr/>
          <p:nvPr/>
        </p:nvSpPr>
        <p:spPr>
          <a:xfrm>
            <a:off x="0" y="3392488"/>
            <a:ext cx="12192000" cy="3465512"/>
          </a:xfrm>
          <a:prstGeom prst="rect">
            <a:avLst/>
          </a:prstGeom>
          <a:solidFill>
            <a:srgbClr val="17375E">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矩形 10">
            <a:extLst>
              <a:ext uri="{FF2B5EF4-FFF2-40B4-BE49-F238E27FC236}">
                <a16:creationId xmlns:a16="http://schemas.microsoft.com/office/drawing/2014/main" id="{E0A77490-2B7D-4474-9017-B00ADD4C5846}"/>
              </a:ext>
            </a:extLst>
          </p:cNvPr>
          <p:cNvSpPr/>
          <p:nvPr/>
        </p:nvSpPr>
        <p:spPr>
          <a:xfrm>
            <a:off x="1510728" y="1088902"/>
            <a:ext cx="9721080" cy="5220418"/>
          </a:xfrm>
          <a:prstGeom prst="rect">
            <a:avLst/>
          </a:prstGeom>
          <a:solidFill>
            <a:schemeClr val="bg1"/>
          </a:solidFill>
          <a:ln w="28575">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微软雅黑" panose="020B0503020204020204" pitchFamily="34" charset="-122"/>
              <a:ea typeface="微软雅黑" panose="020B0503020204020204" pitchFamily="34" charset="-122"/>
            </a:endParaRPr>
          </a:p>
        </p:txBody>
      </p:sp>
      <p:grpSp>
        <p:nvGrpSpPr>
          <p:cNvPr id="27" name="组合 26">
            <a:extLst>
              <a:ext uri="{FF2B5EF4-FFF2-40B4-BE49-F238E27FC236}">
                <a16:creationId xmlns:a16="http://schemas.microsoft.com/office/drawing/2014/main" id="{B31A174E-B668-41D1-BF26-718E80674577}"/>
              </a:ext>
            </a:extLst>
          </p:cNvPr>
          <p:cNvGrpSpPr/>
          <p:nvPr/>
        </p:nvGrpSpPr>
        <p:grpSpPr>
          <a:xfrm>
            <a:off x="3719736" y="214756"/>
            <a:ext cx="4981533" cy="571480"/>
            <a:chOff x="3251994" y="286948"/>
            <a:chExt cx="3736149" cy="428610"/>
          </a:xfrm>
        </p:grpSpPr>
        <p:sp>
          <p:nvSpPr>
            <p:cNvPr id="28" name="TextBox 13">
              <a:extLst>
                <a:ext uri="{FF2B5EF4-FFF2-40B4-BE49-F238E27FC236}">
                  <a16:creationId xmlns:a16="http://schemas.microsoft.com/office/drawing/2014/main" id="{014689E7-3CE6-4630-AB75-55D25A37CDBB}"/>
                </a:ext>
              </a:extLst>
            </p:cNvPr>
            <p:cNvSpPr txBox="1"/>
            <p:nvPr/>
          </p:nvSpPr>
          <p:spPr>
            <a:xfrm>
              <a:off x="3836189" y="323143"/>
              <a:ext cx="3151954" cy="392415"/>
            </a:xfrm>
            <a:prstGeom prst="rect">
              <a:avLst/>
            </a:prstGeom>
            <a:noFill/>
          </p:spPr>
          <p:txBody>
            <a:bodyPr wrap="square" rtlCol="0">
              <a:spAutoFit/>
            </a:bodyPr>
            <a:lstStyle/>
            <a:p>
              <a:r>
                <a:rPr lang="en-US" altLang="zh-CN" sz="28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Method: Measures</a:t>
              </a:r>
            </a:p>
          </p:txBody>
        </p:sp>
        <p:pic>
          <p:nvPicPr>
            <p:cNvPr id="29" name="图片 28">
              <a:extLst>
                <a:ext uri="{FF2B5EF4-FFF2-40B4-BE49-F238E27FC236}">
                  <a16:creationId xmlns:a16="http://schemas.microsoft.com/office/drawing/2014/main" id="{2F833253-3E43-4EEC-9C0E-0F507D6EEA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51994" y="286948"/>
              <a:ext cx="428610" cy="428610"/>
            </a:xfrm>
            <a:prstGeom prst="rect">
              <a:avLst/>
            </a:prstGeom>
          </p:spPr>
        </p:pic>
      </p:grpSp>
      <p:sp>
        <p:nvSpPr>
          <p:cNvPr id="30" name="文本框 29">
            <a:extLst>
              <a:ext uri="{FF2B5EF4-FFF2-40B4-BE49-F238E27FC236}">
                <a16:creationId xmlns:a16="http://schemas.microsoft.com/office/drawing/2014/main" id="{C4171C71-B168-453A-9309-07B16AF9BDBD}"/>
              </a:ext>
            </a:extLst>
          </p:cNvPr>
          <p:cNvSpPr txBox="1"/>
          <p:nvPr/>
        </p:nvSpPr>
        <p:spPr>
          <a:xfrm>
            <a:off x="1847528" y="1286843"/>
            <a:ext cx="8784976" cy="4284314"/>
          </a:xfrm>
          <a:prstGeom prst="rect">
            <a:avLst/>
          </a:prstGeom>
          <a:noFill/>
        </p:spPr>
        <p:txBody>
          <a:bodyPr wrap="square" rtlCol="0">
            <a:spAutoFit/>
          </a:bodyPr>
          <a:lstStyle/>
          <a:p>
            <a:pPr algn="just">
              <a:lnSpc>
                <a:spcPct val="150000"/>
              </a:lnSpc>
            </a:pPr>
            <a:r>
              <a:rPr lang="en-US" altLang="zh-CN"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CHe</a:t>
            </a:r>
            <a:r>
              <a:rPr lang="en-US" altLang="zh-CN"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HCI</a:t>
            </a:r>
            <a:endParaRPr lang="en-US" altLang="zh-CN"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pPr>
            <a:endParaRPr lang="en-US" altLang="zh-CN"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pPr>
            <a:r>
              <a:rPr lang="en-US" altLang="zh-CN"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The </a:t>
            </a:r>
            <a:r>
              <a:rPr lang="en-US" altLang="zh-CN" sz="2000"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CHeHCI</a:t>
            </a:r>
            <a:r>
              <a:rPr lang="en-US" altLang="zh-CN"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Sincovich</a:t>
            </a:r>
            <a:r>
              <a:rPr lang="en-US" altLang="zh-CN"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et al.,2019; Zhao et al.,2020) contains 60 items in 9 dimensions. The physical health dimension was used in this study, and there were 4 questions. The scale was scored on a 2-point "yes/no" scale, with higher mean values for all questions indicating higher levels of development of the health dimension. The Cronbach's alpha coefficient for this dimension in this study was 0.27. This dimension was used as an outcome variable to analyze children's physical health status in combination with children's BMI.</a:t>
            </a:r>
            <a:endParaRPr lang="zh-CN" altLang="en-US"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140744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2">
            <a:extLst>
              <a:ext uri="{FF2B5EF4-FFF2-40B4-BE49-F238E27FC236}">
                <a16:creationId xmlns:a16="http://schemas.microsoft.com/office/drawing/2014/main" id="{DE1D38DD-5568-4125-AD80-75A594E588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8" y="3392488"/>
            <a:ext cx="12190304" cy="3465512"/>
          </a:xfrm>
          <a:prstGeom prst="rect">
            <a:avLst/>
          </a:prstGeom>
        </p:spPr>
      </p:pic>
      <p:sp>
        <p:nvSpPr>
          <p:cNvPr id="10" name="矩形 9">
            <a:extLst>
              <a:ext uri="{FF2B5EF4-FFF2-40B4-BE49-F238E27FC236}">
                <a16:creationId xmlns:a16="http://schemas.microsoft.com/office/drawing/2014/main" id="{624DFB30-5A70-4DC8-8780-B1BEE7F88DFD}"/>
              </a:ext>
            </a:extLst>
          </p:cNvPr>
          <p:cNvSpPr/>
          <p:nvPr/>
        </p:nvSpPr>
        <p:spPr>
          <a:xfrm>
            <a:off x="0" y="3392488"/>
            <a:ext cx="12192000" cy="3465512"/>
          </a:xfrm>
          <a:prstGeom prst="rect">
            <a:avLst/>
          </a:prstGeom>
          <a:solidFill>
            <a:srgbClr val="17375E">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矩形 10">
            <a:extLst>
              <a:ext uri="{FF2B5EF4-FFF2-40B4-BE49-F238E27FC236}">
                <a16:creationId xmlns:a16="http://schemas.microsoft.com/office/drawing/2014/main" id="{E0A77490-2B7D-4474-9017-B00ADD4C5846}"/>
              </a:ext>
            </a:extLst>
          </p:cNvPr>
          <p:cNvSpPr/>
          <p:nvPr/>
        </p:nvSpPr>
        <p:spPr>
          <a:xfrm>
            <a:off x="1479114" y="1268760"/>
            <a:ext cx="9651154" cy="4752528"/>
          </a:xfrm>
          <a:prstGeom prst="rect">
            <a:avLst/>
          </a:prstGeom>
          <a:solidFill>
            <a:schemeClr val="bg1"/>
          </a:solidFill>
          <a:ln w="28575">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微软雅黑" panose="020B0503020204020204" pitchFamily="34" charset="-122"/>
              <a:ea typeface="微软雅黑" panose="020B0503020204020204" pitchFamily="34" charset="-122"/>
            </a:endParaRPr>
          </a:p>
        </p:txBody>
      </p:sp>
      <p:grpSp>
        <p:nvGrpSpPr>
          <p:cNvPr id="27" name="组合 26">
            <a:extLst>
              <a:ext uri="{FF2B5EF4-FFF2-40B4-BE49-F238E27FC236}">
                <a16:creationId xmlns:a16="http://schemas.microsoft.com/office/drawing/2014/main" id="{B31A174E-B668-41D1-BF26-718E80674577}"/>
              </a:ext>
            </a:extLst>
          </p:cNvPr>
          <p:cNvGrpSpPr/>
          <p:nvPr/>
        </p:nvGrpSpPr>
        <p:grpSpPr>
          <a:xfrm>
            <a:off x="3719736" y="214756"/>
            <a:ext cx="4981533" cy="571480"/>
            <a:chOff x="3251994" y="286948"/>
            <a:chExt cx="3736149" cy="428610"/>
          </a:xfrm>
        </p:grpSpPr>
        <p:sp>
          <p:nvSpPr>
            <p:cNvPr id="28" name="TextBox 13">
              <a:extLst>
                <a:ext uri="{FF2B5EF4-FFF2-40B4-BE49-F238E27FC236}">
                  <a16:creationId xmlns:a16="http://schemas.microsoft.com/office/drawing/2014/main" id="{014689E7-3CE6-4630-AB75-55D25A37CDBB}"/>
                </a:ext>
              </a:extLst>
            </p:cNvPr>
            <p:cNvSpPr txBox="1"/>
            <p:nvPr/>
          </p:nvSpPr>
          <p:spPr>
            <a:xfrm>
              <a:off x="3836189" y="323143"/>
              <a:ext cx="3151954" cy="392415"/>
            </a:xfrm>
            <a:prstGeom prst="rect">
              <a:avLst/>
            </a:prstGeom>
            <a:noFill/>
          </p:spPr>
          <p:txBody>
            <a:bodyPr wrap="square" rtlCol="0">
              <a:spAutoFit/>
            </a:bodyPr>
            <a:lstStyle/>
            <a:p>
              <a:r>
                <a:rPr lang="en-US" altLang="zh-CN" sz="28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Method: Measures</a:t>
              </a:r>
            </a:p>
          </p:txBody>
        </p:sp>
        <p:pic>
          <p:nvPicPr>
            <p:cNvPr id="29" name="图片 28">
              <a:extLst>
                <a:ext uri="{FF2B5EF4-FFF2-40B4-BE49-F238E27FC236}">
                  <a16:creationId xmlns:a16="http://schemas.microsoft.com/office/drawing/2014/main" id="{2F833253-3E43-4EEC-9C0E-0F507D6EEA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51994" y="286948"/>
              <a:ext cx="428610" cy="428610"/>
            </a:xfrm>
            <a:prstGeom prst="rect">
              <a:avLst/>
            </a:prstGeom>
          </p:spPr>
        </p:pic>
      </p:grpSp>
      <p:sp>
        <p:nvSpPr>
          <p:cNvPr id="30" name="文本框 29">
            <a:extLst>
              <a:ext uri="{FF2B5EF4-FFF2-40B4-BE49-F238E27FC236}">
                <a16:creationId xmlns:a16="http://schemas.microsoft.com/office/drawing/2014/main" id="{C4171C71-B168-453A-9309-07B16AF9BDBD}"/>
              </a:ext>
            </a:extLst>
          </p:cNvPr>
          <p:cNvSpPr txBox="1"/>
          <p:nvPr/>
        </p:nvSpPr>
        <p:spPr>
          <a:xfrm>
            <a:off x="1991544" y="1628800"/>
            <a:ext cx="8850692" cy="3360985"/>
          </a:xfrm>
          <a:prstGeom prst="rect">
            <a:avLst/>
          </a:prstGeom>
          <a:noFill/>
        </p:spPr>
        <p:txBody>
          <a:bodyPr wrap="square" rtlCol="0">
            <a:spAutoFit/>
          </a:bodyPr>
          <a:lstStyle/>
          <a:p>
            <a:pPr algn="just">
              <a:lnSpc>
                <a:spcPct val="150000"/>
              </a:lnSpc>
            </a:pPr>
            <a:r>
              <a:rPr lang="en-US" altLang="zh-CN"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3. BMI</a:t>
            </a:r>
            <a:endParaRPr lang="en-US" altLang="zh-CN"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pPr>
            <a:endParaRPr lang="en-US" altLang="zh-CN"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pPr>
            <a:r>
              <a:rPr lang="en-US" altLang="zh-CN"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Children's height and body mass data were reported by parents or caregivers to one decimal place. To calculate BMI,BMI=body mass/height squared (kg/m2). In this study, the physical health status of children was judged according to the BMI criteria provided by the World Health Organization (WHO) for children aged 3-6 years to distinguish them from overweight</a:t>
            </a:r>
            <a:endParaRPr lang="zh-CN" altLang="en-US"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43911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2">
            <a:extLst>
              <a:ext uri="{FF2B5EF4-FFF2-40B4-BE49-F238E27FC236}">
                <a16:creationId xmlns:a16="http://schemas.microsoft.com/office/drawing/2014/main" id="{DE1D38DD-5568-4125-AD80-75A594E588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8" y="3392488"/>
            <a:ext cx="12190304" cy="3465512"/>
          </a:xfrm>
          <a:prstGeom prst="rect">
            <a:avLst/>
          </a:prstGeom>
        </p:spPr>
      </p:pic>
      <p:sp>
        <p:nvSpPr>
          <p:cNvPr id="10" name="矩形 9">
            <a:extLst>
              <a:ext uri="{FF2B5EF4-FFF2-40B4-BE49-F238E27FC236}">
                <a16:creationId xmlns:a16="http://schemas.microsoft.com/office/drawing/2014/main" id="{624DFB30-5A70-4DC8-8780-B1BEE7F88DFD}"/>
              </a:ext>
            </a:extLst>
          </p:cNvPr>
          <p:cNvSpPr/>
          <p:nvPr/>
        </p:nvSpPr>
        <p:spPr>
          <a:xfrm>
            <a:off x="0" y="3392488"/>
            <a:ext cx="12192000" cy="3465512"/>
          </a:xfrm>
          <a:prstGeom prst="rect">
            <a:avLst/>
          </a:prstGeom>
          <a:solidFill>
            <a:srgbClr val="17375E">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矩形 10">
            <a:extLst>
              <a:ext uri="{FF2B5EF4-FFF2-40B4-BE49-F238E27FC236}">
                <a16:creationId xmlns:a16="http://schemas.microsoft.com/office/drawing/2014/main" id="{E0A77490-2B7D-4474-9017-B00ADD4C5846}"/>
              </a:ext>
            </a:extLst>
          </p:cNvPr>
          <p:cNvSpPr/>
          <p:nvPr/>
        </p:nvSpPr>
        <p:spPr>
          <a:xfrm>
            <a:off x="1343472" y="1124744"/>
            <a:ext cx="9505056" cy="4824536"/>
          </a:xfrm>
          <a:prstGeom prst="rect">
            <a:avLst/>
          </a:prstGeom>
          <a:solidFill>
            <a:schemeClr val="bg1"/>
          </a:solidFill>
          <a:ln w="28575">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微软雅黑" panose="020B0503020204020204" pitchFamily="34" charset="-122"/>
              <a:ea typeface="微软雅黑" panose="020B0503020204020204" pitchFamily="34" charset="-122"/>
            </a:endParaRPr>
          </a:p>
        </p:txBody>
      </p:sp>
      <p:grpSp>
        <p:nvGrpSpPr>
          <p:cNvPr id="27" name="组合 26">
            <a:extLst>
              <a:ext uri="{FF2B5EF4-FFF2-40B4-BE49-F238E27FC236}">
                <a16:creationId xmlns:a16="http://schemas.microsoft.com/office/drawing/2014/main" id="{B31A174E-B668-41D1-BF26-718E80674577}"/>
              </a:ext>
            </a:extLst>
          </p:cNvPr>
          <p:cNvGrpSpPr/>
          <p:nvPr/>
        </p:nvGrpSpPr>
        <p:grpSpPr>
          <a:xfrm>
            <a:off x="3719736" y="214756"/>
            <a:ext cx="4981533" cy="571480"/>
            <a:chOff x="3251994" y="286948"/>
            <a:chExt cx="3736149" cy="428610"/>
          </a:xfrm>
        </p:grpSpPr>
        <p:sp>
          <p:nvSpPr>
            <p:cNvPr id="28" name="TextBox 13">
              <a:extLst>
                <a:ext uri="{FF2B5EF4-FFF2-40B4-BE49-F238E27FC236}">
                  <a16:creationId xmlns:a16="http://schemas.microsoft.com/office/drawing/2014/main" id="{014689E7-3CE6-4630-AB75-55D25A37CDBB}"/>
                </a:ext>
              </a:extLst>
            </p:cNvPr>
            <p:cNvSpPr txBox="1"/>
            <p:nvPr/>
          </p:nvSpPr>
          <p:spPr>
            <a:xfrm>
              <a:off x="3836189" y="323143"/>
              <a:ext cx="3151954" cy="392415"/>
            </a:xfrm>
            <a:prstGeom prst="rect">
              <a:avLst/>
            </a:prstGeom>
            <a:noFill/>
          </p:spPr>
          <p:txBody>
            <a:bodyPr wrap="square" rtlCol="0">
              <a:spAutoFit/>
            </a:bodyPr>
            <a:lstStyle/>
            <a:p>
              <a:r>
                <a:rPr lang="en-US" altLang="zh-CN" sz="28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Method: Measures</a:t>
              </a:r>
            </a:p>
          </p:txBody>
        </p:sp>
        <p:pic>
          <p:nvPicPr>
            <p:cNvPr id="29" name="图片 28">
              <a:extLst>
                <a:ext uri="{FF2B5EF4-FFF2-40B4-BE49-F238E27FC236}">
                  <a16:creationId xmlns:a16="http://schemas.microsoft.com/office/drawing/2014/main" id="{2F833253-3E43-4EEC-9C0E-0F507D6EEA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51994" y="286948"/>
              <a:ext cx="428610" cy="428610"/>
            </a:xfrm>
            <a:prstGeom prst="rect">
              <a:avLst/>
            </a:prstGeom>
          </p:spPr>
        </p:pic>
      </p:grpSp>
      <p:sp>
        <p:nvSpPr>
          <p:cNvPr id="30" name="文本框 29">
            <a:extLst>
              <a:ext uri="{FF2B5EF4-FFF2-40B4-BE49-F238E27FC236}">
                <a16:creationId xmlns:a16="http://schemas.microsoft.com/office/drawing/2014/main" id="{C4171C71-B168-453A-9309-07B16AF9BDBD}"/>
              </a:ext>
            </a:extLst>
          </p:cNvPr>
          <p:cNvSpPr txBox="1"/>
          <p:nvPr/>
        </p:nvSpPr>
        <p:spPr>
          <a:xfrm>
            <a:off x="1667508" y="1481163"/>
            <a:ext cx="8856984" cy="3822650"/>
          </a:xfrm>
          <a:prstGeom prst="rect">
            <a:avLst/>
          </a:prstGeom>
          <a:noFill/>
        </p:spPr>
        <p:txBody>
          <a:bodyPr wrap="square" rtlCol="0">
            <a:spAutoFit/>
          </a:bodyPr>
          <a:lstStyle/>
          <a:p>
            <a:pPr algn="just">
              <a:lnSpc>
                <a:spcPct val="150000"/>
              </a:lnSpc>
            </a:pPr>
            <a:r>
              <a:rPr lang="en-US" altLang="zh-CN"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4. Social Economic </a:t>
            </a:r>
            <a:r>
              <a:rPr lang="en-US" altLang="zh-CN"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Status,SES</a:t>
            </a:r>
            <a:endParaRPr lang="en-US" altLang="zh-CN"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pPr>
            <a:endParaRPr lang="en-US" altLang="zh-CN"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pPr>
            <a:r>
              <a:rPr lang="en-US" altLang="zh-CN"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By means of principal component analysis, factor analysis was conducted on the highest level of parental education, average monthly household income, and highest occupational class of parents to obtain a composite indicator of family social economic status. </a:t>
            </a:r>
          </a:p>
          <a:p>
            <a:pPr algn="just">
              <a:lnSpc>
                <a:spcPct val="150000"/>
              </a:lnSpc>
            </a:pPr>
            <a:endParaRPr lang="en-US" altLang="zh-CN"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pPr>
            <a:r>
              <a:rPr lang="en-US" altLang="zh-CN"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SES=(0.58*education+0.58*occupation+0.57*income)/0.63</a:t>
            </a:r>
            <a:endParaRPr lang="zh-CN" altLang="en-US" sz="20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3163455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0846_1*i*2"/>
  <p:tag name="KSO_WM_TEMPLATE_CATEGORY" val="diagram"/>
  <p:tag name="KSO_WM_TEMPLATE_INDEX" val="20200846"/>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0846_1*i*3"/>
  <p:tag name="KSO_WM_TEMPLATE_CATEGORY" val="diagram"/>
  <p:tag name="KSO_WM_TEMPLATE_INDEX" val="20200846"/>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0846_1*i*4"/>
  <p:tag name="KSO_WM_TEMPLATE_CATEGORY" val="diagram"/>
  <p:tag name="KSO_WM_TEMPLATE_INDEX" val="2020084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0846_1*i*5"/>
  <p:tag name="KSO_WM_TEMPLATE_CATEGORY" val="diagram"/>
  <p:tag name="KSO_WM_TEMPLATE_INDEX" val="20200846"/>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0846_1*i*6"/>
  <p:tag name="KSO_WM_TEMPLATE_CATEGORY" val="diagram"/>
  <p:tag name="KSO_WM_TEMPLATE_INDEX" val="2020084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0846_1*i*7"/>
  <p:tag name="KSO_WM_TEMPLATE_CATEGORY" val="diagram"/>
  <p:tag name="KSO_WM_TEMPLATE_INDEX" val="2020084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5164</TotalTime>
  <Words>1868</Words>
  <Application>Microsoft Office PowerPoint</Application>
  <PresentationFormat>宽屏</PresentationFormat>
  <Paragraphs>282</Paragraphs>
  <Slides>16</Slides>
  <Notes>2</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16</vt:i4>
      </vt:variant>
    </vt:vector>
  </HeadingPairs>
  <TitlesOfParts>
    <vt:vector size="22" baseType="lpstr">
      <vt:lpstr>Calibri</vt:lpstr>
      <vt:lpstr>微软雅黑</vt:lpstr>
      <vt:lpstr>Times New Roman</vt:lpstr>
      <vt:lpstr>Wingdings</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微软用户</dc:creator>
  <cp:lastModifiedBy>褚 怡菲</cp:lastModifiedBy>
  <cp:revision>87</cp:revision>
  <dcterms:created xsi:type="dcterms:W3CDTF">2020-03-07T03:02:25Z</dcterms:created>
  <dcterms:modified xsi:type="dcterms:W3CDTF">2022-05-08T06:25:40Z</dcterms:modified>
</cp:coreProperties>
</file>