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sldIdLst>
    <p:sldId id="256" r:id="rId3"/>
    <p:sldId id="258" r:id="rId4"/>
    <p:sldId id="257" r:id="rId5"/>
    <p:sldId id="260" r:id="rId6"/>
    <p:sldId id="265" r:id="rId7"/>
    <p:sldId id="261" r:id="rId8"/>
    <p:sldId id="262" r:id="rId9"/>
    <p:sldId id="263" r:id="rId10"/>
    <p:sldId id="259" r:id="rId11"/>
    <p:sldId id="267"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89" d="100"/>
          <a:sy n="89" d="100"/>
        </p:scale>
        <p:origin x="403"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diagrams/_rels/data2.xml.rels><?xml version="1.0" encoding="UTF-8" standalone="yes"?>
<Relationships xmlns="http://schemas.openxmlformats.org/package/2006/relationships"><Relationship Id="rId1" Type="http://schemas.openxmlformats.org/officeDocument/2006/relationships/image" Target="../media/image2.png"/></Relationships>
</file>

<file path=ppt/diagrams/_rels/drawing2.xml.rels><?xml version="1.0" encoding="UTF-8" standalone="yes"?>
<Relationships xmlns="http://schemas.openxmlformats.org/package/2006/relationships"><Relationship Id="rId1" Type="http://schemas.openxmlformats.org/officeDocument/2006/relationships/image" Target="../media/image2.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158C75-D8F2-4F5D-AAC7-DF5C630123CF}" type="doc">
      <dgm:prSet loTypeId="urn:microsoft.com/office/officeart/2005/8/layout/balance1" loCatId="relationship" qsTypeId="urn:microsoft.com/office/officeart/2005/8/quickstyle/simple1" qsCatId="simple" csTypeId="urn:microsoft.com/office/officeart/2005/8/colors/accent1_2" csCatId="accent1" phldr="1"/>
      <dgm:spPr/>
      <dgm:t>
        <a:bodyPr/>
        <a:lstStyle/>
        <a:p>
          <a:endParaRPr lang="ru-RU"/>
        </a:p>
      </dgm:t>
    </dgm:pt>
    <dgm:pt modelId="{615B6856-C6CB-4A75-B670-326AC21E78BE}">
      <dgm:prSet phldrT="[Текст]" custT="1"/>
      <dgm:spPr/>
      <dgm:t>
        <a:bodyPr/>
        <a:lstStyle/>
        <a:p>
          <a:r>
            <a:rPr lang="en-US" sz="1200" dirty="0" smtClean="0"/>
            <a:t>Transformation of the family institution</a:t>
          </a:r>
          <a:endParaRPr lang="ru-RU" sz="1200" dirty="0"/>
        </a:p>
      </dgm:t>
    </dgm:pt>
    <dgm:pt modelId="{FB50FAE0-BAC9-49A5-AC67-8D44D94F9E6A}" type="parTrans" cxnId="{EDC95B23-CE60-4E80-ACC1-B73BAE4EA8A2}">
      <dgm:prSet/>
      <dgm:spPr/>
      <dgm:t>
        <a:bodyPr/>
        <a:lstStyle/>
        <a:p>
          <a:endParaRPr lang="ru-RU" sz="1200"/>
        </a:p>
      </dgm:t>
    </dgm:pt>
    <dgm:pt modelId="{487EED36-0D84-4660-8248-E7C866369DFC}" type="sibTrans" cxnId="{EDC95B23-CE60-4E80-ACC1-B73BAE4EA8A2}">
      <dgm:prSet/>
      <dgm:spPr/>
      <dgm:t>
        <a:bodyPr/>
        <a:lstStyle/>
        <a:p>
          <a:endParaRPr lang="ru-RU" sz="1200"/>
        </a:p>
      </dgm:t>
    </dgm:pt>
    <dgm:pt modelId="{772F8CC8-243C-4B24-AA74-101F8C5D3493}">
      <dgm:prSet phldrT="[Текст]" custT="1"/>
      <dgm:spPr/>
      <dgm:t>
        <a:bodyPr/>
        <a:lstStyle/>
        <a:p>
          <a:r>
            <a:rPr lang="en-US" sz="1200" dirty="0" smtClean="0"/>
            <a:t>Changing the composition of the family</a:t>
          </a:r>
          <a:endParaRPr lang="ru-RU" sz="1200" dirty="0"/>
        </a:p>
      </dgm:t>
    </dgm:pt>
    <dgm:pt modelId="{CCEC5CB5-7B91-4F46-9438-33F5677DBE39}" type="parTrans" cxnId="{ADC1420F-2FAC-4696-9C8A-A56D6C5FB6A0}">
      <dgm:prSet/>
      <dgm:spPr/>
      <dgm:t>
        <a:bodyPr/>
        <a:lstStyle/>
        <a:p>
          <a:endParaRPr lang="ru-RU" sz="1200"/>
        </a:p>
      </dgm:t>
    </dgm:pt>
    <dgm:pt modelId="{BA0F9A92-413E-46C6-A7D0-D30FDCE3E7D7}" type="sibTrans" cxnId="{ADC1420F-2FAC-4696-9C8A-A56D6C5FB6A0}">
      <dgm:prSet/>
      <dgm:spPr/>
      <dgm:t>
        <a:bodyPr/>
        <a:lstStyle/>
        <a:p>
          <a:endParaRPr lang="ru-RU" sz="1200"/>
        </a:p>
      </dgm:t>
    </dgm:pt>
    <dgm:pt modelId="{F5928552-1EE7-4BEF-B359-4D17F6E7F315}">
      <dgm:prSet phldrT="[Текст]" custT="1"/>
      <dgm:spPr/>
      <dgm:t>
        <a:bodyPr/>
        <a:lstStyle/>
        <a:p>
          <a:r>
            <a:rPr lang="en-US" sz="1000" dirty="0" smtClean="0"/>
            <a:t>Changing attitudes towards the official registration of marriage </a:t>
          </a:r>
          <a:endParaRPr lang="ru-RU" sz="1000" dirty="0"/>
        </a:p>
      </dgm:t>
    </dgm:pt>
    <dgm:pt modelId="{2F2E185F-E4A3-4FBE-A0DD-9BEAE013CBE5}" type="parTrans" cxnId="{CEB2811E-2795-4A7E-B6C7-603ECF852DEA}">
      <dgm:prSet/>
      <dgm:spPr/>
      <dgm:t>
        <a:bodyPr/>
        <a:lstStyle/>
        <a:p>
          <a:endParaRPr lang="ru-RU" sz="1200"/>
        </a:p>
      </dgm:t>
    </dgm:pt>
    <dgm:pt modelId="{8D81FC80-E11B-4A46-9FC6-4053B0E96259}" type="sibTrans" cxnId="{CEB2811E-2795-4A7E-B6C7-603ECF852DEA}">
      <dgm:prSet/>
      <dgm:spPr/>
      <dgm:t>
        <a:bodyPr/>
        <a:lstStyle/>
        <a:p>
          <a:endParaRPr lang="ru-RU" sz="1200"/>
        </a:p>
      </dgm:t>
    </dgm:pt>
    <dgm:pt modelId="{D05D63DB-56F2-443C-8CF5-59D39973BF29}">
      <dgm:prSet phldrT="[Текст]" custT="1"/>
      <dgm:spPr/>
      <dgm:t>
        <a:bodyPr/>
        <a:lstStyle/>
        <a:p>
          <a:r>
            <a:rPr lang="en-US" sz="1200" dirty="0" smtClean="0"/>
            <a:t>Changing the number of children in the family</a:t>
          </a:r>
          <a:endParaRPr lang="ru-RU" sz="1200" dirty="0"/>
        </a:p>
      </dgm:t>
    </dgm:pt>
    <dgm:pt modelId="{5BF4296A-4F85-43AE-85D0-40A830AC2107}" type="parTrans" cxnId="{80D38970-CAF1-43CE-987A-40FF103421A5}">
      <dgm:prSet/>
      <dgm:spPr/>
      <dgm:t>
        <a:bodyPr/>
        <a:lstStyle/>
        <a:p>
          <a:endParaRPr lang="ru-RU" sz="1200"/>
        </a:p>
      </dgm:t>
    </dgm:pt>
    <dgm:pt modelId="{2C1D0259-D8CA-4531-AFF0-04FF0CD36943}" type="sibTrans" cxnId="{80D38970-CAF1-43CE-987A-40FF103421A5}">
      <dgm:prSet/>
      <dgm:spPr/>
      <dgm:t>
        <a:bodyPr/>
        <a:lstStyle/>
        <a:p>
          <a:endParaRPr lang="ru-RU" sz="1200"/>
        </a:p>
      </dgm:t>
    </dgm:pt>
    <dgm:pt modelId="{C05E0D56-61C1-4EDF-8AAA-D819C91278F8}">
      <dgm:prSet phldrT="[Текст]" custT="1"/>
      <dgm:spPr/>
      <dgm:t>
        <a:bodyPr/>
        <a:lstStyle/>
        <a:p>
          <a:r>
            <a:rPr lang="en-US" sz="1000" dirty="0" smtClean="0"/>
            <a:t>Changing the role of the family in the upbringing of children</a:t>
          </a:r>
          <a:endParaRPr lang="ru-RU" sz="1000" dirty="0"/>
        </a:p>
      </dgm:t>
    </dgm:pt>
    <dgm:pt modelId="{A8D75D01-ACE6-44BA-BC39-8DA5EB7DC407}" type="parTrans" cxnId="{A20D0D02-D37D-4006-A238-5935D7CE49D1}">
      <dgm:prSet/>
      <dgm:spPr/>
      <dgm:t>
        <a:bodyPr/>
        <a:lstStyle/>
        <a:p>
          <a:endParaRPr lang="ru-RU" sz="1200"/>
        </a:p>
      </dgm:t>
    </dgm:pt>
    <dgm:pt modelId="{88D2DC7A-1344-4D51-AFC5-9FA485E4E43D}" type="sibTrans" cxnId="{A20D0D02-D37D-4006-A238-5935D7CE49D1}">
      <dgm:prSet/>
      <dgm:spPr/>
      <dgm:t>
        <a:bodyPr/>
        <a:lstStyle/>
        <a:p>
          <a:endParaRPr lang="ru-RU" sz="1200"/>
        </a:p>
      </dgm:t>
    </dgm:pt>
    <dgm:pt modelId="{F157104D-7EF0-4356-8DD6-938485A45D4A}">
      <dgm:prSet phldrT="[Текст]" custT="1"/>
      <dgm:spPr/>
      <dgm:t>
        <a:bodyPr/>
        <a:lstStyle/>
        <a:p>
          <a:r>
            <a:rPr lang="en-US" sz="1200" dirty="0" smtClean="0"/>
            <a:t>Crisis of the family institution</a:t>
          </a:r>
          <a:endParaRPr lang="ru-RU" sz="1200" dirty="0"/>
        </a:p>
      </dgm:t>
    </dgm:pt>
    <dgm:pt modelId="{54A73EAD-20EA-47E4-8FBA-28FCC3A90ABA}" type="parTrans" cxnId="{6831DE02-68DA-46A3-B2E2-3CC879D39D1E}">
      <dgm:prSet/>
      <dgm:spPr/>
      <dgm:t>
        <a:bodyPr/>
        <a:lstStyle/>
        <a:p>
          <a:endParaRPr lang="ru-RU" sz="1200"/>
        </a:p>
      </dgm:t>
    </dgm:pt>
    <dgm:pt modelId="{F93CA0C6-1910-4AC2-B7BD-B4C873BA1A2D}" type="sibTrans" cxnId="{6831DE02-68DA-46A3-B2E2-3CC879D39D1E}">
      <dgm:prSet/>
      <dgm:spPr/>
      <dgm:t>
        <a:bodyPr/>
        <a:lstStyle/>
        <a:p>
          <a:endParaRPr lang="ru-RU" sz="1200"/>
        </a:p>
      </dgm:t>
    </dgm:pt>
    <dgm:pt modelId="{C65B3A37-085C-47CF-9AB0-021BC453CD9A}">
      <dgm:prSet phldrT="[Текст]" custT="1"/>
      <dgm:spPr/>
      <dgm:t>
        <a:bodyPr/>
        <a:lstStyle/>
        <a:p>
          <a:r>
            <a:rPr lang="en-US" sz="1200" dirty="0" smtClean="0"/>
            <a:t>Increasing the number of divorces</a:t>
          </a:r>
          <a:endParaRPr lang="ru-RU" sz="1200" dirty="0"/>
        </a:p>
      </dgm:t>
    </dgm:pt>
    <dgm:pt modelId="{1D538B55-C358-43E6-A54A-0BB961A029C2}" type="parTrans" cxnId="{CD843128-A865-4DBD-AC39-C78CD56E5731}">
      <dgm:prSet/>
      <dgm:spPr/>
      <dgm:t>
        <a:bodyPr/>
        <a:lstStyle/>
        <a:p>
          <a:endParaRPr lang="ru-RU" sz="1200"/>
        </a:p>
      </dgm:t>
    </dgm:pt>
    <dgm:pt modelId="{20F337D8-5232-4CE8-96A5-542C3E1D6FD4}" type="sibTrans" cxnId="{CD843128-A865-4DBD-AC39-C78CD56E5731}">
      <dgm:prSet/>
      <dgm:spPr/>
      <dgm:t>
        <a:bodyPr/>
        <a:lstStyle/>
        <a:p>
          <a:endParaRPr lang="ru-RU" sz="1200"/>
        </a:p>
      </dgm:t>
    </dgm:pt>
    <dgm:pt modelId="{6BF2A123-CE15-409D-83B4-4C7F0EEE804E}">
      <dgm:prSet phldrT="[Текст]" custT="1"/>
      <dgm:spPr/>
      <dgm:t>
        <a:bodyPr/>
        <a:lstStyle/>
        <a:p>
          <a:r>
            <a:rPr lang="en-US" sz="1200" dirty="0" smtClean="0"/>
            <a:t>Low level of parental responsibility</a:t>
          </a:r>
          <a:endParaRPr lang="ru-RU" sz="1200" dirty="0"/>
        </a:p>
      </dgm:t>
    </dgm:pt>
    <dgm:pt modelId="{42FEB882-D047-42D4-B90D-49D394647B15}" type="parTrans" cxnId="{A8D21D39-0084-44B4-AAE5-74D44485247B}">
      <dgm:prSet/>
      <dgm:spPr/>
      <dgm:t>
        <a:bodyPr/>
        <a:lstStyle/>
        <a:p>
          <a:endParaRPr lang="ru-RU" sz="1200"/>
        </a:p>
      </dgm:t>
    </dgm:pt>
    <dgm:pt modelId="{F5834097-FDFD-41EB-B319-0C842B4BD810}" type="sibTrans" cxnId="{A8D21D39-0084-44B4-AAE5-74D44485247B}">
      <dgm:prSet/>
      <dgm:spPr/>
      <dgm:t>
        <a:bodyPr/>
        <a:lstStyle/>
        <a:p>
          <a:endParaRPr lang="ru-RU" sz="1200"/>
        </a:p>
      </dgm:t>
    </dgm:pt>
    <dgm:pt modelId="{D823E64B-AF4E-4847-8885-8A26CB93CD54}">
      <dgm:prSet phldrT="[Текст]" custT="1"/>
      <dgm:spPr/>
      <dgm:t>
        <a:bodyPr/>
        <a:lstStyle/>
        <a:p>
          <a:r>
            <a:rPr lang="en-US" sz="1200" dirty="0" smtClean="0"/>
            <a:t>Breaking the intergenerational connection</a:t>
          </a:r>
          <a:endParaRPr lang="ru-RU" sz="1200" dirty="0"/>
        </a:p>
      </dgm:t>
    </dgm:pt>
    <dgm:pt modelId="{E1478AC4-C88C-4866-B2B9-A23A5F38E73D}" type="parTrans" cxnId="{F47C8C0B-D849-4D4C-BBCA-537F52F1FF77}">
      <dgm:prSet/>
      <dgm:spPr/>
      <dgm:t>
        <a:bodyPr/>
        <a:lstStyle/>
        <a:p>
          <a:endParaRPr lang="ru-RU" sz="1200"/>
        </a:p>
      </dgm:t>
    </dgm:pt>
    <dgm:pt modelId="{52E30656-F152-4C67-8E61-F544AD9BEBDE}" type="sibTrans" cxnId="{F47C8C0B-D849-4D4C-BBCA-537F52F1FF77}">
      <dgm:prSet/>
      <dgm:spPr/>
      <dgm:t>
        <a:bodyPr/>
        <a:lstStyle/>
        <a:p>
          <a:endParaRPr lang="ru-RU" sz="1200"/>
        </a:p>
      </dgm:t>
    </dgm:pt>
    <dgm:pt modelId="{36BB076E-0ADC-4ECA-94C9-782E3EA9F4FF}">
      <dgm:prSet phldrT="[Текст]" custT="1"/>
      <dgm:spPr/>
      <dgm:t>
        <a:bodyPr/>
        <a:lstStyle/>
        <a:p>
          <a:r>
            <a:rPr lang="en-US" sz="1200" smtClean="0"/>
            <a:t>Reducing </a:t>
          </a:r>
          <a:r>
            <a:rPr lang="en-US" sz="1200" dirty="0" smtClean="0"/>
            <a:t>the level of tolerance of homosexuality</a:t>
          </a:r>
          <a:endParaRPr lang="ru-RU" sz="1200" dirty="0"/>
        </a:p>
      </dgm:t>
    </dgm:pt>
    <dgm:pt modelId="{A714A220-4BFD-4074-B7CF-6D463E070382}" type="parTrans" cxnId="{37173451-2F35-4B48-B7F5-427F81F37303}">
      <dgm:prSet/>
      <dgm:spPr/>
      <dgm:t>
        <a:bodyPr/>
        <a:lstStyle/>
        <a:p>
          <a:endParaRPr lang="ru-RU" sz="1200"/>
        </a:p>
      </dgm:t>
    </dgm:pt>
    <dgm:pt modelId="{75DCB2F5-8902-43D5-A0CE-C5E5E3CB3E45}" type="sibTrans" cxnId="{37173451-2F35-4B48-B7F5-427F81F37303}">
      <dgm:prSet/>
      <dgm:spPr/>
      <dgm:t>
        <a:bodyPr/>
        <a:lstStyle/>
        <a:p>
          <a:endParaRPr lang="ru-RU" sz="1200"/>
        </a:p>
      </dgm:t>
    </dgm:pt>
    <dgm:pt modelId="{9C101E89-9B50-4D13-A5C6-5F30488A24D3}" type="pres">
      <dgm:prSet presAssocID="{8F158C75-D8F2-4F5D-AAC7-DF5C630123CF}" presName="outerComposite" presStyleCnt="0">
        <dgm:presLayoutVars>
          <dgm:chMax val="2"/>
          <dgm:animLvl val="lvl"/>
          <dgm:resizeHandles val="exact"/>
        </dgm:presLayoutVars>
      </dgm:prSet>
      <dgm:spPr/>
      <dgm:t>
        <a:bodyPr/>
        <a:lstStyle/>
        <a:p>
          <a:endParaRPr lang="ru-RU"/>
        </a:p>
      </dgm:t>
    </dgm:pt>
    <dgm:pt modelId="{D37A43CC-BB73-4B2C-876E-9473851929B3}" type="pres">
      <dgm:prSet presAssocID="{8F158C75-D8F2-4F5D-AAC7-DF5C630123CF}" presName="dummyMaxCanvas" presStyleCnt="0"/>
      <dgm:spPr/>
    </dgm:pt>
    <dgm:pt modelId="{67BEB7A6-5733-430E-9986-DF4A35EED9F8}" type="pres">
      <dgm:prSet presAssocID="{8F158C75-D8F2-4F5D-AAC7-DF5C630123CF}" presName="parentComposite" presStyleCnt="0"/>
      <dgm:spPr/>
    </dgm:pt>
    <dgm:pt modelId="{7FA07907-0D7A-4338-8EA2-46D0515FEB07}" type="pres">
      <dgm:prSet presAssocID="{8F158C75-D8F2-4F5D-AAC7-DF5C630123CF}" presName="parent1" presStyleLbl="alignAccFollowNode1" presStyleIdx="0" presStyleCnt="4">
        <dgm:presLayoutVars>
          <dgm:chMax val="4"/>
        </dgm:presLayoutVars>
      </dgm:prSet>
      <dgm:spPr/>
      <dgm:t>
        <a:bodyPr/>
        <a:lstStyle/>
        <a:p>
          <a:endParaRPr lang="ru-RU"/>
        </a:p>
      </dgm:t>
    </dgm:pt>
    <dgm:pt modelId="{423E1CBC-612C-40FD-A731-B840333FB86E}" type="pres">
      <dgm:prSet presAssocID="{8F158C75-D8F2-4F5D-AAC7-DF5C630123CF}" presName="parent2" presStyleLbl="alignAccFollowNode1" presStyleIdx="1" presStyleCnt="4" custLinFactNeighborX="2671" custLinFactNeighborY="-961">
        <dgm:presLayoutVars>
          <dgm:chMax val="4"/>
        </dgm:presLayoutVars>
      </dgm:prSet>
      <dgm:spPr/>
      <dgm:t>
        <a:bodyPr/>
        <a:lstStyle/>
        <a:p>
          <a:endParaRPr lang="ru-RU"/>
        </a:p>
      </dgm:t>
    </dgm:pt>
    <dgm:pt modelId="{17DF0242-CD2B-4DE6-A3C4-9BFFC9A70DC2}" type="pres">
      <dgm:prSet presAssocID="{8F158C75-D8F2-4F5D-AAC7-DF5C630123CF}" presName="childrenComposite" presStyleCnt="0"/>
      <dgm:spPr/>
    </dgm:pt>
    <dgm:pt modelId="{A095E3E0-0DBF-4E38-ABCC-486EBA81B7CF}" type="pres">
      <dgm:prSet presAssocID="{8F158C75-D8F2-4F5D-AAC7-DF5C630123CF}" presName="dummyMaxCanvas_ChildArea" presStyleCnt="0"/>
      <dgm:spPr/>
    </dgm:pt>
    <dgm:pt modelId="{53252698-CD70-418A-8746-D6008E71EE41}" type="pres">
      <dgm:prSet presAssocID="{8F158C75-D8F2-4F5D-AAC7-DF5C630123CF}" presName="fulcrum" presStyleLbl="alignAccFollowNode1" presStyleIdx="2" presStyleCnt="4"/>
      <dgm:spPr/>
    </dgm:pt>
    <dgm:pt modelId="{FEEB13B7-0ADF-45FF-A496-F763692D0879}" type="pres">
      <dgm:prSet presAssocID="{8F158C75-D8F2-4F5D-AAC7-DF5C630123CF}" presName="balance_44" presStyleLbl="alignAccFollowNode1" presStyleIdx="3" presStyleCnt="4">
        <dgm:presLayoutVars>
          <dgm:bulletEnabled val="1"/>
        </dgm:presLayoutVars>
      </dgm:prSet>
      <dgm:spPr/>
    </dgm:pt>
    <dgm:pt modelId="{0DA855AA-B52B-4203-991D-87790AC5C345}" type="pres">
      <dgm:prSet presAssocID="{8F158C75-D8F2-4F5D-AAC7-DF5C630123CF}" presName="right_44_1" presStyleLbl="node1" presStyleIdx="0" presStyleCnt="8">
        <dgm:presLayoutVars>
          <dgm:bulletEnabled val="1"/>
        </dgm:presLayoutVars>
      </dgm:prSet>
      <dgm:spPr/>
      <dgm:t>
        <a:bodyPr/>
        <a:lstStyle/>
        <a:p>
          <a:endParaRPr lang="ru-RU"/>
        </a:p>
      </dgm:t>
    </dgm:pt>
    <dgm:pt modelId="{4E292DB0-D310-437B-B426-BE9F587652E2}" type="pres">
      <dgm:prSet presAssocID="{8F158C75-D8F2-4F5D-AAC7-DF5C630123CF}" presName="right_44_2" presStyleLbl="node1" presStyleIdx="1" presStyleCnt="8">
        <dgm:presLayoutVars>
          <dgm:bulletEnabled val="1"/>
        </dgm:presLayoutVars>
      </dgm:prSet>
      <dgm:spPr/>
      <dgm:t>
        <a:bodyPr/>
        <a:lstStyle/>
        <a:p>
          <a:endParaRPr lang="ru-RU"/>
        </a:p>
      </dgm:t>
    </dgm:pt>
    <dgm:pt modelId="{843DB36F-E1A6-4E16-A67A-7FF6D24D253D}" type="pres">
      <dgm:prSet presAssocID="{8F158C75-D8F2-4F5D-AAC7-DF5C630123CF}" presName="right_44_3" presStyleLbl="node1" presStyleIdx="2" presStyleCnt="8">
        <dgm:presLayoutVars>
          <dgm:bulletEnabled val="1"/>
        </dgm:presLayoutVars>
      </dgm:prSet>
      <dgm:spPr/>
      <dgm:t>
        <a:bodyPr/>
        <a:lstStyle/>
        <a:p>
          <a:endParaRPr lang="ru-RU"/>
        </a:p>
      </dgm:t>
    </dgm:pt>
    <dgm:pt modelId="{AD6C41AF-E805-40C7-8039-A7EFC3F45425}" type="pres">
      <dgm:prSet presAssocID="{8F158C75-D8F2-4F5D-AAC7-DF5C630123CF}" presName="right_44_4" presStyleLbl="node1" presStyleIdx="3" presStyleCnt="8">
        <dgm:presLayoutVars>
          <dgm:bulletEnabled val="1"/>
        </dgm:presLayoutVars>
      </dgm:prSet>
      <dgm:spPr/>
      <dgm:t>
        <a:bodyPr/>
        <a:lstStyle/>
        <a:p>
          <a:endParaRPr lang="ru-RU"/>
        </a:p>
      </dgm:t>
    </dgm:pt>
    <dgm:pt modelId="{09F8A337-EDDA-41BF-9369-62EF06EC4999}" type="pres">
      <dgm:prSet presAssocID="{8F158C75-D8F2-4F5D-AAC7-DF5C630123CF}" presName="left_44_1" presStyleLbl="node1" presStyleIdx="4" presStyleCnt="8">
        <dgm:presLayoutVars>
          <dgm:bulletEnabled val="1"/>
        </dgm:presLayoutVars>
      </dgm:prSet>
      <dgm:spPr/>
      <dgm:t>
        <a:bodyPr/>
        <a:lstStyle/>
        <a:p>
          <a:endParaRPr lang="ru-RU"/>
        </a:p>
      </dgm:t>
    </dgm:pt>
    <dgm:pt modelId="{3AB8E3DD-E646-48EE-BE62-C8D40C656A30}" type="pres">
      <dgm:prSet presAssocID="{8F158C75-D8F2-4F5D-AAC7-DF5C630123CF}" presName="left_44_2" presStyleLbl="node1" presStyleIdx="5" presStyleCnt="8">
        <dgm:presLayoutVars>
          <dgm:bulletEnabled val="1"/>
        </dgm:presLayoutVars>
      </dgm:prSet>
      <dgm:spPr/>
      <dgm:t>
        <a:bodyPr/>
        <a:lstStyle/>
        <a:p>
          <a:endParaRPr lang="ru-RU"/>
        </a:p>
      </dgm:t>
    </dgm:pt>
    <dgm:pt modelId="{7864C3A0-F5F6-46CF-9FAB-D6310DED37F3}" type="pres">
      <dgm:prSet presAssocID="{8F158C75-D8F2-4F5D-AAC7-DF5C630123CF}" presName="left_44_3" presStyleLbl="node1" presStyleIdx="6" presStyleCnt="8">
        <dgm:presLayoutVars>
          <dgm:bulletEnabled val="1"/>
        </dgm:presLayoutVars>
      </dgm:prSet>
      <dgm:spPr/>
      <dgm:t>
        <a:bodyPr/>
        <a:lstStyle/>
        <a:p>
          <a:endParaRPr lang="ru-RU"/>
        </a:p>
      </dgm:t>
    </dgm:pt>
    <dgm:pt modelId="{2A9C4011-DA4D-4A0C-A918-BAFA2CCE78D0}" type="pres">
      <dgm:prSet presAssocID="{8F158C75-D8F2-4F5D-AAC7-DF5C630123CF}" presName="left_44_4" presStyleLbl="node1" presStyleIdx="7" presStyleCnt="8">
        <dgm:presLayoutVars>
          <dgm:bulletEnabled val="1"/>
        </dgm:presLayoutVars>
      </dgm:prSet>
      <dgm:spPr/>
      <dgm:t>
        <a:bodyPr/>
        <a:lstStyle/>
        <a:p>
          <a:endParaRPr lang="ru-RU"/>
        </a:p>
      </dgm:t>
    </dgm:pt>
  </dgm:ptLst>
  <dgm:cxnLst>
    <dgm:cxn modelId="{453B558F-7359-4E05-81D9-9B0141E8799E}" type="presOf" srcId="{D05D63DB-56F2-443C-8CF5-59D39973BF29}" destId="{7864C3A0-F5F6-46CF-9FAB-D6310DED37F3}" srcOrd="0" destOrd="0" presId="urn:microsoft.com/office/officeart/2005/8/layout/balance1"/>
    <dgm:cxn modelId="{80D38970-CAF1-43CE-987A-40FF103421A5}" srcId="{615B6856-C6CB-4A75-B670-326AC21E78BE}" destId="{D05D63DB-56F2-443C-8CF5-59D39973BF29}" srcOrd="2" destOrd="0" parTransId="{5BF4296A-4F85-43AE-85D0-40A830AC2107}" sibTransId="{2C1D0259-D8CA-4531-AFF0-04FF0CD36943}"/>
    <dgm:cxn modelId="{ADC1420F-2FAC-4696-9C8A-A56D6C5FB6A0}" srcId="{615B6856-C6CB-4A75-B670-326AC21E78BE}" destId="{772F8CC8-243C-4B24-AA74-101F8C5D3493}" srcOrd="0" destOrd="0" parTransId="{CCEC5CB5-7B91-4F46-9438-33F5677DBE39}" sibTransId="{BA0F9A92-413E-46C6-A7D0-D30FDCE3E7D7}"/>
    <dgm:cxn modelId="{55D2DD9F-48E0-4BEE-90F4-87B528CBFA3B}" type="presOf" srcId="{F5928552-1EE7-4BEF-B359-4D17F6E7F315}" destId="{3AB8E3DD-E646-48EE-BE62-C8D40C656A30}" srcOrd="0" destOrd="0" presId="urn:microsoft.com/office/officeart/2005/8/layout/balance1"/>
    <dgm:cxn modelId="{EDC95B23-CE60-4E80-ACC1-B73BAE4EA8A2}" srcId="{8F158C75-D8F2-4F5D-AAC7-DF5C630123CF}" destId="{615B6856-C6CB-4A75-B670-326AC21E78BE}" srcOrd="0" destOrd="0" parTransId="{FB50FAE0-BAC9-49A5-AC67-8D44D94F9E6A}" sibTransId="{487EED36-0D84-4660-8248-E7C866369DFC}"/>
    <dgm:cxn modelId="{58E49208-50A4-4D52-A9C4-C5F4F2137BC8}" type="presOf" srcId="{615B6856-C6CB-4A75-B670-326AC21E78BE}" destId="{7FA07907-0D7A-4338-8EA2-46D0515FEB07}" srcOrd="0" destOrd="0" presId="urn:microsoft.com/office/officeart/2005/8/layout/balance1"/>
    <dgm:cxn modelId="{94E9356E-8517-4332-92E5-E5C5571572F5}" type="presOf" srcId="{6BF2A123-CE15-409D-83B4-4C7F0EEE804E}" destId="{4E292DB0-D310-437B-B426-BE9F587652E2}" srcOrd="0" destOrd="0" presId="urn:microsoft.com/office/officeart/2005/8/layout/balance1"/>
    <dgm:cxn modelId="{A8D21D39-0084-44B4-AAE5-74D44485247B}" srcId="{F157104D-7EF0-4356-8DD6-938485A45D4A}" destId="{6BF2A123-CE15-409D-83B4-4C7F0EEE804E}" srcOrd="1" destOrd="0" parTransId="{42FEB882-D047-42D4-B90D-49D394647B15}" sibTransId="{F5834097-FDFD-41EB-B319-0C842B4BD810}"/>
    <dgm:cxn modelId="{E44FA98B-0C0F-4168-B6B1-C811F73DA037}" type="presOf" srcId="{C05E0D56-61C1-4EDF-8AAA-D819C91278F8}" destId="{2A9C4011-DA4D-4A0C-A918-BAFA2CCE78D0}" srcOrd="0" destOrd="0" presId="urn:microsoft.com/office/officeart/2005/8/layout/balance1"/>
    <dgm:cxn modelId="{E252FD16-E4F4-4F92-AB73-DA6F327DCCD2}" type="presOf" srcId="{C65B3A37-085C-47CF-9AB0-021BC453CD9A}" destId="{0DA855AA-B52B-4203-991D-87790AC5C345}" srcOrd="0" destOrd="0" presId="urn:microsoft.com/office/officeart/2005/8/layout/balance1"/>
    <dgm:cxn modelId="{37173451-2F35-4B48-B7F5-427F81F37303}" srcId="{F157104D-7EF0-4356-8DD6-938485A45D4A}" destId="{36BB076E-0ADC-4ECA-94C9-782E3EA9F4FF}" srcOrd="3" destOrd="0" parTransId="{A714A220-4BFD-4074-B7CF-6D463E070382}" sibTransId="{75DCB2F5-8902-43D5-A0CE-C5E5E3CB3E45}"/>
    <dgm:cxn modelId="{02901A46-43B7-4619-8F96-85CF6067358C}" type="presOf" srcId="{8F158C75-D8F2-4F5D-AAC7-DF5C630123CF}" destId="{9C101E89-9B50-4D13-A5C6-5F30488A24D3}" srcOrd="0" destOrd="0" presId="urn:microsoft.com/office/officeart/2005/8/layout/balance1"/>
    <dgm:cxn modelId="{A20D0D02-D37D-4006-A238-5935D7CE49D1}" srcId="{615B6856-C6CB-4A75-B670-326AC21E78BE}" destId="{C05E0D56-61C1-4EDF-8AAA-D819C91278F8}" srcOrd="3" destOrd="0" parTransId="{A8D75D01-ACE6-44BA-BC39-8DA5EB7DC407}" sibTransId="{88D2DC7A-1344-4D51-AFC5-9FA485E4E43D}"/>
    <dgm:cxn modelId="{C9EE8129-3354-4DF8-9C74-130CFAF61237}" type="presOf" srcId="{36BB076E-0ADC-4ECA-94C9-782E3EA9F4FF}" destId="{AD6C41AF-E805-40C7-8039-A7EFC3F45425}" srcOrd="0" destOrd="0" presId="urn:microsoft.com/office/officeart/2005/8/layout/balance1"/>
    <dgm:cxn modelId="{AA2FD1F6-F427-4453-A524-EF8CCD502FD5}" type="presOf" srcId="{772F8CC8-243C-4B24-AA74-101F8C5D3493}" destId="{09F8A337-EDDA-41BF-9369-62EF06EC4999}" srcOrd="0" destOrd="0" presId="urn:microsoft.com/office/officeart/2005/8/layout/balance1"/>
    <dgm:cxn modelId="{57146853-5745-4806-8C64-9D74ED25D872}" type="presOf" srcId="{F157104D-7EF0-4356-8DD6-938485A45D4A}" destId="{423E1CBC-612C-40FD-A731-B840333FB86E}" srcOrd="0" destOrd="0" presId="urn:microsoft.com/office/officeart/2005/8/layout/balance1"/>
    <dgm:cxn modelId="{CD843128-A865-4DBD-AC39-C78CD56E5731}" srcId="{F157104D-7EF0-4356-8DD6-938485A45D4A}" destId="{C65B3A37-085C-47CF-9AB0-021BC453CD9A}" srcOrd="0" destOrd="0" parTransId="{1D538B55-C358-43E6-A54A-0BB961A029C2}" sibTransId="{20F337D8-5232-4CE8-96A5-542C3E1D6FD4}"/>
    <dgm:cxn modelId="{565FE215-5BC7-4F05-A5EB-5EEAF10AD632}" type="presOf" srcId="{D823E64B-AF4E-4847-8885-8A26CB93CD54}" destId="{843DB36F-E1A6-4E16-A67A-7FF6D24D253D}" srcOrd="0" destOrd="0" presId="urn:microsoft.com/office/officeart/2005/8/layout/balance1"/>
    <dgm:cxn modelId="{F47C8C0B-D849-4D4C-BBCA-537F52F1FF77}" srcId="{F157104D-7EF0-4356-8DD6-938485A45D4A}" destId="{D823E64B-AF4E-4847-8885-8A26CB93CD54}" srcOrd="2" destOrd="0" parTransId="{E1478AC4-C88C-4866-B2B9-A23A5F38E73D}" sibTransId="{52E30656-F152-4C67-8E61-F544AD9BEBDE}"/>
    <dgm:cxn modelId="{CEB2811E-2795-4A7E-B6C7-603ECF852DEA}" srcId="{615B6856-C6CB-4A75-B670-326AC21E78BE}" destId="{F5928552-1EE7-4BEF-B359-4D17F6E7F315}" srcOrd="1" destOrd="0" parTransId="{2F2E185F-E4A3-4FBE-A0DD-9BEAE013CBE5}" sibTransId="{8D81FC80-E11B-4A46-9FC6-4053B0E96259}"/>
    <dgm:cxn modelId="{6831DE02-68DA-46A3-B2E2-3CC879D39D1E}" srcId="{8F158C75-D8F2-4F5D-AAC7-DF5C630123CF}" destId="{F157104D-7EF0-4356-8DD6-938485A45D4A}" srcOrd="1" destOrd="0" parTransId="{54A73EAD-20EA-47E4-8FBA-28FCC3A90ABA}" sibTransId="{F93CA0C6-1910-4AC2-B7BD-B4C873BA1A2D}"/>
    <dgm:cxn modelId="{F7B96D7B-5135-4333-B9A8-9646DA12B205}" type="presParOf" srcId="{9C101E89-9B50-4D13-A5C6-5F30488A24D3}" destId="{D37A43CC-BB73-4B2C-876E-9473851929B3}" srcOrd="0" destOrd="0" presId="urn:microsoft.com/office/officeart/2005/8/layout/balance1"/>
    <dgm:cxn modelId="{19A22A93-902F-4A44-9C3D-4971EA67D42F}" type="presParOf" srcId="{9C101E89-9B50-4D13-A5C6-5F30488A24D3}" destId="{67BEB7A6-5733-430E-9986-DF4A35EED9F8}" srcOrd="1" destOrd="0" presId="urn:microsoft.com/office/officeart/2005/8/layout/balance1"/>
    <dgm:cxn modelId="{7AC6025C-DCC7-4CD6-B4A4-00DF05FE19A7}" type="presParOf" srcId="{67BEB7A6-5733-430E-9986-DF4A35EED9F8}" destId="{7FA07907-0D7A-4338-8EA2-46D0515FEB07}" srcOrd="0" destOrd="0" presId="urn:microsoft.com/office/officeart/2005/8/layout/balance1"/>
    <dgm:cxn modelId="{D1980BD0-60A3-420C-8445-2145E505B2B9}" type="presParOf" srcId="{67BEB7A6-5733-430E-9986-DF4A35EED9F8}" destId="{423E1CBC-612C-40FD-A731-B840333FB86E}" srcOrd="1" destOrd="0" presId="urn:microsoft.com/office/officeart/2005/8/layout/balance1"/>
    <dgm:cxn modelId="{AB6FEF65-7E21-4966-95DF-324B650B69E4}" type="presParOf" srcId="{9C101E89-9B50-4D13-A5C6-5F30488A24D3}" destId="{17DF0242-CD2B-4DE6-A3C4-9BFFC9A70DC2}" srcOrd="2" destOrd="0" presId="urn:microsoft.com/office/officeart/2005/8/layout/balance1"/>
    <dgm:cxn modelId="{E8E47EAD-45D3-4184-8A06-8D4B4DA6F3B4}" type="presParOf" srcId="{17DF0242-CD2B-4DE6-A3C4-9BFFC9A70DC2}" destId="{A095E3E0-0DBF-4E38-ABCC-486EBA81B7CF}" srcOrd="0" destOrd="0" presId="urn:microsoft.com/office/officeart/2005/8/layout/balance1"/>
    <dgm:cxn modelId="{F6DABC9F-4E31-4920-B48D-0BD6106E2676}" type="presParOf" srcId="{17DF0242-CD2B-4DE6-A3C4-9BFFC9A70DC2}" destId="{53252698-CD70-418A-8746-D6008E71EE41}" srcOrd="1" destOrd="0" presId="urn:microsoft.com/office/officeart/2005/8/layout/balance1"/>
    <dgm:cxn modelId="{2D4B368E-551B-45D0-9293-DDDC9279B1C9}" type="presParOf" srcId="{17DF0242-CD2B-4DE6-A3C4-9BFFC9A70DC2}" destId="{FEEB13B7-0ADF-45FF-A496-F763692D0879}" srcOrd="2" destOrd="0" presId="urn:microsoft.com/office/officeart/2005/8/layout/balance1"/>
    <dgm:cxn modelId="{B95506EB-4A73-49F2-8221-04B8B0DC2C04}" type="presParOf" srcId="{17DF0242-CD2B-4DE6-A3C4-9BFFC9A70DC2}" destId="{0DA855AA-B52B-4203-991D-87790AC5C345}" srcOrd="3" destOrd="0" presId="urn:microsoft.com/office/officeart/2005/8/layout/balance1"/>
    <dgm:cxn modelId="{AADDAD24-75C4-4218-8C1D-6BFA14262640}" type="presParOf" srcId="{17DF0242-CD2B-4DE6-A3C4-9BFFC9A70DC2}" destId="{4E292DB0-D310-437B-B426-BE9F587652E2}" srcOrd="4" destOrd="0" presId="urn:microsoft.com/office/officeart/2005/8/layout/balance1"/>
    <dgm:cxn modelId="{B8E4F651-A6E0-4913-8AC2-880B70CCB737}" type="presParOf" srcId="{17DF0242-CD2B-4DE6-A3C4-9BFFC9A70DC2}" destId="{843DB36F-E1A6-4E16-A67A-7FF6D24D253D}" srcOrd="5" destOrd="0" presId="urn:microsoft.com/office/officeart/2005/8/layout/balance1"/>
    <dgm:cxn modelId="{E79F8685-B475-49F4-8935-64AEEF7B8423}" type="presParOf" srcId="{17DF0242-CD2B-4DE6-A3C4-9BFFC9A70DC2}" destId="{AD6C41AF-E805-40C7-8039-A7EFC3F45425}" srcOrd="6" destOrd="0" presId="urn:microsoft.com/office/officeart/2005/8/layout/balance1"/>
    <dgm:cxn modelId="{990EDC16-E6DD-4D60-8B03-D054D6E7D873}" type="presParOf" srcId="{17DF0242-CD2B-4DE6-A3C4-9BFFC9A70DC2}" destId="{09F8A337-EDDA-41BF-9369-62EF06EC4999}" srcOrd="7" destOrd="0" presId="urn:microsoft.com/office/officeart/2005/8/layout/balance1"/>
    <dgm:cxn modelId="{5E16897C-4059-4C4B-AE30-FB895F10D1C0}" type="presParOf" srcId="{17DF0242-CD2B-4DE6-A3C4-9BFFC9A70DC2}" destId="{3AB8E3DD-E646-48EE-BE62-C8D40C656A30}" srcOrd="8" destOrd="0" presId="urn:microsoft.com/office/officeart/2005/8/layout/balance1"/>
    <dgm:cxn modelId="{E9D2D824-D4C4-4A8D-9964-BED7C3BF8555}" type="presParOf" srcId="{17DF0242-CD2B-4DE6-A3C4-9BFFC9A70DC2}" destId="{7864C3A0-F5F6-46CF-9FAB-D6310DED37F3}" srcOrd="9" destOrd="0" presId="urn:microsoft.com/office/officeart/2005/8/layout/balance1"/>
    <dgm:cxn modelId="{ED32D7B2-1AF7-478D-9F03-EEB654351045}" type="presParOf" srcId="{17DF0242-CD2B-4DE6-A3C4-9BFFC9A70DC2}" destId="{2A9C4011-DA4D-4A0C-A918-BAFA2CCE78D0}" srcOrd="10" destOrd="0" presId="urn:microsoft.com/office/officeart/2005/8/layout/balanc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5700F2-4651-4D81-9EB6-161BF017A593}" type="doc">
      <dgm:prSet loTypeId="urn:microsoft.com/office/officeart/2008/layout/BendingPictureCaption" loCatId="picture" qsTypeId="urn:microsoft.com/office/officeart/2005/8/quickstyle/simple1" qsCatId="simple" csTypeId="urn:microsoft.com/office/officeart/2005/8/colors/accent1_2" csCatId="accent1" phldr="1"/>
      <dgm:spPr/>
    </dgm:pt>
    <dgm:pt modelId="{6A1767F0-C743-4472-BAA5-EE34BE8F3218}">
      <dgm:prSet phldrT="[Текст]"/>
      <dgm:spPr/>
      <dgm:t>
        <a:bodyPr/>
        <a:lstStyle/>
        <a:p>
          <a:r>
            <a:rPr lang="en-US" dirty="0" smtClean="0"/>
            <a:t>As can be seen from picture, most of the respondent's' response in both groups have a neutral modality.</a:t>
          </a:r>
          <a:endParaRPr lang="ru-RU" dirty="0"/>
        </a:p>
      </dgm:t>
    </dgm:pt>
    <dgm:pt modelId="{123F0AB7-4447-4275-BFC1-158EA3FE285F}" type="parTrans" cxnId="{A84E5808-6FEC-41BE-8655-664C83BF6F86}">
      <dgm:prSet/>
      <dgm:spPr/>
      <dgm:t>
        <a:bodyPr/>
        <a:lstStyle/>
        <a:p>
          <a:endParaRPr lang="ru-RU"/>
        </a:p>
      </dgm:t>
    </dgm:pt>
    <dgm:pt modelId="{FC1A841D-3AAA-44C7-8019-1991165FC279}" type="sibTrans" cxnId="{A84E5808-6FEC-41BE-8655-664C83BF6F86}">
      <dgm:prSet/>
      <dgm:spPr/>
      <dgm:t>
        <a:bodyPr/>
        <a:lstStyle/>
        <a:p>
          <a:endParaRPr lang="ru-RU"/>
        </a:p>
      </dgm:t>
    </dgm:pt>
    <dgm:pt modelId="{9EC11558-2707-4917-8EC3-17ADBC838CE2}" type="pres">
      <dgm:prSet presAssocID="{235700F2-4651-4D81-9EB6-161BF017A593}" presName="diagram" presStyleCnt="0">
        <dgm:presLayoutVars>
          <dgm:dir/>
        </dgm:presLayoutVars>
      </dgm:prSet>
      <dgm:spPr/>
    </dgm:pt>
    <dgm:pt modelId="{D7A6DF33-39B2-4EE1-B50A-1CB856DADC81}" type="pres">
      <dgm:prSet presAssocID="{6A1767F0-C743-4472-BAA5-EE34BE8F3218}" presName="composite" presStyleCnt="0"/>
      <dgm:spPr/>
    </dgm:pt>
    <dgm:pt modelId="{260BE9AD-3222-4D32-82A8-3ADD66CE8DF6}" type="pres">
      <dgm:prSet presAssocID="{6A1767F0-C743-4472-BAA5-EE34BE8F3218}" presName="Image" presStyleLbl="bgShp" presStyleIdx="0" presStyleCnt="1"/>
      <dgm:spPr>
        <a:blipFill>
          <a:blip xmlns:r="http://schemas.openxmlformats.org/officeDocument/2006/relationships" r:embed="rId1">
            <a:extLst>
              <a:ext uri="{28A0092B-C50C-407E-A947-70E740481C1C}">
                <a14:useLocalDpi xmlns:a14="http://schemas.microsoft.com/office/drawing/2010/main" val="0"/>
              </a:ext>
            </a:extLst>
          </a:blip>
          <a:srcRect/>
          <a:stretch>
            <a:fillRect l="-28000" r="-28000"/>
          </a:stretch>
        </a:blipFill>
      </dgm:spPr>
    </dgm:pt>
    <dgm:pt modelId="{FDA4BD1D-3DF6-4D2C-80C0-53D51120BABE}" type="pres">
      <dgm:prSet presAssocID="{6A1767F0-C743-4472-BAA5-EE34BE8F3218}" presName="Parent" presStyleLbl="node0" presStyleIdx="0" presStyleCnt="1" custScaleX="159173" custScaleY="74292">
        <dgm:presLayoutVars>
          <dgm:bulletEnabled val="1"/>
        </dgm:presLayoutVars>
      </dgm:prSet>
      <dgm:spPr/>
      <dgm:t>
        <a:bodyPr/>
        <a:lstStyle/>
        <a:p>
          <a:endParaRPr lang="ru-RU"/>
        </a:p>
      </dgm:t>
    </dgm:pt>
  </dgm:ptLst>
  <dgm:cxnLst>
    <dgm:cxn modelId="{493C371C-DD5C-40F5-B639-5887C5B02D63}" type="presOf" srcId="{6A1767F0-C743-4472-BAA5-EE34BE8F3218}" destId="{FDA4BD1D-3DF6-4D2C-80C0-53D51120BABE}" srcOrd="0" destOrd="0" presId="urn:microsoft.com/office/officeart/2008/layout/BendingPictureCaption"/>
    <dgm:cxn modelId="{A5C8E7E9-33D2-45CF-9D00-B4855902BF5E}" type="presOf" srcId="{235700F2-4651-4D81-9EB6-161BF017A593}" destId="{9EC11558-2707-4917-8EC3-17ADBC838CE2}" srcOrd="0" destOrd="0" presId="urn:microsoft.com/office/officeart/2008/layout/BendingPictureCaption"/>
    <dgm:cxn modelId="{A84E5808-6FEC-41BE-8655-664C83BF6F86}" srcId="{235700F2-4651-4D81-9EB6-161BF017A593}" destId="{6A1767F0-C743-4472-BAA5-EE34BE8F3218}" srcOrd="0" destOrd="0" parTransId="{123F0AB7-4447-4275-BFC1-158EA3FE285F}" sibTransId="{FC1A841D-3AAA-44C7-8019-1991165FC279}"/>
    <dgm:cxn modelId="{DE2349A2-4F84-43CD-A91C-6C1138EE81D0}" type="presParOf" srcId="{9EC11558-2707-4917-8EC3-17ADBC838CE2}" destId="{D7A6DF33-39B2-4EE1-B50A-1CB856DADC81}" srcOrd="0" destOrd="0" presId="urn:microsoft.com/office/officeart/2008/layout/BendingPictureCaption"/>
    <dgm:cxn modelId="{FE21C27B-2D4F-45A3-85C4-67AF5ACA1400}" type="presParOf" srcId="{D7A6DF33-39B2-4EE1-B50A-1CB856DADC81}" destId="{260BE9AD-3222-4D32-82A8-3ADD66CE8DF6}" srcOrd="0" destOrd="0" presId="urn:microsoft.com/office/officeart/2008/layout/BendingPictureCaption"/>
    <dgm:cxn modelId="{E3A058D2-7514-4889-A9DF-73544C92CA3A}" type="presParOf" srcId="{D7A6DF33-39B2-4EE1-B50A-1CB856DADC81}" destId="{FDA4BD1D-3DF6-4D2C-80C0-53D51120BABE}" srcOrd="1" destOrd="0" presId="urn:microsoft.com/office/officeart/2008/layout/BendingPictureCapti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A07907-0D7A-4338-8EA2-46D0515FEB07}">
      <dsp:nvSpPr>
        <dsp:cNvPr id="0" name=""/>
        <dsp:cNvSpPr/>
      </dsp:nvSpPr>
      <dsp:spPr>
        <a:xfrm>
          <a:off x="2029750" y="0"/>
          <a:ext cx="1694838" cy="941577"/>
        </a:xfrm>
        <a:prstGeom prst="roundRect">
          <a:avLst>
            <a:gd name="adj" fmla="val 1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Transformation of the family institution</a:t>
          </a:r>
          <a:endParaRPr lang="ru-RU" sz="1200" kern="1200" dirty="0"/>
        </a:p>
      </dsp:txBody>
      <dsp:txXfrm>
        <a:off x="2057328" y="27578"/>
        <a:ext cx="1639682" cy="886421"/>
      </dsp:txXfrm>
    </dsp:sp>
    <dsp:sp modelId="{423E1CBC-612C-40FD-A731-B840333FB86E}">
      <dsp:nvSpPr>
        <dsp:cNvPr id="0" name=""/>
        <dsp:cNvSpPr/>
      </dsp:nvSpPr>
      <dsp:spPr>
        <a:xfrm>
          <a:off x="4523120" y="0"/>
          <a:ext cx="1694838" cy="941577"/>
        </a:xfrm>
        <a:prstGeom prst="roundRect">
          <a:avLst>
            <a:gd name="adj" fmla="val 1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Crisis of the family institution</a:t>
          </a:r>
          <a:endParaRPr lang="ru-RU" sz="1200" kern="1200" dirty="0"/>
        </a:p>
      </dsp:txBody>
      <dsp:txXfrm>
        <a:off x="4550698" y="27578"/>
        <a:ext cx="1639682" cy="886421"/>
      </dsp:txXfrm>
    </dsp:sp>
    <dsp:sp modelId="{53252698-CD70-418A-8746-D6008E71EE41}">
      <dsp:nvSpPr>
        <dsp:cNvPr id="0" name=""/>
        <dsp:cNvSpPr/>
      </dsp:nvSpPr>
      <dsp:spPr>
        <a:xfrm>
          <a:off x="3748128" y="4001703"/>
          <a:ext cx="706182" cy="706182"/>
        </a:xfrm>
        <a:prstGeom prst="triangle">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EEB13B7-0ADF-45FF-A496-F763692D0879}">
      <dsp:nvSpPr>
        <dsp:cNvPr id="0" name=""/>
        <dsp:cNvSpPr/>
      </dsp:nvSpPr>
      <dsp:spPr>
        <a:xfrm>
          <a:off x="1982671" y="3706047"/>
          <a:ext cx="4237097" cy="286239"/>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DA855AA-B52B-4203-991D-87790AC5C345}">
      <dsp:nvSpPr>
        <dsp:cNvPr id="0" name=""/>
        <dsp:cNvSpPr/>
      </dsp:nvSpPr>
      <dsp:spPr>
        <a:xfrm>
          <a:off x="4477850" y="3092139"/>
          <a:ext cx="1694838" cy="58001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Increasing the number of divorces</a:t>
          </a:r>
          <a:endParaRPr lang="ru-RU" sz="1200" kern="1200" dirty="0"/>
        </a:p>
      </dsp:txBody>
      <dsp:txXfrm>
        <a:off x="4506164" y="3120453"/>
        <a:ext cx="1638210" cy="523383"/>
      </dsp:txXfrm>
    </dsp:sp>
    <dsp:sp modelId="{4E292DB0-D310-437B-B426-BE9F587652E2}">
      <dsp:nvSpPr>
        <dsp:cNvPr id="0" name=""/>
        <dsp:cNvSpPr/>
      </dsp:nvSpPr>
      <dsp:spPr>
        <a:xfrm>
          <a:off x="4477850" y="2466932"/>
          <a:ext cx="1694838" cy="58001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Low level of parental responsibility</a:t>
          </a:r>
          <a:endParaRPr lang="ru-RU" sz="1200" kern="1200" dirty="0"/>
        </a:p>
      </dsp:txBody>
      <dsp:txXfrm>
        <a:off x="4506164" y="2495246"/>
        <a:ext cx="1638210" cy="523383"/>
      </dsp:txXfrm>
    </dsp:sp>
    <dsp:sp modelId="{843DB36F-E1A6-4E16-A67A-7FF6D24D253D}">
      <dsp:nvSpPr>
        <dsp:cNvPr id="0" name=""/>
        <dsp:cNvSpPr/>
      </dsp:nvSpPr>
      <dsp:spPr>
        <a:xfrm>
          <a:off x="4477850" y="1841725"/>
          <a:ext cx="1694838" cy="58001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Breaking the intergenerational connection</a:t>
          </a:r>
          <a:endParaRPr lang="ru-RU" sz="1200" kern="1200" dirty="0"/>
        </a:p>
      </dsp:txBody>
      <dsp:txXfrm>
        <a:off x="4506164" y="1870039"/>
        <a:ext cx="1638210" cy="523383"/>
      </dsp:txXfrm>
    </dsp:sp>
    <dsp:sp modelId="{AD6C41AF-E805-40C7-8039-A7EFC3F45425}">
      <dsp:nvSpPr>
        <dsp:cNvPr id="0" name=""/>
        <dsp:cNvSpPr/>
      </dsp:nvSpPr>
      <dsp:spPr>
        <a:xfrm>
          <a:off x="4477850" y="1205218"/>
          <a:ext cx="1694838" cy="58001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smtClean="0"/>
            <a:t>Reducing </a:t>
          </a:r>
          <a:r>
            <a:rPr lang="en-US" sz="1200" kern="1200" dirty="0" smtClean="0"/>
            <a:t>the level of tolerance of homosexuality</a:t>
          </a:r>
          <a:endParaRPr lang="ru-RU" sz="1200" kern="1200" dirty="0"/>
        </a:p>
      </dsp:txBody>
      <dsp:txXfrm>
        <a:off x="4506164" y="1233532"/>
        <a:ext cx="1638210" cy="523383"/>
      </dsp:txXfrm>
    </dsp:sp>
    <dsp:sp modelId="{09F8A337-EDDA-41BF-9369-62EF06EC4999}">
      <dsp:nvSpPr>
        <dsp:cNvPr id="0" name=""/>
        <dsp:cNvSpPr/>
      </dsp:nvSpPr>
      <dsp:spPr>
        <a:xfrm>
          <a:off x="2029750" y="3092139"/>
          <a:ext cx="1694838" cy="58001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Changing the composition of the family</a:t>
          </a:r>
          <a:endParaRPr lang="ru-RU" sz="1200" kern="1200" dirty="0"/>
        </a:p>
      </dsp:txBody>
      <dsp:txXfrm>
        <a:off x="2058064" y="3120453"/>
        <a:ext cx="1638210" cy="523383"/>
      </dsp:txXfrm>
    </dsp:sp>
    <dsp:sp modelId="{3AB8E3DD-E646-48EE-BE62-C8D40C656A30}">
      <dsp:nvSpPr>
        <dsp:cNvPr id="0" name=""/>
        <dsp:cNvSpPr/>
      </dsp:nvSpPr>
      <dsp:spPr>
        <a:xfrm>
          <a:off x="2029750" y="2466932"/>
          <a:ext cx="1694838" cy="58001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Changing attitudes towards the official registration of marriage </a:t>
          </a:r>
          <a:endParaRPr lang="ru-RU" sz="1000" kern="1200" dirty="0"/>
        </a:p>
      </dsp:txBody>
      <dsp:txXfrm>
        <a:off x="2058064" y="2495246"/>
        <a:ext cx="1638210" cy="523383"/>
      </dsp:txXfrm>
    </dsp:sp>
    <dsp:sp modelId="{7864C3A0-F5F6-46CF-9FAB-D6310DED37F3}">
      <dsp:nvSpPr>
        <dsp:cNvPr id="0" name=""/>
        <dsp:cNvSpPr/>
      </dsp:nvSpPr>
      <dsp:spPr>
        <a:xfrm>
          <a:off x="2029750" y="1841725"/>
          <a:ext cx="1694838" cy="58001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Changing the number of children in the family</a:t>
          </a:r>
          <a:endParaRPr lang="ru-RU" sz="1200" kern="1200" dirty="0"/>
        </a:p>
      </dsp:txBody>
      <dsp:txXfrm>
        <a:off x="2058064" y="1870039"/>
        <a:ext cx="1638210" cy="523383"/>
      </dsp:txXfrm>
    </dsp:sp>
    <dsp:sp modelId="{2A9C4011-DA4D-4A0C-A918-BAFA2CCE78D0}">
      <dsp:nvSpPr>
        <dsp:cNvPr id="0" name=""/>
        <dsp:cNvSpPr/>
      </dsp:nvSpPr>
      <dsp:spPr>
        <a:xfrm>
          <a:off x="2029750" y="1205218"/>
          <a:ext cx="1694838" cy="58001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Changing the role of the family in the upbringing of children</a:t>
          </a:r>
          <a:endParaRPr lang="ru-RU" sz="1000" kern="1200" dirty="0"/>
        </a:p>
      </dsp:txBody>
      <dsp:txXfrm>
        <a:off x="2058064" y="1233532"/>
        <a:ext cx="1638210" cy="5233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0BE9AD-3222-4D32-82A8-3ADD66CE8DF6}">
      <dsp:nvSpPr>
        <dsp:cNvPr id="0" name=""/>
        <dsp:cNvSpPr/>
      </dsp:nvSpPr>
      <dsp:spPr>
        <a:xfrm>
          <a:off x="576999" y="68104"/>
          <a:ext cx="5117133" cy="3781542"/>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8000" r="-28000"/>
          </a:stretch>
        </a:blipFill>
        <a:ln>
          <a:noFill/>
        </a:ln>
        <a:effectLst/>
      </dsp:spPr>
      <dsp:style>
        <a:lnRef idx="0">
          <a:scrgbClr r="0" g="0" b="0"/>
        </a:lnRef>
        <a:fillRef idx="1">
          <a:scrgbClr r="0" g="0" b="0"/>
        </a:fillRef>
        <a:effectRef idx="0">
          <a:scrgbClr r="0" g="0" b="0"/>
        </a:effectRef>
        <a:fontRef idx="minor"/>
      </dsp:style>
    </dsp:sp>
    <dsp:sp modelId="{FDA4BD1D-3DF6-4D2C-80C0-53D51120BABE}">
      <dsp:nvSpPr>
        <dsp:cNvPr id="0" name=""/>
        <dsp:cNvSpPr/>
      </dsp:nvSpPr>
      <dsp:spPr>
        <a:xfrm>
          <a:off x="306713" y="3300191"/>
          <a:ext cx="7018645" cy="78724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5000"/>
            </a:spcAft>
          </a:pPr>
          <a:r>
            <a:rPr lang="en-US" sz="2400" kern="1200" dirty="0" smtClean="0"/>
            <a:t>As can be seen from picture, most of the respondent's' response in both groups have a neutral modality.</a:t>
          </a:r>
          <a:endParaRPr lang="ru-RU" sz="2400" kern="1200" dirty="0"/>
        </a:p>
      </dsp:txBody>
      <dsp:txXfrm>
        <a:off x="306713" y="3300191"/>
        <a:ext cx="7018645" cy="787244"/>
      </dsp:txXfrm>
    </dsp:sp>
  </dsp:spTree>
</dsp:drawing>
</file>

<file path=ppt/diagrams/layout1.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2.xml><?xml version="1.0" encoding="utf-8"?>
<dgm:layoutDef xmlns:dgm="http://schemas.openxmlformats.org/drawingml/2006/diagram" xmlns:a="http://schemas.openxmlformats.org/drawingml/2006/main" uniqueId="urn:microsoft.com/office/officeart/2008/layout/BendingPictureCaption">
  <dgm:title val=""/>
  <dgm:desc val=""/>
  <dgm:catLst>
    <dgm:cat type="picture" pri="6000"/>
    <dgm:cat type="pictureconvert" pri="6000"/>
  </dgm:catLst>
  <dgm:sampData>
    <dgm:dataModel>
      <dgm:ptLst>
        <dgm:pt modelId="0" type="doc"/>
        <dgm:pt modelId="1">
          <dgm:prSet phldr="1"/>
        </dgm:pt>
        <dgm:pt modelId="2">
          <dgm:prSet phldr="1"/>
        </dgm:pt>
      </dgm:ptLst>
      <dgm:cxnLst>
        <dgm:cxn modelId="7" srcId="0" destId="1" srcOrd="0" destOrd="0"/>
        <dgm:cxn modelId="8" srcId="0" destId="2" srcOrd="1"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diagram">
    <dgm:varLst>
      <dgm:dir/>
    </dgm:varLst>
    <dgm:choose name="Name0">
      <dgm:if name="Name1" func="var" arg="dir" op="equ" val="norm">
        <dgm:alg type="snake">
          <dgm:param type="off" val="ctr"/>
        </dgm:alg>
      </dgm:if>
      <dgm:else name="Name2">
        <dgm:alg type="snake">
          <dgm:param type="grDir" val="tR"/>
          <dgm:param type="off" val="c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alg type="composite">
          <dgm:param type="ar" val="1.31"/>
        </dgm:alg>
        <dgm:shape xmlns:r="http://schemas.openxmlformats.org/officeDocument/2006/relationships" r:blip="">
          <dgm:adjLst/>
        </dgm:shape>
        <dgm:choose name="Name3">
          <dgm:if name="Name4" func="var" arg="dir" op="equ" val="norm">
            <dgm:constrLst>
              <dgm:constr type="l" for="ch" forName="Image" refType="w" fact="0"/>
              <dgm:constr type="t" for="ch" forName="Image" refType="h" fact="0"/>
              <dgm:constr type="w" for="ch" forName="Image" refType="w" fact="0.94"/>
              <dgm:constr type="h" for="ch" forName="Image" refType="h" fact="0.91"/>
              <dgm:constr type="l" for="ch" forName="Parent" refType="w" fact="0.19"/>
              <dgm:constr type="t" for="ch" forName="Parent" refType="h" fact="0.745"/>
              <dgm:constr type="w" for="ch" forName="Parent" refType="w" fact="0.81"/>
              <dgm:constr type="h" for="ch" forName="Parent" refType="h" fact="0.255"/>
            </dgm:constrLst>
          </dgm:if>
          <dgm:else name="Name5">
            <dgm:constrLst>
              <dgm:constr type="l" for="ch" forName="Image" refType="w" fact="0.06"/>
              <dgm:constr type="t" for="ch" forName="Image" refType="h" fact="0"/>
              <dgm:constr type="w" for="ch" forName="Image" refType="w" fact="0.94"/>
              <dgm:constr type="h" for="ch" forName="Image" refType="h" fact="0.91"/>
              <dgm:constr type="l" for="ch" forName="Parent" refType="w" fact="0"/>
              <dgm:constr type="t" for="ch" forName="Parent" refType="h" fact="0.745"/>
              <dgm:constr type="w" for="ch" forName="Parent" refType="w" fact="0.81"/>
              <dgm:constr type="h" for="ch" forName="Parent" refType="h" fact="0.255"/>
            </dgm:constrLst>
          </dgm:else>
        </dgm:choose>
        <dgm:layoutNode name="Image" styleLbl="bgShp">
          <dgm:alg type="sp"/>
          <dgm:shape xmlns:r="http://schemas.openxmlformats.org/officeDocument/2006/relationships" type="rect" r:blip="" blipPhldr="1">
            <dgm:adjLst/>
          </dgm:shape>
          <dgm:presOf/>
        </dgm:layoutNode>
        <dgm:layoutNode name="Parent" styleLbl="node0">
          <dgm:varLst>
            <dgm:bulletEnabled val="1"/>
          </dgm:varLst>
          <dgm:alg type="tx">
            <dgm:param type="txAnchorVertCh" val="mid"/>
            <dgm:param type="shpTxRTLAlignCh" val="r"/>
            <dgm:param type="lnSpAfParP" val="5"/>
          </dgm:alg>
          <dgm:shape xmlns:r="http://schemas.openxmlformats.org/officeDocument/2006/relationships" type="rect" r:blip="">
            <dgm:adjLst/>
          </dgm:shape>
          <dgm:presOf axis="desOr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283A4E-9047-42E2-A01D-21B8FBF5E164}" type="datetimeFigureOut">
              <a:rPr lang="ru-RU" smtClean="0"/>
              <a:t>12.05.2022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7F0366-C2BE-4545-AFCE-32A43D485677}" type="slidenum">
              <a:rPr lang="ru-RU" smtClean="0"/>
              <a:t>‹#›</a:t>
            </a:fld>
            <a:endParaRPr lang="ru-RU"/>
          </a:p>
        </p:txBody>
      </p:sp>
    </p:spTree>
    <p:extLst>
      <p:ext uri="{BB962C8B-B14F-4D97-AF65-F5344CB8AC3E}">
        <p14:creationId xmlns:p14="http://schemas.microsoft.com/office/powerpoint/2010/main" val="376723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FCF9430-7827-400B-B677-4CEEC58F8C8B}" type="slidenum">
              <a:rPr lang="ru-RU" smtClean="0">
                <a:solidFill>
                  <a:prstClr val="black"/>
                </a:solidFill>
              </a:rPr>
              <a:pPr/>
              <a:t>2</a:t>
            </a:fld>
            <a:endParaRPr lang="ru-RU">
              <a:solidFill>
                <a:prstClr val="black"/>
              </a:solidFill>
            </a:endParaRPr>
          </a:p>
        </p:txBody>
      </p:sp>
    </p:spTree>
    <p:extLst>
      <p:ext uri="{BB962C8B-B14F-4D97-AF65-F5344CB8AC3E}">
        <p14:creationId xmlns:p14="http://schemas.microsoft.com/office/powerpoint/2010/main" val="755692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DB3FE71-0D66-4DCD-9DC8-DB95F88EFE4A}" type="datetimeFigureOut">
              <a:rPr lang="ru-RU" smtClean="0"/>
              <a:t>12.05.2022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1B3F4C9-3F8A-4CE2-A013-F10C9392D59B}" type="slidenum">
              <a:rPr lang="ru-RU" smtClean="0"/>
              <a:t>‹#›</a:t>
            </a:fld>
            <a:endParaRPr lang="ru-RU"/>
          </a:p>
        </p:txBody>
      </p:sp>
    </p:spTree>
    <p:extLst>
      <p:ext uri="{BB962C8B-B14F-4D97-AF65-F5344CB8AC3E}">
        <p14:creationId xmlns:p14="http://schemas.microsoft.com/office/powerpoint/2010/main" val="584016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DB3FE71-0D66-4DCD-9DC8-DB95F88EFE4A}" type="datetimeFigureOut">
              <a:rPr lang="ru-RU" smtClean="0"/>
              <a:t>12.05.2022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1B3F4C9-3F8A-4CE2-A013-F10C9392D59B}" type="slidenum">
              <a:rPr lang="ru-RU" smtClean="0"/>
              <a:t>‹#›</a:t>
            </a:fld>
            <a:endParaRPr lang="ru-RU"/>
          </a:p>
        </p:txBody>
      </p:sp>
    </p:spTree>
    <p:extLst>
      <p:ext uri="{BB962C8B-B14F-4D97-AF65-F5344CB8AC3E}">
        <p14:creationId xmlns:p14="http://schemas.microsoft.com/office/powerpoint/2010/main" val="1498966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DB3FE71-0D66-4DCD-9DC8-DB95F88EFE4A}" type="datetimeFigureOut">
              <a:rPr lang="ru-RU" smtClean="0"/>
              <a:t>12.05.2022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1B3F4C9-3F8A-4CE2-A013-F10C9392D59B}" type="slidenum">
              <a:rPr lang="ru-RU" smtClean="0"/>
              <a:t>‹#›</a:t>
            </a:fld>
            <a:endParaRPr lang="ru-RU"/>
          </a:p>
        </p:txBody>
      </p:sp>
    </p:spTree>
    <p:extLst>
      <p:ext uri="{BB962C8B-B14F-4D97-AF65-F5344CB8AC3E}">
        <p14:creationId xmlns:p14="http://schemas.microsoft.com/office/powerpoint/2010/main" val="2530790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ru-RU" smtClean="0"/>
              <a:t>Образец заголовка</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lgn="l">
              <a:defRPr/>
            </a:lvl1pPr>
          </a:lstStyle>
          <a:p>
            <a:fld id="{91789220-54D0-4CB0-A15C-0F999A34E304}" type="datetimeFigureOut">
              <a:rPr lang="ru-RU" smtClean="0">
                <a:solidFill>
                  <a:prstClr val="black">
                    <a:lumMod val="95000"/>
                    <a:lumOff val="5000"/>
                  </a:prstClr>
                </a:solidFill>
              </a:rPr>
              <a:pPr/>
              <a:t>12.05.2022</a:t>
            </a:fld>
            <a:endParaRPr lang="ru-RU">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ru-RU">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A37171C3-ABAA-4428-B760-BB26C5199C8F}" type="slidenum">
              <a:rPr lang="ru-RU" smtClean="0">
                <a:solidFill>
                  <a:prstClr val="black">
                    <a:lumMod val="95000"/>
                    <a:lumOff val="5000"/>
                  </a:prstClr>
                </a:solidFill>
              </a:rPr>
              <a:pPr/>
              <a:t>‹#›</a:t>
            </a:fld>
            <a:endParaRPr lang="ru-RU">
              <a:solidFill>
                <a:prstClr val="black">
                  <a:lumMod val="95000"/>
                  <a:lumOff val="5000"/>
                </a:prstClr>
              </a:solidFill>
            </a:endParaRP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3503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1789220-54D0-4CB0-A15C-0F999A34E304}" type="datetimeFigureOut">
              <a:rPr lang="ru-RU" smtClean="0">
                <a:solidFill>
                  <a:prstClr val="black">
                    <a:lumMod val="95000"/>
                    <a:lumOff val="5000"/>
                  </a:prstClr>
                </a:solidFill>
              </a:rPr>
              <a:pPr/>
              <a:t>12.05.2022</a:t>
            </a:fld>
            <a:endParaRPr lang="ru-RU">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ru-RU">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A37171C3-ABAA-4428-B760-BB26C5199C8F}" type="slidenum">
              <a:rPr lang="ru-RU" smtClean="0">
                <a:solidFill>
                  <a:prstClr val="black">
                    <a:lumMod val="95000"/>
                    <a:lumOff val="5000"/>
                  </a:prstClr>
                </a:solidFill>
              </a:rPr>
              <a:pPr/>
              <a:t>‹#›</a:t>
            </a:fld>
            <a:endParaRPr lang="ru-RU">
              <a:solidFill>
                <a:prstClr val="black">
                  <a:lumMod val="95000"/>
                  <a:lumOff val="5000"/>
                </a:prstClr>
              </a:solidFill>
            </a:endParaRPr>
          </a:p>
        </p:txBody>
      </p:sp>
    </p:spTree>
    <p:extLst>
      <p:ext uri="{BB962C8B-B14F-4D97-AF65-F5344CB8AC3E}">
        <p14:creationId xmlns:p14="http://schemas.microsoft.com/office/powerpoint/2010/main" val="2121185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1789220-54D0-4CB0-A15C-0F999A34E304}" type="datetimeFigureOut">
              <a:rPr lang="ru-RU" smtClean="0">
                <a:solidFill>
                  <a:prstClr val="black">
                    <a:lumMod val="95000"/>
                    <a:lumOff val="5000"/>
                  </a:prstClr>
                </a:solidFill>
              </a:rPr>
              <a:pPr/>
              <a:t>12.05.2022</a:t>
            </a:fld>
            <a:endParaRPr lang="ru-RU">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ru-RU">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A37171C3-ABAA-4428-B760-BB26C5199C8F}" type="slidenum">
              <a:rPr lang="ru-RU" smtClean="0">
                <a:solidFill>
                  <a:prstClr val="black">
                    <a:lumMod val="95000"/>
                    <a:lumOff val="5000"/>
                  </a:prstClr>
                </a:solidFill>
              </a:rPr>
              <a:pPr/>
              <a:t>‹#›</a:t>
            </a:fld>
            <a:endParaRPr lang="ru-RU">
              <a:solidFill>
                <a:prstClr val="black">
                  <a:lumMod val="95000"/>
                  <a:lumOff val="5000"/>
                </a:prstClr>
              </a:solidFill>
            </a:endParaRP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51627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1789220-54D0-4CB0-A15C-0F999A34E304}" type="datetimeFigureOut">
              <a:rPr lang="ru-RU" smtClean="0">
                <a:solidFill>
                  <a:prstClr val="black">
                    <a:lumMod val="95000"/>
                    <a:lumOff val="5000"/>
                  </a:prstClr>
                </a:solidFill>
              </a:rPr>
              <a:pPr/>
              <a:t>12.05.2022</a:t>
            </a:fld>
            <a:endParaRPr lang="ru-RU">
              <a:solidFill>
                <a:prstClr val="black">
                  <a:lumMod val="95000"/>
                  <a:lumOff val="5000"/>
                </a:prstClr>
              </a:solidFill>
            </a:endParaRPr>
          </a:p>
        </p:txBody>
      </p:sp>
      <p:sp>
        <p:nvSpPr>
          <p:cNvPr id="6" name="Footer Placeholder 5"/>
          <p:cNvSpPr>
            <a:spLocks noGrp="1"/>
          </p:cNvSpPr>
          <p:nvPr>
            <p:ph type="ftr" sz="quarter" idx="11"/>
          </p:nvPr>
        </p:nvSpPr>
        <p:spPr/>
        <p:txBody>
          <a:bodyPr/>
          <a:lstStyle/>
          <a:p>
            <a:endParaRPr lang="ru-RU">
              <a:solidFill>
                <a:prstClr val="black">
                  <a:lumMod val="95000"/>
                  <a:lumOff val="5000"/>
                </a:prstClr>
              </a:solidFill>
            </a:endParaRPr>
          </a:p>
        </p:txBody>
      </p:sp>
      <p:sp>
        <p:nvSpPr>
          <p:cNvPr id="7" name="Slide Number Placeholder 6"/>
          <p:cNvSpPr>
            <a:spLocks noGrp="1"/>
          </p:cNvSpPr>
          <p:nvPr>
            <p:ph type="sldNum" sz="quarter" idx="12"/>
          </p:nvPr>
        </p:nvSpPr>
        <p:spPr/>
        <p:txBody>
          <a:bodyPr/>
          <a:lstStyle/>
          <a:p>
            <a:fld id="{A37171C3-ABAA-4428-B760-BB26C5199C8F}" type="slidenum">
              <a:rPr lang="ru-RU" smtClean="0">
                <a:solidFill>
                  <a:prstClr val="black">
                    <a:lumMod val="95000"/>
                    <a:lumOff val="5000"/>
                  </a:prstClr>
                </a:solidFill>
              </a:rPr>
              <a:pPr/>
              <a:t>‹#›</a:t>
            </a:fld>
            <a:endParaRPr lang="ru-RU">
              <a:solidFill>
                <a:prstClr val="black">
                  <a:lumMod val="95000"/>
                  <a:lumOff val="5000"/>
                </a:prstClr>
              </a:solidFill>
            </a:endParaRPr>
          </a:p>
        </p:txBody>
      </p:sp>
    </p:spTree>
    <p:extLst>
      <p:ext uri="{BB962C8B-B14F-4D97-AF65-F5344CB8AC3E}">
        <p14:creationId xmlns:p14="http://schemas.microsoft.com/office/powerpoint/2010/main" val="35070666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24128" y="2967788"/>
            <a:ext cx="4754880" cy="33415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ru-RU" smtClean="0"/>
              <a:t>Образец текста</a:t>
            </a:r>
          </a:p>
        </p:txBody>
      </p:sp>
      <p:sp>
        <p:nvSpPr>
          <p:cNvPr id="6" name="Content Placeholder 5"/>
          <p:cNvSpPr>
            <a:spLocks noGrp="1"/>
          </p:cNvSpPr>
          <p:nvPr>
            <p:ph sz="quarter" idx="4"/>
          </p:nvPr>
        </p:nvSpPr>
        <p:spPr>
          <a:xfrm>
            <a:off x="5990888" y="2967788"/>
            <a:ext cx="4754880" cy="33415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1789220-54D0-4CB0-A15C-0F999A34E304}" type="datetimeFigureOut">
              <a:rPr lang="ru-RU" smtClean="0">
                <a:solidFill>
                  <a:prstClr val="black">
                    <a:lumMod val="95000"/>
                    <a:lumOff val="5000"/>
                  </a:prstClr>
                </a:solidFill>
              </a:rPr>
              <a:pPr/>
              <a:t>12.05.2022</a:t>
            </a:fld>
            <a:endParaRPr lang="ru-RU">
              <a:solidFill>
                <a:prstClr val="black">
                  <a:lumMod val="95000"/>
                  <a:lumOff val="5000"/>
                </a:prstClr>
              </a:solidFill>
            </a:endParaRPr>
          </a:p>
        </p:txBody>
      </p:sp>
      <p:sp>
        <p:nvSpPr>
          <p:cNvPr id="8" name="Footer Placeholder 7"/>
          <p:cNvSpPr>
            <a:spLocks noGrp="1"/>
          </p:cNvSpPr>
          <p:nvPr>
            <p:ph type="ftr" sz="quarter" idx="11"/>
          </p:nvPr>
        </p:nvSpPr>
        <p:spPr/>
        <p:txBody>
          <a:bodyPr/>
          <a:lstStyle/>
          <a:p>
            <a:endParaRPr lang="ru-RU">
              <a:solidFill>
                <a:prstClr val="black">
                  <a:lumMod val="95000"/>
                  <a:lumOff val="5000"/>
                </a:prstClr>
              </a:solidFill>
            </a:endParaRPr>
          </a:p>
        </p:txBody>
      </p:sp>
      <p:sp>
        <p:nvSpPr>
          <p:cNvPr id="9" name="Slide Number Placeholder 8"/>
          <p:cNvSpPr>
            <a:spLocks noGrp="1"/>
          </p:cNvSpPr>
          <p:nvPr>
            <p:ph type="sldNum" sz="quarter" idx="12"/>
          </p:nvPr>
        </p:nvSpPr>
        <p:spPr/>
        <p:txBody>
          <a:bodyPr/>
          <a:lstStyle/>
          <a:p>
            <a:fld id="{A37171C3-ABAA-4428-B760-BB26C5199C8F}" type="slidenum">
              <a:rPr lang="ru-RU" smtClean="0">
                <a:solidFill>
                  <a:prstClr val="black">
                    <a:lumMod val="95000"/>
                    <a:lumOff val="5000"/>
                  </a:prstClr>
                </a:solidFill>
              </a:rPr>
              <a:pPr/>
              <a:t>‹#›</a:t>
            </a:fld>
            <a:endParaRPr lang="ru-RU">
              <a:solidFill>
                <a:prstClr val="black">
                  <a:lumMod val="95000"/>
                  <a:lumOff val="5000"/>
                </a:prstClr>
              </a:solidFill>
            </a:endParaRPr>
          </a:p>
        </p:txBody>
      </p:sp>
    </p:spTree>
    <p:extLst>
      <p:ext uri="{BB962C8B-B14F-4D97-AF65-F5344CB8AC3E}">
        <p14:creationId xmlns:p14="http://schemas.microsoft.com/office/powerpoint/2010/main" val="2518914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1789220-54D0-4CB0-A15C-0F999A34E304}" type="datetimeFigureOut">
              <a:rPr lang="ru-RU" smtClean="0">
                <a:solidFill>
                  <a:prstClr val="black">
                    <a:lumMod val="95000"/>
                    <a:lumOff val="5000"/>
                  </a:prstClr>
                </a:solidFill>
              </a:rPr>
              <a:pPr/>
              <a:t>12.05.2022</a:t>
            </a:fld>
            <a:endParaRPr lang="ru-RU">
              <a:solidFill>
                <a:prstClr val="black">
                  <a:lumMod val="95000"/>
                  <a:lumOff val="5000"/>
                </a:prstClr>
              </a:solidFill>
            </a:endParaRPr>
          </a:p>
        </p:txBody>
      </p:sp>
      <p:sp>
        <p:nvSpPr>
          <p:cNvPr id="4" name="Footer Placeholder 3"/>
          <p:cNvSpPr>
            <a:spLocks noGrp="1"/>
          </p:cNvSpPr>
          <p:nvPr>
            <p:ph type="ftr" sz="quarter" idx="11"/>
          </p:nvPr>
        </p:nvSpPr>
        <p:spPr/>
        <p:txBody>
          <a:bodyPr/>
          <a:lstStyle/>
          <a:p>
            <a:endParaRPr lang="ru-RU">
              <a:solidFill>
                <a:prstClr val="black">
                  <a:lumMod val="95000"/>
                  <a:lumOff val="5000"/>
                </a:prstClr>
              </a:solidFill>
            </a:endParaRPr>
          </a:p>
        </p:txBody>
      </p:sp>
      <p:sp>
        <p:nvSpPr>
          <p:cNvPr id="5" name="Slide Number Placeholder 4"/>
          <p:cNvSpPr>
            <a:spLocks noGrp="1"/>
          </p:cNvSpPr>
          <p:nvPr>
            <p:ph type="sldNum" sz="quarter" idx="12"/>
          </p:nvPr>
        </p:nvSpPr>
        <p:spPr/>
        <p:txBody>
          <a:bodyPr/>
          <a:lstStyle/>
          <a:p>
            <a:fld id="{A37171C3-ABAA-4428-B760-BB26C5199C8F}" type="slidenum">
              <a:rPr lang="ru-RU" smtClean="0">
                <a:solidFill>
                  <a:prstClr val="black">
                    <a:lumMod val="95000"/>
                    <a:lumOff val="5000"/>
                  </a:prstClr>
                </a:solidFill>
              </a:rPr>
              <a:pPr/>
              <a:t>‹#›</a:t>
            </a:fld>
            <a:endParaRPr lang="ru-RU">
              <a:solidFill>
                <a:prstClr val="black">
                  <a:lumMod val="95000"/>
                  <a:lumOff val="5000"/>
                </a:prstClr>
              </a:solidFill>
            </a:endParaRPr>
          </a:p>
        </p:txBody>
      </p:sp>
    </p:spTree>
    <p:extLst>
      <p:ext uri="{BB962C8B-B14F-4D97-AF65-F5344CB8AC3E}">
        <p14:creationId xmlns:p14="http://schemas.microsoft.com/office/powerpoint/2010/main" val="42356883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789220-54D0-4CB0-A15C-0F999A34E304}" type="datetimeFigureOut">
              <a:rPr lang="ru-RU" smtClean="0">
                <a:solidFill>
                  <a:prstClr val="black">
                    <a:lumMod val="95000"/>
                    <a:lumOff val="5000"/>
                  </a:prstClr>
                </a:solidFill>
              </a:rPr>
              <a:pPr/>
              <a:t>12.05.2022</a:t>
            </a:fld>
            <a:endParaRPr lang="ru-RU">
              <a:solidFill>
                <a:prstClr val="black">
                  <a:lumMod val="95000"/>
                  <a:lumOff val="5000"/>
                </a:prstClr>
              </a:solidFill>
            </a:endParaRPr>
          </a:p>
        </p:txBody>
      </p:sp>
      <p:sp>
        <p:nvSpPr>
          <p:cNvPr id="3" name="Footer Placeholder 2"/>
          <p:cNvSpPr>
            <a:spLocks noGrp="1"/>
          </p:cNvSpPr>
          <p:nvPr>
            <p:ph type="ftr" sz="quarter" idx="11"/>
          </p:nvPr>
        </p:nvSpPr>
        <p:spPr/>
        <p:txBody>
          <a:bodyPr/>
          <a:lstStyle/>
          <a:p>
            <a:endParaRPr lang="ru-RU">
              <a:solidFill>
                <a:prstClr val="black">
                  <a:lumMod val="95000"/>
                  <a:lumOff val="5000"/>
                </a:prstClr>
              </a:solidFill>
            </a:endParaRPr>
          </a:p>
        </p:txBody>
      </p:sp>
      <p:sp>
        <p:nvSpPr>
          <p:cNvPr id="4" name="Slide Number Placeholder 3"/>
          <p:cNvSpPr>
            <a:spLocks noGrp="1"/>
          </p:cNvSpPr>
          <p:nvPr>
            <p:ph type="sldNum" sz="quarter" idx="12"/>
          </p:nvPr>
        </p:nvSpPr>
        <p:spPr/>
        <p:txBody>
          <a:bodyPr/>
          <a:lstStyle/>
          <a:p>
            <a:fld id="{A37171C3-ABAA-4428-B760-BB26C5199C8F}" type="slidenum">
              <a:rPr lang="ru-RU" smtClean="0">
                <a:solidFill>
                  <a:prstClr val="black">
                    <a:lumMod val="95000"/>
                    <a:lumOff val="5000"/>
                  </a:prstClr>
                </a:solidFill>
              </a:rPr>
              <a:pPr/>
              <a:t>‹#›</a:t>
            </a:fld>
            <a:endParaRPr lang="ru-RU">
              <a:solidFill>
                <a:prstClr val="black">
                  <a:lumMod val="95000"/>
                  <a:lumOff val="5000"/>
                </a:prstClr>
              </a:solidFill>
            </a:endParaRPr>
          </a:p>
        </p:txBody>
      </p:sp>
    </p:spTree>
    <p:extLst>
      <p:ext uri="{BB962C8B-B14F-4D97-AF65-F5344CB8AC3E}">
        <p14:creationId xmlns:p14="http://schemas.microsoft.com/office/powerpoint/2010/main" val="41232051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ru-RU" smtClean="0"/>
              <a:t>Образец заголовка</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1789220-54D0-4CB0-A15C-0F999A34E304}" type="datetimeFigureOut">
              <a:rPr lang="ru-RU" smtClean="0">
                <a:solidFill>
                  <a:prstClr val="black">
                    <a:lumMod val="95000"/>
                    <a:lumOff val="5000"/>
                  </a:prstClr>
                </a:solidFill>
              </a:rPr>
              <a:pPr/>
              <a:t>12.05.2022</a:t>
            </a:fld>
            <a:endParaRPr lang="ru-RU">
              <a:solidFill>
                <a:prstClr val="black">
                  <a:lumMod val="95000"/>
                  <a:lumOff val="5000"/>
                </a:prstClr>
              </a:solidFill>
            </a:endParaRPr>
          </a:p>
        </p:txBody>
      </p:sp>
      <p:sp>
        <p:nvSpPr>
          <p:cNvPr id="6" name="Footer Placeholder 5"/>
          <p:cNvSpPr>
            <a:spLocks noGrp="1"/>
          </p:cNvSpPr>
          <p:nvPr>
            <p:ph type="ftr" sz="quarter" idx="11"/>
          </p:nvPr>
        </p:nvSpPr>
        <p:spPr/>
        <p:txBody>
          <a:bodyPr/>
          <a:lstStyle/>
          <a:p>
            <a:endParaRPr lang="ru-RU">
              <a:solidFill>
                <a:prstClr val="black">
                  <a:lumMod val="95000"/>
                  <a:lumOff val="5000"/>
                </a:prstClr>
              </a:solidFill>
            </a:endParaRPr>
          </a:p>
        </p:txBody>
      </p:sp>
      <p:sp>
        <p:nvSpPr>
          <p:cNvPr id="7" name="Slide Number Placeholder 6"/>
          <p:cNvSpPr>
            <a:spLocks noGrp="1"/>
          </p:cNvSpPr>
          <p:nvPr>
            <p:ph type="sldNum" sz="quarter" idx="12"/>
          </p:nvPr>
        </p:nvSpPr>
        <p:spPr/>
        <p:txBody>
          <a:bodyPr/>
          <a:lstStyle/>
          <a:p>
            <a:fld id="{A37171C3-ABAA-4428-B760-BB26C5199C8F}" type="slidenum">
              <a:rPr lang="ru-RU" smtClean="0">
                <a:solidFill>
                  <a:prstClr val="black">
                    <a:lumMod val="95000"/>
                    <a:lumOff val="5000"/>
                  </a:prstClr>
                </a:solidFill>
              </a:rPr>
              <a:pPr/>
              <a:t>‹#›</a:t>
            </a:fld>
            <a:endParaRPr lang="ru-RU">
              <a:solidFill>
                <a:prstClr val="black">
                  <a:lumMod val="95000"/>
                  <a:lumOff val="5000"/>
                </a:prstClr>
              </a:solidFill>
            </a:endParaRPr>
          </a:p>
        </p:txBody>
      </p:sp>
    </p:spTree>
    <p:extLst>
      <p:ext uri="{BB962C8B-B14F-4D97-AF65-F5344CB8AC3E}">
        <p14:creationId xmlns:p14="http://schemas.microsoft.com/office/powerpoint/2010/main" val="292691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DB3FE71-0D66-4DCD-9DC8-DB95F88EFE4A}" type="datetimeFigureOut">
              <a:rPr lang="ru-RU" smtClean="0"/>
              <a:t>12.05.2022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1B3F4C9-3F8A-4CE2-A013-F10C9392D59B}" type="slidenum">
              <a:rPr lang="ru-RU" smtClean="0"/>
              <a:t>‹#›</a:t>
            </a:fld>
            <a:endParaRPr lang="ru-RU"/>
          </a:p>
        </p:txBody>
      </p:sp>
    </p:spTree>
    <p:extLst>
      <p:ext uri="{BB962C8B-B14F-4D97-AF65-F5344CB8AC3E}">
        <p14:creationId xmlns:p14="http://schemas.microsoft.com/office/powerpoint/2010/main" val="38723242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91789220-54D0-4CB0-A15C-0F999A34E304}" type="datetimeFigureOut">
              <a:rPr lang="ru-RU" smtClean="0">
                <a:solidFill>
                  <a:prstClr val="black">
                    <a:lumMod val="95000"/>
                    <a:lumOff val="5000"/>
                  </a:prstClr>
                </a:solidFill>
              </a:rPr>
              <a:pPr/>
              <a:t>12.05.2022</a:t>
            </a:fld>
            <a:endParaRPr lang="ru-RU">
              <a:solidFill>
                <a:prstClr val="black">
                  <a:lumMod val="95000"/>
                  <a:lumOff val="5000"/>
                </a:prstClr>
              </a:solidFill>
            </a:endParaRPr>
          </a:p>
        </p:txBody>
      </p:sp>
      <p:sp>
        <p:nvSpPr>
          <p:cNvPr id="6" name="Footer Placeholder 5"/>
          <p:cNvSpPr>
            <a:spLocks noGrp="1"/>
          </p:cNvSpPr>
          <p:nvPr>
            <p:ph type="ftr" sz="quarter" idx="11"/>
          </p:nvPr>
        </p:nvSpPr>
        <p:spPr/>
        <p:txBody>
          <a:bodyPr/>
          <a:lstStyle/>
          <a:p>
            <a:endParaRPr lang="ru-RU">
              <a:solidFill>
                <a:prstClr val="black">
                  <a:lumMod val="95000"/>
                  <a:lumOff val="5000"/>
                </a:prstClr>
              </a:solidFill>
            </a:endParaRPr>
          </a:p>
        </p:txBody>
      </p:sp>
      <p:sp>
        <p:nvSpPr>
          <p:cNvPr id="7" name="Slide Number Placeholder 6"/>
          <p:cNvSpPr>
            <a:spLocks noGrp="1"/>
          </p:cNvSpPr>
          <p:nvPr>
            <p:ph type="sldNum" sz="quarter" idx="12"/>
          </p:nvPr>
        </p:nvSpPr>
        <p:spPr/>
        <p:txBody>
          <a:bodyPr/>
          <a:lstStyle/>
          <a:p>
            <a:fld id="{A37171C3-ABAA-4428-B760-BB26C5199C8F}" type="slidenum">
              <a:rPr lang="ru-RU" smtClean="0">
                <a:solidFill>
                  <a:prstClr val="black">
                    <a:lumMod val="95000"/>
                    <a:lumOff val="5000"/>
                  </a:prstClr>
                </a:solidFill>
              </a:rPr>
              <a:pPr/>
              <a:t>‹#›</a:t>
            </a:fld>
            <a:endParaRPr lang="ru-RU">
              <a:solidFill>
                <a:prstClr val="black">
                  <a:lumMod val="95000"/>
                  <a:lumOff val="5000"/>
                </a:prstClr>
              </a:solidFill>
            </a:endParaRPr>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52706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1789220-54D0-4CB0-A15C-0F999A34E304}" type="datetimeFigureOut">
              <a:rPr lang="ru-RU" smtClean="0">
                <a:solidFill>
                  <a:prstClr val="black">
                    <a:lumMod val="95000"/>
                    <a:lumOff val="5000"/>
                  </a:prstClr>
                </a:solidFill>
              </a:rPr>
              <a:pPr/>
              <a:t>12.05.2022</a:t>
            </a:fld>
            <a:endParaRPr lang="ru-RU">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ru-RU">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A37171C3-ABAA-4428-B760-BB26C5199C8F}" type="slidenum">
              <a:rPr lang="ru-RU" smtClean="0">
                <a:solidFill>
                  <a:prstClr val="black">
                    <a:lumMod val="95000"/>
                    <a:lumOff val="5000"/>
                  </a:prstClr>
                </a:solidFill>
              </a:rPr>
              <a:pPr/>
              <a:t>‹#›</a:t>
            </a:fld>
            <a:endParaRPr lang="ru-RU">
              <a:solidFill>
                <a:prstClr val="black">
                  <a:lumMod val="95000"/>
                  <a:lumOff val="5000"/>
                </a:prstClr>
              </a:solidFill>
            </a:endParaRPr>
          </a:p>
        </p:txBody>
      </p:sp>
    </p:spTree>
    <p:extLst>
      <p:ext uri="{BB962C8B-B14F-4D97-AF65-F5344CB8AC3E}">
        <p14:creationId xmlns:p14="http://schemas.microsoft.com/office/powerpoint/2010/main" val="14596432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1789220-54D0-4CB0-A15C-0F999A34E304}" type="datetimeFigureOut">
              <a:rPr lang="ru-RU" smtClean="0">
                <a:solidFill>
                  <a:prstClr val="black">
                    <a:lumMod val="95000"/>
                    <a:lumOff val="5000"/>
                  </a:prstClr>
                </a:solidFill>
              </a:rPr>
              <a:pPr/>
              <a:t>12.05.2022</a:t>
            </a:fld>
            <a:endParaRPr lang="ru-RU">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ru-RU">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A37171C3-ABAA-4428-B760-BB26C5199C8F}" type="slidenum">
              <a:rPr lang="ru-RU" smtClean="0">
                <a:solidFill>
                  <a:prstClr val="black">
                    <a:lumMod val="95000"/>
                    <a:lumOff val="5000"/>
                  </a:prstClr>
                </a:solidFill>
              </a:rPr>
              <a:pPr/>
              <a:t>‹#›</a:t>
            </a:fld>
            <a:endParaRPr lang="ru-RU">
              <a:solidFill>
                <a:prstClr val="black">
                  <a:lumMod val="95000"/>
                  <a:lumOff val="5000"/>
                </a:prstClr>
              </a:solidFill>
            </a:endParaRPr>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9620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DB3FE71-0D66-4DCD-9DC8-DB95F88EFE4A}" type="datetimeFigureOut">
              <a:rPr lang="ru-RU" smtClean="0"/>
              <a:t>12.05.2022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1B3F4C9-3F8A-4CE2-A013-F10C9392D59B}" type="slidenum">
              <a:rPr lang="ru-RU" smtClean="0"/>
              <a:t>‹#›</a:t>
            </a:fld>
            <a:endParaRPr lang="ru-RU"/>
          </a:p>
        </p:txBody>
      </p:sp>
    </p:spTree>
    <p:extLst>
      <p:ext uri="{BB962C8B-B14F-4D97-AF65-F5344CB8AC3E}">
        <p14:creationId xmlns:p14="http://schemas.microsoft.com/office/powerpoint/2010/main" val="3010629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DB3FE71-0D66-4DCD-9DC8-DB95F88EFE4A}" type="datetimeFigureOut">
              <a:rPr lang="ru-RU" smtClean="0"/>
              <a:t>12.05.2022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1B3F4C9-3F8A-4CE2-A013-F10C9392D59B}" type="slidenum">
              <a:rPr lang="ru-RU" smtClean="0"/>
              <a:t>‹#›</a:t>
            </a:fld>
            <a:endParaRPr lang="ru-RU"/>
          </a:p>
        </p:txBody>
      </p:sp>
    </p:spTree>
    <p:extLst>
      <p:ext uri="{BB962C8B-B14F-4D97-AF65-F5344CB8AC3E}">
        <p14:creationId xmlns:p14="http://schemas.microsoft.com/office/powerpoint/2010/main" val="3371411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DB3FE71-0D66-4DCD-9DC8-DB95F88EFE4A}" type="datetimeFigureOut">
              <a:rPr lang="ru-RU" smtClean="0"/>
              <a:t>12.05.2022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1B3F4C9-3F8A-4CE2-A013-F10C9392D59B}" type="slidenum">
              <a:rPr lang="ru-RU" smtClean="0"/>
              <a:t>‹#›</a:t>
            </a:fld>
            <a:endParaRPr lang="ru-RU"/>
          </a:p>
        </p:txBody>
      </p:sp>
    </p:spTree>
    <p:extLst>
      <p:ext uri="{BB962C8B-B14F-4D97-AF65-F5344CB8AC3E}">
        <p14:creationId xmlns:p14="http://schemas.microsoft.com/office/powerpoint/2010/main" val="409353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DB3FE71-0D66-4DCD-9DC8-DB95F88EFE4A}" type="datetimeFigureOut">
              <a:rPr lang="ru-RU" smtClean="0"/>
              <a:t>12.05.2022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1B3F4C9-3F8A-4CE2-A013-F10C9392D59B}" type="slidenum">
              <a:rPr lang="ru-RU" smtClean="0"/>
              <a:t>‹#›</a:t>
            </a:fld>
            <a:endParaRPr lang="ru-RU"/>
          </a:p>
        </p:txBody>
      </p:sp>
    </p:spTree>
    <p:extLst>
      <p:ext uri="{BB962C8B-B14F-4D97-AF65-F5344CB8AC3E}">
        <p14:creationId xmlns:p14="http://schemas.microsoft.com/office/powerpoint/2010/main" val="3427942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DB3FE71-0D66-4DCD-9DC8-DB95F88EFE4A}" type="datetimeFigureOut">
              <a:rPr lang="ru-RU" smtClean="0"/>
              <a:t>12.05.2022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1B3F4C9-3F8A-4CE2-A013-F10C9392D59B}" type="slidenum">
              <a:rPr lang="ru-RU" smtClean="0"/>
              <a:t>‹#›</a:t>
            </a:fld>
            <a:endParaRPr lang="ru-RU"/>
          </a:p>
        </p:txBody>
      </p:sp>
    </p:spTree>
    <p:extLst>
      <p:ext uri="{BB962C8B-B14F-4D97-AF65-F5344CB8AC3E}">
        <p14:creationId xmlns:p14="http://schemas.microsoft.com/office/powerpoint/2010/main" val="792937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FDB3FE71-0D66-4DCD-9DC8-DB95F88EFE4A}" type="datetimeFigureOut">
              <a:rPr lang="ru-RU" smtClean="0"/>
              <a:t>12.05.2022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1B3F4C9-3F8A-4CE2-A013-F10C9392D59B}" type="slidenum">
              <a:rPr lang="ru-RU" smtClean="0"/>
              <a:t>‹#›</a:t>
            </a:fld>
            <a:endParaRPr lang="ru-RU"/>
          </a:p>
        </p:txBody>
      </p:sp>
    </p:spTree>
    <p:extLst>
      <p:ext uri="{BB962C8B-B14F-4D97-AF65-F5344CB8AC3E}">
        <p14:creationId xmlns:p14="http://schemas.microsoft.com/office/powerpoint/2010/main" val="410278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FDB3FE71-0D66-4DCD-9DC8-DB95F88EFE4A}" type="datetimeFigureOut">
              <a:rPr lang="ru-RU" smtClean="0"/>
              <a:t>12.05.2022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1B3F4C9-3F8A-4CE2-A013-F10C9392D59B}" type="slidenum">
              <a:rPr lang="ru-RU" smtClean="0"/>
              <a:t>‹#›</a:t>
            </a:fld>
            <a:endParaRPr lang="ru-RU"/>
          </a:p>
        </p:txBody>
      </p:sp>
    </p:spTree>
    <p:extLst>
      <p:ext uri="{BB962C8B-B14F-4D97-AF65-F5344CB8AC3E}">
        <p14:creationId xmlns:p14="http://schemas.microsoft.com/office/powerpoint/2010/main" val="1678085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B3FE71-0D66-4DCD-9DC8-DB95F88EFE4A}" type="datetimeFigureOut">
              <a:rPr lang="ru-RU" smtClean="0"/>
              <a:t>12.05.2022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B3F4C9-3F8A-4CE2-A013-F10C9392D59B}" type="slidenum">
              <a:rPr lang="ru-RU" smtClean="0"/>
              <a:t>‹#›</a:t>
            </a:fld>
            <a:endParaRPr lang="ru-RU"/>
          </a:p>
        </p:txBody>
      </p:sp>
    </p:spTree>
    <p:extLst>
      <p:ext uri="{BB962C8B-B14F-4D97-AF65-F5344CB8AC3E}">
        <p14:creationId xmlns:p14="http://schemas.microsoft.com/office/powerpoint/2010/main" val="2984299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1789220-54D0-4CB0-A15C-0F999A34E304}" type="datetimeFigureOut">
              <a:rPr lang="ru-RU" smtClean="0">
                <a:solidFill>
                  <a:prstClr val="black">
                    <a:lumMod val="95000"/>
                    <a:lumOff val="5000"/>
                  </a:prstClr>
                </a:solidFill>
              </a:rPr>
              <a:pPr/>
              <a:t>12.05.2022</a:t>
            </a:fld>
            <a:endParaRPr lang="ru-RU">
              <a:solidFill>
                <a:prstClr val="black">
                  <a:lumMod val="95000"/>
                  <a:lumOff val="5000"/>
                </a:prstClr>
              </a:solidFill>
            </a:endParaRPr>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ru-RU">
              <a:solidFill>
                <a:prstClr val="black">
                  <a:lumMod val="95000"/>
                  <a:lumOff val="5000"/>
                </a:prstClr>
              </a:solidFill>
            </a:endParaRP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37171C3-ABAA-4428-B760-BB26C5199C8F}" type="slidenum">
              <a:rPr lang="ru-RU" smtClean="0">
                <a:solidFill>
                  <a:prstClr val="black">
                    <a:lumMod val="95000"/>
                    <a:lumOff val="5000"/>
                  </a:prstClr>
                </a:solidFill>
              </a:rPr>
              <a:pPr/>
              <a:t>‹#›</a:t>
            </a:fld>
            <a:endParaRPr lang="ru-RU">
              <a:solidFill>
                <a:prstClr val="black">
                  <a:lumMod val="95000"/>
                  <a:lumOff val="5000"/>
                </a:prstClr>
              </a:solidFill>
            </a:endParaRPr>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31192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en-US" dirty="0" smtClean="0"/>
              <a:t>Analysis of family relations of indigenous peoples of the north</a:t>
            </a:r>
            <a:endParaRPr lang="ru-RU" dirty="0"/>
          </a:p>
        </p:txBody>
      </p:sp>
      <p:sp>
        <p:nvSpPr>
          <p:cNvPr id="3" name="Подзаголовок 2"/>
          <p:cNvSpPr>
            <a:spLocks noGrp="1"/>
          </p:cNvSpPr>
          <p:nvPr>
            <p:ph type="subTitle" idx="1"/>
          </p:nvPr>
        </p:nvSpPr>
        <p:spPr/>
        <p:txBody>
          <a:bodyPr>
            <a:normAutofit lnSpcReduction="10000"/>
          </a:bodyPr>
          <a:lstStyle/>
          <a:p>
            <a:r>
              <a:rPr lang="en-US" dirty="0" smtClean="0"/>
              <a:t>Natalia D. Eliseeva</a:t>
            </a:r>
          </a:p>
          <a:p>
            <a:r>
              <a:rPr lang="en-US" dirty="0" smtClean="0"/>
              <a:t>Institute of psychology NSFU, Yakutsk, Russia. </a:t>
            </a:r>
          </a:p>
          <a:p>
            <a:r>
              <a:rPr lang="en-US" dirty="0" smtClean="0"/>
              <a:t>Doctoral student Institute of psychology of Russian Academy of Sciences, Moscow, Russia</a:t>
            </a:r>
          </a:p>
          <a:p>
            <a:endParaRPr lang="ru-RU" dirty="0"/>
          </a:p>
        </p:txBody>
      </p:sp>
    </p:spTree>
    <p:extLst>
      <p:ext uri="{BB962C8B-B14F-4D97-AF65-F5344CB8AC3E}">
        <p14:creationId xmlns:p14="http://schemas.microsoft.com/office/powerpoint/2010/main" val="26742229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94400" y="1276539"/>
            <a:ext cx="10515600" cy="1004463"/>
          </a:xfrm>
        </p:spPr>
        <p:txBody>
          <a:bodyPr/>
          <a:lstStyle/>
          <a:p>
            <a:pPr algn="ctr"/>
            <a:r>
              <a:rPr lang="en-US" dirty="0"/>
              <a:t>T</a:t>
            </a:r>
            <a:r>
              <a:rPr lang="en-US" dirty="0" smtClean="0"/>
              <a:t>hank you for your attention</a:t>
            </a:r>
            <a:r>
              <a:rPr lang="ru-RU" dirty="0"/>
              <a:t>!</a:t>
            </a:r>
          </a:p>
        </p:txBody>
      </p:sp>
      <p:sp>
        <p:nvSpPr>
          <p:cNvPr id="5" name="Текст 4"/>
          <p:cNvSpPr>
            <a:spLocks noGrp="1"/>
          </p:cNvSpPr>
          <p:nvPr>
            <p:ph type="body" idx="1"/>
          </p:nvPr>
        </p:nvSpPr>
        <p:spPr/>
        <p:txBody>
          <a:bodyPr/>
          <a:lstStyle/>
          <a:p>
            <a:r>
              <a:rPr lang="en-US" dirty="0" smtClean="0">
                <a:effectLst/>
                <a:latin typeface="Times New Roman" panose="02020603050405020304" pitchFamily="18" charset="0"/>
                <a:ea typeface="Times New Roman" panose="02020603050405020304" pitchFamily="18" charset="0"/>
              </a:rPr>
              <a:t>e-mail</a:t>
            </a:r>
            <a:r>
              <a:rPr lang="en-US" dirty="0" smtClean="0">
                <a:effectLst/>
                <a:latin typeface="Times New Roman" panose="02020603050405020304" pitchFamily="18" charset="0"/>
                <a:ea typeface="Times New Roman" panose="02020603050405020304" pitchFamily="18" charset="0"/>
              </a:rPr>
              <a:t>: Eliseeva_n_d@mail.ru</a:t>
            </a:r>
            <a:endParaRPr lang="ru-RU" dirty="0"/>
          </a:p>
        </p:txBody>
      </p:sp>
    </p:spTree>
    <p:extLst>
      <p:ext uri="{BB962C8B-B14F-4D97-AF65-F5344CB8AC3E}">
        <p14:creationId xmlns:p14="http://schemas.microsoft.com/office/powerpoint/2010/main" val="37137421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Скругленный прямоугольник 10"/>
          <p:cNvSpPr/>
          <p:nvPr/>
        </p:nvSpPr>
        <p:spPr>
          <a:xfrm>
            <a:off x="6545655" y="1887647"/>
            <a:ext cx="5468293" cy="32139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2" name="Схема 1"/>
          <p:cNvGraphicFramePr/>
          <p:nvPr>
            <p:extLst>
              <p:ext uri="{D42A27DB-BD31-4B8C-83A1-F6EECF244321}">
                <p14:modId xmlns:p14="http://schemas.microsoft.com/office/powerpoint/2010/main" val="1094690936"/>
              </p:ext>
            </p:extLst>
          </p:nvPr>
        </p:nvGraphicFramePr>
        <p:xfrm>
          <a:off x="-1040318" y="1308302"/>
          <a:ext cx="8202440" cy="47078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Объект 3"/>
          <p:cNvSpPr>
            <a:spLocks noGrp="1"/>
          </p:cNvSpPr>
          <p:nvPr>
            <p:ph idx="1"/>
          </p:nvPr>
        </p:nvSpPr>
        <p:spPr>
          <a:xfrm>
            <a:off x="7148841" y="2435382"/>
            <a:ext cx="4261920" cy="2317687"/>
          </a:xfrm>
        </p:spPr>
        <p:txBody>
          <a:bodyPr/>
          <a:lstStyle/>
          <a:p>
            <a:r>
              <a:rPr lang="en-US" dirty="0"/>
              <a:t>T</a:t>
            </a:r>
            <a:r>
              <a:rPr lang="en-US" dirty="0" smtClean="0"/>
              <a:t>he </a:t>
            </a:r>
            <a:r>
              <a:rPr lang="en-US" dirty="0"/>
              <a:t>number of measures of state support for the family is increasing. </a:t>
            </a:r>
            <a:endParaRPr lang="en-US" dirty="0" smtClean="0"/>
          </a:p>
          <a:p>
            <a:r>
              <a:rPr lang="en-US" dirty="0" smtClean="0"/>
              <a:t>However</a:t>
            </a:r>
            <a:r>
              <a:rPr lang="en-US" dirty="0"/>
              <a:t>, the effectiveness of these measures remains unclear.</a:t>
            </a:r>
            <a:endParaRPr lang="ru-RU" dirty="0"/>
          </a:p>
        </p:txBody>
      </p:sp>
      <p:sp>
        <p:nvSpPr>
          <p:cNvPr id="6" name="Стрелка вправо 5"/>
          <p:cNvSpPr/>
          <p:nvPr/>
        </p:nvSpPr>
        <p:spPr>
          <a:xfrm>
            <a:off x="5604095" y="3014804"/>
            <a:ext cx="751438" cy="9596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0296148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3345" y="1089402"/>
            <a:ext cx="10515600" cy="1916348"/>
          </a:xfrm>
        </p:spPr>
        <p:txBody>
          <a:bodyPr>
            <a:normAutofit fontScale="90000"/>
          </a:bodyPr>
          <a:lstStyle/>
          <a:p>
            <a:pPr algn="ctr"/>
            <a:r>
              <a:rPr lang="en-US" dirty="0">
                <a:solidFill>
                  <a:srgbClr val="002033"/>
                </a:solidFill>
                <a:latin typeface="YS Display"/>
              </a:rPr>
              <a:t>A</a:t>
            </a:r>
            <a:r>
              <a:rPr lang="en-US" b="0" i="0" dirty="0" smtClean="0">
                <a:solidFill>
                  <a:srgbClr val="002033"/>
                </a:solidFill>
                <a:effectLst/>
                <a:latin typeface="YS Display"/>
              </a:rPr>
              <a:t> historical example is the introduction of a boarding school system for children of the nomadic peoples of the North of Russia</a:t>
            </a:r>
            <a:endParaRPr lang="ru-RU" dirty="0"/>
          </a:p>
        </p:txBody>
      </p:sp>
      <p:sp>
        <p:nvSpPr>
          <p:cNvPr id="5" name="Объект 6"/>
          <p:cNvSpPr>
            <a:spLocks noGrp="1"/>
          </p:cNvSpPr>
          <p:nvPr>
            <p:ph idx="1"/>
          </p:nvPr>
        </p:nvSpPr>
        <p:spPr>
          <a:xfrm>
            <a:off x="838200" y="4445251"/>
            <a:ext cx="10515600" cy="1312753"/>
          </a:xfrm>
        </p:spPr>
        <p:txBody>
          <a:bodyPr>
            <a:noAutofit/>
          </a:bodyPr>
          <a:lstStyle/>
          <a:p>
            <a:pPr marL="0" indent="0">
              <a:buNone/>
            </a:pPr>
            <a:r>
              <a:rPr lang="en-US" dirty="0" smtClean="0">
                <a:latin typeface="+mj-lt"/>
              </a:rPr>
              <a:t>The purpose of the study is to analyze the representation of family identity in the Self-concept of the indigenous peoples of Yakutia.</a:t>
            </a:r>
            <a:endParaRPr lang="ru-RU" dirty="0">
              <a:latin typeface="+mj-lt"/>
            </a:endParaRPr>
          </a:p>
        </p:txBody>
      </p:sp>
    </p:spTree>
    <p:extLst>
      <p:ext uri="{BB962C8B-B14F-4D97-AF65-F5344CB8AC3E}">
        <p14:creationId xmlns:p14="http://schemas.microsoft.com/office/powerpoint/2010/main" val="5369757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pPr algn="ctr"/>
            <a:r>
              <a:rPr lang="en-US" dirty="0"/>
              <a:t>D</a:t>
            </a:r>
            <a:r>
              <a:rPr lang="en-US" dirty="0" smtClean="0"/>
              <a:t>etails of the experiment</a:t>
            </a:r>
            <a:endParaRPr lang="ru-RU" dirty="0"/>
          </a:p>
        </p:txBody>
      </p:sp>
      <p:sp>
        <p:nvSpPr>
          <p:cNvPr id="5" name="Текст 4"/>
          <p:cNvSpPr>
            <a:spLocks noGrp="1"/>
          </p:cNvSpPr>
          <p:nvPr>
            <p:ph type="body" idx="1"/>
          </p:nvPr>
        </p:nvSpPr>
        <p:spPr/>
        <p:txBody>
          <a:bodyPr/>
          <a:lstStyle/>
          <a:p>
            <a:r>
              <a:rPr lang="en-US" dirty="0" smtClean="0"/>
              <a:t>The sample of the study </a:t>
            </a:r>
            <a:endParaRPr lang="ru-RU" dirty="0"/>
          </a:p>
        </p:txBody>
      </p:sp>
      <p:sp>
        <p:nvSpPr>
          <p:cNvPr id="6" name="Объект 5"/>
          <p:cNvSpPr>
            <a:spLocks noGrp="1"/>
          </p:cNvSpPr>
          <p:nvPr>
            <p:ph sz="half" idx="2"/>
          </p:nvPr>
        </p:nvSpPr>
        <p:spPr/>
        <p:txBody>
          <a:bodyPr>
            <a:normAutofit fontScale="85000" lnSpcReduction="20000"/>
          </a:bodyPr>
          <a:lstStyle/>
          <a:p>
            <a:r>
              <a:rPr lang="en-US" dirty="0" smtClean="0"/>
              <a:t>was 586 people from 12 to 79 years old.</a:t>
            </a:r>
            <a:endParaRPr lang="sah-RU" dirty="0" smtClean="0"/>
          </a:p>
          <a:p>
            <a:r>
              <a:rPr lang="en-US" dirty="0" smtClean="0"/>
              <a:t>Group 1 – indigenous peoples of the North (KMNS). This group included representatives of </a:t>
            </a:r>
            <a:r>
              <a:rPr lang="en-US" dirty="0" err="1" smtClean="0"/>
              <a:t>Evenks</a:t>
            </a:r>
            <a:r>
              <a:rPr lang="en-US" dirty="0" smtClean="0"/>
              <a:t>, Evens, </a:t>
            </a:r>
            <a:r>
              <a:rPr lang="en-US" dirty="0" err="1" smtClean="0"/>
              <a:t>Yukagirs</a:t>
            </a:r>
            <a:r>
              <a:rPr lang="en-US" dirty="0" smtClean="0"/>
              <a:t>, </a:t>
            </a:r>
            <a:r>
              <a:rPr lang="en-US" dirty="0" err="1" smtClean="0"/>
              <a:t>Chukchis</a:t>
            </a:r>
            <a:r>
              <a:rPr lang="en-US" dirty="0" smtClean="0"/>
              <a:t>, </a:t>
            </a:r>
            <a:r>
              <a:rPr lang="en-US" dirty="0" err="1" smtClean="0"/>
              <a:t>Dolgans</a:t>
            </a:r>
            <a:r>
              <a:rPr lang="en-US" dirty="0" smtClean="0"/>
              <a:t>. A total of 73 respondents from 12 to 67 years old. Of these, 25 are men, 48 are women.</a:t>
            </a:r>
            <a:endParaRPr lang="sah-RU" dirty="0" smtClean="0"/>
          </a:p>
          <a:p>
            <a:r>
              <a:rPr lang="en-US" dirty="0" smtClean="0"/>
              <a:t>Group 2 – Sakha. A total of 513 respondents from 14 to 79 years old. Of these, 184 are men, 349 are women.</a:t>
            </a:r>
            <a:endParaRPr lang="ru-RU" dirty="0"/>
          </a:p>
        </p:txBody>
      </p:sp>
      <p:sp>
        <p:nvSpPr>
          <p:cNvPr id="7" name="Текст 6"/>
          <p:cNvSpPr>
            <a:spLocks noGrp="1"/>
          </p:cNvSpPr>
          <p:nvPr>
            <p:ph type="body" sz="quarter" idx="3"/>
          </p:nvPr>
        </p:nvSpPr>
        <p:spPr/>
        <p:txBody>
          <a:bodyPr/>
          <a:lstStyle/>
          <a:p>
            <a:r>
              <a:rPr lang="en-US" dirty="0"/>
              <a:t>T</a:t>
            </a:r>
            <a:r>
              <a:rPr lang="en-US" dirty="0" smtClean="0"/>
              <a:t>he method of M. Kuhn and T. </a:t>
            </a:r>
            <a:r>
              <a:rPr lang="en-US" dirty="0" err="1" smtClean="0"/>
              <a:t>McPartland</a:t>
            </a:r>
            <a:r>
              <a:rPr lang="en-US" dirty="0" smtClean="0"/>
              <a:t> "Who am I?".</a:t>
            </a:r>
            <a:endParaRPr lang="ru-RU" dirty="0"/>
          </a:p>
        </p:txBody>
      </p:sp>
      <p:sp>
        <p:nvSpPr>
          <p:cNvPr id="8" name="Объект 7"/>
          <p:cNvSpPr>
            <a:spLocks noGrp="1"/>
          </p:cNvSpPr>
          <p:nvPr>
            <p:ph sz="quarter" idx="4"/>
          </p:nvPr>
        </p:nvSpPr>
        <p:spPr/>
        <p:txBody>
          <a:bodyPr>
            <a:normAutofit fontScale="62500" lnSpcReduction="20000"/>
          </a:bodyPr>
          <a:lstStyle/>
          <a:p>
            <a:r>
              <a:rPr lang="en-US" dirty="0" smtClean="0"/>
              <a:t> Identity with the natural world;</a:t>
            </a:r>
          </a:p>
          <a:p>
            <a:r>
              <a:rPr lang="en-US" dirty="0" smtClean="0"/>
              <a:t> Global or existential </a:t>
            </a:r>
            <a:r>
              <a:rPr lang="en-US" dirty="0" err="1" smtClean="0"/>
              <a:t>identity;Gender</a:t>
            </a:r>
            <a:r>
              <a:rPr lang="en-US" dirty="0" smtClean="0"/>
              <a:t> role identity;</a:t>
            </a:r>
          </a:p>
          <a:p>
            <a:r>
              <a:rPr lang="en-US" dirty="0" smtClean="0"/>
              <a:t> Religious </a:t>
            </a:r>
            <a:r>
              <a:rPr lang="en-US" dirty="0" err="1" smtClean="0"/>
              <a:t>identity;Civil</a:t>
            </a:r>
            <a:r>
              <a:rPr lang="en-US" dirty="0" smtClean="0"/>
              <a:t> identity consists of three components: Russian identity, republican identity, local identity;</a:t>
            </a:r>
          </a:p>
          <a:p>
            <a:r>
              <a:rPr lang="en-US" dirty="0" smtClean="0"/>
              <a:t> Racial identity; Ethnic identity;</a:t>
            </a:r>
          </a:p>
          <a:p>
            <a:r>
              <a:rPr lang="en-US" dirty="0" smtClean="0"/>
              <a:t> Family identity;</a:t>
            </a:r>
          </a:p>
          <a:p>
            <a:r>
              <a:rPr lang="en-US" dirty="0" smtClean="0"/>
              <a:t> Professional identity includes both professional and active characteristics;</a:t>
            </a:r>
          </a:p>
          <a:p>
            <a:r>
              <a:rPr lang="en-US" dirty="0" smtClean="0"/>
              <a:t> Social </a:t>
            </a:r>
            <a:r>
              <a:rPr lang="en-US" dirty="0" err="1" smtClean="0"/>
              <a:t>identity;Personal</a:t>
            </a:r>
            <a:r>
              <a:rPr lang="en-US" dirty="0" smtClean="0"/>
              <a:t> identity consists of the following components: physical Self; emotional Self; volitional Self; cognitive Self; communicative Self; material Self; reflexive Self.</a:t>
            </a:r>
            <a:endParaRPr lang="ru-RU" dirty="0"/>
          </a:p>
        </p:txBody>
      </p:sp>
    </p:spTree>
    <p:extLst>
      <p:ext uri="{BB962C8B-B14F-4D97-AF65-F5344CB8AC3E}">
        <p14:creationId xmlns:p14="http://schemas.microsoft.com/office/powerpoint/2010/main" val="38280416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838200" y="365126"/>
            <a:ext cx="10515600" cy="603596"/>
          </a:xfrm>
        </p:spPr>
        <p:txBody>
          <a:bodyPr>
            <a:normAutofit fontScale="90000"/>
          </a:bodyPr>
          <a:lstStyle/>
          <a:p>
            <a:r>
              <a:rPr lang="en-US" sz="2600" dirty="0" smtClean="0"/>
              <a:t>The results of the content analysis of the categories of I-concepts by groups (the results are presented in %)</a:t>
            </a:r>
            <a:endParaRPr lang="ru-RU" sz="2600" dirty="0"/>
          </a:p>
        </p:txBody>
      </p:sp>
      <p:graphicFrame>
        <p:nvGraphicFramePr>
          <p:cNvPr id="9" name="Объект 8"/>
          <p:cNvGraphicFramePr>
            <a:graphicFrameLocks noGrp="1"/>
          </p:cNvGraphicFramePr>
          <p:nvPr>
            <p:ph idx="1"/>
            <p:extLst>
              <p:ext uri="{D42A27DB-BD31-4B8C-83A1-F6EECF244321}">
                <p14:modId xmlns:p14="http://schemas.microsoft.com/office/powerpoint/2010/main" val="2191796573"/>
              </p:ext>
            </p:extLst>
          </p:nvPr>
        </p:nvGraphicFramePr>
        <p:xfrm>
          <a:off x="172016" y="968724"/>
          <a:ext cx="10836999" cy="5760186"/>
        </p:xfrm>
        <a:graphic>
          <a:graphicData uri="http://schemas.openxmlformats.org/drawingml/2006/table">
            <a:tbl>
              <a:tblPr firstRow="1" firstCol="1" bandRow="1"/>
              <a:tblGrid>
                <a:gridCol w="4671588"/>
                <a:gridCol w="3442763"/>
                <a:gridCol w="2722648"/>
              </a:tblGrid>
              <a:tr h="249483">
                <a:tc>
                  <a:txBody>
                    <a:bodyPr/>
                    <a:lstStyle/>
                    <a:p>
                      <a:pPr algn="just">
                        <a:spcAft>
                          <a:spcPts val="0"/>
                        </a:spcAft>
                      </a:pPr>
                      <a:r>
                        <a:rPr lang="ru-RU" sz="9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3825" algn="ctr">
                        <a:spcAft>
                          <a:spcPts val="0"/>
                        </a:spcAft>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Indigenous peoples of the north</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3825" algn="ctr">
                        <a:spcAft>
                          <a:spcPts val="0"/>
                        </a:spcAft>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Sakha</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483">
                <a:tc>
                  <a:txBody>
                    <a:bodyPr/>
                    <a:lstStyle/>
                    <a:p>
                      <a:pPr indent="198755" algn="just">
                        <a:spcAft>
                          <a:spcPts val="0"/>
                        </a:spcAft>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Identity with the natural world</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445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1,12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445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0,22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483">
                <a:tc>
                  <a:txBody>
                    <a:bodyPr/>
                    <a:lstStyle/>
                    <a:p>
                      <a:pPr marL="0" marR="0" indent="198755" algn="just" defTabSz="914400" rtl="0" eaLnBrk="1" fontAlgn="auto" latinLnBrk="0" hangingPunct="1">
                        <a:lnSpc>
                          <a:spcPct val="100000"/>
                        </a:lnSpc>
                        <a:spcBef>
                          <a:spcPts val="0"/>
                        </a:spcBef>
                        <a:spcAft>
                          <a:spcPts val="0"/>
                        </a:spcAft>
                        <a:buClrTx/>
                        <a:buSzTx/>
                        <a:buFontTx/>
                        <a:buNone/>
                        <a:tabLst/>
                        <a:defRPr/>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Global identity</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445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1,12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445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2,19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483">
                <a:tc>
                  <a:txBody>
                    <a:bodyPr/>
                    <a:lstStyle/>
                    <a:p>
                      <a:pPr marL="0" marR="0" indent="198755" algn="just" defTabSz="914400" rtl="0" eaLnBrk="1" fontAlgn="auto" latinLnBrk="0" hangingPunct="1">
                        <a:lnSpc>
                          <a:spcPct val="100000"/>
                        </a:lnSpc>
                        <a:spcBef>
                          <a:spcPts val="0"/>
                        </a:spcBef>
                        <a:spcAft>
                          <a:spcPts val="0"/>
                        </a:spcAft>
                        <a:buClrTx/>
                        <a:buSzTx/>
                        <a:buFontTx/>
                        <a:buNone/>
                        <a:tabLst/>
                        <a:defRPr/>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Gender role identity</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445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5,62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445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9,76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483">
                <a:tc>
                  <a:txBody>
                    <a:bodyPr/>
                    <a:lstStyle/>
                    <a:p>
                      <a:pPr marL="0" marR="0" indent="198755" algn="just" defTabSz="914400" rtl="0" eaLnBrk="1" fontAlgn="auto" latinLnBrk="0" hangingPunct="1">
                        <a:lnSpc>
                          <a:spcPct val="100000"/>
                        </a:lnSpc>
                        <a:spcBef>
                          <a:spcPts val="0"/>
                        </a:spcBef>
                        <a:spcAft>
                          <a:spcPts val="0"/>
                        </a:spcAft>
                        <a:buClrTx/>
                        <a:buSzTx/>
                        <a:buFontTx/>
                        <a:buNone/>
                        <a:tabLst/>
                        <a:defRPr/>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Religious identity</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445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445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483">
                <a:tc>
                  <a:txBody>
                    <a:bodyPr/>
                    <a:lstStyle/>
                    <a:p>
                      <a:pPr marL="0" marR="0" indent="198755" algn="just" defTabSz="914400" rtl="0" eaLnBrk="1" fontAlgn="auto" latinLnBrk="0" hangingPunct="1">
                        <a:lnSpc>
                          <a:spcPct val="100000"/>
                        </a:lnSpc>
                        <a:spcBef>
                          <a:spcPts val="0"/>
                        </a:spcBef>
                        <a:spcAft>
                          <a:spcPts val="0"/>
                        </a:spcAft>
                        <a:buClrTx/>
                        <a:buSzTx/>
                        <a:buFontTx/>
                        <a:buNone/>
                        <a:tabLst/>
                        <a:defRPr/>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Civic identity</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445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445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0,44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7773">
                <a:tc>
                  <a:txBody>
                    <a:bodyPr/>
                    <a:lstStyle/>
                    <a:p>
                      <a:pPr marL="0" marR="0" indent="198755" algn="r" defTabSz="914400" rtl="0" eaLnBrk="1" fontAlgn="auto" latinLnBrk="0" hangingPunct="1">
                        <a:lnSpc>
                          <a:spcPct val="100000"/>
                        </a:lnSpc>
                        <a:spcBef>
                          <a:spcPts val="0"/>
                        </a:spcBef>
                        <a:spcAft>
                          <a:spcPts val="0"/>
                        </a:spcAft>
                        <a:buClrTx/>
                        <a:buSzTx/>
                        <a:buFontTx/>
                        <a:buNone/>
                        <a:tabLst/>
                        <a:defRPr/>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Russian identity</a:t>
                      </a:r>
                      <a:endParaRPr lang="ru-RU" sz="16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445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445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0,44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483">
                <a:tc>
                  <a:txBody>
                    <a:bodyPr/>
                    <a:lstStyle/>
                    <a:p>
                      <a:pPr marL="0" marR="0" indent="198755" algn="r" defTabSz="914400" rtl="0" eaLnBrk="1" fontAlgn="auto" latinLnBrk="0" hangingPunct="1">
                        <a:lnSpc>
                          <a:spcPct val="100000"/>
                        </a:lnSpc>
                        <a:spcBef>
                          <a:spcPts val="0"/>
                        </a:spcBef>
                        <a:spcAft>
                          <a:spcPts val="0"/>
                        </a:spcAft>
                        <a:buClrTx/>
                        <a:buSzTx/>
                        <a:buFontTx/>
                        <a:buNone/>
                        <a:tabLst/>
                        <a:defRPr/>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Republican identity</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445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445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173">
                <a:tc>
                  <a:txBody>
                    <a:bodyPr/>
                    <a:lstStyle/>
                    <a:p>
                      <a:pPr marL="0" marR="0" indent="198755" algn="r" defTabSz="914400" rtl="0" eaLnBrk="1" fontAlgn="auto" latinLnBrk="0" hangingPunct="1">
                        <a:lnSpc>
                          <a:spcPct val="100000"/>
                        </a:lnSpc>
                        <a:spcBef>
                          <a:spcPts val="0"/>
                        </a:spcBef>
                        <a:spcAft>
                          <a:spcPts val="0"/>
                        </a:spcAft>
                        <a:buClrTx/>
                        <a:buSzTx/>
                        <a:buFontTx/>
                        <a:buNone/>
                        <a:tabLst/>
                        <a:defRPr/>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Local identity</a:t>
                      </a:r>
                      <a:endParaRPr lang="ru-RU" sz="16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445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445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483">
                <a:tc>
                  <a:txBody>
                    <a:bodyPr/>
                    <a:lstStyle/>
                    <a:p>
                      <a:pPr marL="0" marR="0" indent="198755" algn="just" defTabSz="914400" rtl="0" eaLnBrk="1" fontAlgn="auto" latinLnBrk="0" hangingPunct="1">
                        <a:lnSpc>
                          <a:spcPct val="100000"/>
                        </a:lnSpc>
                        <a:spcBef>
                          <a:spcPts val="0"/>
                        </a:spcBef>
                        <a:spcAft>
                          <a:spcPts val="0"/>
                        </a:spcAft>
                        <a:buClrTx/>
                        <a:buSzTx/>
                        <a:buFontTx/>
                        <a:buNone/>
                        <a:tabLst/>
                        <a:defRPr/>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Racial identity</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445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445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483">
                <a:tc>
                  <a:txBody>
                    <a:bodyPr/>
                    <a:lstStyle/>
                    <a:p>
                      <a:pPr marL="0" marR="0" indent="198755" algn="just" defTabSz="914400" rtl="0" eaLnBrk="1" fontAlgn="auto" latinLnBrk="0" hangingPunct="1">
                        <a:lnSpc>
                          <a:spcPct val="100000"/>
                        </a:lnSpc>
                        <a:spcBef>
                          <a:spcPts val="0"/>
                        </a:spcBef>
                        <a:spcAft>
                          <a:spcPts val="0"/>
                        </a:spcAft>
                        <a:buClrTx/>
                        <a:buSzTx/>
                        <a:buFontTx/>
                        <a:buNone/>
                        <a:tabLst/>
                        <a:defRPr/>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Ethnic identity</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445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2,81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445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1,97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483">
                <a:tc>
                  <a:txBody>
                    <a:bodyPr/>
                    <a:lstStyle/>
                    <a:p>
                      <a:pPr marL="0" marR="0" indent="198755" algn="just" defTabSz="914400" rtl="0" eaLnBrk="1" fontAlgn="auto" latinLnBrk="0" hangingPunct="1">
                        <a:lnSpc>
                          <a:spcPct val="100000"/>
                        </a:lnSpc>
                        <a:spcBef>
                          <a:spcPts val="0"/>
                        </a:spcBef>
                        <a:spcAft>
                          <a:spcPts val="0"/>
                        </a:spcAft>
                        <a:buClrTx/>
                        <a:buSzTx/>
                        <a:buFontTx/>
                        <a:buNone/>
                        <a:tabLst/>
                        <a:defRPr/>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Family identity</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445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28,09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445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38,93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483">
                <a:tc>
                  <a:txBody>
                    <a:bodyPr/>
                    <a:lstStyle/>
                    <a:p>
                      <a:pPr marL="0" marR="0" indent="198755" algn="just" defTabSz="914400" rtl="0" eaLnBrk="1" fontAlgn="auto" latinLnBrk="0" hangingPunct="1">
                        <a:lnSpc>
                          <a:spcPct val="100000"/>
                        </a:lnSpc>
                        <a:spcBef>
                          <a:spcPts val="0"/>
                        </a:spcBef>
                        <a:spcAft>
                          <a:spcPts val="0"/>
                        </a:spcAft>
                        <a:buClrTx/>
                        <a:buSzTx/>
                        <a:buFontTx/>
                        <a:buNone/>
                        <a:tabLst/>
                        <a:defRPr/>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Professional identity</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445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9,55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445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10,86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483">
                <a:tc>
                  <a:txBody>
                    <a:bodyPr/>
                    <a:lstStyle/>
                    <a:p>
                      <a:pPr marL="0" marR="0" indent="198755" algn="just" defTabSz="914400" rtl="0" eaLnBrk="1" fontAlgn="auto" latinLnBrk="0" hangingPunct="1">
                        <a:lnSpc>
                          <a:spcPct val="100000"/>
                        </a:lnSpc>
                        <a:spcBef>
                          <a:spcPts val="0"/>
                        </a:spcBef>
                        <a:spcAft>
                          <a:spcPts val="0"/>
                        </a:spcAft>
                        <a:buClrTx/>
                        <a:buSzTx/>
                        <a:buFontTx/>
                        <a:buNone/>
                        <a:tabLst/>
                        <a:defRPr/>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Social identity</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445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0,56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445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1,86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7773">
                <a:tc>
                  <a:txBody>
                    <a:bodyPr/>
                    <a:lstStyle/>
                    <a:p>
                      <a:pPr marL="0" marR="0" indent="198755" algn="just" defTabSz="914400" rtl="0" eaLnBrk="1" fontAlgn="auto" latinLnBrk="0" hangingPunct="1">
                        <a:lnSpc>
                          <a:spcPct val="100000"/>
                        </a:lnSpc>
                        <a:spcBef>
                          <a:spcPts val="0"/>
                        </a:spcBef>
                        <a:spcAft>
                          <a:spcPts val="0"/>
                        </a:spcAft>
                        <a:buClrTx/>
                        <a:buSzTx/>
                        <a:buFontTx/>
                        <a:buNone/>
                        <a:tabLst/>
                        <a:defRPr/>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Personal identity</a:t>
                      </a:r>
                      <a:endParaRPr lang="ru-RU" sz="16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445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51,12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445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33,77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483">
                <a:tc>
                  <a:txBody>
                    <a:bodyPr/>
                    <a:lstStyle/>
                    <a:p>
                      <a:pPr marL="0" marR="0" indent="198755" algn="r" defTabSz="914400" rtl="0" eaLnBrk="1" fontAlgn="auto" latinLnBrk="0" hangingPunct="1">
                        <a:lnSpc>
                          <a:spcPct val="100000"/>
                        </a:lnSpc>
                        <a:spcBef>
                          <a:spcPts val="0"/>
                        </a:spcBef>
                        <a:spcAft>
                          <a:spcPts val="0"/>
                        </a:spcAft>
                        <a:buClrTx/>
                        <a:buSzTx/>
                        <a:buFontTx/>
                        <a:buNone/>
                        <a:tabLst/>
                        <a:defRPr/>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Physical Self</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445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3,93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445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2,85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483">
                <a:tc>
                  <a:txBody>
                    <a:bodyPr/>
                    <a:lstStyle/>
                    <a:p>
                      <a:pPr marL="0" marR="0" indent="198755" algn="r" defTabSz="914400" rtl="0" eaLnBrk="1" fontAlgn="auto" latinLnBrk="0" hangingPunct="1">
                        <a:lnSpc>
                          <a:spcPct val="100000"/>
                        </a:lnSpc>
                        <a:spcBef>
                          <a:spcPts val="0"/>
                        </a:spcBef>
                        <a:spcAft>
                          <a:spcPts val="0"/>
                        </a:spcAft>
                        <a:buClrTx/>
                        <a:buSzTx/>
                        <a:buFontTx/>
                        <a:buNone/>
                        <a:tabLst/>
                        <a:defRPr/>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The Material Self</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445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445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0,11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483">
                <a:tc>
                  <a:txBody>
                    <a:bodyPr/>
                    <a:lstStyle/>
                    <a:p>
                      <a:pPr marL="0" marR="0" indent="198755" algn="r" defTabSz="914400" rtl="0" eaLnBrk="1" fontAlgn="auto" latinLnBrk="0" hangingPunct="1">
                        <a:lnSpc>
                          <a:spcPct val="100000"/>
                        </a:lnSpc>
                        <a:spcBef>
                          <a:spcPts val="0"/>
                        </a:spcBef>
                        <a:spcAft>
                          <a:spcPts val="0"/>
                        </a:spcAft>
                        <a:buClrTx/>
                        <a:buSzTx/>
                        <a:buFontTx/>
                        <a:buNone/>
                        <a:tabLst/>
                        <a:defRPr/>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Emotional Self</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445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11,24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445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7,13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483">
                <a:tc>
                  <a:txBody>
                    <a:bodyPr/>
                    <a:lstStyle/>
                    <a:p>
                      <a:pPr marL="0" marR="0" indent="198755" algn="r" defTabSz="914400" rtl="0" eaLnBrk="1" fontAlgn="auto" latinLnBrk="0" hangingPunct="1">
                        <a:lnSpc>
                          <a:spcPct val="100000"/>
                        </a:lnSpc>
                        <a:spcBef>
                          <a:spcPts val="0"/>
                        </a:spcBef>
                        <a:spcAft>
                          <a:spcPts val="0"/>
                        </a:spcAft>
                        <a:buClrTx/>
                        <a:buSzTx/>
                        <a:buFontTx/>
                        <a:buNone/>
                        <a:tabLst/>
                        <a:defRPr/>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Strong - willed Self</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445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6,18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445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2,52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483">
                <a:tc>
                  <a:txBody>
                    <a:bodyPr/>
                    <a:lstStyle/>
                    <a:p>
                      <a:pPr marL="0" marR="0" indent="198755" algn="r" defTabSz="914400" rtl="0" eaLnBrk="1" fontAlgn="auto" latinLnBrk="0" hangingPunct="1">
                        <a:lnSpc>
                          <a:spcPct val="100000"/>
                        </a:lnSpc>
                        <a:spcBef>
                          <a:spcPts val="0"/>
                        </a:spcBef>
                        <a:spcAft>
                          <a:spcPts val="0"/>
                        </a:spcAft>
                        <a:buClrTx/>
                        <a:buSzTx/>
                        <a:buFontTx/>
                        <a:buNone/>
                        <a:tabLst/>
                        <a:defRPr/>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Cognitive Self</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445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2,81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445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2,52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483">
                <a:tc>
                  <a:txBody>
                    <a:bodyPr/>
                    <a:lstStyle/>
                    <a:p>
                      <a:pPr marL="0" marR="0" indent="198755" algn="r" defTabSz="914400" rtl="0" eaLnBrk="1" fontAlgn="auto" latinLnBrk="0" hangingPunct="1">
                        <a:lnSpc>
                          <a:spcPct val="100000"/>
                        </a:lnSpc>
                        <a:spcBef>
                          <a:spcPts val="0"/>
                        </a:spcBef>
                        <a:spcAft>
                          <a:spcPts val="0"/>
                        </a:spcAft>
                        <a:buClrTx/>
                        <a:buSzTx/>
                        <a:buFontTx/>
                        <a:buNone/>
                        <a:tabLst/>
                        <a:defRPr/>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The Communicative Self</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445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8,43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445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6,03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7773">
                <a:tc>
                  <a:txBody>
                    <a:bodyPr/>
                    <a:lstStyle/>
                    <a:p>
                      <a:pPr marL="0" marR="0" indent="198755" algn="r" defTabSz="914400" rtl="0" eaLnBrk="1" fontAlgn="auto" latinLnBrk="0" hangingPunct="1">
                        <a:lnSpc>
                          <a:spcPct val="100000"/>
                        </a:lnSpc>
                        <a:spcBef>
                          <a:spcPts val="0"/>
                        </a:spcBef>
                        <a:spcAft>
                          <a:spcPts val="0"/>
                        </a:spcAft>
                        <a:buClrTx/>
                        <a:buSzTx/>
                        <a:buFontTx/>
                        <a:buNone/>
                        <a:tabLst/>
                        <a:defRPr/>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The Reflexive Self</a:t>
                      </a:r>
                      <a:endParaRPr lang="ru-RU" sz="16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445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18,54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4455" algn="ctr">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12,61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061417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838200" y="365126"/>
            <a:ext cx="10515600" cy="603596"/>
          </a:xfrm>
        </p:spPr>
        <p:txBody>
          <a:bodyPr>
            <a:normAutofit fontScale="90000"/>
          </a:bodyPr>
          <a:lstStyle/>
          <a:p>
            <a:r>
              <a:rPr lang="en-US" sz="2600" dirty="0" smtClean="0"/>
              <a:t>The results of the content analysis of the first 3 characteristics indicated by the respondents (the results are presented as a percentage)</a:t>
            </a:r>
            <a:endParaRPr lang="ru-RU" sz="2600" dirty="0"/>
          </a:p>
        </p:txBody>
      </p:sp>
      <p:graphicFrame>
        <p:nvGraphicFramePr>
          <p:cNvPr id="9" name="Объект 8"/>
          <p:cNvGraphicFramePr>
            <a:graphicFrameLocks noGrp="1"/>
          </p:cNvGraphicFramePr>
          <p:nvPr>
            <p:ph idx="1"/>
            <p:extLst>
              <p:ext uri="{D42A27DB-BD31-4B8C-83A1-F6EECF244321}">
                <p14:modId xmlns:p14="http://schemas.microsoft.com/office/powerpoint/2010/main" val="109377134"/>
              </p:ext>
            </p:extLst>
          </p:nvPr>
        </p:nvGraphicFramePr>
        <p:xfrm>
          <a:off x="172016" y="968724"/>
          <a:ext cx="10836999" cy="5760186"/>
        </p:xfrm>
        <a:graphic>
          <a:graphicData uri="http://schemas.openxmlformats.org/drawingml/2006/table">
            <a:tbl>
              <a:tblPr firstRow="1" firstCol="1" bandRow="1"/>
              <a:tblGrid>
                <a:gridCol w="4671588"/>
                <a:gridCol w="3442763"/>
                <a:gridCol w="2722648"/>
              </a:tblGrid>
              <a:tr h="249483">
                <a:tc>
                  <a:txBody>
                    <a:bodyPr/>
                    <a:lstStyle/>
                    <a:p>
                      <a:pPr algn="just">
                        <a:spcAft>
                          <a:spcPts val="0"/>
                        </a:spcAft>
                      </a:pPr>
                      <a:r>
                        <a:rPr lang="ru-RU" sz="9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3825" algn="ctr">
                        <a:spcAft>
                          <a:spcPts val="0"/>
                        </a:spcAft>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Indigenous peoples of the north</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3825" algn="ctr">
                        <a:spcAft>
                          <a:spcPts val="0"/>
                        </a:spcAft>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Sakha</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483">
                <a:tc>
                  <a:txBody>
                    <a:bodyPr/>
                    <a:lstStyle/>
                    <a:p>
                      <a:pPr indent="198755" algn="just">
                        <a:spcAft>
                          <a:spcPts val="0"/>
                        </a:spcAft>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Identity with the natural world</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3825" algn="ctr">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1,11</a:t>
                      </a: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3825" algn="ctr">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1,13</a:t>
                      </a: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483">
                <a:tc>
                  <a:txBody>
                    <a:bodyPr/>
                    <a:lstStyle/>
                    <a:p>
                      <a:pPr marL="0" marR="0" indent="198755" algn="just" defTabSz="914400" rtl="0" eaLnBrk="1" fontAlgn="auto" latinLnBrk="0" hangingPunct="1">
                        <a:lnSpc>
                          <a:spcPct val="100000"/>
                        </a:lnSpc>
                        <a:spcBef>
                          <a:spcPts val="0"/>
                        </a:spcBef>
                        <a:spcAft>
                          <a:spcPts val="0"/>
                        </a:spcAft>
                        <a:buClrTx/>
                        <a:buSzTx/>
                        <a:buFontTx/>
                        <a:buNone/>
                        <a:tabLst/>
                        <a:defRPr/>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Global identity</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382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0,81</a:t>
                      </a: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3825" algn="ctr">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1,42</a:t>
                      </a: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483">
                <a:tc>
                  <a:txBody>
                    <a:bodyPr/>
                    <a:lstStyle/>
                    <a:p>
                      <a:pPr marL="0" marR="0" indent="198755" algn="just" defTabSz="914400" rtl="0" eaLnBrk="1" fontAlgn="auto" latinLnBrk="0" hangingPunct="1">
                        <a:lnSpc>
                          <a:spcPct val="100000"/>
                        </a:lnSpc>
                        <a:spcBef>
                          <a:spcPts val="0"/>
                        </a:spcBef>
                        <a:spcAft>
                          <a:spcPts val="0"/>
                        </a:spcAft>
                        <a:buClrTx/>
                        <a:buSzTx/>
                        <a:buFontTx/>
                        <a:buNone/>
                        <a:tabLst/>
                        <a:defRPr/>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Gender role identity</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382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2,22</a:t>
                      </a: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3825" algn="ctr">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1,09</a:t>
                      </a: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483">
                <a:tc>
                  <a:txBody>
                    <a:bodyPr/>
                    <a:lstStyle/>
                    <a:p>
                      <a:pPr marL="0" marR="0" indent="198755" algn="just" defTabSz="914400" rtl="0" eaLnBrk="1" fontAlgn="auto" latinLnBrk="0" hangingPunct="1">
                        <a:lnSpc>
                          <a:spcPct val="100000"/>
                        </a:lnSpc>
                        <a:spcBef>
                          <a:spcPts val="0"/>
                        </a:spcBef>
                        <a:spcAft>
                          <a:spcPts val="0"/>
                        </a:spcAft>
                        <a:buClrTx/>
                        <a:buSzTx/>
                        <a:buFontTx/>
                        <a:buNone/>
                        <a:tabLst/>
                        <a:defRPr/>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Religious identity</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382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0,40</a:t>
                      </a: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3825" algn="ctr">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0,24</a:t>
                      </a: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483">
                <a:tc>
                  <a:txBody>
                    <a:bodyPr/>
                    <a:lstStyle/>
                    <a:p>
                      <a:pPr marL="0" marR="0" indent="198755" algn="just" defTabSz="914400" rtl="0" eaLnBrk="1" fontAlgn="auto" latinLnBrk="0" hangingPunct="1">
                        <a:lnSpc>
                          <a:spcPct val="100000"/>
                        </a:lnSpc>
                        <a:spcBef>
                          <a:spcPts val="0"/>
                        </a:spcBef>
                        <a:spcAft>
                          <a:spcPts val="0"/>
                        </a:spcAft>
                        <a:buClrTx/>
                        <a:buSzTx/>
                        <a:buFontTx/>
                        <a:buNone/>
                        <a:tabLst/>
                        <a:defRPr/>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Civic identity</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382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1,11</a:t>
                      </a: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3825" algn="ctr">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1,58</a:t>
                      </a: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7773">
                <a:tc>
                  <a:txBody>
                    <a:bodyPr/>
                    <a:lstStyle/>
                    <a:p>
                      <a:pPr marL="0" marR="0" indent="198755" algn="r" defTabSz="914400" rtl="0" eaLnBrk="1" fontAlgn="auto" latinLnBrk="0" hangingPunct="1">
                        <a:lnSpc>
                          <a:spcPct val="100000"/>
                        </a:lnSpc>
                        <a:spcBef>
                          <a:spcPts val="0"/>
                        </a:spcBef>
                        <a:spcAft>
                          <a:spcPts val="0"/>
                        </a:spcAft>
                        <a:buClrTx/>
                        <a:buSzTx/>
                        <a:buFontTx/>
                        <a:buNone/>
                        <a:tabLst/>
                        <a:defRPr/>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Russian identity</a:t>
                      </a:r>
                      <a:endParaRPr lang="ru-RU" sz="16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382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0,50</a:t>
                      </a: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382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1,02</a:t>
                      </a: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483">
                <a:tc>
                  <a:txBody>
                    <a:bodyPr/>
                    <a:lstStyle/>
                    <a:p>
                      <a:pPr marL="0" marR="0" indent="198755" algn="r" defTabSz="914400" rtl="0" eaLnBrk="1" fontAlgn="auto" latinLnBrk="0" hangingPunct="1">
                        <a:lnSpc>
                          <a:spcPct val="100000"/>
                        </a:lnSpc>
                        <a:spcBef>
                          <a:spcPts val="0"/>
                        </a:spcBef>
                        <a:spcAft>
                          <a:spcPts val="0"/>
                        </a:spcAft>
                        <a:buClrTx/>
                        <a:buSzTx/>
                        <a:buFontTx/>
                        <a:buNone/>
                        <a:tabLst/>
                        <a:defRPr/>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Republican identity</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382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0,00</a:t>
                      </a: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3825" algn="ctr">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0,00</a:t>
                      </a: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173">
                <a:tc>
                  <a:txBody>
                    <a:bodyPr/>
                    <a:lstStyle/>
                    <a:p>
                      <a:pPr marL="0" marR="0" indent="198755" algn="r" defTabSz="914400" rtl="0" eaLnBrk="1" fontAlgn="auto" latinLnBrk="0" hangingPunct="1">
                        <a:lnSpc>
                          <a:spcPct val="100000"/>
                        </a:lnSpc>
                        <a:spcBef>
                          <a:spcPts val="0"/>
                        </a:spcBef>
                        <a:spcAft>
                          <a:spcPts val="0"/>
                        </a:spcAft>
                        <a:buClrTx/>
                        <a:buSzTx/>
                        <a:buFontTx/>
                        <a:buNone/>
                        <a:tabLst/>
                        <a:defRPr/>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Local identity</a:t>
                      </a:r>
                      <a:endParaRPr lang="ru-RU" sz="16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382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0,60</a:t>
                      </a: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382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0,56</a:t>
                      </a: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483">
                <a:tc>
                  <a:txBody>
                    <a:bodyPr/>
                    <a:lstStyle/>
                    <a:p>
                      <a:pPr marL="0" marR="0" indent="198755" algn="just" defTabSz="914400" rtl="0" eaLnBrk="1" fontAlgn="auto" latinLnBrk="0" hangingPunct="1">
                        <a:lnSpc>
                          <a:spcPct val="100000"/>
                        </a:lnSpc>
                        <a:spcBef>
                          <a:spcPts val="0"/>
                        </a:spcBef>
                        <a:spcAft>
                          <a:spcPts val="0"/>
                        </a:spcAft>
                        <a:buClrTx/>
                        <a:buSzTx/>
                        <a:buFontTx/>
                        <a:buNone/>
                        <a:tabLst/>
                        <a:defRPr/>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Racial identity</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382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0,00</a:t>
                      </a: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3825" algn="ctr">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0,04</a:t>
                      </a: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483">
                <a:tc>
                  <a:txBody>
                    <a:bodyPr/>
                    <a:lstStyle/>
                    <a:p>
                      <a:pPr marL="0" marR="0" indent="198755" algn="just" defTabSz="914400" rtl="0" eaLnBrk="1" fontAlgn="auto" latinLnBrk="0" hangingPunct="1">
                        <a:lnSpc>
                          <a:spcPct val="100000"/>
                        </a:lnSpc>
                        <a:spcBef>
                          <a:spcPts val="0"/>
                        </a:spcBef>
                        <a:spcAft>
                          <a:spcPts val="0"/>
                        </a:spcAft>
                        <a:buClrTx/>
                        <a:buSzTx/>
                        <a:buFontTx/>
                        <a:buNone/>
                        <a:tabLst/>
                        <a:defRPr/>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Ethnic identity</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382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2,52</a:t>
                      </a: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3825" algn="ctr">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1,36</a:t>
                      </a: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483">
                <a:tc>
                  <a:txBody>
                    <a:bodyPr/>
                    <a:lstStyle/>
                    <a:p>
                      <a:pPr marL="0" marR="0" indent="198755" algn="just" defTabSz="914400" rtl="0" eaLnBrk="1" fontAlgn="auto" latinLnBrk="0" hangingPunct="1">
                        <a:lnSpc>
                          <a:spcPct val="100000"/>
                        </a:lnSpc>
                        <a:spcBef>
                          <a:spcPts val="0"/>
                        </a:spcBef>
                        <a:spcAft>
                          <a:spcPts val="0"/>
                        </a:spcAft>
                        <a:buClrTx/>
                        <a:buSzTx/>
                        <a:buFontTx/>
                        <a:buNone/>
                        <a:tabLst/>
                        <a:defRPr/>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Family identity</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3825" algn="ctr">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12,59</a:t>
                      </a: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3825" algn="ctr">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19,00</a:t>
                      </a: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483">
                <a:tc>
                  <a:txBody>
                    <a:bodyPr/>
                    <a:lstStyle/>
                    <a:p>
                      <a:pPr marL="0" marR="0" indent="198755" algn="just" defTabSz="914400" rtl="0" eaLnBrk="1" fontAlgn="auto" latinLnBrk="0" hangingPunct="1">
                        <a:lnSpc>
                          <a:spcPct val="100000"/>
                        </a:lnSpc>
                        <a:spcBef>
                          <a:spcPts val="0"/>
                        </a:spcBef>
                        <a:spcAft>
                          <a:spcPts val="0"/>
                        </a:spcAft>
                        <a:buClrTx/>
                        <a:buSzTx/>
                        <a:buFontTx/>
                        <a:buNone/>
                        <a:tabLst/>
                        <a:defRPr/>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Professional identity</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382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14,20</a:t>
                      </a: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3825" algn="ctr">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14,95</a:t>
                      </a: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483">
                <a:tc>
                  <a:txBody>
                    <a:bodyPr/>
                    <a:lstStyle/>
                    <a:p>
                      <a:pPr marL="0" marR="0" indent="198755" algn="just" defTabSz="914400" rtl="0" eaLnBrk="1" fontAlgn="auto" latinLnBrk="0" hangingPunct="1">
                        <a:lnSpc>
                          <a:spcPct val="100000"/>
                        </a:lnSpc>
                        <a:spcBef>
                          <a:spcPts val="0"/>
                        </a:spcBef>
                        <a:spcAft>
                          <a:spcPts val="0"/>
                        </a:spcAft>
                        <a:buClrTx/>
                        <a:buSzTx/>
                        <a:buFontTx/>
                        <a:buNone/>
                        <a:tabLst/>
                        <a:defRPr/>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Social identity</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382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2,62</a:t>
                      </a: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3825" algn="ctr">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3,00</a:t>
                      </a: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7773">
                <a:tc>
                  <a:txBody>
                    <a:bodyPr/>
                    <a:lstStyle/>
                    <a:p>
                      <a:pPr marL="0" marR="0" indent="198755" algn="just" defTabSz="914400" rtl="0" eaLnBrk="1" fontAlgn="auto" latinLnBrk="0" hangingPunct="1">
                        <a:lnSpc>
                          <a:spcPct val="100000"/>
                        </a:lnSpc>
                        <a:spcBef>
                          <a:spcPts val="0"/>
                        </a:spcBef>
                        <a:spcAft>
                          <a:spcPts val="0"/>
                        </a:spcAft>
                        <a:buClrTx/>
                        <a:buSzTx/>
                        <a:buFontTx/>
                        <a:buNone/>
                        <a:tabLst/>
                        <a:defRPr/>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Personal identity</a:t>
                      </a:r>
                      <a:endParaRPr lang="ru-RU" sz="16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382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62,44</a:t>
                      </a: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3825" algn="ctr">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56,21</a:t>
                      </a: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483">
                <a:tc>
                  <a:txBody>
                    <a:bodyPr/>
                    <a:lstStyle/>
                    <a:p>
                      <a:pPr marL="0" marR="0" indent="198755" algn="r" defTabSz="914400" rtl="0" eaLnBrk="1" fontAlgn="auto" latinLnBrk="0" hangingPunct="1">
                        <a:lnSpc>
                          <a:spcPct val="100000"/>
                        </a:lnSpc>
                        <a:spcBef>
                          <a:spcPts val="0"/>
                        </a:spcBef>
                        <a:spcAft>
                          <a:spcPts val="0"/>
                        </a:spcAft>
                        <a:buClrTx/>
                        <a:buSzTx/>
                        <a:buFontTx/>
                        <a:buNone/>
                        <a:tabLst/>
                        <a:defRPr/>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Physical Self</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382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6,85</a:t>
                      </a: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3825" algn="ctr">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7,61</a:t>
                      </a: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483">
                <a:tc>
                  <a:txBody>
                    <a:bodyPr/>
                    <a:lstStyle/>
                    <a:p>
                      <a:pPr marL="0" marR="0" indent="198755" algn="r" defTabSz="914400" rtl="0" eaLnBrk="1" fontAlgn="auto" latinLnBrk="0" hangingPunct="1">
                        <a:lnSpc>
                          <a:spcPct val="100000"/>
                        </a:lnSpc>
                        <a:spcBef>
                          <a:spcPts val="0"/>
                        </a:spcBef>
                        <a:spcAft>
                          <a:spcPts val="0"/>
                        </a:spcAft>
                        <a:buClrTx/>
                        <a:buSzTx/>
                        <a:buFontTx/>
                        <a:buNone/>
                        <a:tabLst/>
                        <a:defRPr/>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The Material Self</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382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0,70</a:t>
                      </a: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3825" algn="ctr">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1,22</a:t>
                      </a: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483">
                <a:tc>
                  <a:txBody>
                    <a:bodyPr/>
                    <a:lstStyle/>
                    <a:p>
                      <a:pPr marL="0" marR="0" indent="198755" algn="r" defTabSz="914400" rtl="0" eaLnBrk="1" fontAlgn="auto" latinLnBrk="0" hangingPunct="1">
                        <a:lnSpc>
                          <a:spcPct val="100000"/>
                        </a:lnSpc>
                        <a:spcBef>
                          <a:spcPts val="0"/>
                        </a:spcBef>
                        <a:spcAft>
                          <a:spcPts val="0"/>
                        </a:spcAft>
                        <a:buClrTx/>
                        <a:buSzTx/>
                        <a:buFontTx/>
                        <a:buNone/>
                        <a:tabLst/>
                        <a:defRPr/>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Emotional Self</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382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16,72</a:t>
                      </a: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3825" algn="ctr">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12,11</a:t>
                      </a: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483">
                <a:tc>
                  <a:txBody>
                    <a:bodyPr/>
                    <a:lstStyle/>
                    <a:p>
                      <a:pPr marL="0" marR="0" indent="198755" algn="r" defTabSz="914400" rtl="0" eaLnBrk="1" fontAlgn="auto" latinLnBrk="0" hangingPunct="1">
                        <a:lnSpc>
                          <a:spcPct val="100000"/>
                        </a:lnSpc>
                        <a:spcBef>
                          <a:spcPts val="0"/>
                        </a:spcBef>
                        <a:spcAft>
                          <a:spcPts val="0"/>
                        </a:spcAft>
                        <a:buClrTx/>
                        <a:buSzTx/>
                        <a:buFontTx/>
                        <a:buNone/>
                        <a:tabLst/>
                        <a:defRPr/>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Strong - willed Self</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382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5,54</a:t>
                      </a: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3825" algn="ctr">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6,30</a:t>
                      </a: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483">
                <a:tc>
                  <a:txBody>
                    <a:bodyPr/>
                    <a:lstStyle/>
                    <a:p>
                      <a:pPr marL="0" marR="0" indent="198755" algn="r" defTabSz="914400" rtl="0" eaLnBrk="1" fontAlgn="auto" latinLnBrk="0" hangingPunct="1">
                        <a:lnSpc>
                          <a:spcPct val="100000"/>
                        </a:lnSpc>
                        <a:spcBef>
                          <a:spcPts val="0"/>
                        </a:spcBef>
                        <a:spcAft>
                          <a:spcPts val="0"/>
                        </a:spcAft>
                        <a:buClrTx/>
                        <a:buSzTx/>
                        <a:buFontTx/>
                        <a:buNone/>
                        <a:tabLst/>
                        <a:defRPr/>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Cognitive Self</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382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5,24</a:t>
                      </a: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3825" algn="ctr">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5,07</a:t>
                      </a: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483">
                <a:tc>
                  <a:txBody>
                    <a:bodyPr/>
                    <a:lstStyle/>
                    <a:p>
                      <a:pPr marL="0" marR="0" indent="198755" algn="r" defTabSz="914400" rtl="0" eaLnBrk="1" fontAlgn="auto" latinLnBrk="0" hangingPunct="1">
                        <a:lnSpc>
                          <a:spcPct val="100000"/>
                        </a:lnSpc>
                        <a:spcBef>
                          <a:spcPts val="0"/>
                        </a:spcBef>
                        <a:spcAft>
                          <a:spcPts val="0"/>
                        </a:spcAft>
                        <a:buClrTx/>
                        <a:buSzTx/>
                        <a:buFontTx/>
                        <a:buNone/>
                        <a:tabLst/>
                        <a:defRPr/>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The Communicative Self</a:t>
                      </a:r>
                      <a:endParaRPr lang="ru-RU"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382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10,07</a:t>
                      </a: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3825" algn="ctr">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10,46</a:t>
                      </a: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7773">
                <a:tc>
                  <a:txBody>
                    <a:bodyPr/>
                    <a:lstStyle/>
                    <a:p>
                      <a:pPr marL="0" marR="0" indent="198755" algn="r" defTabSz="914400" rtl="0" eaLnBrk="1" fontAlgn="auto" latinLnBrk="0" hangingPunct="1">
                        <a:lnSpc>
                          <a:spcPct val="100000"/>
                        </a:lnSpc>
                        <a:spcBef>
                          <a:spcPts val="0"/>
                        </a:spcBef>
                        <a:spcAft>
                          <a:spcPts val="0"/>
                        </a:spcAft>
                        <a:buClrTx/>
                        <a:buSzTx/>
                        <a:buFontTx/>
                        <a:buNone/>
                        <a:tabLst/>
                        <a:defRPr/>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The Reflexive Self</a:t>
                      </a:r>
                      <a:endParaRPr lang="ru-RU" sz="16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3825" algn="ctr">
                        <a:spcAft>
                          <a:spcPts val="0"/>
                        </a:spcAft>
                      </a:pPr>
                      <a:r>
                        <a:rPr lang="ru-RU" sz="1600">
                          <a:effectLst/>
                          <a:latin typeface="Times New Roman" panose="02020603050405020304" pitchFamily="18" charset="0"/>
                          <a:ea typeface="Times New Roman" panose="02020603050405020304" pitchFamily="18" charset="0"/>
                          <a:cs typeface="Times New Roman" panose="02020603050405020304" pitchFamily="18" charset="0"/>
                        </a:rPr>
                        <a:t>17,32</a:t>
                      </a: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3825" algn="ctr">
                        <a:spcAft>
                          <a:spcPts val="0"/>
                        </a:spcAft>
                      </a:pPr>
                      <a:r>
                        <a:rPr lang="ru-RU" sz="1600" dirty="0">
                          <a:effectLst/>
                          <a:latin typeface="Times New Roman" panose="02020603050405020304" pitchFamily="18" charset="0"/>
                          <a:ea typeface="Times New Roman" panose="02020603050405020304" pitchFamily="18" charset="0"/>
                          <a:cs typeface="Times New Roman" panose="02020603050405020304" pitchFamily="18" charset="0"/>
                        </a:rPr>
                        <a:t>13,44</a:t>
                      </a:r>
                    </a:p>
                  </a:txBody>
                  <a:tcPr marL="53806" marR="538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971194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The results of the analysis of the category "family identity" by emotional modality (data are presented as a percentage)</a:t>
            </a:r>
            <a:endParaRPr lang="ru-RU" dirty="0"/>
          </a:p>
        </p:txBody>
      </p:sp>
      <p:graphicFrame>
        <p:nvGraphicFramePr>
          <p:cNvPr id="7" name="Объект 6"/>
          <p:cNvGraphicFramePr>
            <a:graphicFrameLocks noGrp="1"/>
          </p:cNvGraphicFramePr>
          <p:nvPr>
            <p:ph idx="1"/>
            <p:extLst>
              <p:ext uri="{D42A27DB-BD31-4B8C-83A1-F6EECF244321}">
                <p14:modId xmlns:p14="http://schemas.microsoft.com/office/powerpoint/2010/main" val="349604270"/>
              </p:ext>
            </p:extLst>
          </p:nvPr>
        </p:nvGraphicFramePr>
        <p:xfrm>
          <a:off x="1720158" y="1991761"/>
          <a:ext cx="7632072" cy="41555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06429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t>Results</a:t>
            </a:r>
            <a:endParaRPr lang="ru-RU" dirty="0"/>
          </a:p>
        </p:txBody>
      </p:sp>
      <p:sp>
        <p:nvSpPr>
          <p:cNvPr id="3" name="Объект 2"/>
          <p:cNvSpPr>
            <a:spLocks noGrp="1"/>
          </p:cNvSpPr>
          <p:nvPr>
            <p:ph idx="1"/>
          </p:nvPr>
        </p:nvSpPr>
        <p:spPr>
          <a:xfrm>
            <a:off x="838200" y="1330859"/>
            <a:ext cx="10515600" cy="4846104"/>
          </a:xfrm>
        </p:spPr>
        <p:txBody>
          <a:bodyPr>
            <a:normAutofit fontScale="92500" lnSpcReduction="10000"/>
          </a:bodyPr>
          <a:lstStyle/>
          <a:p>
            <a:r>
              <a:rPr lang="en-US" b="0" i="0" dirty="0" smtClean="0">
                <a:solidFill>
                  <a:srgbClr val="002033"/>
                </a:solidFill>
                <a:effectLst/>
              </a:rPr>
              <a:t>In the group indigenous peoples of the north, personal identity is more pronounced than in the Sakha group. It should be noted that this fact is due to the greater expression of the reflexive Self, cognitive Self and emotional Self. The material Self, physical Self, volitional Self and communicative Self care less expressed than in Sakha. Here, in our opinion, there is a lower value of material things and a greater value of a person's sense of self in the world, characteristic of the indigenous peoples of the north. These facts are confirmed by numerous observations of pioneers and research by scientists.</a:t>
            </a:r>
            <a:r>
              <a:rPr lang="sah-RU" b="0" i="0" dirty="0" smtClean="0">
                <a:solidFill>
                  <a:srgbClr val="002033"/>
                </a:solidFill>
                <a:effectLst/>
              </a:rPr>
              <a:t> </a:t>
            </a:r>
          </a:p>
          <a:p>
            <a:r>
              <a:rPr lang="en-US" dirty="0" smtClean="0"/>
              <a:t>In the Sakha group, family identity is more important than in the second group. This fact was more clearly manifested by the results of the analysis of the first three characteristics that the respondents described themselves. At the same time, the attitude towards the family in both groups is positive and, moreover, a little idealized.</a:t>
            </a:r>
            <a:endParaRPr lang="ru-RU" dirty="0" smtClean="0"/>
          </a:p>
          <a:p>
            <a:endParaRPr lang="ru-RU" dirty="0"/>
          </a:p>
        </p:txBody>
      </p:sp>
    </p:spTree>
    <p:extLst>
      <p:ext uri="{BB962C8B-B14F-4D97-AF65-F5344CB8AC3E}">
        <p14:creationId xmlns:p14="http://schemas.microsoft.com/office/powerpoint/2010/main" val="38608535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2000816" y="1013988"/>
            <a:ext cx="7903675" cy="28065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838200" y="184057"/>
            <a:ext cx="10515600" cy="666970"/>
          </a:xfrm>
        </p:spPr>
        <p:txBody>
          <a:bodyPr>
            <a:normAutofit fontScale="90000"/>
          </a:bodyPr>
          <a:lstStyle/>
          <a:p>
            <a:pPr algn="ctr"/>
            <a:r>
              <a:rPr lang="en-US" dirty="0">
                <a:solidFill>
                  <a:prstClr val="black"/>
                </a:solidFill>
              </a:rPr>
              <a:t>Conclusions</a:t>
            </a:r>
            <a:endParaRPr lang="ru-RU" dirty="0"/>
          </a:p>
        </p:txBody>
      </p:sp>
      <p:sp>
        <p:nvSpPr>
          <p:cNvPr id="3" name="Объект 2"/>
          <p:cNvSpPr>
            <a:spLocks noGrp="1"/>
          </p:cNvSpPr>
          <p:nvPr>
            <p:ph idx="1"/>
          </p:nvPr>
        </p:nvSpPr>
        <p:spPr>
          <a:xfrm>
            <a:off x="838200" y="4046899"/>
            <a:ext cx="10515600" cy="2130064"/>
          </a:xfrm>
        </p:spPr>
        <p:txBody>
          <a:bodyPr>
            <a:normAutofit/>
          </a:bodyPr>
          <a:lstStyle/>
          <a:p>
            <a:r>
              <a:rPr lang="en-US" dirty="0" smtClean="0"/>
              <a:t>It is necessary to understand that,</a:t>
            </a:r>
          </a:p>
          <a:p>
            <a:pPr lvl="1"/>
            <a:r>
              <a:rPr lang="en-US" dirty="0" smtClean="0"/>
              <a:t>The family is the main institution of socialization.</a:t>
            </a:r>
          </a:p>
          <a:p>
            <a:pPr lvl="1"/>
            <a:r>
              <a:rPr lang="en-US" dirty="0" smtClean="0"/>
              <a:t>A newborn child is already defined as an element of a certain culture, certain social ties.</a:t>
            </a:r>
          </a:p>
          <a:p>
            <a:pPr lvl="1"/>
            <a:r>
              <a:rPr lang="en-US" dirty="0" smtClean="0"/>
              <a:t>The family is the main translator of traditional values in society.</a:t>
            </a:r>
          </a:p>
          <a:p>
            <a:endParaRPr lang="en-US" dirty="0" smtClean="0"/>
          </a:p>
          <a:p>
            <a:endParaRPr lang="ru-RU" dirty="0"/>
          </a:p>
        </p:txBody>
      </p:sp>
      <p:sp>
        <p:nvSpPr>
          <p:cNvPr id="5" name="Объект 2"/>
          <p:cNvSpPr txBox="1">
            <a:spLocks/>
          </p:cNvSpPr>
          <p:nvPr/>
        </p:nvSpPr>
        <p:spPr>
          <a:xfrm>
            <a:off x="2317687" y="1303698"/>
            <a:ext cx="6916848" cy="25168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200" dirty="0" smtClean="0"/>
              <a:t>Insufficient knowledge of the family as the primary institution of socialization, the translator of the traditional values of the people, in our opinion, has led to such significant consequences. At the same time, a positive image of the family remains, which is the basis for the formation and development of the value of the family today.</a:t>
            </a:r>
            <a:endParaRPr lang="sah-RU" sz="2200" dirty="0" smtClean="0"/>
          </a:p>
          <a:p>
            <a:endParaRPr lang="en-US" sz="2200" dirty="0" smtClean="0"/>
          </a:p>
          <a:p>
            <a:endParaRPr lang="ru-RU" sz="2200" dirty="0"/>
          </a:p>
        </p:txBody>
      </p:sp>
    </p:spTree>
    <p:extLst>
      <p:ext uri="{BB962C8B-B14F-4D97-AF65-F5344CB8AC3E}">
        <p14:creationId xmlns:p14="http://schemas.microsoft.com/office/powerpoint/2010/main" val="3582890739"/>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Интеграл">
  <a:themeElements>
    <a:clrScheme name="Интеграл">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Интеграл">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Интеграл">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593</TotalTime>
  <Words>951</Words>
  <Application>Microsoft Office PowerPoint</Application>
  <PresentationFormat>Широкоэкранный</PresentationFormat>
  <Paragraphs>179</Paragraphs>
  <Slides>10</Slides>
  <Notes>1</Notes>
  <HiddenSlides>0</HiddenSlides>
  <MMClips>0</MMClips>
  <ScaleCrop>false</ScaleCrop>
  <HeadingPairs>
    <vt:vector size="6" baseType="variant">
      <vt:variant>
        <vt:lpstr>Использованные шрифты</vt:lpstr>
      </vt:variant>
      <vt:variant>
        <vt:i4>8</vt:i4>
      </vt:variant>
      <vt:variant>
        <vt:lpstr>Тема</vt:lpstr>
      </vt:variant>
      <vt:variant>
        <vt:i4>2</vt:i4>
      </vt:variant>
      <vt:variant>
        <vt:lpstr>Заголовки слайдов</vt:lpstr>
      </vt:variant>
      <vt:variant>
        <vt:i4>10</vt:i4>
      </vt:variant>
    </vt:vector>
  </HeadingPairs>
  <TitlesOfParts>
    <vt:vector size="20" baseType="lpstr">
      <vt:lpstr>Arial</vt:lpstr>
      <vt:lpstr>Calibri</vt:lpstr>
      <vt:lpstr>Calibri Light</vt:lpstr>
      <vt:lpstr>Times New Roman</vt:lpstr>
      <vt:lpstr>Tw Cen MT</vt:lpstr>
      <vt:lpstr>Tw Cen MT Condensed</vt:lpstr>
      <vt:lpstr>Wingdings 3</vt:lpstr>
      <vt:lpstr>YS Display</vt:lpstr>
      <vt:lpstr>Тема Office</vt:lpstr>
      <vt:lpstr>Интеграл</vt:lpstr>
      <vt:lpstr>Analysis of family relations of indigenous peoples of the north</vt:lpstr>
      <vt:lpstr>Презентация PowerPoint</vt:lpstr>
      <vt:lpstr>A historical example is the introduction of a boarding school system for children of the nomadic peoples of the North of Russia</vt:lpstr>
      <vt:lpstr>Details of the experiment</vt:lpstr>
      <vt:lpstr>The results of the content analysis of the categories of I-concepts by groups (the results are presented in %)</vt:lpstr>
      <vt:lpstr>The results of the content analysis of the first 3 characteristics indicated by the respondents (the results are presented as a percentage)</vt:lpstr>
      <vt:lpstr>The results of the analysis of the category "family identity" by emotional modality (data are presented as a percentage)</vt:lpstr>
      <vt:lpstr>Results</vt:lpstr>
      <vt:lpstr>Conclusions</vt:lpstr>
      <vt:lpstr>Thank you for your attention!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of family relations of small indigenous peoples of the north</dc:title>
  <dc:creator>Пользователь</dc:creator>
  <cp:lastModifiedBy>Пользователь</cp:lastModifiedBy>
  <cp:revision>14</cp:revision>
  <dcterms:created xsi:type="dcterms:W3CDTF">2022-05-11T02:10:31Z</dcterms:created>
  <dcterms:modified xsi:type="dcterms:W3CDTF">2022-05-12T08:35:09Z</dcterms:modified>
</cp:coreProperties>
</file>