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58" r:id="rId4"/>
    <p:sldId id="260" r:id="rId5"/>
    <p:sldId id="262" r:id="rId6"/>
    <p:sldId id="263" r:id="rId7"/>
    <p:sldId id="265" r:id="rId8"/>
    <p:sldId id="264"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955" autoAdjust="0"/>
  </p:normalViewPr>
  <p:slideViewPr>
    <p:cSldViewPr>
      <p:cViewPr>
        <p:scale>
          <a:sx n="40" d="100"/>
          <a:sy n="40" d="100"/>
        </p:scale>
        <p:origin x="-1116"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C9C5BF-1F7D-4990-A3C6-7676E2DBDC0A}" type="datetimeFigureOut">
              <a:rPr lang="en-US" smtClean="0"/>
              <a:t>5/10/2022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5692E4-EB81-4BBF-BBA0-4086515ED76D}" type="slidenum">
              <a:rPr lang="en-US" smtClean="0"/>
              <a:t>‹#›</a:t>
            </a:fld>
            <a:endParaRPr lang="en-US"/>
          </a:p>
        </p:txBody>
      </p:sp>
    </p:spTree>
    <p:extLst>
      <p:ext uri="{BB962C8B-B14F-4D97-AF65-F5344CB8AC3E}">
        <p14:creationId xmlns:p14="http://schemas.microsoft.com/office/powerpoint/2010/main" val="675722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find ourselves in a global and digital world, in which ICTs play a transcendental role and multiply the communicative possibilities of users. </a:t>
            </a:r>
            <a:endParaRPr lang="en-US" dirty="0"/>
          </a:p>
        </p:txBody>
      </p:sp>
      <p:sp>
        <p:nvSpPr>
          <p:cNvPr id="4" name="Slide Number Placeholder 3"/>
          <p:cNvSpPr>
            <a:spLocks noGrp="1"/>
          </p:cNvSpPr>
          <p:nvPr>
            <p:ph type="sldNum" sz="quarter" idx="10"/>
          </p:nvPr>
        </p:nvSpPr>
        <p:spPr/>
        <p:txBody>
          <a:bodyPr/>
          <a:lstStyle/>
          <a:p>
            <a:fld id="{A75692E4-EB81-4BBF-BBA0-4086515ED76D}" type="slidenum">
              <a:rPr lang="en-US" smtClean="0"/>
              <a:t>2</a:t>
            </a:fld>
            <a:endParaRPr lang="en-US"/>
          </a:p>
        </p:txBody>
      </p:sp>
    </p:spTree>
    <p:extLst>
      <p:ext uri="{BB962C8B-B14F-4D97-AF65-F5344CB8AC3E}">
        <p14:creationId xmlns:p14="http://schemas.microsoft.com/office/powerpoint/2010/main" val="1032717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Digital immigrants</a:t>
            </a:r>
            <a:r>
              <a:rPr lang="en-US" sz="1200" kern="1200" baseline="0" dirty="0" smtClean="0">
                <a:solidFill>
                  <a:schemeClr val="tx1"/>
                </a:solidFill>
                <a:effectLst/>
                <a:latin typeface="+mn-lt"/>
                <a:ea typeface="+mn-ea"/>
                <a:cs typeface="+mn-cs"/>
              </a:rPr>
              <a:t> is </a:t>
            </a:r>
            <a:r>
              <a:rPr lang="en-US" sz="1200" kern="1200" dirty="0" smtClean="0">
                <a:solidFill>
                  <a:schemeClr val="tx1"/>
                </a:solidFill>
                <a:effectLst/>
                <a:latin typeface="+mn-lt"/>
                <a:ea typeface="+mn-ea"/>
                <a:cs typeface="+mn-cs"/>
              </a:rPr>
              <a:t>an older generation that has had to make an effort to understand this new form of digital language.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These are two generations of individuals, close to each other, who speak different languages ​​online.</a:t>
            </a:r>
            <a:endParaRPr lang="en-US" dirty="0" smtClean="0"/>
          </a:p>
          <a:p>
            <a:endParaRPr lang="en-US" dirty="0"/>
          </a:p>
        </p:txBody>
      </p:sp>
      <p:sp>
        <p:nvSpPr>
          <p:cNvPr id="4" name="Slide Number Placeholder 3"/>
          <p:cNvSpPr>
            <a:spLocks noGrp="1"/>
          </p:cNvSpPr>
          <p:nvPr>
            <p:ph type="sldNum" sz="quarter" idx="10"/>
          </p:nvPr>
        </p:nvSpPr>
        <p:spPr/>
        <p:txBody>
          <a:bodyPr/>
          <a:lstStyle/>
          <a:p>
            <a:fld id="{A75692E4-EB81-4BBF-BBA0-4086515ED76D}" type="slidenum">
              <a:rPr lang="en-US" smtClean="0"/>
              <a:t>3</a:t>
            </a:fld>
            <a:endParaRPr lang="en-US"/>
          </a:p>
        </p:txBody>
      </p:sp>
    </p:spTree>
    <p:extLst>
      <p:ext uri="{BB962C8B-B14F-4D97-AF65-F5344CB8AC3E}">
        <p14:creationId xmlns:p14="http://schemas.microsoft.com/office/powerpoint/2010/main" val="1032717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Erikson (1968) </a:t>
            </a:r>
          </a:p>
          <a:p>
            <a:pPr marL="0" indent="0">
              <a:buNone/>
            </a:pPr>
            <a:r>
              <a:rPr lang="en-US" dirty="0" smtClean="0"/>
              <a:t>defines identity as a nucleus in which the self is formed, in a fixed and coherent way, which allows the adolescent to interact with other individuals present in their environment. </a:t>
            </a:r>
            <a:endParaRPr lang="en-US" dirty="0"/>
          </a:p>
        </p:txBody>
      </p:sp>
      <p:sp>
        <p:nvSpPr>
          <p:cNvPr id="4" name="Slide Number Placeholder 3"/>
          <p:cNvSpPr>
            <a:spLocks noGrp="1"/>
          </p:cNvSpPr>
          <p:nvPr>
            <p:ph type="sldNum" sz="quarter" idx="10"/>
          </p:nvPr>
        </p:nvSpPr>
        <p:spPr/>
        <p:txBody>
          <a:bodyPr/>
          <a:lstStyle/>
          <a:p>
            <a:fld id="{A75692E4-EB81-4BBF-BBA0-4086515ED76D}" type="slidenum">
              <a:rPr lang="en-US" smtClean="0"/>
              <a:t>4</a:t>
            </a:fld>
            <a:endParaRPr lang="en-US"/>
          </a:p>
        </p:txBody>
      </p:sp>
    </p:spTree>
    <p:extLst>
      <p:ext uri="{BB962C8B-B14F-4D97-AF65-F5344CB8AC3E}">
        <p14:creationId xmlns:p14="http://schemas.microsoft.com/office/powerpoint/2010/main" val="1032717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A75692E4-EB81-4BBF-BBA0-4086515ED76D}" type="slidenum">
              <a:rPr lang="en-US" smtClean="0"/>
              <a:t>5</a:t>
            </a:fld>
            <a:endParaRPr lang="en-US"/>
          </a:p>
        </p:txBody>
      </p:sp>
    </p:spTree>
    <p:extLst>
      <p:ext uri="{BB962C8B-B14F-4D97-AF65-F5344CB8AC3E}">
        <p14:creationId xmlns:p14="http://schemas.microsoft.com/office/powerpoint/2010/main" val="1032717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A75692E4-EB81-4BBF-BBA0-4086515ED76D}" type="slidenum">
              <a:rPr lang="en-US" smtClean="0"/>
              <a:t>6</a:t>
            </a:fld>
            <a:endParaRPr lang="en-US"/>
          </a:p>
        </p:txBody>
      </p:sp>
    </p:spTree>
    <p:extLst>
      <p:ext uri="{BB962C8B-B14F-4D97-AF65-F5344CB8AC3E}">
        <p14:creationId xmlns:p14="http://schemas.microsoft.com/office/powerpoint/2010/main" val="1032717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A75692E4-EB81-4BBF-BBA0-4086515ED76D}" type="slidenum">
              <a:rPr lang="en-US" smtClean="0"/>
              <a:t>7</a:t>
            </a:fld>
            <a:endParaRPr lang="en-US"/>
          </a:p>
        </p:txBody>
      </p:sp>
    </p:spTree>
    <p:extLst>
      <p:ext uri="{BB962C8B-B14F-4D97-AF65-F5344CB8AC3E}">
        <p14:creationId xmlns:p14="http://schemas.microsoft.com/office/powerpoint/2010/main" val="1032717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A75692E4-EB81-4BBF-BBA0-4086515ED76D}" type="slidenum">
              <a:rPr lang="en-US" smtClean="0"/>
              <a:t>8</a:t>
            </a:fld>
            <a:endParaRPr lang="en-US"/>
          </a:p>
        </p:txBody>
      </p:sp>
    </p:spTree>
    <p:extLst>
      <p:ext uri="{BB962C8B-B14F-4D97-AF65-F5344CB8AC3E}">
        <p14:creationId xmlns:p14="http://schemas.microsoft.com/office/powerpoint/2010/main" val="1032717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A75692E4-EB81-4BBF-BBA0-4086515ED76D}" type="slidenum">
              <a:rPr lang="en-US" smtClean="0"/>
              <a:t>9</a:t>
            </a:fld>
            <a:endParaRPr lang="en-US"/>
          </a:p>
        </p:txBody>
      </p:sp>
    </p:spTree>
    <p:extLst>
      <p:ext uri="{BB962C8B-B14F-4D97-AF65-F5344CB8AC3E}">
        <p14:creationId xmlns:p14="http://schemas.microsoft.com/office/powerpoint/2010/main" val="1032717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E7BC9B-FEC1-4CBE-A2E9-1C28C0012CB0}"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3366223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E7BC9B-FEC1-4CBE-A2E9-1C28C0012CB0}"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527241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E7BC9B-FEC1-4CBE-A2E9-1C28C0012CB0}"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3288272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E7BC9B-FEC1-4CBE-A2E9-1C28C0012CB0}"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2758338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E7BC9B-FEC1-4CBE-A2E9-1C28C0012CB0}"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3430823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E7BC9B-FEC1-4CBE-A2E9-1C28C0012CB0}"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3259366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E7BC9B-FEC1-4CBE-A2E9-1C28C0012CB0}" type="datetimeFigureOut">
              <a:rPr lang="en-US" smtClean="0"/>
              <a:t>5/10/2022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270670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E7BC9B-FEC1-4CBE-A2E9-1C28C0012CB0}" type="datetimeFigureOut">
              <a:rPr lang="en-US" smtClean="0"/>
              <a:t>5/10/2022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4256025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E7BC9B-FEC1-4CBE-A2E9-1C28C0012CB0}" type="datetimeFigureOut">
              <a:rPr lang="en-US" smtClean="0"/>
              <a:t>5/10/2022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2510095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7BC9B-FEC1-4CBE-A2E9-1C28C0012CB0}"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2267734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7BC9B-FEC1-4CBE-A2E9-1C28C0012CB0}"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408B4-D583-491E-8135-EFE22D49303A}" type="slidenum">
              <a:rPr lang="en-US" smtClean="0"/>
              <a:t>‹#›</a:t>
            </a:fld>
            <a:endParaRPr lang="en-US"/>
          </a:p>
        </p:txBody>
      </p:sp>
    </p:spTree>
    <p:extLst>
      <p:ext uri="{BB962C8B-B14F-4D97-AF65-F5344CB8AC3E}">
        <p14:creationId xmlns:p14="http://schemas.microsoft.com/office/powerpoint/2010/main" val="364096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7BC9B-FEC1-4CBE-A2E9-1C28C0012CB0}" type="datetimeFigureOut">
              <a:rPr lang="en-US" smtClean="0"/>
              <a:t>5/10/2022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6408B4-D583-491E-8135-EFE22D49303A}" type="slidenum">
              <a:rPr lang="en-US" smtClean="0"/>
              <a:t>‹#›</a:t>
            </a:fld>
            <a:endParaRPr lang="en-US"/>
          </a:p>
        </p:txBody>
      </p:sp>
    </p:spTree>
    <p:extLst>
      <p:ext uri="{BB962C8B-B14F-4D97-AF65-F5344CB8AC3E}">
        <p14:creationId xmlns:p14="http://schemas.microsoft.com/office/powerpoint/2010/main" val="2318366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Management of the </a:t>
            </a:r>
            <a:r>
              <a:rPr lang="en-US" dirty="0" err="1"/>
              <a:t>Nativ@s</a:t>
            </a:r>
            <a:r>
              <a:rPr lang="en-US" dirty="0"/>
              <a:t> socio-educational project, methodology and identity</a:t>
            </a:r>
          </a:p>
        </p:txBody>
      </p:sp>
      <p:sp>
        <p:nvSpPr>
          <p:cNvPr id="3" name="Subtitle 2"/>
          <p:cNvSpPr>
            <a:spLocks noGrp="1"/>
          </p:cNvSpPr>
          <p:nvPr>
            <p:ph type="subTitle" idx="1"/>
          </p:nvPr>
        </p:nvSpPr>
        <p:spPr>
          <a:xfrm>
            <a:off x="539552" y="4005064"/>
            <a:ext cx="6186294" cy="1752600"/>
          </a:xfrm>
        </p:spPr>
        <p:txBody>
          <a:bodyPr/>
          <a:lstStyle/>
          <a:p>
            <a:pPr algn="l"/>
            <a:endParaRPr lang="es-ES" dirty="0" smtClean="0"/>
          </a:p>
          <a:p>
            <a:pPr algn="l"/>
            <a:r>
              <a:rPr lang="es-ES" dirty="0" smtClean="0"/>
              <a:t>Elvira </a:t>
            </a:r>
            <a:r>
              <a:rPr lang="es-ES" dirty="0"/>
              <a:t>de Armas </a:t>
            </a:r>
            <a:r>
              <a:rPr lang="es-ES" dirty="0" smtClean="0"/>
              <a:t>Cortés</a:t>
            </a:r>
          </a:p>
          <a:p>
            <a:pPr algn="l"/>
            <a:endParaRPr lang="es-ES" dirty="0" smtClean="0"/>
          </a:p>
        </p:txBody>
      </p:sp>
      <p:pic>
        <p:nvPicPr>
          <p:cNvPr id="4" name="Imagen 22">
            <a:extLst>
              <a:ext uri="{FF2B5EF4-FFF2-40B4-BE49-F238E27FC236}">
                <a16:creationId xmlns:a16="http://schemas.microsoft.com/office/drawing/2014/main" xmlns="" id="{6EE54469-F911-4AAC-8811-5C3691AB6AAA}"/>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t="46183" b="18261"/>
          <a:stretch/>
        </p:blipFill>
        <p:spPr>
          <a:xfrm>
            <a:off x="2411760" y="950100"/>
            <a:ext cx="5034166" cy="766209"/>
          </a:xfrm>
          <a:prstGeom prst="rect">
            <a:avLst/>
          </a:prstGeom>
        </p:spPr>
      </p:pic>
    </p:spTree>
    <p:extLst>
      <p:ext uri="{BB962C8B-B14F-4D97-AF65-F5344CB8AC3E}">
        <p14:creationId xmlns:p14="http://schemas.microsoft.com/office/powerpoint/2010/main" val="1232069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4000" b="1" dirty="0"/>
              <a:t>Introduction</a:t>
            </a:r>
          </a:p>
        </p:txBody>
      </p:sp>
      <p:sp>
        <p:nvSpPr>
          <p:cNvPr id="3" name="Content Placeholder 2"/>
          <p:cNvSpPr>
            <a:spLocks noGrp="1"/>
          </p:cNvSpPr>
          <p:nvPr>
            <p:ph idx="1"/>
          </p:nvPr>
        </p:nvSpPr>
        <p:spPr>
          <a:xfrm>
            <a:off x="4860032" y="1700808"/>
            <a:ext cx="4030880" cy="1152128"/>
          </a:xfrm>
        </p:spPr>
        <p:txBody>
          <a:bodyPr>
            <a:normAutofit fontScale="85000" lnSpcReduction="20000"/>
          </a:bodyPr>
          <a:lstStyle/>
          <a:p>
            <a:pPr marL="0" indent="0">
              <a:buNone/>
            </a:pPr>
            <a:r>
              <a:rPr lang="en-US" dirty="0" smtClean="0"/>
              <a:t>Social immersion in the technological revolution a</a:t>
            </a:r>
            <a:r>
              <a:rPr lang="en-US" dirty="0" smtClean="0"/>
              <a:t>ltered:</a:t>
            </a:r>
            <a:endParaRPr lang="en-US" dirty="0" smtClean="0"/>
          </a:p>
          <a:p>
            <a:pPr marL="0" indent="0">
              <a:buNone/>
            </a:pPr>
            <a:endParaRPr lang="en-US" dirty="0" smtClean="0"/>
          </a:p>
          <a:p>
            <a:pPr marL="0" indent="0">
              <a:buNone/>
            </a:pPr>
            <a:endParaRPr lang="en-US" dirty="0"/>
          </a:p>
        </p:txBody>
      </p:sp>
      <p:pic>
        <p:nvPicPr>
          <p:cNvPr id="4" name="Imagen 22">
            <a:extLst>
              <a:ext uri="{FF2B5EF4-FFF2-40B4-BE49-F238E27FC236}">
                <a16:creationId xmlns:a16="http://schemas.microsoft.com/office/drawing/2014/main" xmlns="" id="{6EE54469-F911-4AAC-8811-5C3691AB6AAA}"/>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46183" b="18261"/>
          <a:stretch/>
        </p:blipFill>
        <p:spPr>
          <a:xfrm>
            <a:off x="0" y="6129390"/>
            <a:ext cx="3744416" cy="569907"/>
          </a:xfrm>
          <a:prstGeom prst="rect">
            <a:avLst/>
          </a:prstGeom>
        </p:spPr>
      </p:pic>
      <p:sp>
        <p:nvSpPr>
          <p:cNvPr id="7" name="Content Placeholder 2"/>
          <p:cNvSpPr txBox="1">
            <a:spLocks/>
          </p:cNvSpPr>
          <p:nvPr/>
        </p:nvSpPr>
        <p:spPr>
          <a:xfrm>
            <a:off x="4860032" y="2536037"/>
            <a:ext cx="3952056" cy="319310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dirty="0" smtClean="0"/>
          </a:p>
          <a:p>
            <a:pPr marL="514350" indent="-514350">
              <a:buFont typeface="+mj-lt"/>
              <a:buAutoNum type="arabicPeriod"/>
            </a:pPr>
            <a:r>
              <a:rPr lang="en-US" dirty="0" smtClean="0"/>
              <a:t>The way we communicate </a:t>
            </a:r>
          </a:p>
          <a:p>
            <a:pPr marL="514350" indent="-514350">
              <a:buFont typeface="+mj-lt"/>
              <a:buAutoNum type="arabicPeriod"/>
            </a:pPr>
            <a:r>
              <a:rPr lang="en-US" dirty="0" smtClean="0"/>
              <a:t>The generation of knowledge </a:t>
            </a:r>
          </a:p>
          <a:p>
            <a:pPr marL="514350" indent="-514350">
              <a:buFont typeface="+mj-lt"/>
              <a:buAutoNum type="arabicPeriod"/>
            </a:pPr>
            <a:r>
              <a:rPr lang="en-US" dirty="0" smtClean="0"/>
              <a:t>The processing of information</a:t>
            </a:r>
          </a:p>
          <a:p>
            <a:pPr marL="0" indent="0">
              <a:buNone/>
            </a:pPr>
            <a:endParaRPr lang="en-US" dirty="0"/>
          </a:p>
        </p:txBody>
      </p:sp>
      <p:sp>
        <p:nvSpPr>
          <p:cNvPr id="11" name="Content Placeholder 2"/>
          <p:cNvSpPr txBox="1">
            <a:spLocks/>
          </p:cNvSpPr>
          <p:nvPr/>
        </p:nvSpPr>
        <p:spPr>
          <a:xfrm>
            <a:off x="608403" y="1634157"/>
            <a:ext cx="3952056" cy="4511849"/>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t>Carmona (2008, p. 32)</a:t>
            </a:r>
            <a:r>
              <a:rPr lang="en-US" dirty="0"/>
              <a:t>: </a:t>
            </a:r>
            <a:endParaRPr lang="en-US" dirty="0" smtClean="0"/>
          </a:p>
          <a:p>
            <a:pPr marL="0" indent="0">
              <a:lnSpc>
                <a:spcPct val="120000"/>
              </a:lnSpc>
              <a:buNone/>
            </a:pPr>
            <a:r>
              <a:rPr lang="en-US" dirty="0" smtClean="0"/>
              <a:t>"</a:t>
            </a:r>
            <a:r>
              <a:rPr lang="en-US" dirty="0"/>
              <a:t>The evolution of the Internet has imposed profound transformations on the cultural ecology of contemporary societies, even modifying the majority of concepts that yesterday allowed us to understand the dynamics of the communication </a:t>
            </a:r>
            <a:r>
              <a:rPr lang="en-US" dirty="0" smtClean="0"/>
              <a:t>process“. </a:t>
            </a:r>
            <a:endParaRPr lang="en-US" dirty="0" smtClean="0"/>
          </a:p>
        </p:txBody>
      </p:sp>
    </p:spTree>
    <p:extLst>
      <p:ext uri="{BB962C8B-B14F-4D97-AF65-F5344CB8AC3E}">
        <p14:creationId xmlns:p14="http://schemas.microsoft.com/office/powerpoint/2010/main" val="3423988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b="1" dirty="0"/>
              <a:t>Digital natives: The arrival of a new generation</a:t>
            </a:r>
          </a:p>
        </p:txBody>
      </p:sp>
      <p:sp>
        <p:nvSpPr>
          <p:cNvPr id="3" name="Content Placeholder 2"/>
          <p:cNvSpPr>
            <a:spLocks noGrp="1"/>
          </p:cNvSpPr>
          <p:nvPr>
            <p:ph idx="1"/>
          </p:nvPr>
        </p:nvSpPr>
        <p:spPr>
          <a:xfrm>
            <a:off x="467544" y="1700808"/>
            <a:ext cx="8423368" cy="4333016"/>
          </a:xfrm>
        </p:spPr>
        <p:txBody>
          <a:bodyPr>
            <a:normAutofit fontScale="70000" lnSpcReduction="20000"/>
          </a:bodyPr>
          <a:lstStyle/>
          <a:p>
            <a:pPr marL="0" indent="0"/>
            <a:r>
              <a:rPr lang="en-US" dirty="0" smtClean="0"/>
              <a:t> Knows the </a:t>
            </a:r>
            <a:r>
              <a:rPr lang="en-US" dirty="0"/>
              <a:t>language of the Internet, social networks, virtual dynamics, video games, mobile </a:t>
            </a:r>
            <a:r>
              <a:rPr lang="en-US" dirty="0" smtClean="0"/>
              <a:t>phones</a:t>
            </a:r>
          </a:p>
          <a:p>
            <a:pPr marL="0" indent="0"/>
            <a:endParaRPr lang="en-US" dirty="0" smtClean="0"/>
          </a:p>
          <a:p>
            <a:pPr marL="0" indent="0"/>
            <a:r>
              <a:rPr lang="en-US" dirty="0" smtClean="0"/>
              <a:t> Use </a:t>
            </a:r>
            <a:r>
              <a:rPr lang="en-US" dirty="0"/>
              <a:t>these tools as their own extensions of their bodies and </a:t>
            </a:r>
            <a:r>
              <a:rPr lang="en-US" dirty="0" smtClean="0"/>
              <a:t>minds</a:t>
            </a:r>
          </a:p>
          <a:p>
            <a:pPr marL="0" indent="0"/>
            <a:endParaRPr lang="en-US" dirty="0" smtClean="0"/>
          </a:p>
          <a:p>
            <a:pPr marL="0" indent="0"/>
            <a:r>
              <a:rPr lang="en-US" dirty="0" smtClean="0"/>
              <a:t> Are </a:t>
            </a:r>
            <a:r>
              <a:rPr lang="en-US" dirty="0"/>
              <a:t>capable of incorporating new initiatives into their daily routines with speed and precision, since they have multiple digital </a:t>
            </a:r>
            <a:r>
              <a:rPr lang="en-US" dirty="0" smtClean="0"/>
              <a:t>skills</a:t>
            </a:r>
          </a:p>
          <a:p>
            <a:pPr marL="0" indent="0"/>
            <a:endParaRPr lang="en-US" dirty="0" smtClean="0"/>
          </a:p>
          <a:p>
            <a:pPr marL="0" indent="0"/>
            <a:r>
              <a:rPr lang="en-US" dirty="0" smtClean="0"/>
              <a:t> In </a:t>
            </a:r>
            <a:r>
              <a:rPr lang="en-US" dirty="0"/>
              <a:t>addition to consuming content generated by other users, they generate their own content and contribute to </a:t>
            </a:r>
            <a:r>
              <a:rPr lang="en-US" dirty="0" smtClean="0"/>
              <a:t>Internet </a:t>
            </a:r>
          </a:p>
          <a:p>
            <a:pPr marL="0" indent="0"/>
            <a:endParaRPr lang="en-US" dirty="0" smtClean="0"/>
          </a:p>
          <a:p>
            <a:pPr marL="0" indent="0"/>
            <a:r>
              <a:rPr lang="en-US" dirty="0" smtClean="0"/>
              <a:t> They </a:t>
            </a:r>
            <a:r>
              <a:rPr lang="en-US" dirty="0"/>
              <a:t>consume less traditional media and work better connected </a:t>
            </a:r>
          </a:p>
        </p:txBody>
      </p:sp>
      <p:pic>
        <p:nvPicPr>
          <p:cNvPr id="4" name="Imagen 22">
            <a:extLst>
              <a:ext uri="{FF2B5EF4-FFF2-40B4-BE49-F238E27FC236}">
                <a16:creationId xmlns:a16="http://schemas.microsoft.com/office/drawing/2014/main" xmlns="" id="{6EE54469-F911-4AAC-8811-5C3691AB6AAA}"/>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46183" b="18261"/>
          <a:stretch/>
        </p:blipFill>
        <p:spPr>
          <a:xfrm>
            <a:off x="0" y="6129390"/>
            <a:ext cx="3744416" cy="569907"/>
          </a:xfrm>
          <a:prstGeom prst="rect">
            <a:avLst/>
          </a:prstGeom>
        </p:spPr>
      </p:pic>
    </p:spTree>
    <p:extLst>
      <p:ext uri="{BB962C8B-B14F-4D97-AF65-F5344CB8AC3E}">
        <p14:creationId xmlns:p14="http://schemas.microsoft.com/office/powerpoint/2010/main" val="2364922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noAutofit/>
          </a:bodyPr>
          <a:lstStyle/>
          <a:p>
            <a:pPr algn="r"/>
            <a:r>
              <a:rPr lang="en-US" sz="4000" b="1" dirty="0"/>
              <a:t>Adolescents and </a:t>
            </a:r>
            <a:r>
              <a:rPr lang="en-US" sz="4000" b="1" dirty="0" smtClean="0"/>
              <a:t>identity: Interaction </a:t>
            </a:r>
            <a:r>
              <a:rPr lang="en-US" sz="4000" b="1" dirty="0"/>
              <a:t>with digital social networks.</a:t>
            </a:r>
          </a:p>
        </p:txBody>
      </p:sp>
      <p:sp>
        <p:nvSpPr>
          <p:cNvPr id="3" name="Content Placeholder 2"/>
          <p:cNvSpPr>
            <a:spLocks noGrp="1"/>
          </p:cNvSpPr>
          <p:nvPr>
            <p:ph idx="1"/>
          </p:nvPr>
        </p:nvSpPr>
        <p:spPr>
          <a:xfrm>
            <a:off x="467544" y="1700808"/>
            <a:ext cx="8423368" cy="4333016"/>
          </a:xfrm>
        </p:spPr>
        <p:txBody>
          <a:bodyPr>
            <a:normAutofit fontScale="92500" lnSpcReduction="20000"/>
          </a:bodyPr>
          <a:lstStyle/>
          <a:p>
            <a:pPr marL="0" indent="0" algn="ctr">
              <a:buNone/>
            </a:pPr>
            <a:r>
              <a:rPr lang="en-US" b="1" dirty="0" smtClean="0"/>
              <a:t>Adolescence </a:t>
            </a:r>
          </a:p>
          <a:p>
            <a:r>
              <a:rPr lang="en-US" dirty="0" smtClean="0"/>
              <a:t>Individual acquires greater emotional control. </a:t>
            </a:r>
          </a:p>
          <a:p>
            <a:r>
              <a:rPr lang="en-US" dirty="0" smtClean="0"/>
              <a:t>The </a:t>
            </a:r>
            <a:r>
              <a:rPr lang="en-US" dirty="0"/>
              <a:t>desire to achieve autonomy, independence and the search for new pleasurable experiences </a:t>
            </a:r>
            <a:endParaRPr lang="en-US" dirty="0" smtClean="0"/>
          </a:p>
          <a:p>
            <a:r>
              <a:rPr lang="en-US" dirty="0" smtClean="0"/>
              <a:t>Evidence the </a:t>
            </a:r>
            <a:r>
              <a:rPr lang="en-US" dirty="0"/>
              <a:t>"adolescent </a:t>
            </a:r>
            <a:r>
              <a:rPr lang="en-US" dirty="0" smtClean="0"/>
              <a:t>crisis“</a:t>
            </a:r>
          </a:p>
          <a:p>
            <a:r>
              <a:rPr lang="en-US" dirty="0"/>
              <a:t>The subject's social learning at this stage of their bio-psycho-social development starts from the contexts </a:t>
            </a:r>
            <a:endParaRPr lang="en-US" dirty="0" smtClean="0"/>
          </a:p>
          <a:p>
            <a:r>
              <a:rPr lang="en-US" dirty="0"/>
              <a:t>The group of peers and belonging to it acquires great </a:t>
            </a:r>
            <a:r>
              <a:rPr lang="en-US" dirty="0" smtClean="0"/>
              <a:t>significance </a:t>
            </a:r>
            <a:r>
              <a:rPr lang="en-US" dirty="0"/>
              <a:t>during this period </a:t>
            </a:r>
            <a:endParaRPr lang="en-US" dirty="0" smtClean="0"/>
          </a:p>
        </p:txBody>
      </p:sp>
      <p:pic>
        <p:nvPicPr>
          <p:cNvPr id="4" name="Imagen 22">
            <a:extLst>
              <a:ext uri="{FF2B5EF4-FFF2-40B4-BE49-F238E27FC236}">
                <a16:creationId xmlns:a16="http://schemas.microsoft.com/office/drawing/2014/main" xmlns="" id="{6EE54469-F911-4AAC-8811-5C3691AB6AAA}"/>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46183" b="18261"/>
          <a:stretch/>
        </p:blipFill>
        <p:spPr>
          <a:xfrm>
            <a:off x="0" y="6129390"/>
            <a:ext cx="3744416" cy="569907"/>
          </a:xfrm>
          <a:prstGeom prst="rect">
            <a:avLst/>
          </a:prstGeom>
        </p:spPr>
      </p:pic>
    </p:spTree>
    <p:extLst>
      <p:ext uri="{BB962C8B-B14F-4D97-AF65-F5344CB8AC3E}">
        <p14:creationId xmlns:p14="http://schemas.microsoft.com/office/powerpoint/2010/main" val="1532725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noAutofit/>
          </a:bodyPr>
          <a:lstStyle/>
          <a:p>
            <a:pPr algn="r"/>
            <a:r>
              <a:rPr lang="en-US" sz="4000" b="1" dirty="0"/>
              <a:t>Adolescents and </a:t>
            </a:r>
            <a:r>
              <a:rPr lang="en-US" sz="4000" b="1" dirty="0" smtClean="0"/>
              <a:t>identity: Interaction </a:t>
            </a:r>
            <a:r>
              <a:rPr lang="en-US" sz="4000" b="1" dirty="0"/>
              <a:t>with digital social networks.</a:t>
            </a:r>
          </a:p>
        </p:txBody>
      </p:sp>
      <p:sp>
        <p:nvSpPr>
          <p:cNvPr id="3" name="Content Placeholder 2"/>
          <p:cNvSpPr>
            <a:spLocks noGrp="1"/>
          </p:cNvSpPr>
          <p:nvPr>
            <p:ph idx="1"/>
          </p:nvPr>
        </p:nvSpPr>
        <p:spPr>
          <a:xfrm>
            <a:off x="467544" y="1688272"/>
            <a:ext cx="8423368" cy="4333016"/>
          </a:xfrm>
        </p:spPr>
        <p:txBody>
          <a:bodyPr>
            <a:noAutofit/>
          </a:bodyPr>
          <a:lstStyle/>
          <a:p>
            <a:pPr marL="0" indent="0" algn="ctr">
              <a:buNone/>
            </a:pPr>
            <a:r>
              <a:rPr lang="en-US" sz="2800" b="1" dirty="0" smtClean="0"/>
              <a:t>Digital social networks </a:t>
            </a:r>
          </a:p>
          <a:p>
            <a:r>
              <a:rPr lang="en-US" sz="3000" dirty="0" smtClean="0"/>
              <a:t>The </a:t>
            </a:r>
            <a:r>
              <a:rPr lang="en-US" sz="3000" dirty="0"/>
              <a:t>digital social networks offer them a new space for socialization </a:t>
            </a:r>
            <a:endParaRPr lang="en-US" sz="3000" dirty="0" smtClean="0"/>
          </a:p>
          <a:p>
            <a:r>
              <a:rPr lang="en-US" sz="3000" dirty="0" smtClean="0"/>
              <a:t>Are </a:t>
            </a:r>
            <a:r>
              <a:rPr lang="en-US" sz="3000" dirty="0"/>
              <a:t>an extension of their world, of the group where they feel understood and with which they identify</a:t>
            </a:r>
            <a:r>
              <a:rPr lang="en-US" sz="3000" dirty="0" smtClean="0"/>
              <a:t>.</a:t>
            </a:r>
          </a:p>
          <a:p>
            <a:r>
              <a:rPr lang="en-US" sz="3000" dirty="0" smtClean="0"/>
              <a:t>Transforming </a:t>
            </a:r>
            <a:r>
              <a:rPr lang="en-US" sz="3000" dirty="0"/>
              <a:t>communication, learning and </a:t>
            </a:r>
            <a:r>
              <a:rPr lang="en-US" sz="3000" dirty="0" smtClean="0"/>
              <a:t>socialization</a:t>
            </a:r>
          </a:p>
        </p:txBody>
      </p:sp>
      <p:pic>
        <p:nvPicPr>
          <p:cNvPr id="4" name="Imagen 22">
            <a:extLst>
              <a:ext uri="{FF2B5EF4-FFF2-40B4-BE49-F238E27FC236}">
                <a16:creationId xmlns:a16="http://schemas.microsoft.com/office/drawing/2014/main" xmlns="" id="{6EE54469-F911-4AAC-8811-5C3691AB6AAA}"/>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46183" b="18261"/>
          <a:stretch/>
        </p:blipFill>
        <p:spPr>
          <a:xfrm>
            <a:off x="0" y="6129390"/>
            <a:ext cx="3744416" cy="569907"/>
          </a:xfrm>
          <a:prstGeom prst="rect">
            <a:avLst/>
          </a:prstGeom>
        </p:spPr>
      </p:pic>
    </p:spTree>
    <p:extLst>
      <p:ext uri="{BB962C8B-B14F-4D97-AF65-F5344CB8AC3E}">
        <p14:creationId xmlns:p14="http://schemas.microsoft.com/office/powerpoint/2010/main" val="3880995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noAutofit/>
          </a:bodyPr>
          <a:lstStyle/>
          <a:p>
            <a:pPr algn="r"/>
            <a:r>
              <a:rPr lang="en-US" sz="4000" b="1" dirty="0"/>
              <a:t>Cultural consumption and ICTs </a:t>
            </a:r>
          </a:p>
        </p:txBody>
      </p:sp>
      <p:sp>
        <p:nvSpPr>
          <p:cNvPr id="3" name="Content Placeholder 2"/>
          <p:cNvSpPr>
            <a:spLocks noGrp="1"/>
          </p:cNvSpPr>
          <p:nvPr>
            <p:ph idx="1"/>
          </p:nvPr>
        </p:nvSpPr>
        <p:spPr>
          <a:xfrm>
            <a:off x="467544" y="1700808"/>
            <a:ext cx="8423368" cy="4333016"/>
          </a:xfrm>
        </p:spPr>
        <p:txBody>
          <a:bodyPr>
            <a:normAutofit fontScale="92500" lnSpcReduction="10000"/>
          </a:bodyPr>
          <a:lstStyle/>
          <a:p>
            <a:r>
              <a:rPr lang="en-US" dirty="0" smtClean="0"/>
              <a:t>Important </a:t>
            </a:r>
            <a:r>
              <a:rPr lang="en-US" dirty="0"/>
              <a:t>impact on the forms of socialization, symbolic environments, consumption and identity processes, among others. </a:t>
            </a:r>
            <a:endParaRPr lang="en-US" dirty="0" smtClean="0"/>
          </a:p>
          <a:p>
            <a:endParaRPr lang="en-US" dirty="0" smtClean="0"/>
          </a:p>
          <a:p>
            <a:r>
              <a:rPr lang="en-US" dirty="0"/>
              <a:t>ICTs are </a:t>
            </a:r>
            <a:r>
              <a:rPr lang="en-US" dirty="0" smtClean="0"/>
              <a:t>changing </a:t>
            </a:r>
            <a:r>
              <a:rPr lang="en-US" dirty="0"/>
              <a:t>various social, economic, political and cultural processes.</a:t>
            </a:r>
            <a:endParaRPr lang="en-US" dirty="0" smtClean="0"/>
          </a:p>
          <a:p>
            <a:endParaRPr lang="en-US" dirty="0" smtClean="0"/>
          </a:p>
          <a:p>
            <a:r>
              <a:rPr lang="en-US" dirty="0" smtClean="0"/>
              <a:t>A </a:t>
            </a:r>
            <a:r>
              <a:rPr lang="en-US" dirty="0"/>
              <a:t>new culture is generated around the use of these ICTs.</a:t>
            </a:r>
          </a:p>
        </p:txBody>
      </p:sp>
      <p:pic>
        <p:nvPicPr>
          <p:cNvPr id="4" name="Imagen 22">
            <a:extLst>
              <a:ext uri="{FF2B5EF4-FFF2-40B4-BE49-F238E27FC236}">
                <a16:creationId xmlns:a16="http://schemas.microsoft.com/office/drawing/2014/main" xmlns="" id="{6EE54469-F911-4AAC-8811-5C3691AB6AAA}"/>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46183" b="18261"/>
          <a:stretch/>
        </p:blipFill>
        <p:spPr>
          <a:xfrm>
            <a:off x="0" y="6129390"/>
            <a:ext cx="3744416" cy="569907"/>
          </a:xfrm>
          <a:prstGeom prst="rect">
            <a:avLst/>
          </a:prstGeom>
        </p:spPr>
      </p:pic>
    </p:spTree>
    <p:extLst>
      <p:ext uri="{BB962C8B-B14F-4D97-AF65-F5344CB8AC3E}">
        <p14:creationId xmlns:p14="http://schemas.microsoft.com/office/powerpoint/2010/main" val="3228151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noAutofit/>
          </a:bodyPr>
          <a:lstStyle/>
          <a:p>
            <a:pPr algn="r"/>
            <a:r>
              <a:rPr lang="en-US" sz="4000" b="1" dirty="0"/>
              <a:t>Description of the </a:t>
            </a:r>
            <a:r>
              <a:rPr lang="en-US" sz="4000" b="1" dirty="0" err="1"/>
              <a:t>Nativ@s</a:t>
            </a:r>
            <a:r>
              <a:rPr lang="en-US" sz="4000" b="1" dirty="0"/>
              <a:t> project</a:t>
            </a:r>
          </a:p>
        </p:txBody>
      </p:sp>
      <p:pic>
        <p:nvPicPr>
          <p:cNvPr id="4" name="Imagen 22">
            <a:extLst>
              <a:ext uri="{FF2B5EF4-FFF2-40B4-BE49-F238E27FC236}">
                <a16:creationId xmlns:a16="http://schemas.microsoft.com/office/drawing/2014/main" xmlns="" id="{6EE54469-F911-4AAC-8811-5C3691AB6AAA}"/>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46183" b="18261"/>
          <a:stretch/>
        </p:blipFill>
        <p:spPr>
          <a:xfrm>
            <a:off x="-1" y="5229200"/>
            <a:ext cx="9658865" cy="1470097"/>
          </a:xfrm>
          <a:prstGeom prst="rect">
            <a:avLst/>
          </a:prstGeom>
        </p:spPr>
      </p:pic>
      <p:pic>
        <p:nvPicPr>
          <p:cNvPr id="6" name="Imagen 21">
            <a:extLst>
              <a:ext uri="{FF2B5EF4-FFF2-40B4-BE49-F238E27FC236}">
                <a16:creationId xmlns:a16="http://schemas.microsoft.com/office/drawing/2014/main" xmlns="" id="{57B530A2-DD7E-44DC-AB79-C2D8F0A23FBF}"/>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ackgroundRemoval t="4921" b="44288" l="10000" r="90000">
                        <a14:foregroundMark x1="41454" y1="10672" x2="41454" y2="10672"/>
                        <a14:foregroundMark x1="47686" y1="22925" x2="47686" y2="22925"/>
                        <a14:foregroundMark x1="49669" y1="33333" x2="49669" y2="33333"/>
                        <a14:foregroundMark x1="47686" y1="15415" x2="47686" y2="15415"/>
                        <a14:foregroundMark x1="41454" y1="11858" x2="41454" y2="11858"/>
                        <a14:foregroundMark x1="44287" y1="7115" x2="44287" y2="7115"/>
                        <a14:foregroundMark x1="43720" y1="8696" x2="43720" y2="8696"/>
                        <a14:foregroundMark x1="39188" y1="14625" x2="39188" y2="14625"/>
                      </a14:backgroundRemoval>
                    </a14:imgEffect>
                  </a14:imgLayer>
                </a14:imgProps>
              </a:ext>
              <a:ext uri="{28A0092B-C50C-407E-A947-70E740481C1C}">
                <a14:useLocalDpi xmlns:a14="http://schemas.microsoft.com/office/drawing/2010/main" val="0"/>
              </a:ext>
            </a:extLst>
          </a:blip>
          <a:srcRect l="34556" r="31708" b="50791"/>
          <a:stretch/>
        </p:blipFill>
        <p:spPr>
          <a:xfrm>
            <a:off x="322432" y="1700808"/>
            <a:ext cx="3099552" cy="3240361"/>
          </a:xfrm>
          <a:prstGeom prst="rect">
            <a:avLst/>
          </a:prstGeom>
        </p:spPr>
      </p:pic>
      <p:pic>
        <p:nvPicPr>
          <p:cNvPr id="7" name="Imagen 1"/>
          <p:cNvPicPr/>
          <p:nvPr/>
        </p:nvPicPr>
        <p:blipFill>
          <a:blip r:embed="rId6" cstate="print">
            <a:extLst>
              <a:ext uri="{28A0092B-C50C-407E-A947-70E740481C1C}">
                <a14:useLocalDpi xmlns:a14="http://schemas.microsoft.com/office/drawing/2010/main" val="0"/>
              </a:ext>
            </a:extLst>
          </a:blip>
          <a:stretch>
            <a:fillRect/>
          </a:stretch>
        </p:blipFill>
        <p:spPr>
          <a:xfrm>
            <a:off x="3203848" y="1412776"/>
            <a:ext cx="5472608" cy="3658484"/>
          </a:xfrm>
          <a:prstGeom prst="rect">
            <a:avLst/>
          </a:prstGeom>
        </p:spPr>
      </p:pic>
    </p:spTree>
    <p:extLst>
      <p:ext uri="{BB962C8B-B14F-4D97-AF65-F5344CB8AC3E}">
        <p14:creationId xmlns:p14="http://schemas.microsoft.com/office/powerpoint/2010/main" val="1334957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noAutofit/>
          </a:bodyPr>
          <a:lstStyle/>
          <a:p>
            <a:pPr algn="r"/>
            <a:r>
              <a:rPr lang="en-US" sz="4000" b="1" dirty="0"/>
              <a:t>Description of the </a:t>
            </a:r>
            <a:r>
              <a:rPr lang="en-US" sz="4000" b="1" dirty="0" err="1"/>
              <a:t>Nativ@s</a:t>
            </a:r>
            <a:r>
              <a:rPr lang="en-US" sz="4000" b="1" dirty="0"/>
              <a:t> project</a:t>
            </a:r>
          </a:p>
        </p:txBody>
      </p:sp>
      <p:sp>
        <p:nvSpPr>
          <p:cNvPr id="3" name="Content Placeholder 2"/>
          <p:cNvSpPr>
            <a:spLocks noGrp="1"/>
          </p:cNvSpPr>
          <p:nvPr>
            <p:ph idx="1"/>
          </p:nvPr>
        </p:nvSpPr>
        <p:spPr>
          <a:xfrm>
            <a:off x="467544" y="1700808"/>
            <a:ext cx="8423368" cy="4333016"/>
          </a:xfrm>
        </p:spPr>
        <p:txBody>
          <a:bodyPr>
            <a:normAutofit lnSpcReduction="10000"/>
          </a:bodyPr>
          <a:lstStyle/>
          <a:p>
            <a:pPr marL="0" indent="0">
              <a:buNone/>
            </a:pPr>
            <a:r>
              <a:rPr lang="en-US" dirty="0" err="1"/>
              <a:t>Nativ@s</a:t>
            </a:r>
            <a:r>
              <a:rPr lang="en-US" dirty="0"/>
              <a:t> is conceived as a socio-educational network project that promotes the proper use of ICTs in adolescents. Providing knowledge and beneficial tools, through the generation-dissemination of educational and cultural content; necessary to prevent situations that affect the normal development of this age group, due to the harmful practices that arise from the new virtual environment </a:t>
            </a:r>
            <a:r>
              <a:rPr lang="en-US" dirty="0" smtClean="0"/>
              <a:t>.</a:t>
            </a:r>
            <a:endParaRPr lang="en-US" dirty="0"/>
          </a:p>
        </p:txBody>
      </p:sp>
      <p:pic>
        <p:nvPicPr>
          <p:cNvPr id="4" name="Imagen 22">
            <a:extLst>
              <a:ext uri="{FF2B5EF4-FFF2-40B4-BE49-F238E27FC236}">
                <a16:creationId xmlns:a16="http://schemas.microsoft.com/office/drawing/2014/main" xmlns="" id="{6EE54469-F911-4AAC-8811-5C3691AB6AAA}"/>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46183" b="18261"/>
          <a:stretch/>
        </p:blipFill>
        <p:spPr>
          <a:xfrm>
            <a:off x="0" y="6129390"/>
            <a:ext cx="3744416" cy="569907"/>
          </a:xfrm>
          <a:prstGeom prst="rect">
            <a:avLst/>
          </a:prstGeom>
        </p:spPr>
      </p:pic>
    </p:spTree>
    <p:extLst>
      <p:ext uri="{BB962C8B-B14F-4D97-AF65-F5344CB8AC3E}">
        <p14:creationId xmlns:p14="http://schemas.microsoft.com/office/powerpoint/2010/main" val="252629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noAutofit/>
          </a:bodyPr>
          <a:lstStyle/>
          <a:p>
            <a:pPr algn="r"/>
            <a:r>
              <a:rPr lang="en-US" sz="4000" b="1" dirty="0"/>
              <a:t>Conclusions</a:t>
            </a:r>
          </a:p>
        </p:txBody>
      </p:sp>
      <p:pic>
        <p:nvPicPr>
          <p:cNvPr id="4" name="Imagen 22">
            <a:extLst>
              <a:ext uri="{FF2B5EF4-FFF2-40B4-BE49-F238E27FC236}">
                <a16:creationId xmlns:a16="http://schemas.microsoft.com/office/drawing/2014/main" xmlns="" id="{6EE54469-F911-4AAC-8811-5C3691AB6AAA}"/>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46183" b="18261"/>
          <a:stretch/>
        </p:blipFill>
        <p:spPr>
          <a:xfrm>
            <a:off x="0" y="6129390"/>
            <a:ext cx="3744416" cy="569907"/>
          </a:xfrm>
          <a:prstGeom prst="rect">
            <a:avLst/>
          </a:prstGeom>
        </p:spPr>
      </p:pic>
      <p:sp>
        <p:nvSpPr>
          <p:cNvPr id="5" name="Content Placeholder 4"/>
          <p:cNvSpPr>
            <a:spLocks noGrp="1"/>
          </p:cNvSpPr>
          <p:nvPr>
            <p:ph idx="1"/>
          </p:nvPr>
        </p:nvSpPr>
        <p:spPr/>
        <p:txBody>
          <a:bodyPr>
            <a:normAutofit fontScale="70000" lnSpcReduction="20000"/>
          </a:bodyPr>
          <a:lstStyle/>
          <a:p>
            <a:r>
              <a:rPr lang="en-US" dirty="0"/>
              <a:t>The project is currently completing the gestation process, the creation of the technological conditions and carrying out the schedule for the implementation of the workshops in schools for its dissemination. </a:t>
            </a:r>
            <a:endParaRPr lang="en-US" dirty="0" smtClean="0"/>
          </a:p>
          <a:p>
            <a:endParaRPr lang="en-US" dirty="0"/>
          </a:p>
          <a:p>
            <a:r>
              <a:rPr lang="en-US" dirty="0"/>
              <a:t>Our main mission with the adolescent community is to encourage critical analysis of the social reality of digital networks. Contribute to good consumer practices that help strengthen national identity. </a:t>
            </a:r>
            <a:endParaRPr lang="en-US" dirty="0" smtClean="0"/>
          </a:p>
          <a:p>
            <a:endParaRPr lang="en-US" dirty="0"/>
          </a:p>
          <a:p>
            <a:r>
              <a:rPr lang="en-US" dirty="0"/>
              <a:t>Prevent victimization and risk factors for harmful behaviors that can affect the physical and mental development   of   adolescents. </a:t>
            </a:r>
            <a:endParaRPr lang="en-US" dirty="0" smtClean="0"/>
          </a:p>
          <a:p>
            <a:endParaRPr lang="en-US" dirty="0"/>
          </a:p>
          <a:p>
            <a:r>
              <a:rPr lang="en-US" dirty="0"/>
              <a:t>Engage teens in creating beneficial content for their age group. Constantly approach their needs in the virtual space and communication codes.</a:t>
            </a:r>
          </a:p>
          <a:p>
            <a:pPr marL="0" indent="0">
              <a:buNone/>
            </a:pPr>
            <a:endParaRPr lang="en-US" dirty="0"/>
          </a:p>
        </p:txBody>
      </p:sp>
    </p:spTree>
    <p:extLst>
      <p:ext uri="{BB962C8B-B14F-4D97-AF65-F5344CB8AC3E}">
        <p14:creationId xmlns:p14="http://schemas.microsoft.com/office/powerpoint/2010/main" val="2324088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624</Words>
  <Application>Microsoft Office PowerPoint</Application>
  <PresentationFormat>On-screen Show (4:3)</PresentationFormat>
  <Paragraphs>64</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Management of the Nativ@s socio-educational project, methodology and identity</vt:lpstr>
      <vt:lpstr>Introduction</vt:lpstr>
      <vt:lpstr>Digital natives: The arrival of a new generation</vt:lpstr>
      <vt:lpstr>Adolescents and identity: Interaction with digital social networks.</vt:lpstr>
      <vt:lpstr>Adolescents and identity: Interaction with digital social networks.</vt:lpstr>
      <vt:lpstr>Cultural consumption and ICTs </vt:lpstr>
      <vt:lpstr>Description of the Nativ@s project</vt:lpstr>
      <vt:lpstr>Description of the Nativ@s project</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the Nativ@s socio-educational project, methodology and identity</dc:title>
  <dc:creator>Viry</dc:creator>
  <cp:lastModifiedBy>Viry</cp:lastModifiedBy>
  <cp:revision>13</cp:revision>
  <dcterms:created xsi:type="dcterms:W3CDTF">2022-05-10T18:33:04Z</dcterms:created>
  <dcterms:modified xsi:type="dcterms:W3CDTF">2022-05-11T00:30:34Z</dcterms:modified>
</cp:coreProperties>
</file>