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4" r:id="rId4"/>
    <p:sldId id="260" r:id="rId5"/>
    <p:sldId id="259" r:id="rId6"/>
    <p:sldId id="267" r:id="rId7"/>
    <p:sldId id="262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75b6dfb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75b6dfb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5b6dfb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5b6dfb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14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5b6dfb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5b6dfb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75b6dfbe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75b6dfbe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75b6dfbe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75b6dfbe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56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75b6dfbe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75b6dfbe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75b6dfbe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75b6dfbe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4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044" y="0"/>
            <a:ext cx="28384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002" y="1069479"/>
            <a:ext cx="632274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700" dirty="0">
                <a:solidFill>
                  <a:schemeClr val="lt1"/>
                </a:solidFill>
              </a:rPr>
              <a:t>Cultural Congruence and Divergent Thinking in 13–16-Year-Old Teenagers</a:t>
            </a:r>
            <a:endParaRPr sz="2700" dirty="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6741" y="3605243"/>
            <a:ext cx="5881261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 err="1" smtClean="0">
                <a:solidFill>
                  <a:schemeClr val="lt1"/>
                </a:solidFill>
              </a:rPr>
              <a:t>Ganieva</a:t>
            </a:r>
            <a:r>
              <a:rPr lang="en-US" sz="2100" i="1" dirty="0" smtClean="0">
                <a:solidFill>
                  <a:schemeClr val="lt1"/>
                </a:solidFill>
              </a:rPr>
              <a:t> </a:t>
            </a:r>
            <a:r>
              <a:rPr lang="en-US" sz="2100" i="1" dirty="0" err="1" smtClean="0">
                <a:solidFill>
                  <a:schemeClr val="lt1"/>
                </a:solidFill>
              </a:rPr>
              <a:t>Aisylu</a:t>
            </a:r>
            <a:r>
              <a:rPr lang="en-US" sz="2100" i="1" dirty="0" smtClean="0">
                <a:solidFill>
                  <a:schemeClr val="lt1"/>
                </a:solidFill>
              </a:rPr>
              <a:t> </a:t>
            </a:r>
            <a:r>
              <a:rPr lang="en-US" sz="2100" i="1" dirty="0" err="1" smtClean="0">
                <a:solidFill>
                  <a:schemeClr val="lt1"/>
                </a:solidFill>
              </a:rPr>
              <a:t>Munavirovna</a:t>
            </a:r>
            <a:endParaRPr lang="ru" sz="2100" i="1" dirty="0" smtClean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" sz="2100" i="1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2100" i="1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>
                <a:solidFill>
                  <a:schemeClr val="lt1"/>
                </a:solidFill>
              </a:rPr>
              <a:t>Kazan -</a:t>
            </a:r>
            <a:r>
              <a:rPr lang="ru" sz="2100" dirty="0" smtClean="0">
                <a:solidFill>
                  <a:schemeClr val="lt1"/>
                </a:solidFill>
              </a:rPr>
              <a:t> 2023</a:t>
            </a:r>
            <a:endParaRPr sz="2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64550" y="365075"/>
            <a:ext cx="8014926" cy="917311"/>
            <a:chOff x="564550" y="365075"/>
            <a:chExt cx="8014926" cy="917311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827975" y="523575"/>
              <a:ext cx="749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700" dirty="0">
                  <a:solidFill>
                    <a:schemeClr val="lt1"/>
                  </a:solidFill>
                </a:rPr>
                <a:t>Theoretical basis of the study</a:t>
              </a:r>
              <a:endParaRPr sz="27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64538" y="1600750"/>
            <a:ext cx="8014926" cy="3641295"/>
            <a:chOff x="564538" y="1600750"/>
            <a:chExt cx="8014926" cy="3641295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538" y="1600750"/>
              <a:ext cx="8014926" cy="3471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653142" y="1764200"/>
              <a:ext cx="7844971" cy="347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This work is based on the research conducted by </a:t>
              </a:r>
              <a:r>
                <a:rPr lang="en-US" sz="1600" dirty="0" err="1"/>
                <a:t>Bayanova</a:t>
              </a:r>
              <a:r>
                <a:rPr lang="en-US" sz="1600" dirty="0"/>
                <a:t> L.F, </a:t>
              </a:r>
              <a:r>
                <a:rPr lang="en-US" sz="1600" dirty="0" err="1"/>
                <a:t>Minyaev</a:t>
              </a:r>
              <a:r>
                <a:rPr lang="en-US" sz="1600" dirty="0"/>
                <a:t> O.G., </a:t>
              </a:r>
              <a:r>
                <a:rPr lang="en-US" sz="1600" dirty="0" err="1"/>
                <a:t>Daminov</a:t>
              </a:r>
              <a:r>
                <a:rPr lang="en-US" sz="1600" dirty="0"/>
                <a:t> I.G</a:t>
              </a:r>
              <a:r>
                <a:rPr lang="en-US" sz="1600" dirty="0" smtClean="0"/>
                <a:t>., </a:t>
              </a:r>
              <a:r>
                <a:rPr lang="en-US" sz="1600" dirty="0"/>
                <a:t>which indicates that normative behavior levels among teenagers differ, and the study by </a:t>
              </a:r>
              <a:r>
                <a:rPr lang="en-US" sz="1600" dirty="0" err="1"/>
                <a:t>Shumakova</a:t>
              </a:r>
              <a:r>
                <a:rPr lang="en-US" sz="1600" dirty="0"/>
                <a:t> N.B</a:t>
              </a:r>
              <a:r>
                <a:rPr lang="en-US" sz="1600" dirty="0" smtClean="0"/>
                <a:t>., </a:t>
              </a:r>
              <a:r>
                <a:rPr lang="en-US" sz="1600" dirty="0"/>
                <a:t>which reveals that creativity in adolescents undergoes qualitative transformation over time.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The data analysis is based on the theoretical foundations of </a:t>
              </a:r>
              <a:r>
                <a:rPr lang="en-US" sz="1600" dirty="0" smtClean="0"/>
                <a:t>socio - cultural </a:t>
              </a:r>
              <a:r>
                <a:rPr lang="en-US" sz="1600" dirty="0"/>
                <a:t>theories </a:t>
              </a:r>
              <a:r>
                <a:rPr lang="en-US" sz="1600" dirty="0" smtClean="0"/>
                <a:t>(Vygotsky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L.S., Bronfenbrenner </a:t>
              </a:r>
              <a:r>
                <a:rPr lang="en-US" dirty="0" smtClean="0"/>
                <a:t>W.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Bayanova</a:t>
              </a:r>
              <a:r>
                <a:rPr lang="ru-RU" sz="1600" dirty="0"/>
                <a:t> </a:t>
              </a:r>
              <a:r>
                <a:rPr lang="en-US" sz="1600" dirty="0" smtClean="0"/>
                <a:t>L.F.</a:t>
              </a:r>
              <a:r>
                <a:rPr lang="ru-RU" sz="1600" dirty="0" smtClean="0"/>
                <a:t>,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Cazden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K.) </a:t>
              </a:r>
              <a:r>
                <a:rPr lang="en-US" sz="1600" dirty="0"/>
                <a:t>of the development of a creative personality (</a:t>
              </a:r>
              <a:r>
                <a:rPr lang="en-US" sz="1600" dirty="0" err="1" smtClean="0"/>
                <a:t>Bogoyavlenskaya</a:t>
              </a:r>
              <a:r>
                <a:rPr lang="en-US" sz="1600" dirty="0" smtClean="0"/>
                <a:t> </a:t>
              </a:r>
              <a:r>
                <a:rPr lang="en-US" dirty="0" smtClean="0"/>
                <a:t>D.B</a:t>
              </a:r>
              <a:r>
                <a:rPr lang="ru-RU" dirty="0" smtClean="0"/>
                <a:t>.,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Druzhinin</a:t>
              </a:r>
              <a:r>
                <a:rPr lang="en-US" sz="1600" dirty="0" smtClean="0"/>
                <a:t> </a:t>
              </a:r>
              <a:r>
                <a:rPr lang="en-US" dirty="0"/>
                <a:t>V. N</a:t>
              </a:r>
              <a:r>
                <a:rPr lang="en-US" dirty="0" smtClean="0"/>
                <a:t>.</a:t>
              </a:r>
              <a:r>
                <a:rPr lang="en-US" sz="1600" dirty="0" smtClean="0"/>
                <a:t>,  </a:t>
              </a:r>
              <a:r>
                <a:rPr lang="en-US" sz="1600" dirty="0" err="1" smtClean="0"/>
                <a:t>Yurkevich</a:t>
              </a:r>
              <a:r>
                <a:rPr lang="ru-RU" sz="1600" dirty="0"/>
                <a:t> </a:t>
              </a:r>
              <a:r>
                <a:rPr lang="en-US" dirty="0"/>
                <a:t>V.S</a:t>
              </a:r>
              <a:r>
                <a:rPr lang="en-US" dirty="0" smtClean="0"/>
                <a:t>.</a:t>
              </a:r>
              <a:r>
                <a:rPr lang="en-US" sz="1600" dirty="0" smtClean="0"/>
                <a:t>).</a:t>
              </a:r>
              <a:endParaRPr lang="en-US" sz="16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 dirty="0" smtClean="0">
                  <a:solidFill>
                    <a:schemeClr val="dk1"/>
                  </a:solidFill>
                </a:rPr>
                <a:t> </a:t>
              </a:r>
              <a:endParaRPr sz="2200" dirty="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633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>
            <a:off x="1129074" y="179634"/>
            <a:ext cx="8014926" cy="917311"/>
            <a:chOff x="564550" y="365075"/>
            <a:chExt cx="8014926" cy="917311"/>
          </a:xfrm>
        </p:grpSpPr>
        <p:pic>
          <p:nvPicPr>
            <p:cNvPr id="98" name="Google Shape;9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7"/>
            <p:cNvSpPr txBox="1"/>
            <p:nvPr/>
          </p:nvSpPr>
          <p:spPr>
            <a:xfrm>
              <a:off x="827975" y="523575"/>
              <a:ext cx="749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700" dirty="0">
                  <a:solidFill>
                    <a:schemeClr val="lt1"/>
                  </a:solidFill>
                </a:rPr>
                <a:t>S</a:t>
              </a:r>
              <a:r>
                <a:rPr lang="en-US" sz="2700" dirty="0" smtClean="0">
                  <a:solidFill>
                    <a:schemeClr val="lt1"/>
                  </a:solidFill>
                </a:rPr>
                <a:t>cientific </a:t>
              </a:r>
              <a:r>
                <a:rPr lang="en-US" sz="2700" dirty="0">
                  <a:solidFill>
                    <a:schemeClr val="lt1"/>
                  </a:solidFill>
                </a:rPr>
                <a:t>research </a:t>
              </a:r>
              <a:r>
                <a:rPr lang="en-US" sz="2700" dirty="0" smtClean="0">
                  <a:solidFill>
                    <a:schemeClr val="lt1"/>
                  </a:solidFill>
                </a:rPr>
                <a:t>design</a:t>
              </a:r>
              <a:r>
                <a:rPr lang="ru-RU" sz="2700" dirty="0" smtClean="0">
                  <a:solidFill>
                    <a:schemeClr val="lt1"/>
                  </a:solidFill>
                </a:rPr>
                <a:t>:</a:t>
              </a:r>
              <a:endParaRPr sz="2700" dirty="0">
                <a:solidFill>
                  <a:schemeClr val="lt1"/>
                </a:solidFill>
              </a:endParaRPr>
            </a:p>
          </p:txBody>
        </p:sp>
      </p:grp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96" y="1603755"/>
            <a:ext cx="746550" cy="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237352" y="1284441"/>
            <a:ext cx="753865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dk1"/>
                </a:solidFill>
              </a:rPr>
              <a:t>Research </a:t>
            </a:r>
            <a:r>
              <a:rPr lang="en-US" sz="1600" b="1" dirty="0">
                <a:solidFill>
                  <a:schemeClr val="dk1"/>
                </a:solidFill>
              </a:rPr>
              <a:t>objective: </a:t>
            </a:r>
            <a:r>
              <a:rPr lang="en-US" sz="1600" dirty="0">
                <a:solidFill>
                  <a:schemeClr val="dk1"/>
                </a:solidFill>
              </a:rPr>
              <a:t>an analysis of the correlation between cultural congruence and divergent thinking in younger and older </a:t>
            </a:r>
            <a:r>
              <a:rPr lang="en-US" sz="1600" dirty="0" smtClean="0">
                <a:solidFill>
                  <a:schemeClr val="dk1"/>
                </a:solidFill>
              </a:rPr>
              <a:t>teenagers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205828" y="2828013"/>
            <a:ext cx="7645247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</a:rPr>
              <a:t>E</a:t>
            </a:r>
            <a:r>
              <a:rPr lang="en-US" sz="1600" b="1" dirty="0" smtClean="0">
                <a:solidFill>
                  <a:schemeClr val="dk1"/>
                </a:solidFill>
              </a:rPr>
              <a:t>mpirical </a:t>
            </a:r>
            <a:r>
              <a:rPr lang="en-US" sz="1600" b="1" dirty="0">
                <a:solidFill>
                  <a:schemeClr val="dk1"/>
                </a:solidFill>
              </a:rPr>
              <a:t>study </a:t>
            </a:r>
            <a:r>
              <a:rPr lang="en-US" sz="1600" b="1" dirty="0" smtClean="0">
                <a:solidFill>
                  <a:schemeClr val="dk1"/>
                </a:solidFill>
              </a:rPr>
              <a:t>sample</a:t>
            </a:r>
            <a:r>
              <a:rPr lang="ru-RU" sz="1600" b="1" dirty="0" smtClean="0">
                <a:solidFill>
                  <a:schemeClr val="dk1"/>
                </a:solidFill>
              </a:rPr>
              <a:t> -</a:t>
            </a:r>
            <a:r>
              <a:rPr lang="ru" sz="1600" b="1" dirty="0" smtClean="0">
                <a:solidFill>
                  <a:schemeClr val="dk1"/>
                </a:solidFill>
              </a:rPr>
              <a:t> </a:t>
            </a:r>
            <a:r>
              <a:rPr lang="en-US" sz="1600" dirty="0"/>
              <a:t>w</a:t>
            </a:r>
            <a:r>
              <a:rPr lang="en-US" sz="1600" dirty="0" smtClean="0"/>
              <a:t>e </a:t>
            </a:r>
            <a:r>
              <a:rPr lang="en-US" sz="1600" dirty="0"/>
              <a:t>presented the results of 272 students of Kazan lyceums for gifted students at the ages from 13 to 16 (M=14.21; SD=0.06). 51% of respondents were male and 49% of respondents were female.</a:t>
            </a:r>
            <a:r>
              <a:rPr lang="ru-RU" sz="1600" dirty="0" smtClean="0"/>
              <a:t> </a:t>
            </a:r>
            <a:r>
              <a:rPr lang="en-US" sz="1600" dirty="0"/>
              <a:t>Respondents were divided into two groups: younger teenagers and older teenagers based on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D.B</a:t>
            </a:r>
            <a:r>
              <a:rPr lang="en-US" sz="1600" dirty="0"/>
              <a:t>. </a:t>
            </a:r>
            <a:r>
              <a:rPr lang="en-US" sz="1600" dirty="0" err="1"/>
              <a:t>Elkonin's</a:t>
            </a:r>
            <a:r>
              <a:rPr lang="en-US" sz="1600" dirty="0"/>
              <a:t> age </a:t>
            </a:r>
            <a:r>
              <a:rPr lang="en-US" sz="1600" dirty="0" smtClean="0"/>
              <a:t>periodization (138/134).</a:t>
            </a: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 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83" y="3322674"/>
            <a:ext cx="746550" cy="67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7633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>
            <a:off x="1157994" y="229324"/>
            <a:ext cx="8014926" cy="917311"/>
            <a:chOff x="564550" y="365075"/>
            <a:chExt cx="8014926" cy="917311"/>
          </a:xfrm>
        </p:grpSpPr>
        <p:pic>
          <p:nvPicPr>
            <p:cNvPr id="98" name="Google Shape;9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550" y="365075"/>
              <a:ext cx="8014926" cy="91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7"/>
            <p:cNvSpPr txBox="1"/>
            <p:nvPr/>
          </p:nvSpPr>
          <p:spPr>
            <a:xfrm>
              <a:off x="876642" y="521662"/>
              <a:ext cx="749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2700" dirty="0">
                  <a:solidFill>
                    <a:schemeClr val="lt1"/>
                  </a:solidFill>
                </a:rPr>
                <a:t>Scientific research design:</a:t>
              </a:r>
            </a:p>
          </p:txBody>
        </p:sp>
      </p:grp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55" y="1284441"/>
            <a:ext cx="746550" cy="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55" y="4230729"/>
            <a:ext cx="746550" cy="6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3;p17"/>
          <p:cNvSpPr txBox="1"/>
          <p:nvPr/>
        </p:nvSpPr>
        <p:spPr>
          <a:xfrm>
            <a:off x="1293141" y="1284441"/>
            <a:ext cx="7589458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600" dirty="0">
                <a:solidFill>
                  <a:schemeClr val="dk1"/>
                </a:solidFill>
              </a:rPr>
              <a:t>	</a:t>
            </a:r>
            <a:r>
              <a:rPr lang="en-US" sz="1600" dirty="0" smtClean="0">
                <a:solidFill>
                  <a:schemeClr val="dk1"/>
                </a:solidFill>
              </a:rPr>
              <a:t>The </a:t>
            </a:r>
            <a:r>
              <a:rPr lang="en-US" sz="1600" dirty="0">
                <a:solidFill>
                  <a:schemeClr val="dk1"/>
                </a:solidFill>
              </a:rPr>
              <a:t>study used reliable, adapted, and valid </a:t>
            </a:r>
            <a:r>
              <a:rPr lang="en-US" sz="1600" dirty="0" smtClean="0">
                <a:solidFill>
                  <a:schemeClr val="dk1"/>
                </a:solidFill>
              </a:rPr>
              <a:t>methods</a:t>
            </a:r>
            <a:r>
              <a:rPr lang="ru-RU" sz="1600" dirty="0" smtClean="0">
                <a:solidFill>
                  <a:schemeClr val="dk1"/>
                </a:solidFill>
              </a:rPr>
              <a:t>:</a:t>
            </a:r>
          </a:p>
          <a:p>
            <a:pPr marL="342900" lvl="0" indent="-342900" algn="just">
              <a:buAutoNum type="arabicParenR"/>
            </a:pPr>
            <a:r>
              <a:rPr lang="en-US" sz="1600" dirty="0" smtClean="0">
                <a:solidFill>
                  <a:schemeClr val="dk1"/>
                </a:solidFill>
              </a:rPr>
              <a:t>the </a:t>
            </a:r>
            <a:r>
              <a:rPr lang="en-US" sz="1600" dirty="0">
                <a:solidFill>
                  <a:schemeClr val="dk1"/>
                </a:solidFill>
              </a:rPr>
              <a:t>methodology of L.F. </a:t>
            </a:r>
            <a:r>
              <a:rPr lang="en-US" sz="1600" dirty="0" err="1">
                <a:solidFill>
                  <a:schemeClr val="dk1"/>
                </a:solidFill>
              </a:rPr>
              <a:t>Bayanova</a:t>
            </a:r>
            <a:r>
              <a:rPr lang="en-US" sz="1600" dirty="0">
                <a:solidFill>
                  <a:schemeClr val="dk1"/>
                </a:solidFill>
              </a:rPr>
              <a:t> and O.G. </a:t>
            </a:r>
            <a:r>
              <a:rPr lang="en-US" sz="1600" dirty="0" err="1">
                <a:solidFill>
                  <a:schemeClr val="dk1"/>
                </a:solidFill>
              </a:rPr>
              <a:t>Minyaev</a:t>
            </a:r>
            <a:r>
              <a:rPr lang="en-US" sz="1600" dirty="0">
                <a:solidFill>
                  <a:schemeClr val="dk1"/>
                </a:solidFill>
              </a:rPr>
              <a:t> "Determining the Level of Cultural Congruence for </a:t>
            </a:r>
            <a:r>
              <a:rPr lang="en-US" sz="1600" dirty="0" smtClean="0">
                <a:solidFill>
                  <a:schemeClr val="dk1"/>
                </a:solidFill>
              </a:rPr>
              <a:t>Adolescents" </a:t>
            </a:r>
            <a:r>
              <a:rPr lang="ru-RU" sz="1600" dirty="0" smtClean="0">
                <a:solidFill>
                  <a:schemeClr val="dk1"/>
                </a:solidFill>
              </a:rPr>
              <a:t>;</a:t>
            </a:r>
          </a:p>
          <a:p>
            <a:pPr marL="342900" lvl="0" indent="-342900" algn="just">
              <a:buAutoNum type="arabicParenR"/>
            </a:pPr>
            <a:r>
              <a:rPr lang="en-US" sz="1600" dirty="0">
                <a:solidFill>
                  <a:schemeClr val="dk1"/>
                </a:solidFill>
              </a:rPr>
              <a:t>A.V. </a:t>
            </a:r>
            <a:r>
              <a:rPr lang="en-US" sz="1600" dirty="0" err="1">
                <a:solidFill>
                  <a:schemeClr val="dk1"/>
                </a:solidFill>
              </a:rPr>
              <a:t>Zverkov</a:t>
            </a:r>
            <a:r>
              <a:rPr lang="en-US" sz="1600" dirty="0">
                <a:solidFill>
                  <a:schemeClr val="dk1"/>
                </a:solidFill>
              </a:rPr>
              <a:t> and E.V. </a:t>
            </a:r>
            <a:r>
              <a:rPr lang="en-US" sz="1600" dirty="0" err="1">
                <a:solidFill>
                  <a:schemeClr val="dk1"/>
                </a:solidFill>
              </a:rPr>
              <a:t>Eidman's</a:t>
            </a:r>
            <a:r>
              <a:rPr lang="en-US" sz="1600" dirty="0">
                <a:solidFill>
                  <a:schemeClr val="dk1"/>
                </a:solidFill>
              </a:rPr>
              <a:t> questionnaire "Study of Willful Self-Regulation ";</a:t>
            </a:r>
          </a:p>
          <a:p>
            <a:pPr marL="342900" lvl="0" indent="-342900" algn="just">
              <a:buAutoNum type="arabicParenR"/>
            </a:pPr>
            <a:r>
              <a:rPr lang="en-US" sz="1600" dirty="0">
                <a:solidFill>
                  <a:schemeClr val="dk1"/>
                </a:solidFill>
              </a:rPr>
              <a:t> V.I. </a:t>
            </a:r>
            <a:r>
              <a:rPr lang="en-US" sz="1600" dirty="0" err="1">
                <a:solidFill>
                  <a:schemeClr val="dk1"/>
                </a:solidFill>
              </a:rPr>
              <a:t>Morosanova's</a:t>
            </a:r>
            <a:r>
              <a:rPr lang="en-US" sz="1600" dirty="0">
                <a:solidFill>
                  <a:schemeClr val="dk1"/>
                </a:solidFill>
              </a:rPr>
              <a:t> questionnaire "Style of Behavior </a:t>
            </a:r>
            <a:r>
              <a:rPr lang="en-US" sz="1600" dirty="0" smtClean="0">
                <a:solidFill>
                  <a:schemeClr val="dk1"/>
                </a:solidFill>
              </a:rPr>
              <a:t>Self-Regulation"</a:t>
            </a:r>
            <a:r>
              <a:rPr lang="ru-RU" sz="1600" dirty="0" smtClean="0">
                <a:solidFill>
                  <a:schemeClr val="dk1"/>
                </a:solidFill>
              </a:rPr>
              <a:t>;</a:t>
            </a:r>
          </a:p>
          <a:p>
            <a:pPr marL="342900" lvl="0" indent="-342900" algn="just">
              <a:buAutoNum type="arabicParenR"/>
            </a:pPr>
            <a:r>
              <a:rPr lang="en-US" sz="1600" dirty="0" smtClean="0">
                <a:solidFill>
                  <a:schemeClr val="dk1"/>
                </a:solidFill>
              </a:rPr>
              <a:t>H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Zivert’s</a:t>
            </a:r>
            <a:r>
              <a:rPr lang="en-US" sz="1600" dirty="0">
                <a:solidFill>
                  <a:schemeClr val="dk1"/>
                </a:solidFill>
              </a:rPr>
              <a:t> questionnaire "Determining Creative Abilities",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342900" lvl="0" indent="-342900" algn="just">
              <a:buAutoNum type="arabicParenR"/>
            </a:pPr>
            <a:r>
              <a:rPr lang="en-US" sz="1600" dirty="0" smtClean="0">
                <a:solidFill>
                  <a:schemeClr val="dk1"/>
                </a:solidFill>
              </a:rPr>
              <a:t>F</a:t>
            </a:r>
            <a:r>
              <a:rPr lang="en-US" sz="1600" dirty="0">
                <a:solidFill>
                  <a:schemeClr val="dk1"/>
                </a:solidFill>
              </a:rPr>
              <a:t>. Williams' "Test of Personality Creative </a:t>
            </a:r>
            <a:r>
              <a:rPr lang="en-US" sz="1600" dirty="0" smtClean="0">
                <a:solidFill>
                  <a:schemeClr val="dk1"/>
                </a:solidFill>
              </a:rPr>
              <a:t>Characteristics"</a:t>
            </a:r>
            <a:r>
              <a:rPr lang="ru-RU" sz="1600" dirty="0" smtClean="0">
                <a:solidFill>
                  <a:schemeClr val="dk1"/>
                </a:solidFill>
              </a:rPr>
              <a:t>;</a:t>
            </a:r>
          </a:p>
          <a:p>
            <a:pPr marL="342900" lvl="0" indent="-342900" algn="just">
              <a:buAutoNum type="arabicParenR"/>
            </a:pPr>
            <a:r>
              <a:rPr lang="en-US" sz="1600" dirty="0" smtClean="0">
                <a:solidFill>
                  <a:schemeClr val="dk1"/>
                </a:solidFill>
              </a:rPr>
              <a:t>N.A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Baturin</a:t>
            </a:r>
            <a:r>
              <a:rPr lang="en-US" sz="1600" dirty="0">
                <a:solidFill>
                  <a:schemeClr val="dk1"/>
                </a:solidFill>
              </a:rPr>
              <a:t> and E.L. </a:t>
            </a:r>
            <a:r>
              <a:rPr lang="en-US" sz="1600" dirty="0" err="1">
                <a:solidFill>
                  <a:schemeClr val="dk1"/>
                </a:solidFill>
              </a:rPr>
              <a:t>Soldatova's</a:t>
            </a:r>
            <a:r>
              <a:rPr lang="en-US" sz="1600" dirty="0">
                <a:solidFill>
                  <a:schemeClr val="dk1"/>
                </a:solidFill>
              </a:rPr>
              <a:t> "Diagnosis of Divergent </a:t>
            </a:r>
            <a:r>
              <a:rPr lang="en-US" sz="1600" dirty="0" smtClean="0">
                <a:solidFill>
                  <a:schemeClr val="dk1"/>
                </a:solidFill>
              </a:rPr>
              <a:t>Thinking"</a:t>
            </a:r>
            <a:r>
              <a:rPr lang="ru-RU" sz="1600" dirty="0" smtClean="0">
                <a:solidFill>
                  <a:schemeClr val="dk1"/>
                </a:solidFill>
              </a:rPr>
              <a:t>.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endParaRPr lang="ru-RU" sz="1600" dirty="0" smtClean="0">
              <a:solidFill>
                <a:schemeClr val="dk1"/>
              </a:solidFill>
            </a:endParaRPr>
          </a:p>
          <a:p>
            <a:pPr marL="342900" lvl="0" indent="-342900" algn="just">
              <a:buAutoNum type="arabicParenR"/>
            </a:pPr>
            <a:endParaRPr lang="ru-RU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15" y="0"/>
            <a:ext cx="411478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6"/>
          <p:cNvGrpSpPr/>
          <p:nvPr/>
        </p:nvGrpSpPr>
        <p:grpSpPr>
          <a:xfrm>
            <a:off x="17880" y="201775"/>
            <a:ext cx="9126120" cy="4739949"/>
            <a:chOff x="405250" y="201775"/>
            <a:chExt cx="6371823" cy="4739949"/>
          </a:xfrm>
        </p:grpSpPr>
        <p:pic>
          <p:nvPicPr>
            <p:cNvPr id="90" name="Google Shape;9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250" y="201775"/>
              <a:ext cx="6371823" cy="4739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751772" y="539500"/>
              <a:ext cx="56214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965" y="971166"/>
            <a:ext cx="2982533" cy="67272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INDICATORS OF CULTURAL CONGRUENCE AMONG ADOLESCENTS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965" y="2789395"/>
            <a:ext cx="2844183" cy="1235100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1400" dirty="0">
                <a:solidFill>
                  <a:schemeClr val="bg1"/>
                </a:solidFill>
              </a:rPr>
              <a:t>Significant differences in level of cultural congruence in adolescents in the experimental groups are highlighted in bold font (the specified level of significance is p ≤ 0.5). 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7299" y="1011355"/>
            <a:ext cx="3837000" cy="3695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6" y="971166"/>
            <a:ext cx="569595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15" y="0"/>
            <a:ext cx="411478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6"/>
          <p:cNvGrpSpPr/>
          <p:nvPr/>
        </p:nvGrpSpPr>
        <p:grpSpPr>
          <a:xfrm>
            <a:off x="17880" y="201775"/>
            <a:ext cx="9126120" cy="4739949"/>
            <a:chOff x="405250" y="201775"/>
            <a:chExt cx="6371823" cy="4739949"/>
          </a:xfrm>
        </p:grpSpPr>
        <p:pic>
          <p:nvPicPr>
            <p:cNvPr id="90" name="Google Shape;9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250" y="201775"/>
              <a:ext cx="6371823" cy="4739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751772" y="539500"/>
              <a:ext cx="56214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32600" y="622523"/>
            <a:ext cx="2982533" cy="67272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INDICATORS OF DIVERGENT THINKING DEVELOPMENT IN ADOLESCENTS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85141" y="3391738"/>
            <a:ext cx="2844183" cy="1235100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1400" dirty="0">
                <a:solidFill>
                  <a:schemeClr val="bg1"/>
                </a:solidFill>
              </a:rPr>
              <a:t>Significant differences in level of divergent thinking in adolescents in the experimental groups are highlighted in bold font (the specified level of significance is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 </a:t>
            </a:r>
            <a:r>
              <a:rPr lang="en-US" sz="1400" dirty="0">
                <a:solidFill>
                  <a:schemeClr val="bg1"/>
                </a:solidFill>
              </a:rPr>
              <a:t>≤ 0.5).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7299" y="1011355"/>
            <a:ext cx="3837000" cy="3695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1" y="616857"/>
            <a:ext cx="5939449" cy="41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762059" y="0"/>
            <a:ext cx="4184050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ctr"/>
            <a:endParaRPr lang="ru-RU" sz="2000" b="1"/>
          </a:p>
          <a:p>
            <a:pPr lvl="0" algn="ctr"/>
            <a:r>
              <a:rPr lang="en-US" sz="2000" b="1" smtClean="0"/>
              <a:t>Key </a:t>
            </a:r>
            <a:r>
              <a:rPr lang="en-US" sz="2000" b="1" dirty="0"/>
              <a:t>findings: </a:t>
            </a:r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found that younger adolescents show more cultural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primitivity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highly developed divergent thinking compared to older teenagers.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725774" y="1729879"/>
            <a:ext cx="418405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700" dirty="0"/>
              <a:t>Many thanks for </a:t>
            </a:r>
            <a:r>
              <a:rPr lang="en-US" sz="2700" dirty="0" smtClean="0"/>
              <a:t>Your </a:t>
            </a:r>
            <a:r>
              <a:rPr lang="en-US" sz="2700" dirty="0"/>
              <a:t>attention</a:t>
            </a:r>
            <a:endParaRPr sz="2700" dirty="0"/>
          </a:p>
        </p:txBody>
      </p:sp>
      <p:sp>
        <p:nvSpPr>
          <p:cNvPr id="129" name="Google Shape;129;p19"/>
          <p:cNvSpPr txBox="1"/>
          <p:nvPr/>
        </p:nvSpPr>
        <p:spPr>
          <a:xfrm>
            <a:off x="4725775" y="4504279"/>
            <a:ext cx="39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ym typeface="Wingdings"/>
              </a:rPr>
              <a:t></a:t>
            </a:r>
            <a:r>
              <a:rPr lang="en-US" sz="2000" dirty="0" smtClean="0"/>
              <a:t>ganieva.aisylu@mail.ru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963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283</Words>
  <Application>Microsoft Office PowerPoint</Application>
  <PresentationFormat>Экран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  INDICATORS OF CULTURAL CONGRUENCE AMONG ADOLESCENTS </vt:lpstr>
      <vt:lpstr>  INDICATORS OF DIVERGENT THINKING DEVELOPMENT IN ADOLESCENTS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Аа</cp:lastModifiedBy>
  <cp:revision>66</cp:revision>
  <dcterms:modified xsi:type="dcterms:W3CDTF">2023-05-23T19:47:53Z</dcterms:modified>
</cp:coreProperties>
</file>