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87" r:id="rId2"/>
  </p:sldMasterIdLst>
  <p:notesMasterIdLst>
    <p:notesMasterId r:id="rId14"/>
  </p:notesMasterIdLst>
  <p:sldIdLst>
    <p:sldId id="274" r:id="rId3"/>
    <p:sldId id="257" r:id="rId4"/>
    <p:sldId id="283" r:id="rId5"/>
    <p:sldId id="275" r:id="rId6"/>
    <p:sldId id="276" r:id="rId7"/>
    <p:sldId id="277" r:id="rId8"/>
    <p:sldId id="278" r:id="rId9"/>
    <p:sldId id="279" r:id="rId10"/>
    <p:sldId id="280" r:id="rId11"/>
    <p:sldId id="285" r:id="rId12"/>
    <p:sldId id="284" r:id="rId13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>
      <p:cViewPr>
        <p:scale>
          <a:sx n="91" d="100"/>
          <a:sy n="91" d="100"/>
        </p:scale>
        <p:origin x="-121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8F537-0936-4801-A028-60A7EAC549E4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DF1C-D285-4963-8E7D-38914CDE8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7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DF1C-D285-4963-8E7D-38914CDE86E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9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5700-ED33-4631-A28E-7EC860E7453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24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9A23-31F1-4992-BED4-4A3078805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1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6AA2E-8A20-4B2F-BE02-FB193281E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78675" y="274638"/>
            <a:ext cx="19081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52563" y="274638"/>
            <a:ext cx="55737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94BCF-D9AB-40C0-8B1B-B284B464D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D55E-9EBA-4A7E-B6AE-721B5D3C9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779D-C8AE-4CA0-B921-B8A2B4847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50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3D4B-47B7-4914-BC5D-5CA76ACE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97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74015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3150" y="1600200"/>
            <a:ext cx="374173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6C53-E504-47F9-987E-4FE011DE1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68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016D-45A2-4564-B4C7-0153B87A5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44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8F7EF-4A19-4C49-A8DC-D5FE8E250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40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D450-9B4F-4444-941E-75378AEA9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4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71C8-3AEE-4C37-A64C-03F21341C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1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F380-0613-446B-8C03-140940FBA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41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35C7-0109-4EC2-A9BC-C89A23E91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B157-E91B-4506-BC9D-8B834087E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42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2788" y="274638"/>
            <a:ext cx="2024062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919788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3424-A55E-4CC9-8877-74F3C3A07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255CF-48EE-4947-8381-4328390D2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1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5256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5113" y="1600200"/>
            <a:ext cx="3741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1A1A-7847-45D1-983E-B64A5ED78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C05D-2082-4537-A807-83810CBAA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D6E4-2810-4C9F-9541-2E0E4CDCE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AEB85-1EB4-4D03-A3E5-E5B70522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C687B-6032-4FE0-8CDE-397A0524B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E91A-2153-4CC3-9199-5D2E50CE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2563" y="274638"/>
            <a:ext cx="76342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600200"/>
            <a:ext cx="76342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fld id="{035EB555-E8F1-4886-BD62-10D1E3564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2563" y="274638"/>
            <a:ext cx="76342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634288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fld id="{D15EB0B5-A958-436B-B064-6B82E158B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"/>
          <p:cNvSpPr>
            <a:spLocks noGrp="1"/>
          </p:cNvSpPr>
          <p:nvPr>
            <p:ph type="ctrTitle" idx="4294967295"/>
          </p:nvPr>
        </p:nvSpPr>
        <p:spPr>
          <a:xfrm>
            <a:off x="0" y="457278"/>
            <a:ext cx="9144000" cy="3505108"/>
          </a:xfrm>
        </p:spPr>
        <p:txBody>
          <a:bodyPr/>
          <a:lstStyle/>
          <a:p>
            <a:pPr algn="ctr" eaLnBrk="1" hangingPunct="1"/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International Psychological Forum</a:t>
            </a: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Child in a Digital World</a:t>
            </a: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1-2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/>
            </a:r>
            <a:br>
              <a:rPr lang="ru-RU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r>
              <a:rPr lang="ru-RU" altLang="zh-CN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/>
            </a:r>
            <a:br>
              <a:rPr lang="ru-RU" altLang="zh-CN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AN </a:t>
            </a:r>
            <a:r>
              <a:rPr lang="en-US" altLang="zh-CN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ON-LINE EDUCATION OF INTELLECTUALLY GIFTED </a:t>
            </a:r>
            <a:r>
              <a:rPr lang="ru-RU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/>
            </a:r>
            <a:br>
              <a:rPr lang="ru-RU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SCHOOL </a:t>
            </a:r>
            <a:r>
              <a:rPr lang="en-US" altLang="zh-CN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CHILDREN:</a:t>
            </a:r>
            <a:br>
              <a:rPr lang="en-US" altLang="zh-CN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r>
              <a:rPr lang="en-US" altLang="zh-CN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CHALLENGES AND RESOURCES</a:t>
            </a:r>
          </a:p>
        </p:txBody>
      </p:sp>
      <p:sp>
        <p:nvSpPr>
          <p:cNvPr id="3075" name="副标题 6"/>
          <p:cNvSpPr>
            <a:spLocks noGrp="1"/>
          </p:cNvSpPr>
          <p:nvPr>
            <p:ph type="subTitle" idx="4294967295"/>
          </p:nvPr>
        </p:nvSpPr>
        <p:spPr>
          <a:xfrm>
            <a:off x="2133664" y="4648168"/>
            <a:ext cx="6400800" cy="1752600"/>
          </a:xfrm>
        </p:spPr>
        <p:txBody>
          <a:bodyPr/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latin typeface="Times New Roman" pitchFamily="18" charset="0"/>
              </a:rPr>
              <a:t>Shcheblanova</a:t>
            </a:r>
            <a:r>
              <a:rPr lang="en-US" sz="2600" b="1" dirty="0" smtClean="0">
                <a:latin typeface="Times New Roman" pitchFamily="18" charset="0"/>
              </a:rPr>
              <a:t> Elena</a:t>
            </a:r>
            <a:r>
              <a:rPr lang="en-US" sz="2600" dirty="0">
                <a:latin typeface="Times New Roman" pitchFamily="18" charset="0"/>
              </a:rPr>
              <a:t>, 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>
                <a:latin typeface="Times New Roman" pitchFamily="18" charset="0"/>
              </a:rPr>
              <a:t>Ph.D., </a:t>
            </a:r>
            <a:r>
              <a:rPr lang="en-US" sz="2600" dirty="0" smtClean="0">
                <a:latin typeface="Times New Roman" pitchFamily="18" charset="0"/>
              </a:rPr>
              <a:t>Doctor </a:t>
            </a:r>
            <a:r>
              <a:rPr lang="en-US" sz="2600" dirty="0">
                <a:latin typeface="Times New Roman" pitchFamily="18" charset="0"/>
              </a:rPr>
              <a:t>of Psychology, </a:t>
            </a:r>
            <a:endParaRPr lang="ru-RU" sz="2600" dirty="0" smtClean="0"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pitchFamily="18" charset="0"/>
              </a:rPr>
              <a:t>Psychological Institute of the </a:t>
            </a:r>
            <a:endParaRPr lang="ru-RU" sz="2600" dirty="0" smtClean="0"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pitchFamily="18" charset="0"/>
              </a:rPr>
              <a:t>Russian </a:t>
            </a:r>
            <a:r>
              <a:rPr lang="en-US" sz="2600" dirty="0">
                <a:latin typeface="Times New Roman" pitchFamily="18" charset="0"/>
              </a:rPr>
              <a:t>Academy of </a:t>
            </a:r>
            <a:r>
              <a:rPr lang="en-US" sz="2600" dirty="0" smtClean="0">
                <a:latin typeface="Times New Roman" pitchFamily="18" charset="0"/>
              </a:rPr>
              <a:t>Education,</a:t>
            </a:r>
            <a:endParaRPr lang="en-US" sz="2600" dirty="0"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>
                <a:latin typeface="Times New Roman" pitchFamily="18" charset="0"/>
              </a:rPr>
              <a:t>Moscow, </a:t>
            </a:r>
            <a:r>
              <a:rPr lang="en-US" sz="2600" dirty="0" smtClean="0">
                <a:latin typeface="Times New Roman" pitchFamily="18" charset="0"/>
              </a:rPr>
              <a:t>Russia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1" y="23118"/>
            <a:ext cx="9144000" cy="6834882"/>
          </a:xfrm>
        </p:spPr>
        <p:txBody>
          <a:bodyPr/>
          <a:lstStyle/>
          <a:p>
            <a:pPr marL="0" indent="360000" algn="just" eaLnBrk="1" hangingPunct="1">
              <a:spcBef>
                <a:spcPts val="1800"/>
              </a:spcBef>
              <a:buFontTx/>
              <a:buNone/>
            </a:pPr>
            <a:r>
              <a:rPr lang="en-US" altLang="zh-CN" sz="2700" dirty="0">
                <a:ea typeface="宋体" pitchFamily="2" charset="-122"/>
              </a:rPr>
              <a:t>The educators should carefully consider how to infuse their online courses with more social interactions, or make the social interactions that already exist more fulfilling. </a:t>
            </a:r>
          </a:p>
          <a:p>
            <a:pPr marL="0" indent="360000" algn="just" eaLnBrk="1" hangingPunct="1">
              <a:spcBef>
                <a:spcPts val="1800"/>
              </a:spcBef>
              <a:buFontTx/>
              <a:buNone/>
            </a:pPr>
            <a:r>
              <a:rPr lang="en-US" altLang="zh-CN" sz="2700" dirty="0">
                <a:ea typeface="宋体" pitchFamily="2" charset="-122"/>
              </a:rPr>
              <a:t>Psychologists recommend to give students explicit instruction and feedback on how to interact with each other, including modeling their expectations in both synchronous and asynchronous environments.</a:t>
            </a:r>
          </a:p>
          <a:p>
            <a:pPr marL="0" indent="360000" algn="just" eaLnBrk="1" hangingPunct="1">
              <a:spcBef>
                <a:spcPts val="1800"/>
              </a:spcBef>
              <a:buFontTx/>
              <a:buNone/>
            </a:pPr>
            <a:r>
              <a:rPr lang="en-US" altLang="zh-CN" sz="2700" dirty="0">
                <a:ea typeface="宋体" pitchFamily="2" charset="-122"/>
              </a:rPr>
              <a:t>The intellectually gifted adolescents prefer for an learning </a:t>
            </a:r>
            <a:r>
              <a:rPr lang="en-US" altLang="zh-CN" sz="2700" dirty="0" smtClean="0">
                <a:ea typeface="宋体" pitchFamily="2" charset="-122"/>
              </a:rPr>
              <a:t>environment with instructor </a:t>
            </a:r>
            <a:r>
              <a:rPr lang="en-US" altLang="zh-CN" sz="2700" dirty="0">
                <a:ea typeface="宋体" pitchFamily="2" charset="-122"/>
              </a:rPr>
              <a:t>over the more autonomous environment of online learning systems. </a:t>
            </a:r>
            <a:endParaRPr lang="en-US" altLang="zh-CN" sz="2700" dirty="0" smtClean="0">
              <a:ea typeface="宋体" pitchFamily="2" charset="-122"/>
            </a:endParaRPr>
          </a:p>
          <a:p>
            <a:pPr marL="1260000" indent="0" algn="just" eaLnBrk="1" hangingPunct="1">
              <a:spcBef>
                <a:spcPts val="1800"/>
              </a:spcBef>
              <a:buFontTx/>
              <a:buNone/>
            </a:pPr>
            <a:r>
              <a:rPr lang="en-US" altLang="zh-CN" sz="2700" dirty="0" smtClean="0">
                <a:ea typeface="宋体" pitchFamily="2" charset="-122"/>
              </a:rPr>
              <a:t>The </a:t>
            </a:r>
            <a:r>
              <a:rPr lang="en-US" altLang="zh-CN" sz="2700" dirty="0">
                <a:ea typeface="宋体" pitchFamily="2" charset="-122"/>
              </a:rPr>
              <a:t>literature supports the students’ preferences, with researchers emphasize the importance of a </a:t>
            </a:r>
            <a:r>
              <a:rPr lang="en-US" altLang="zh-CN" sz="2700" dirty="0" smtClean="0">
                <a:ea typeface="宋体" pitchFamily="2" charset="-122"/>
              </a:rPr>
              <a:t>communicative, friendly </a:t>
            </a:r>
            <a:r>
              <a:rPr lang="en-US" altLang="zh-CN" sz="2700" dirty="0">
                <a:ea typeface="宋体" pitchFamily="2" charset="-122"/>
              </a:rPr>
              <a:t>and “true” </a:t>
            </a:r>
            <a:r>
              <a:rPr lang="en-US" altLang="zh-CN" sz="2700" dirty="0" smtClean="0">
                <a:ea typeface="宋体" pitchFamily="2" charset="-122"/>
              </a:rPr>
              <a:t>(high qualified) </a:t>
            </a:r>
            <a:r>
              <a:rPr lang="en-US" altLang="zh-CN" sz="2700" dirty="0">
                <a:ea typeface="宋体" pitchFamily="2" charset="-122"/>
              </a:rPr>
              <a:t>teacher in virtual classrooms. </a:t>
            </a:r>
            <a:endParaRPr lang="zh-CN" altLang="en-US" sz="28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3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0" y="-13103"/>
            <a:ext cx="91440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Thank you </a:t>
            </a:r>
          </a:p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for your attention!</a:t>
            </a: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i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/>
          <p:cNvPicPr/>
          <p:nvPr/>
        </p:nvPicPr>
        <p:blipFill>
          <a:blip r:embed="rId3" cstate="print">
            <a:lum bright="42000"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54" y="2438426"/>
            <a:ext cx="4767732" cy="411469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6598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title" idx="4294967295"/>
          </p:nvPr>
        </p:nvSpPr>
        <p:spPr>
          <a:xfrm>
            <a:off x="990694" y="304882"/>
            <a:ext cx="7634287" cy="487432"/>
          </a:xfrm>
        </p:spPr>
        <p:txBody>
          <a:bodyPr/>
          <a:lstStyle/>
          <a:p>
            <a:pPr algn="ctr" eaLnBrk="1" hangingPunct="1"/>
            <a:r>
              <a:rPr lang="en-US" altLang="zh-CN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Introduction</a:t>
            </a:r>
            <a:endParaRPr lang="zh-CN" alt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304913" y="838268"/>
            <a:ext cx="8781938" cy="5867246"/>
          </a:xfrm>
        </p:spPr>
        <p:txBody>
          <a:bodyPr/>
          <a:lstStyle/>
          <a:p>
            <a:pPr marL="0" indent="360000" algn="just" eaLnBrk="1" hangingPunct="1">
              <a:spcBef>
                <a:spcPts val="1200"/>
              </a:spcBef>
              <a:buNone/>
            </a:pPr>
            <a:r>
              <a:rPr lang="en-US" altLang="zh-CN" sz="2600" dirty="0">
                <a:ea typeface="宋体" pitchFamily="2" charset="-122"/>
              </a:rPr>
              <a:t>In modern psychology, giftedness is understood as a </a:t>
            </a:r>
            <a:r>
              <a:rPr lang="en-US" altLang="zh-CN" sz="2600" dirty="0">
                <a:ea typeface="宋体" pitchFamily="2" charset="-122"/>
                <a:cs typeface="Times New Roman" pitchFamily="18" charset="0"/>
              </a:rPr>
              <a:t>complex</a:t>
            </a:r>
            <a:r>
              <a:rPr lang="en-US" altLang="zh-CN" sz="2600" dirty="0">
                <a:ea typeface="宋体" pitchFamily="2" charset="-122"/>
              </a:rPr>
              <a:t> multidimensional and multilevel system that integrates the </a:t>
            </a:r>
            <a:r>
              <a:rPr lang="en-US" altLang="zh-CN" sz="2600" dirty="0" smtClean="0">
                <a:ea typeface="宋体" pitchFamily="2" charset="-122"/>
              </a:rPr>
              <a:t>personality qualities </a:t>
            </a:r>
            <a:r>
              <a:rPr lang="en-US" altLang="zh-CN" sz="2600" dirty="0">
                <a:ea typeface="宋体" pitchFamily="2" charset="-122"/>
              </a:rPr>
              <a:t>and </a:t>
            </a:r>
            <a:r>
              <a:rPr lang="en-US" altLang="zh-CN" sz="2600" dirty="0" smtClean="0">
                <a:ea typeface="宋体" pitchFamily="2" charset="-122"/>
              </a:rPr>
              <a:t>progresses </a:t>
            </a:r>
            <a:r>
              <a:rPr lang="en-US" altLang="zh-CN" sz="2600" dirty="0">
                <a:ea typeface="宋体" pitchFamily="2" charset="-122"/>
              </a:rPr>
              <a:t>in the perspective of a person’s entire life in </a:t>
            </a:r>
            <a:r>
              <a:rPr lang="en-US" altLang="zh-CN" sz="2600" dirty="0" smtClean="0">
                <a:ea typeface="宋体" pitchFamily="2" charset="-122"/>
              </a:rPr>
              <a:t>strong </a:t>
            </a:r>
            <a:r>
              <a:rPr lang="en-US" altLang="zh-CN" sz="2600" dirty="0">
                <a:ea typeface="宋体" pitchFamily="2" charset="-122"/>
              </a:rPr>
              <a:t>interaction with the environment, including </a:t>
            </a:r>
            <a:r>
              <a:rPr lang="en-US" altLang="zh-CN" sz="2600" dirty="0" smtClean="0">
                <a:ea typeface="宋体" pitchFamily="2" charset="-122"/>
              </a:rPr>
              <a:t>education.</a:t>
            </a:r>
          </a:p>
          <a:p>
            <a:pPr marL="0" indent="360000" algn="just" eaLnBrk="1" hangingPunct="1">
              <a:spcBef>
                <a:spcPts val="1200"/>
              </a:spcBef>
              <a:buNone/>
            </a:pPr>
            <a:r>
              <a:rPr lang="en-US" altLang="zh-CN" sz="2600" dirty="0">
                <a:ea typeface="宋体" pitchFamily="2" charset="-122"/>
              </a:rPr>
              <a:t>Gifted students have diverse and unique educational </a:t>
            </a:r>
            <a:r>
              <a:rPr lang="en-US" altLang="zh-CN" sz="2600" dirty="0" smtClean="0">
                <a:ea typeface="宋体" pitchFamily="2" charset="-122"/>
              </a:rPr>
              <a:t>needs. </a:t>
            </a:r>
            <a:r>
              <a:rPr lang="en-US" altLang="zh-CN" sz="2600" dirty="0">
                <a:ea typeface="宋体" pitchFamily="2" charset="-122"/>
              </a:rPr>
              <a:t>They </a:t>
            </a:r>
            <a:r>
              <a:rPr lang="en-US" altLang="zh-CN" sz="2600" dirty="0" smtClean="0">
                <a:ea typeface="宋体" pitchFamily="2" charset="-122"/>
              </a:rPr>
              <a:t>are </a:t>
            </a:r>
            <a:r>
              <a:rPr lang="en-US" altLang="zh-CN" sz="2600" dirty="0">
                <a:ea typeface="宋体" pitchFamily="2" charset="-122"/>
              </a:rPr>
              <a:t>more open to new learning experiences than their </a:t>
            </a:r>
            <a:r>
              <a:rPr lang="en-US" altLang="zh-CN" sz="2600" dirty="0" smtClean="0">
                <a:ea typeface="宋体" pitchFamily="2" charset="-122"/>
              </a:rPr>
              <a:t>age-peers. </a:t>
            </a:r>
          </a:p>
          <a:p>
            <a:pPr marL="1080000" indent="0" algn="just" eaLnBrk="1" hangingPunct="1">
              <a:spcBef>
                <a:spcPts val="1200"/>
              </a:spcBef>
              <a:buNone/>
            </a:pPr>
            <a:r>
              <a:rPr lang="en-US" altLang="zh-CN" sz="2600" dirty="0">
                <a:ea typeface="宋体" pitchFamily="2" charset="-122"/>
              </a:rPr>
              <a:t>According to numerous studies, intellectually gifted schoolchildren achieve greater academic success and satisfaction of learning in the homogeneously grouping on abilities classes than in heterogeneously grouped </a:t>
            </a:r>
            <a:r>
              <a:rPr lang="en-US" altLang="zh-CN" sz="2600" dirty="0" smtClean="0">
                <a:ea typeface="宋体" pitchFamily="2" charset="-122"/>
              </a:rPr>
              <a:t>ones</a:t>
            </a:r>
            <a:r>
              <a:rPr lang="en-US" altLang="zh-CN" sz="2600" dirty="0">
                <a:ea typeface="宋体" pitchFamily="2" charset="-122"/>
              </a:rPr>
              <a:t>.</a:t>
            </a:r>
          </a:p>
          <a:p>
            <a:pPr marL="0" indent="360000" eaLnBrk="1" hangingPunct="1">
              <a:buNone/>
            </a:pP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FontTx/>
              <a:buNone/>
            </a:pPr>
            <a:endParaRPr lang="en-US" altLang="zh-CN" sz="24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1452563" y="381080"/>
            <a:ext cx="7634287" cy="5745083"/>
          </a:xfrm>
        </p:spPr>
        <p:txBody>
          <a:bodyPr/>
          <a:lstStyle/>
          <a:p>
            <a:pPr marL="0" indent="360000" eaLnBrk="1" hangingPunct="1">
              <a:spcBef>
                <a:spcPts val="1200"/>
              </a:spcBef>
              <a:buFontTx/>
              <a:buNone/>
            </a:pPr>
            <a:r>
              <a:rPr lang="en-US" sz="2800" dirty="0"/>
              <a:t>In recent decades, digital devices and software have provided teachers in many countries around the world with the means to create a cognitively challenging environments for gifted students in the mainstream school, advanced classes and group settings, as well as </a:t>
            </a:r>
            <a:r>
              <a:rPr lang="en-US" sz="2800" dirty="0" smtClean="0"/>
              <a:t>individually.</a:t>
            </a:r>
          </a:p>
          <a:p>
            <a:pPr marL="0" indent="360000" eaLnBrk="1" hangingPunct="1">
              <a:spcBef>
                <a:spcPts val="1200"/>
              </a:spcBef>
              <a:buFontTx/>
              <a:buNone/>
            </a:pPr>
            <a:endParaRPr lang="en-US" sz="2800" dirty="0" smtClean="0"/>
          </a:p>
          <a:p>
            <a:pPr marL="0" indent="360000" algn="just" eaLnBrk="1" hangingPunct="1">
              <a:spcBef>
                <a:spcPts val="1200"/>
              </a:spcBef>
              <a:buFontTx/>
              <a:buNone/>
            </a:pPr>
            <a:r>
              <a:rPr lang="en-US" altLang="zh-CN" sz="2800" b="1" dirty="0">
                <a:ea typeface="宋体" pitchFamily="2" charset="-122"/>
              </a:rPr>
              <a:t>The aim of our study</a:t>
            </a:r>
            <a:r>
              <a:rPr lang="en-US" altLang="zh-CN" sz="2800" dirty="0">
                <a:ea typeface="宋体" pitchFamily="2" charset="-122"/>
              </a:rPr>
              <a:t> is to analyze some of the issues of gifted children education in the digital age through the literature review and qualitative research (interview, </a:t>
            </a:r>
            <a:r>
              <a:rPr lang="en-US" altLang="zh-CN" sz="2800" dirty="0" smtClean="0">
                <a:ea typeface="宋体" pitchFamily="2" charset="-122"/>
              </a:rPr>
              <a:t>observation). </a:t>
            </a:r>
            <a:endParaRPr lang="zh-CN" altLang="en-US" sz="28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77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title" idx="4294967295"/>
          </p:nvPr>
        </p:nvSpPr>
        <p:spPr>
          <a:xfrm>
            <a:off x="25167" y="152486"/>
            <a:ext cx="9082169" cy="838178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The Positive Role of Digital Technology </a:t>
            </a:r>
            <a:b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in Gifted School Education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endParaRPr lang="zh-CN" altLang="en-US" sz="2800" dirty="0" smtClean="0">
              <a:ea typeface="宋体" pitchFamily="2" charset="-122"/>
            </a:endParaRPr>
          </a:p>
        </p:txBody>
      </p:sp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228715" y="990664"/>
            <a:ext cx="8858136" cy="5867336"/>
          </a:xfrm>
        </p:spPr>
        <p:txBody>
          <a:bodyPr/>
          <a:lstStyle/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One type </a:t>
            </a:r>
            <a:r>
              <a:rPr lang="en-US" altLang="zh-CN" sz="2600" dirty="0">
                <a:ea typeface="宋体" pitchFamily="2" charset="-122"/>
              </a:rPr>
              <a:t>of students that technology plays a essential role in their development </a:t>
            </a:r>
            <a:r>
              <a:rPr lang="en-US" altLang="zh-CN" sz="2600" dirty="0" smtClean="0">
                <a:ea typeface="宋体" pitchFamily="2" charset="-122"/>
              </a:rPr>
              <a:t>is gifted and talented </a:t>
            </a:r>
            <a:r>
              <a:rPr lang="en-US" altLang="zh-CN" sz="2600" dirty="0" smtClean="0">
                <a:ea typeface="宋体" pitchFamily="2" charset="-122"/>
              </a:rPr>
              <a:t>schoolchildren. Because </a:t>
            </a:r>
            <a:r>
              <a:rPr lang="en-US" altLang="zh-CN" sz="2600" dirty="0">
                <a:ea typeface="宋体" pitchFamily="2" charset="-122"/>
              </a:rPr>
              <a:t>of </a:t>
            </a:r>
            <a:r>
              <a:rPr lang="en-US" altLang="zh-CN" sz="2600" dirty="0" smtClean="0">
                <a:ea typeface="宋体" pitchFamily="2" charset="-122"/>
              </a:rPr>
              <a:t>their </a:t>
            </a:r>
            <a:r>
              <a:rPr lang="en-US" altLang="zh-CN" sz="2600" dirty="0">
                <a:ea typeface="宋体" pitchFamily="2" charset="-122"/>
              </a:rPr>
              <a:t>characteristics, such as independence and desire to move at their own pace, they may benefit greatly from the interactive, immediate, and individualized instruction of a distance-learning program.</a:t>
            </a:r>
          </a:p>
          <a:p>
            <a:pPr marL="1080000" indent="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Across </a:t>
            </a:r>
            <a:r>
              <a:rPr lang="en-US" altLang="zh-CN" sz="2600" dirty="0">
                <a:ea typeface="宋体" pitchFamily="2" charset="-122"/>
              </a:rPr>
              <a:t>studies, positive effects for </a:t>
            </a:r>
            <a:r>
              <a:rPr lang="en-US" altLang="zh-CN" sz="2600" dirty="0" smtClean="0">
                <a:ea typeface="宋体" pitchFamily="2" charset="-122"/>
              </a:rPr>
              <a:t>the students </a:t>
            </a:r>
            <a:r>
              <a:rPr lang="en-US" altLang="zh-CN" sz="2600" dirty="0">
                <a:ea typeface="宋体" pitchFamily="2" charset="-122"/>
              </a:rPr>
              <a:t>include better cognitive skills, increased personal responsibility for learning, and exposure to a greater diversity of </a:t>
            </a:r>
            <a:r>
              <a:rPr lang="en-US" altLang="zh-CN" sz="2600" dirty="0" smtClean="0">
                <a:ea typeface="宋体" pitchFamily="2" charset="-122"/>
              </a:rPr>
              <a:t>perspectives</a:t>
            </a:r>
            <a:r>
              <a:rPr lang="en-US" altLang="zh-CN" sz="2600" dirty="0">
                <a:ea typeface="宋体" pitchFamily="2" charset="-122"/>
              </a:rPr>
              <a:t>. </a:t>
            </a:r>
            <a:r>
              <a:rPr lang="en-US" altLang="zh-CN" sz="2600" dirty="0" smtClean="0">
                <a:ea typeface="宋体" pitchFamily="2" charset="-122"/>
              </a:rPr>
              <a:t>Students</a:t>
            </a:r>
            <a:r>
              <a:rPr lang="en-US" altLang="zh-CN" sz="2600" dirty="0">
                <a:ea typeface="宋体" pitchFamily="2" charset="-122"/>
              </a:rPr>
              <a:t>’ interests in the subject areas, the desire for enriching and accelerating themselves </a:t>
            </a:r>
            <a:r>
              <a:rPr lang="en-US" altLang="zh-CN" sz="2600" dirty="0" smtClean="0">
                <a:ea typeface="宋体" pitchFamily="2" charset="-122"/>
              </a:rPr>
              <a:t>are </a:t>
            </a:r>
            <a:r>
              <a:rPr lang="en-US" altLang="zh-CN" sz="2600" dirty="0">
                <a:ea typeface="宋体" pitchFamily="2" charset="-122"/>
              </a:rPr>
              <a:t>the major </a:t>
            </a:r>
            <a:r>
              <a:rPr lang="en-US" altLang="zh-CN" sz="2600" dirty="0" smtClean="0">
                <a:ea typeface="宋体" pitchFamily="2" charset="-122"/>
              </a:rPr>
              <a:t>benefits </a:t>
            </a:r>
            <a:r>
              <a:rPr lang="en-US" altLang="zh-CN" sz="2600" dirty="0">
                <a:ea typeface="宋体" pitchFamily="2" charset="-122"/>
              </a:rPr>
              <a:t>for enrolling in the </a:t>
            </a:r>
            <a:r>
              <a:rPr lang="en-US" altLang="zh-CN" sz="2600" dirty="0" smtClean="0">
                <a:ea typeface="宋体" pitchFamily="2" charset="-122"/>
              </a:rPr>
              <a:t>special distance-learning program for the gifted.</a:t>
            </a:r>
          </a:p>
        </p:txBody>
      </p:sp>
    </p:spTree>
    <p:extLst>
      <p:ext uri="{BB962C8B-B14F-4D97-AF65-F5344CB8AC3E}">
        <p14:creationId xmlns:p14="http://schemas.microsoft.com/office/powerpoint/2010/main" val="37627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76318" y="0"/>
            <a:ext cx="9067682" cy="6629226"/>
          </a:xfrm>
        </p:spPr>
        <p:txBody>
          <a:bodyPr/>
          <a:lstStyle/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The data </a:t>
            </a:r>
            <a:r>
              <a:rPr lang="en-US" altLang="zh-CN" sz="2600" dirty="0">
                <a:ea typeface="宋体" pitchFamily="2" charset="-122"/>
              </a:rPr>
              <a:t>demonstrate effectiveness of online education for intellectual gifted school children because it can </a:t>
            </a:r>
            <a:r>
              <a:rPr lang="en-US" altLang="zh-CN" sz="2600" dirty="0" smtClean="0">
                <a:ea typeface="宋体" pitchFamily="2" charset="-122"/>
              </a:rPr>
              <a:t>provide </a:t>
            </a:r>
            <a:r>
              <a:rPr lang="en-US" altLang="zh-CN" sz="2600" dirty="0">
                <a:ea typeface="宋体" pitchFamily="2" charset="-122"/>
              </a:rPr>
              <a:t>appropriate and individualized difficulties and challenges </a:t>
            </a:r>
            <a:r>
              <a:rPr lang="en-US" altLang="zh-CN" sz="2600" dirty="0" smtClean="0">
                <a:ea typeface="宋体" pitchFamily="2" charset="-122"/>
              </a:rPr>
              <a:t>to </a:t>
            </a:r>
            <a:r>
              <a:rPr lang="en-US" altLang="zh-CN" sz="2600" dirty="0">
                <a:ea typeface="宋体" pitchFamily="2" charset="-122"/>
              </a:rPr>
              <a:t>improve own knowledge and skills using the </a:t>
            </a:r>
            <a:r>
              <a:rPr lang="en-US" altLang="zh-CN" sz="2600" dirty="0" smtClean="0">
                <a:ea typeface="宋体" pitchFamily="2" charset="-122"/>
              </a:rPr>
              <a:t>internet. 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The </a:t>
            </a:r>
            <a:r>
              <a:rPr lang="en-US" altLang="zh-CN" sz="2600" dirty="0">
                <a:ea typeface="宋体" pitchFamily="2" charset="-122"/>
              </a:rPr>
              <a:t>variety of possibilities for intellectually gifted </a:t>
            </a:r>
            <a:r>
              <a:rPr lang="en-US" altLang="zh-CN" sz="2600" dirty="0" smtClean="0">
                <a:ea typeface="宋体" pitchFamily="2" charset="-122"/>
              </a:rPr>
              <a:t>adolescents </a:t>
            </a:r>
            <a:r>
              <a:rPr lang="en-US" altLang="zh-CN" sz="2600" dirty="0">
                <a:ea typeface="宋体" pitchFamily="2" charset="-122"/>
              </a:rPr>
              <a:t>to improve own knowledge and skills using the internet is much more than in pre-internet times</a:t>
            </a:r>
            <a:r>
              <a:rPr lang="en-US" altLang="zh-CN" sz="2600" dirty="0" smtClean="0">
                <a:ea typeface="宋体" pitchFamily="2" charset="-122"/>
              </a:rPr>
              <a:t>. </a:t>
            </a:r>
          </a:p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For </a:t>
            </a:r>
            <a:r>
              <a:rPr lang="en-US" altLang="zh-CN" sz="2600" dirty="0">
                <a:ea typeface="宋体" pitchFamily="2" charset="-122"/>
              </a:rPr>
              <a:t>example, </a:t>
            </a:r>
            <a:r>
              <a:rPr lang="en-US" altLang="zh-CN" sz="2600" dirty="0" smtClean="0">
                <a:ea typeface="宋体" pitchFamily="2" charset="-122"/>
              </a:rPr>
              <a:t>competitions </a:t>
            </a:r>
            <a:r>
              <a:rPr lang="en-US" altLang="zh-CN" sz="2600" dirty="0" smtClean="0">
                <a:ea typeface="宋体" pitchFamily="2" charset="-122"/>
              </a:rPr>
              <a:t>are </a:t>
            </a:r>
            <a:r>
              <a:rPr lang="en-US" altLang="zh-CN" sz="2600" dirty="0" smtClean="0">
                <a:ea typeface="宋体" pitchFamily="2" charset="-122"/>
              </a:rPr>
              <a:t>more </a:t>
            </a:r>
            <a:r>
              <a:rPr lang="en-US" altLang="zh-CN" sz="2600" dirty="0">
                <a:ea typeface="宋体" pitchFamily="2" charset="-122"/>
              </a:rPr>
              <a:t>global, </a:t>
            </a:r>
            <a:r>
              <a:rPr lang="en-US" altLang="zh-CN" sz="2600" dirty="0" smtClean="0">
                <a:ea typeface="宋体" pitchFamily="2" charset="-122"/>
              </a:rPr>
              <a:t>therefore </a:t>
            </a:r>
            <a:r>
              <a:rPr lang="en-US" altLang="zh-CN" sz="2600" dirty="0" smtClean="0">
                <a:ea typeface="宋体" pitchFamily="2" charset="-122"/>
              </a:rPr>
              <a:t>students </a:t>
            </a:r>
            <a:r>
              <a:rPr lang="en-US" altLang="zh-CN" sz="2600" dirty="0">
                <a:ea typeface="宋体" pitchFamily="2" charset="-122"/>
              </a:rPr>
              <a:t>with similar interests and talents </a:t>
            </a:r>
            <a:r>
              <a:rPr lang="en-US" altLang="zh-CN" sz="2600" dirty="0">
                <a:ea typeface="宋体" pitchFamily="2" charset="-122"/>
              </a:rPr>
              <a:t>from almost any country in the </a:t>
            </a:r>
            <a:r>
              <a:rPr lang="en-US" altLang="zh-CN" sz="2600" dirty="0" smtClean="0">
                <a:ea typeface="宋体" pitchFamily="2" charset="-122"/>
              </a:rPr>
              <a:t>world can </a:t>
            </a:r>
            <a:r>
              <a:rPr lang="en-US" altLang="zh-CN" sz="2600" dirty="0">
                <a:ea typeface="宋体" pitchFamily="2" charset="-122"/>
              </a:rPr>
              <a:t>connect with each other via the Internet. </a:t>
            </a:r>
            <a:endParaRPr lang="en-US" altLang="zh-CN" sz="2600" dirty="0" smtClean="0">
              <a:ea typeface="宋体" pitchFamily="2" charset="-122"/>
            </a:endParaRPr>
          </a:p>
          <a:p>
            <a:pPr marL="1440000" indent="0" algn="just" eaLnBrk="1" hangingPunct="1">
              <a:spcBef>
                <a:spcPts val="600"/>
              </a:spcBef>
              <a:buNone/>
            </a:pPr>
            <a:r>
              <a:rPr lang="en-US" altLang="zh-CN" sz="2600" dirty="0">
                <a:ea typeface="宋体" pitchFamily="2" charset="-122"/>
              </a:rPr>
              <a:t>Overwhelming majority of the gifted adolescents agree that having a robust social environment is an important part of their education. They note that being involved with their peers socially also help them academically.</a:t>
            </a:r>
          </a:p>
          <a:p>
            <a:pPr marL="0" indent="360000" algn="just" eaLnBrk="1" hangingPunct="1">
              <a:buFontTx/>
              <a:buNone/>
            </a:pPr>
            <a:endParaRPr lang="en-US" altLang="zh-CN" sz="26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04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86850" cy="914466"/>
          </a:xfrm>
        </p:spPr>
        <p:txBody>
          <a:bodyPr/>
          <a:lstStyle/>
          <a:p>
            <a:pPr algn="ctr" eaLnBrk="1" hangingPunct="1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The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Problems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with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Online Learning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for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/>
            </a:r>
            <a:b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</a:b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Gifted Adolescents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</a:t>
            </a:r>
            <a:endParaRPr lang="zh-CN" altLang="en-US" sz="3600" dirty="0" smtClean="0">
              <a:ea typeface="宋体" pitchFamily="2" charset="-122"/>
            </a:endParaRPr>
          </a:p>
        </p:txBody>
      </p:sp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1452563" y="1143060"/>
            <a:ext cx="7634287" cy="498310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</a:t>
            </a:r>
            <a:endParaRPr lang="en-US" altLang="zh-CN" dirty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4" name="内容占位符 6"/>
          <p:cNvSpPr txBox="1">
            <a:spLocks/>
          </p:cNvSpPr>
          <p:nvPr/>
        </p:nvSpPr>
        <p:spPr bwMode="auto">
          <a:xfrm>
            <a:off x="0" y="914466"/>
            <a:ext cx="9144000" cy="60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The </a:t>
            </a:r>
            <a:r>
              <a:rPr lang="en-US" altLang="zh-CN" sz="2600" dirty="0">
                <a:ea typeface="宋体" pitchFamily="2" charset="-122"/>
              </a:rPr>
              <a:t>problems </a:t>
            </a:r>
            <a:r>
              <a:rPr lang="en-US" altLang="zh-CN" sz="2600" dirty="0" smtClean="0">
                <a:ea typeface="宋体" pitchFamily="2" charset="-122"/>
              </a:rPr>
              <a:t>for </a:t>
            </a:r>
            <a:r>
              <a:rPr lang="en-US" altLang="zh-CN" sz="2600" dirty="0">
                <a:ea typeface="宋体" pitchFamily="2" charset="-122"/>
              </a:rPr>
              <a:t>gifted students may arise due to a mismatch between </a:t>
            </a:r>
            <a:r>
              <a:rPr lang="en-US" altLang="zh-CN" sz="2600" dirty="0" smtClean="0">
                <a:ea typeface="宋体" pitchFamily="2" charset="-122"/>
              </a:rPr>
              <a:t>their </a:t>
            </a:r>
            <a:r>
              <a:rPr lang="en-US" altLang="zh-CN" sz="2600" dirty="0">
                <a:ea typeface="宋体" pitchFamily="2" charset="-122"/>
              </a:rPr>
              <a:t>learning preferences and the online environment, challenges in </a:t>
            </a:r>
            <a:r>
              <a:rPr lang="en-US" altLang="zh-CN" sz="2600" dirty="0" smtClean="0">
                <a:ea typeface="宋体" pitchFamily="2" charset="-122"/>
              </a:rPr>
              <a:t>social communication</a:t>
            </a:r>
            <a:r>
              <a:rPr lang="en-US" altLang="zh-CN" sz="2600" dirty="0">
                <a:ea typeface="宋体" pitchFamily="2" charset="-122"/>
              </a:rPr>
              <a:t>, or students’ overconfidence in their capacity to work </a:t>
            </a:r>
            <a:r>
              <a:rPr lang="en-US" altLang="zh-CN" sz="2600" dirty="0" smtClean="0">
                <a:ea typeface="宋体" pitchFamily="2" charset="-122"/>
              </a:rPr>
              <a:t>on </a:t>
            </a:r>
            <a:r>
              <a:rPr lang="en-US" altLang="zh-CN" sz="2600" dirty="0">
                <a:ea typeface="宋体" pitchFamily="2" charset="-122"/>
              </a:rPr>
              <a:t>above-level materials without </a:t>
            </a:r>
            <a:r>
              <a:rPr lang="en-US" altLang="zh-CN" sz="2600" dirty="0" smtClean="0">
                <a:ea typeface="宋体" pitchFamily="2" charset="-122"/>
              </a:rPr>
              <a:t>any support</a:t>
            </a:r>
            <a:r>
              <a:rPr lang="en-US" altLang="zh-CN" sz="2600" dirty="0">
                <a:ea typeface="宋体" pitchFamily="2" charset="-122"/>
              </a:rPr>
              <a:t>. 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Lack </a:t>
            </a:r>
            <a:r>
              <a:rPr lang="en-US" altLang="zh-CN" sz="2600" dirty="0">
                <a:ea typeface="宋体" pitchFamily="2" charset="-122"/>
              </a:rPr>
              <a:t>of </a:t>
            </a:r>
            <a:r>
              <a:rPr lang="en-US" altLang="zh-CN" sz="2600" dirty="0" smtClean="0">
                <a:ea typeface="宋体" pitchFamily="2" charset="-122"/>
              </a:rPr>
              <a:t>proximate contact </a:t>
            </a:r>
            <a:r>
              <a:rPr lang="en-US" altLang="zh-CN" sz="2600" dirty="0">
                <a:ea typeface="宋体" pitchFamily="2" charset="-122"/>
              </a:rPr>
              <a:t>with other students, potential for isolation and separation, </a:t>
            </a:r>
            <a:r>
              <a:rPr lang="en-US" altLang="zh-CN" sz="2600" dirty="0" smtClean="0">
                <a:ea typeface="宋体" pitchFamily="2" charset="-122"/>
              </a:rPr>
              <a:t>feeling </a:t>
            </a:r>
            <a:r>
              <a:rPr lang="en-US" altLang="zh-CN" sz="2600" dirty="0">
                <a:ea typeface="宋体" pitchFamily="2" charset="-122"/>
              </a:rPr>
              <a:t>of lack of </a:t>
            </a:r>
            <a:r>
              <a:rPr lang="en-US" altLang="zh-CN" sz="2600" dirty="0" smtClean="0">
                <a:ea typeface="宋体" pitchFamily="2" charset="-122"/>
              </a:rPr>
              <a:t>emotional </a:t>
            </a:r>
            <a:r>
              <a:rPr lang="en-US" altLang="zh-CN" sz="2600" dirty="0">
                <a:ea typeface="宋体" pitchFamily="2" charset="-122"/>
              </a:rPr>
              <a:t>support from peers and tutors in </a:t>
            </a:r>
            <a:r>
              <a:rPr lang="en-US" altLang="zh-CN" sz="2600" dirty="0" smtClean="0">
                <a:ea typeface="宋体" pitchFamily="2" charset="-122"/>
              </a:rPr>
              <a:t>personal contact </a:t>
            </a:r>
            <a:r>
              <a:rPr lang="en-US" altLang="zh-CN" sz="2600" dirty="0">
                <a:ea typeface="宋体" pitchFamily="2" charset="-122"/>
              </a:rPr>
              <a:t>are other concerns about distance-education programs.</a:t>
            </a:r>
          </a:p>
          <a:p>
            <a:pPr marL="1800000" indent="0" algn="just" eaLnBrk="1" hangingPunct="1">
              <a:buFontTx/>
              <a:buNone/>
            </a:pPr>
            <a:r>
              <a:rPr lang="en-US" altLang="zh-CN" sz="2600" dirty="0">
                <a:ea typeface="宋体" pitchFamily="2" charset="-122"/>
              </a:rPr>
              <a:t>There are also concerns, which include the inability to use students’ body language as an indication of </a:t>
            </a:r>
            <a:r>
              <a:rPr lang="en-US" altLang="zh-CN" sz="2600" dirty="0" smtClean="0">
                <a:ea typeface="宋体" pitchFamily="2" charset="-122"/>
              </a:rPr>
              <a:t>engagement and </a:t>
            </a:r>
            <a:r>
              <a:rPr lang="en-US" altLang="zh-CN" sz="2600" dirty="0">
                <a:ea typeface="宋体" pitchFamily="2" charset="-122"/>
              </a:rPr>
              <a:t>understanding or </a:t>
            </a:r>
            <a:r>
              <a:rPr lang="en-US" altLang="zh-CN" sz="2600" dirty="0" smtClean="0">
                <a:ea typeface="宋体" pitchFamily="2" charset="-122"/>
              </a:rPr>
              <a:t>attention distractions due to poor self-regulation, </a:t>
            </a:r>
            <a:r>
              <a:rPr lang="en-US" altLang="zh-CN" sz="2600" dirty="0">
                <a:ea typeface="宋体" pitchFamily="2" charset="-122"/>
              </a:rPr>
              <a:t>as well unexpected technological problems.</a:t>
            </a:r>
          </a:p>
          <a:p>
            <a:pPr marL="0" indent="360000" eaLnBrk="1" hangingPunct="1">
              <a:buFontTx/>
              <a:buNone/>
            </a:pPr>
            <a:endParaRPr lang="en-US" altLang="zh-CN" sz="2400" b="1" dirty="0">
              <a:ea typeface="宋体" pitchFamily="2" charset="-122"/>
            </a:endParaRPr>
          </a:p>
          <a:p>
            <a:pPr marL="0" indent="360000" eaLnBrk="1" hangingPunct="1">
              <a:buFontTx/>
              <a:buNone/>
            </a:pPr>
            <a:endParaRPr lang="zh-CN" altLang="en-US" sz="24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04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304913" y="0"/>
            <a:ext cx="8781938" cy="6858000"/>
          </a:xfrm>
        </p:spPr>
        <p:txBody>
          <a:bodyPr/>
          <a:lstStyle/>
          <a:p>
            <a:pPr indent="360000" algn="just" eaLnBrk="1" hangingPunct="1">
              <a:buFontTx/>
              <a:buNone/>
            </a:pPr>
            <a:endParaRPr lang="en-US" altLang="zh-CN" sz="2600" dirty="0" smtClean="0">
              <a:ea typeface="宋体" pitchFamily="2" charset="-122"/>
            </a:endParaRPr>
          </a:p>
          <a:p>
            <a:pPr marL="0" indent="360000" algn="just" eaLnBrk="1" hangingPunct="1">
              <a:spcBef>
                <a:spcPts val="1200"/>
              </a:spcBef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In </a:t>
            </a:r>
            <a:r>
              <a:rPr lang="en-US" altLang="zh-CN" sz="2600" dirty="0">
                <a:ea typeface="宋体" pitchFamily="2" charset="-122"/>
              </a:rPr>
              <a:t>general, online learning requires students to be more self-motivated than they usually are in physical classrooms. They must regulate their own learning and will often encounter new and challenging materials in isolation.</a:t>
            </a:r>
          </a:p>
          <a:p>
            <a:pPr marL="0" indent="360000" algn="just" eaLnBrk="1" hangingPunct="1">
              <a:spcBef>
                <a:spcPts val="1200"/>
              </a:spcBef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Gifted </a:t>
            </a:r>
            <a:r>
              <a:rPr lang="en-US" altLang="zh-CN" sz="2600" dirty="0">
                <a:ea typeface="宋体" pitchFamily="2" charset="-122"/>
              </a:rPr>
              <a:t>students often display high levels of task </a:t>
            </a:r>
            <a:r>
              <a:rPr lang="en-US" altLang="zh-CN" sz="2600" dirty="0" smtClean="0">
                <a:ea typeface="宋体" pitchFamily="2" charset="-122"/>
              </a:rPr>
              <a:t>commitment, </a:t>
            </a:r>
            <a:r>
              <a:rPr lang="en-US" altLang="zh-CN" sz="2600" dirty="0">
                <a:ea typeface="宋体" pitchFamily="2" charset="-122"/>
              </a:rPr>
              <a:t>which </a:t>
            </a:r>
            <a:r>
              <a:rPr lang="en-US" altLang="zh-CN" sz="2600" dirty="0" smtClean="0">
                <a:ea typeface="宋体" pitchFamily="2" charset="-122"/>
              </a:rPr>
              <a:t>help </a:t>
            </a:r>
            <a:r>
              <a:rPr lang="en-US" altLang="zh-CN" sz="2600" dirty="0">
                <a:ea typeface="宋体" pitchFamily="2" charset="-122"/>
              </a:rPr>
              <a:t>them </a:t>
            </a:r>
            <a:r>
              <a:rPr lang="en-US" altLang="zh-CN" sz="2600" dirty="0" smtClean="0">
                <a:ea typeface="宋体" pitchFamily="2" charset="-122"/>
              </a:rPr>
              <a:t>to </a:t>
            </a:r>
            <a:r>
              <a:rPr lang="en-US" altLang="zh-CN" sz="2600" dirty="0">
                <a:ea typeface="宋体" pitchFamily="2" charset="-122"/>
              </a:rPr>
              <a:t>focus on the </a:t>
            </a:r>
            <a:r>
              <a:rPr lang="en-US" altLang="zh-CN" sz="2600" dirty="0" smtClean="0">
                <a:ea typeface="宋体" pitchFamily="2" charset="-122"/>
              </a:rPr>
              <a:t>task. But their preference </a:t>
            </a:r>
            <a:r>
              <a:rPr lang="en-US" altLang="zh-CN" sz="2600" dirty="0">
                <a:ea typeface="宋体" pitchFamily="2" charset="-122"/>
              </a:rPr>
              <a:t>for </a:t>
            </a:r>
            <a:r>
              <a:rPr lang="en-US" altLang="zh-CN" sz="2600" dirty="0" smtClean="0">
                <a:ea typeface="宋体" pitchFamily="2" charset="-122"/>
              </a:rPr>
              <a:t>new </a:t>
            </a:r>
            <a:r>
              <a:rPr lang="en-US" altLang="zh-CN" sz="2600" dirty="0">
                <a:ea typeface="宋体" pitchFamily="2" charset="-122"/>
              </a:rPr>
              <a:t>and challenging materials </a:t>
            </a:r>
            <a:r>
              <a:rPr lang="en-US" altLang="zh-CN" sz="2600" dirty="0" smtClean="0">
                <a:ea typeface="宋体" pitchFamily="2" charset="-122"/>
              </a:rPr>
              <a:t>might </a:t>
            </a:r>
            <a:r>
              <a:rPr lang="en-US" altLang="zh-CN" sz="2600" dirty="0">
                <a:ea typeface="宋体" pitchFamily="2" charset="-122"/>
              </a:rPr>
              <a:t>be enough </a:t>
            </a:r>
            <a:r>
              <a:rPr lang="en-US" altLang="zh-CN" sz="2600" dirty="0" smtClean="0">
                <a:ea typeface="宋体" pitchFamily="2" charset="-122"/>
              </a:rPr>
              <a:t>to </a:t>
            </a:r>
            <a:r>
              <a:rPr lang="en-US" altLang="zh-CN" sz="2600" dirty="0">
                <a:ea typeface="宋体" pitchFamily="2" charset="-122"/>
              </a:rPr>
              <a:t>capture </a:t>
            </a:r>
            <a:r>
              <a:rPr lang="en-US" altLang="zh-CN" sz="2600" dirty="0" smtClean="0">
                <a:ea typeface="宋体" pitchFamily="2" charset="-122"/>
              </a:rPr>
              <a:t>suddenly into </a:t>
            </a:r>
            <a:r>
              <a:rPr lang="en-US" altLang="zh-CN" sz="2600" dirty="0">
                <a:ea typeface="宋体" pitchFamily="2" charset="-122"/>
              </a:rPr>
              <a:t>the </a:t>
            </a:r>
            <a:r>
              <a:rPr lang="en-US" altLang="zh-CN" sz="2600" dirty="0" smtClean="0">
                <a:ea typeface="宋体" pitchFamily="2" charset="-122"/>
              </a:rPr>
              <a:t>exciting </a:t>
            </a:r>
            <a:r>
              <a:rPr lang="en-US" altLang="zh-CN" sz="2600" dirty="0">
                <a:ea typeface="宋体" pitchFamily="2" charset="-122"/>
              </a:rPr>
              <a:t>world of the </a:t>
            </a:r>
            <a:r>
              <a:rPr lang="en-US" altLang="zh-CN" sz="2600" dirty="0" smtClean="0">
                <a:ea typeface="宋体" pitchFamily="2" charset="-122"/>
              </a:rPr>
              <a:t>Internet, especially young students. </a:t>
            </a:r>
          </a:p>
          <a:p>
            <a:pPr marL="1080000" indent="0" algn="just" eaLnBrk="1" hangingPunct="1">
              <a:spcBef>
                <a:spcPts val="1200"/>
              </a:spcBef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There </a:t>
            </a:r>
            <a:r>
              <a:rPr lang="en-US" altLang="zh-CN" sz="2600" dirty="0">
                <a:ea typeface="宋体" pitchFamily="2" charset="-122"/>
              </a:rPr>
              <a:t>are other concerns and features unique to online learning of gifted students, that educators, working with them, should be receive during appropriate </a:t>
            </a:r>
            <a:r>
              <a:rPr lang="en-US" altLang="zh-CN" sz="2600" dirty="0" smtClean="0">
                <a:ea typeface="宋体" pitchFamily="2" charset="-122"/>
              </a:rPr>
              <a:t>professional</a:t>
            </a:r>
            <a:r>
              <a:rPr lang="en-US" altLang="zh-CN" sz="2600" dirty="0" smtClean="0">
                <a:ea typeface="宋体" pitchFamily="2" charset="-122"/>
              </a:rPr>
              <a:t> training, </a:t>
            </a:r>
            <a:r>
              <a:rPr lang="en-US" altLang="zh-CN" sz="2600" dirty="0">
                <a:ea typeface="宋体" pitchFamily="2" charset="-122"/>
              </a:rPr>
              <a:t>including special </a:t>
            </a:r>
            <a:r>
              <a:rPr lang="en-US" altLang="zh-CN" sz="2600" dirty="0">
                <a:ea typeface="宋体" pitchFamily="2" charset="-122"/>
              </a:rPr>
              <a:t>psychological instruction.</a:t>
            </a:r>
            <a:endParaRPr lang="en-US" altLang="zh-CN" sz="2600" dirty="0" smtClean="0">
              <a:ea typeface="宋体" pitchFamily="2" charset="-122"/>
            </a:endParaRPr>
          </a:p>
          <a:p>
            <a:pPr indent="360000" eaLnBrk="1" hangingPunct="1">
              <a:buFontTx/>
              <a:buNone/>
            </a:pPr>
            <a:endParaRPr lang="zh-CN" altLang="en-US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04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title" idx="4294967295"/>
          </p:nvPr>
        </p:nvSpPr>
        <p:spPr>
          <a:xfrm>
            <a:off x="209666" y="28045"/>
            <a:ext cx="8934334" cy="1143000"/>
          </a:xfrm>
        </p:spPr>
        <p:txBody>
          <a:bodyPr/>
          <a:lstStyle/>
          <a:p>
            <a:pPr algn="ctr" eaLnBrk="1" hangingPunct="1"/>
            <a:r>
              <a:rPr lang="en-US" altLang="zh-CN" sz="3200" dirty="0" smtClean="0">
                <a:ea typeface="宋体" pitchFamily="2" charset="-122"/>
              </a:rPr>
              <a:t>The </a:t>
            </a:r>
            <a:r>
              <a:rPr lang="en-US" altLang="zh-CN" sz="3200" dirty="0">
                <a:ea typeface="宋体" pitchFamily="2" charset="-122"/>
              </a:rPr>
              <a:t>Importance of Personalized Interactions T</a:t>
            </a:r>
            <a:r>
              <a:rPr lang="en-US" altLang="zh-CN" sz="3200" dirty="0" smtClean="0">
                <a:ea typeface="宋体" pitchFamily="2" charset="-122"/>
              </a:rPr>
              <a:t>eacher and Gifted Student in </a:t>
            </a:r>
            <a:r>
              <a:rPr lang="en-US" altLang="zh-CN" sz="3200" dirty="0">
                <a:ea typeface="宋体" pitchFamily="2" charset="-122"/>
              </a:rPr>
              <a:t>Virtual </a:t>
            </a:r>
            <a:r>
              <a:rPr lang="en-US" altLang="zh-CN" sz="3200" dirty="0" smtClean="0">
                <a:ea typeface="宋体" pitchFamily="2" charset="-122"/>
              </a:rPr>
              <a:t>Space </a:t>
            </a:r>
            <a:endParaRPr lang="zh-CN" altLang="en-US" sz="3200" dirty="0" smtClean="0">
              <a:ea typeface="宋体" pitchFamily="2" charset="-122"/>
            </a:endParaRPr>
          </a:p>
        </p:txBody>
      </p:sp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>
          <a:xfrm>
            <a:off x="228715" y="1219258"/>
            <a:ext cx="8858136" cy="5486256"/>
          </a:xfrm>
        </p:spPr>
        <p:txBody>
          <a:bodyPr/>
          <a:lstStyle/>
          <a:p>
            <a:pPr marL="0" indent="36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As </a:t>
            </a:r>
            <a:r>
              <a:rPr lang="en-US" altLang="zh-CN" sz="2600" dirty="0">
                <a:ea typeface="宋体" pitchFamily="2" charset="-122"/>
              </a:rPr>
              <a:t>in ordinary classrooms, teachers in a virtual environment must </a:t>
            </a:r>
            <a:r>
              <a:rPr lang="en-US" altLang="zh-CN" sz="2600" dirty="0" smtClean="0">
                <a:ea typeface="宋体" pitchFamily="2" charset="-122"/>
              </a:rPr>
              <a:t>fulfill </a:t>
            </a:r>
            <a:r>
              <a:rPr lang="en-US" altLang="zh-CN" sz="2600" dirty="0">
                <a:ea typeface="宋体" pitchFamily="2" charset="-122"/>
              </a:rPr>
              <a:t>a variety of duties, </a:t>
            </a:r>
            <a:r>
              <a:rPr lang="en-US" altLang="zh-CN" sz="2600" dirty="0" smtClean="0">
                <a:ea typeface="宋体" pitchFamily="2" charset="-122"/>
              </a:rPr>
              <a:t>including providing to each </a:t>
            </a:r>
            <a:r>
              <a:rPr lang="en-US" altLang="zh-CN" sz="2600" dirty="0" smtClean="0">
                <a:ea typeface="宋体" pitchFamily="2" charset="-122"/>
              </a:rPr>
              <a:t>intellectually </a:t>
            </a:r>
            <a:r>
              <a:rPr lang="en-US" altLang="zh-CN" sz="2600" dirty="0">
                <a:ea typeface="宋体" pitchFamily="2" charset="-122"/>
              </a:rPr>
              <a:t>gifted </a:t>
            </a:r>
            <a:r>
              <a:rPr lang="en-US" altLang="zh-CN" sz="2600" dirty="0" smtClean="0">
                <a:ea typeface="宋体" pitchFamily="2" charset="-122"/>
              </a:rPr>
              <a:t>student </a:t>
            </a:r>
            <a:r>
              <a:rPr lang="en-US" altLang="zh-CN" sz="2600" dirty="0">
                <a:ea typeface="宋体" pitchFamily="2" charset="-122"/>
              </a:rPr>
              <a:t>with access to education that are specifically designed to meet </a:t>
            </a:r>
            <a:r>
              <a:rPr lang="en-US" altLang="zh-CN" sz="2600" dirty="0" smtClean="0">
                <a:ea typeface="宋体" pitchFamily="2" charset="-122"/>
              </a:rPr>
              <a:t>his/her individual cognitive </a:t>
            </a:r>
            <a:r>
              <a:rPr lang="en-US" altLang="zh-CN" sz="2600" dirty="0" smtClean="0">
                <a:ea typeface="宋体" pitchFamily="2" charset="-122"/>
              </a:rPr>
              <a:t>needs, emotional </a:t>
            </a:r>
            <a:r>
              <a:rPr lang="en-US" altLang="zh-CN" sz="2600" dirty="0">
                <a:ea typeface="宋体" pitchFamily="2" charset="-122"/>
              </a:rPr>
              <a:t>and social peculiarities, and variety of trajectories of giftedness </a:t>
            </a:r>
            <a:r>
              <a:rPr lang="en-US" altLang="zh-CN" sz="2600" dirty="0" smtClean="0">
                <a:ea typeface="宋体" pitchFamily="2" charset="-122"/>
              </a:rPr>
              <a:t>development.</a:t>
            </a:r>
            <a:endParaRPr lang="en-US" altLang="zh-CN" sz="2600" dirty="0">
              <a:ea typeface="宋体" pitchFamily="2" charset="-122"/>
            </a:endParaRPr>
          </a:p>
          <a:p>
            <a:pPr marL="1440000" indent="-720000" algn="just" eaLnBrk="1" hangingPunct="1">
              <a:buFontTx/>
              <a:buNone/>
            </a:pPr>
            <a:r>
              <a:rPr lang="en-US" altLang="zh-CN" sz="2600" dirty="0" smtClean="0">
                <a:ea typeface="宋体" pitchFamily="2" charset="-122"/>
              </a:rPr>
              <a:t>Wherein it </a:t>
            </a:r>
            <a:r>
              <a:rPr lang="en-US" altLang="zh-CN" sz="2600" dirty="0" smtClean="0">
                <a:ea typeface="宋体" pitchFamily="2" charset="-122"/>
              </a:rPr>
              <a:t>is </a:t>
            </a:r>
            <a:r>
              <a:rPr lang="en-US" altLang="zh-CN" sz="2600" dirty="0" smtClean="0">
                <a:ea typeface="宋体" pitchFamily="2" charset="-122"/>
              </a:rPr>
              <a:t>necessary </a:t>
            </a:r>
            <a:r>
              <a:rPr lang="en-US" altLang="zh-CN" sz="2600" dirty="0" smtClean="0">
                <a:ea typeface="宋体" pitchFamily="2" charset="-122"/>
              </a:rPr>
              <a:t>to understand </a:t>
            </a:r>
            <a:r>
              <a:rPr lang="en-US" altLang="zh-CN" sz="2600" dirty="0">
                <a:ea typeface="宋体" pitchFamily="2" charset="-122"/>
              </a:rPr>
              <a:t>the realities of online learning </a:t>
            </a:r>
            <a:r>
              <a:rPr lang="en-US" altLang="zh-CN" sz="2600" dirty="0" smtClean="0">
                <a:ea typeface="宋体" pitchFamily="2" charset="-122"/>
              </a:rPr>
              <a:t>and the </a:t>
            </a:r>
            <a:r>
              <a:rPr lang="en-US" altLang="zh-CN" sz="2600" dirty="0">
                <a:ea typeface="宋体" pitchFamily="2" charset="-122"/>
              </a:rPr>
              <a:t>limitations of educational technology, both pedagogical and technical, because of software usability issues can break the effectiveness of reliable </a:t>
            </a:r>
            <a:r>
              <a:rPr lang="en-US" altLang="zh-CN" sz="2600" dirty="0">
                <a:ea typeface="宋体" pitchFamily="2" charset="-122"/>
              </a:rPr>
              <a:t>and repeatedly tested </a:t>
            </a:r>
            <a:r>
              <a:rPr lang="en-US" altLang="zh-CN" sz="2600" dirty="0" smtClean="0">
                <a:ea typeface="宋体" pitchFamily="2" charset="-122"/>
              </a:rPr>
              <a:t>curricula under traditional </a:t>
            </a:r>
            <a:r>
              <a:rPr lang="en-US" altLang="zh-CN" sz="2600" dirty="0">
                <a:ea typeface="宋体" pitchFamily="2" charset="-122"/>
              </a:rPr>
              <a:t>conditions</a:t>
            </a:r>
            <a:r>
              <a:rPr lang="en-US" altLang="zh-CN" sz="2600" dirty="0" smtClean="0">
                <a:ea typeface="宋体" pitchFamily="2" charset="-122"/>
              </a:rPr>
              <a:t>. </a:t>
            </a:r>
            <a:endParaRPr lang="en-US" altLang="zh-CN" sz="2600" dirty="0" smtClean="0">
              <a:ea typeface="宋体" pitchFamily="2" charset="-122"/>
            </a:endParaRPr>
          </a:p>
          <a:p>
            <a:pPr marL="1080000" indent="0" algn="just" eaLnBrk="1" hangingPunct="1">
              <a:buFontTx/>
              <a:buNone/>
            </a:pPr>
            <a:endParaRPr lang="en-US" altLang="zh-CN" sz="2000" dirty="0" smtClean="0">
              <a:ea typeface="宋体" pitchFamily="2" charset="-122"/>
            </a:endParaRPr>
          </a:p>
          <a:p>
            <a:pPr marL="0" indent="360000" algn="just" eaLnBrk="1" hangingPunct="1">
              <a:buFontTx/>
              <a:buNone/>
            </a:pPr>
            <a:r>
              <a:rPr lang="en-US" altLang="zh-CN" sz="2000" dirty="0" smtClean="0">
                <a:ea typeface="宋体" pitchFamily="2" charset="-122"/>
              </a:rPr>
              <a:t> </a:t>
            </a:r>
            <a:endParaRPr lang="en-US" altLang="zh-CN" sz="2000" dirty="0">
              <a:ea typeface="宋体" pitchFamily="2" charset="-12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内容占位符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</a:t>
            </a:r>
            <a:endParaRPr lang="en-US" altLang="zh-CN" dirty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308" y="152486"/>
            <a:ext cx="852369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Bef>
                <a:spcPts val="1200"/>
              </a:spcBef>
            </a:pPr>
            <a:r>
              <a:rPr lang="en-US" sz="2700" dirty="0" smtClean="0">
                <a:latin typeface="+mn-lt"/>
              </a:rPr>
              <a:t>One </a:t>
            </a:r>
            <a:r>
              <a:rPr lang="en-US" sz="2700" dirty="0">
                <a:latin typeface="+mn-lt"/>
              </a:rPr>
              <a:t>of the biggest challenges in gifted education is ensuring that the students are being exposed to appropriately challenging and flexibly paced content. </a:t>
            </a:r>
            <a:endParaRPr lang="en-US" sz="2700" dirty="0" smtClean="0">
              <a:latin typeface="+mn-lt"/>
            </a:endParaRPr>
          </a:p>
          <a:p>
            <a:pPr indent="360000" algn="just">
              <a:spcBef>
                <a:spcPts val="1200"/>
              </a:spcBef>
            </a:pPr>
            <a:r>
              <a:rPr lang="en-US" sz="2700" dirty="0" smtClean="0">
                <a:latin typeface="+mn-lt"/>
              </a:rPr>
              <a:t>Unfortunately</a:t>
            </a:r>
            <a:r>
              <a:rPr lang="en-US" sz="2700" dirty="0">
                <a:latin typeface="+mn-lt"/>
              </a:rPr>
              <a:t>, many teachers indicate that they have trouble in creating challenging environment, especially </a:t>
            </a:r>
            <a:r>
              <a:rPr lang="en-US" sz="2700" dirty="0" smtClean="0">
                <a:latin typeface="+mn-lt"/>
              </a:rPr>
              <a:t>virtual, </a:t>
            </a:r>
            <a:r>
              <a:rPr lang="en-US" sz="2700" dirty="0">
                <a:latin typeface="+mn-lt"/>
              </a:rPr>
              <a:t>for </a:t>
            </a:r>
            <a:r>
              <a:rPr lang="en-US" sz="2700" dirty="0" smtClean="0">
                <a:latin typeface="+mn-lt"/>
              </a:rPr>
              <a:t>high </a:t>
            </a:r>
            <a:r>
              <a:rPr lang="en-US" sz="2700" dirty="0">
                <a:latin typeface="+mn-lt"/>
              </a:rPr>
              <a:t>ability students, and only few teachers and </a:t>
            </a:r>
            <a:r>
              <a:rPr lang="en-US" sz="2700" dirty="0" smtClean="0">
                <a:latin typeface="+mn-lt"/>
              </a:rPr>
              <a:t>school psychologists have </a:t>
            </a:r>
            <a:r>
              <a:rPr lang="en-US" sz="2700" dirty="0">
                <a:latin typeface="+mn-lt"/>
              </a:rPr>
              <a:t>additional training in gifted education.</a:t>
            </a:r>
          </a:p>
          <a:p>
            <a:pPr marL="1080000" algn="just">
              <a:spcBef>
                <a:spcPts val="1200"/>
              </a:spcBef>
            </a:pPr>
            <a:r>
              <a:rPr lang="en-US" sz="2700" dirty="0" smtClean="0">
                <a:latin typeface="+mn-lt"/>
              </a:rPr>
              <a:t>Gifted </a:t>
            </a:r>
            <a:r>
              <a:rPr lang="en-US" sz="2700" dirty="0">
                <a:latin typeface="+mn-lt"/>
              </a:rPr>
              <a:t>students’ self- and environmental perceptions play an important role in their achievement </a:t>
            </a:r>
            <a:r>
              <a:rPr lang="en-US" sz="2700" dirty="0" smtClean="0">
                <a:latin typeface="+mn-lt"/>
              </a:rPr>
              <a:t>motivation</a:t>
            </a:r>
            <a:r>
              <a:rPr lang="en-US" sz="2700" dirty="0">
                <a:latin typeface="+mn-lt"/>
              </a:rPr>
              <a:t>. </a:t>
            </a:r>
            <a:r>
              <a:rPr lang="en-US" sz="2700" dirty="0" smtClean="0">
                <a:latin typeface="+mn-lt"/>
              </a:rPr>
              <a:t>Their appreciations of environments </a:t>
            </a:r>
            <a:r>
              <a:rPr lang="en-US" sz="2700" dirty="0">
                <a:latin typeface="+mn-lt"/>
              </a:rPr>
              <a:t>as friendly, encouraging, and appropriate for their abilities are more likely to exhibit achievement-oriented </a:t>
            </a:r>
            <a:r>
              <a:rPr lang="en-US" sz="2700" dirty="0" smtClean="0">
                <a:latin typeface="+mn-lt"/>
              </a:rPr>
              <a:t>behaviors.</a:t>
            </a:r>
            <a:endParaRPr lang="ru-RU" sz="27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04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a13bea84ac1facedc737f87121945f58dbfc24"/>
</p:tagLst>
</file>

<file path=ppt/theme/theme1.xml><?xml version="1.0" encoding="utf-8"?>
<a:theme xmlns:a="http://schemas.openxmlformats.org/drawingml/2006/main" name="ind_1977_slide">
  <a:themeElements>
    <a:clrScheme name="ind_1977_slide 1">
      <a:dk1>
        <a:srgbClr val="000000"/>
      </a:dk1>
      <a:lt1>
        <a:srgbClr val="B9D3EE"/>
      </a:lt1>
      <a:dk2>
        <a:srgbClr val="000000"/>
      </a:dk2>
      <a:lt2>
        <a:srgbClr val="B2B2B2"/>
      </a:lt2>
      <a:accent1>
        <a:srgbClr val="D2E3F4"/>
      </a:accent1>
      <a:accent2>
        <a:srgbClr val="679FDA"/>
      </a:accent2>
      <a:accent3>
        <a:srgbClr val="D9E6F5"/>
      </a:accent3>
      <a:accent4>
        <a:srgbClr val="000000"/>
      </a:accent4>
      <a:accent5>
        <a:srgbClr val="E5EFF8"/>
      </a:accent5>
      <a:accent6>
        <a:srgbClr val="5D90C5"/>
      </a:accent6>
      <a:hlink>
        <a:srgbClr val="2865A4"/>
      </a:hlink>
      <a:folHlink>
        <a:srgbClr val="2E4C6B"/>
      </a:folHlink>
    </a:clrScheme>
    <a:fontScheme name="ind_1977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977_slide 1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D9E6F5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2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D9E6F5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3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D9E6F5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4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D9E6F5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FFFFFF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FFFFFF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FFFFFF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FFFFFF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d_1977_slide">
  <a:themeElements>
    <a:clrScheme name="1_ind_1977_slide 1">
      <a:dk1>
        <a:srgbClr val="000000"/>
      </a:dk1>
      <a:lt1>
        <a:srgbClr val="B9D3EE"/>
      </a:lt1>
      <a:dk2>
        <a:srgbClr val="000000"/>
      </a:dk2>
      <a:lt2>
        <a:srgbClr val="B2B2B2"/>
      </a:lt2>
      <a:accent1>
        <a:srgbClr val="D2E3F4"/>
      </a:accent1>
      <a:accent2>
        <a:srgbClr val="679FDA"/>
      </a:accent2>
      <a:accent3>
        <a:srgbClr val="D9E6F5"/>
      </a:accent3>
      <a:accent4>
        <a:srgbClr val="000000"/>
      </a:accent4>
      <a:accent5>
        <a:srgbClr val="E5EFF8"/>
      </a:accent5>
      <a:accent6>
        <a:srgbClr val="5D90C5"/>
      </a:accent6>
      <a:hlink>
        <a:srgbClr val="2865A4"/>
      </a:hlink>
      <a:folHlink>
        <a:srgbClr val="2E4C6B"/>
      </a:folHlink>
    </a:clrScheme>
    <a:fontScheme name="1_ind_1977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nd_1977_slide 1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D9E6F5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2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D9E6F5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3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D9E6F5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4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D9E6F5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FFFFFF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FFFFFF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FFFFFF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FFFFFF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Pages>0</Pages>
  <Words>988</Words>
  <Characters>0</Characters>
  <Application>Microsoft Office PowerPoint</Application>
  <DocSecurity>0</DocSecurity>
  <PresentationFormat>Экран (4:3)</PresentationFormat>
  <Lines>0</Lines>
  <Paragraphs>48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ind_1977_slide</vt:lpstr>
      <vt:lpstr>1_ind_1977_slide</vt:lpstr>
      <vt:lpstr>The International Psychological Forum Child in a Digital World, 1-2 JUNE 2022  AN ON-LINE EDUCATION OF INTELLECTUALLY GIFTED  SCHOOL CHILDREN: CHALLENGES AND RESOURCES</vt:lpstr>
      <vt:lpstr>Introduction</vt:lpstr>
      <vt:lpstr>Презентация PowerPoint</vt:lpstr>
      <vt:lpstr>The Positive Role of Digital Technology  in Gifted School Education </vt:lpstr>
      <vt:lpstr>Презентация PowerPoint</vt:lpstr>
      <vt:lpstr>The Problems with Online Learning for  Gifted Adolescents  </vt:lpstr>
      <vt:lpstr>Презентация PowerPoint</vt:lpstr>
      <vt:lpstr>The Importance of Personalized Interactions Teacher and Gifted Student in Virtual Space </vt:lpstr>
      <vt:lpstr>Презентация PowerPoint</vt:lpstr>
      <vt:lpstr>Презентация PowerPoint</vt:lpstr>
      <vt:lpstr>Презентация PowerPoint</vt:lpstr>
    </vt:vector>
  </TitlesOfParts>
  <Company>HillsOrient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user</cp:lastModifiedBy>
  <cp:revision>110</cp:revision>
  <cp:lastPrinted>1899-12-30T00:00:00Z</cp:lastPrinted>
  <dcterms:created xsi:type="dcterms:W3CDTF">2001-08-06T05:40:35Z</dcterms:created>
  <dcterms:modified xsi:type="dcterms:W3CDTF">2022-05-08T15:23:45Z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