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38" r:id="rId2"/>
    <p:sldId id="257" r:id="rId3"/>
    <p:sldId id="340" r:id="rId4"/>
    <p:sldId id="339" r:id="rId5"/>
    <p:sldId id="319" r:id="rId6"/>
    <p:sldId id="320" r:id="rId7"/>
    <p:sldId id="322" r:id="rId8"/>
    <p:sldId id="328" r:id="rId9"/>
    <p:sldId id="341" r:id="rId10"/>
    <p:sldId id="342" r:id="rId11"/>
    <p:sldId id="325" r:id="rId12"/>
  </p:sldIdLst>
  <p:sldSz cx="9144000" cy="6858000" type="screen4x3"/>
  <p:notesSz cx="6858000" cy="9144000"/>
  <p:defaultTextStyle>
    <a:defPPr>
      <a:defRPr lang="es-CO"/>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2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80" autoAdjust="0"/>
  </p:normalViewPr>
  <p:slideViewPr>
    <p:cSldViewPr snapToGrid="0">
      <p:cViewPr>
        <p:scale>
          <a:sx n="71" d="100"/>
          <a:sy n="71" d="100"/>
        </p:scale>
        <p:origin x="732" y="96"/>
      </p:cViewPr>
      <p:guideLst>
        <p:guide orient="horz" pos="2160"/>
        <p:guide pos="2880"/>
        <p:guide orient="horz" pos="22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58DEC-1C8F-2646-9CB6-A6178C40826A}" type="datetimeFigureOut">
              <a:rPr lang="es-ES_tradnl" smtClean="0"/>
              <a:t>22/05/2023</a:t>
            </a:fld>
            <a:endParaRPr lang="es-ES_tradn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87781-A348-8B43-8607-995EB5DB6B76}" type="slidenum">
              <a:rPr lang="es-ES_tradnl" smtClean="0"/>
              <a:t>‹Nº›</a:t>
            </a:fld>
            <a:endParaRPr lang="es-ES_tradnl"/>
          </a:p>
        </p:txBody>
      </p:sp>
    </p:spTree>
    <p:extLst>
      <p:ext uri="{BB962C8B-B14F-4D97-AF65-F5344CB8AC3E}">
        <p14:creationId xmlns:p14="http://schemas.microsoft.com/office/powerpoint/2010/main" val="783135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CO"/>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editar el estilo de subtítulo del patrón</a:t>
            </a:r>
            <a:endParaRPr lang="es-CO"/>
          </a:p>
        </p:txBody>
      </p:sp>
      <p:sp>
        <p:nvSpPr>
          <p:cNvPr id="4" name="Marcador de fecha 3"/>
          <p:cNvSpPr>
            <a:spLocks noGrp="1"/>
          </p:cNvSpPr>
          <p:nvPr>
            <p:ph type="dt" sz="half" idx="10"/>
          </p:nvPr>
        </p:nvSpPr>
        <p:spPr/>
        <p:txBody>
          <a:bodyPr/>
          <a:lstStyle>
            <a:lvl1pPr>
              <a:defRPr/>
            </a:lvl1pPr>
          </a:lstStyle>
          <a:p>
            <a:pPr>
              <a:defRPr/>
            </a:pPr>
            <a:fld id="{E739446F-E53A-4CF4-8CEB-CDC92C0A7629}" type="datetimeFigureOut">
              <a:rPr lang="es-CO"/>
              <a:pPr>
                <a:defRPr/>
              </a:pPr>
              <a:t>22/05/2023</a:t>
            </a:fld>
            <a:endParaRPr 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41F9194E-4D88-4747-B9E7-5C0354C38372}" type="slidenum">
              <a:rPr lang="es-CO"/>
              <a:pPr>
                <a:defRPr/>
              </a:pPr>
              <a:t>‹Nº›</a:t>
            </a:fld>
            <a:endParaRPr lang="es-CO"/>
          </a:p>
        </p:txBody>
      </p:sp>
    </p:spTree>
    <p:extLst>
      <p:ext uri="{BB962C8B-B14F-4D97-AF65-F5344CB8AC3E}">
        <p14:creationId xmlns:p14="http://schemas.microsoft.com/office/powerpoint/2010/main" val="3745359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lvl1pPr>
              <a:defRPr/>
            </a:lvl1pPr>
          </a:lstStyle>
          <a:p>
            <a:pPr>
              <a:defRPr/>
            </a:pPr>
            <a:fld id="{0DAA9EAA-012F-4046-8353-2B23B8320622}" type="datetimeFigureOut">
              <a:rPr lang="es-CO"/>
              <a:pPr>
                <a:defRPr/>
              </a:pPr>
              <a:t>22/05/2023</a:t>
            </a:fld>
            <a:endParaRPr 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1D5F90F1-6DE0-4C16-8079-280993B9F093}" type="slidenum">
              <a:rPr lang="es-CO"/>
              <a:pPr>
                <a:defRPr/>
              </a:pPr>
              <a:t>‹Nº›</a:t>
            </a:fld>
            <a:endParaRPr lang="es-CO"/>
          </a:p>
        </p:txBody>
      </p:sp>
    </p:spTree>
    <p:extLst>
      <p:ext uri="{BB962C8B-B14F-4D97-AF65-F5344CB8AC3E}">
        <p14:creationId xmlns:p14="http://schemas.microsoft.com/office/powerpoint/2010/main" val="4215247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7" y="365125"/>
            <a:ext cx="1478756"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471488" y="365125"/>
            <a:ext cx="4321969"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lvl1pPr>
              <a:defRPr/>
            </a:lvl1pPr>
          </a:lstStyle>
          <a:p>
            <a:pPr>
              <a:defRPr/>
            </a:pPr>
            <a:fld id="{6C2B531A-33BF-4401-BE91-F23B90EF82E5}" type="datetimeFigureOut">
              <a:rPr lang="es-CO"/>
              <a:pPr>
                <a:defRPr/>
              </a:pPr>
              <a:t>22/05/2023</a:t>
            </a:fld>
            <a:endParaRPr 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C4D3E072-F92E-4E65-802D-C16C734AB467}" type="slidenum">
              <a:rPr lang="es-CO"/>
              <a:pPr>
                <a:defRPr/>
              </a:pPr>
              <a:t>‹Nº›</a:t>
            </a:fld>
            <a:endParaRPr lang="es-CO"/>
          </a:p>
        </p:txBody>
      </p:sp>
    </p:spTree>
    <p:extLst>
      <p:ext uri="{BB962C8B-B14F-4D97-AF65-F5344CB8AC3E}">
        <p14:creationId xmlns:p14="http://schemas.microsoft.com/office/powerpoint/2010/main" val="3740548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lvl1pPr>
              <a:defRPr/>
            </a:lvl1pPr>
          </a:lstStyle>
          <a:p>
            <a:pPr>
              <a:defRPr/>
            </a:pPr>
            <a:fld id="{747FA382-33CF-4A68-8432-C37222FD2CC7}" type="datetimeFigureOut">
              <a:rPr lang="es-CO"/>
              <a:pPr>
                <a:defRPr/>
              </a:pPr>
              <a:t>22/05/2023</a:t>
            </a:fld>
            <a:endParaRPr 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CC1526E9-FF19-46B0-A1EA-B394C794C2AB}" type="slidenum">
              <a:rPr lang="es-CO"/>
              <a:pPr>
                <a:defRPr/>
              </a:pPr>
              <a:t>‹Nº›</a:t>
            </a:fld>
            <a:endParaRPr lang="es-CO"/>
          </a:p>
        </p:txBody>
      </p:sp>
    </p:spTree>
    <p:extLst>
      <p:ext uri="{BB962C8B-B14F-4D97-AF65-F5344CB8AC3E}">
        <p14:creationId xmlns:p14="http://schemas.microsoft.com/office/powerpoint/2010/main" val="382962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lvl1pPr>
              <a:defRPr/>
            </a:lvl1pPr>
          </a:lstStyle>
          <a:p>
            <a:pPr>
              <a:defRPr/>
            </a:pPr>
            <a:fld id="{E2C6DAEF-8F3E-4FDE-B070-56E2EE957920}" type="datetimeFigureOut">
              <a:rPr lang="es-CO"/>
              <a:pPr>
                <a:defRPr/>
              </a:pPr>
              <a:t>22/05/2023</a:t>
            </a:fld>
            <a:endParaRPr 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D5BDB76F-662C-4882-8633-A377AB9CD330}" type="slidenum">
              <a:rPr lang="es-CO"/>
              <a:pPr>
                <a:defRPr/>
              </a:pPr>
              <a:t>‹Nº›</a:t>
            </a:fld>
            <a:endParaRPr lang="es-CO"/>
          </a:p>
        </p:txBody>
      </p:sp>
    </p:spTree>
    <p:extLst>
      <p:ext uri="{BB962C8B-B14F-4D97-AF65-F5344CB8AC3E}">
        <p14:creationId xmlns:p14="http://schemas.microsoft.com/office/powerpoint/2010/main" val="1521038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471487" y="1825625"/>
            <a:ext cx="2900363"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3486150" y="1825625"/>
            <a:ext cx="2900363"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3"/>
          <p:cNvSpPr>
            <a:spLocks noGrp="1"/>
          </p:cNvSpPr>
          <p:nvPr>
            <p:ph type="dt" sz="half" idx="10"/>
          </p:nvPr>
        </p:nvSpPr>
        <p:spPr/>
        <p:txBody>
          <a:bodyPr/>
          <a:lstStyle>
            <a:lvl1pPr>
              <a:defRPr/>
            </a:lvl1pPr>
          </a:lstStyle>
          <a:p>
            <a:pPr>
              <a:defRPr/>
            </a:pPr>
            <a:fld id="{DCAFFDBE-396E-4F89-9CBF-FF7BB75077D1}" type="datetimeFigureOut">
              <a:rPr lang="es-CO"/>
              <a:pPr>
                <a:defRPr/>
              </a:pPr>
              <a:t>22/05/2023</a:t>
            </a:fld>
            <a:endParaRPr lang="es-CO"/>
          </a:p>
        </p:txBody>
      </p:sp>
      <p:sp>
        <p:nvSpPr>
          <p:cNvPr id="6" name="Marcador de pie de página 4"/>
          <p:cNvSpPr>
            <a:spLocks noGrp="1"/>
          </p:cNvSpPr>
          <p:nvPr>
            <p:ph type="ftr" sz="quarter" idx="11"/>
          </p:nvPr>
        </p:nvSpPr>
        <p:spPr/>
        <p:txBody>
          <a:bodyPr/>
          <a:lstStyle>
            <a:lvl1pPr>
              <a:defRPr/>
            </a:lvl1pPr>
          </a:lstStyle>
          <a:p>
            <a:pPr>
              <a:defRPr/>
            </a:pPr>
            <a:endParaRPr lang="es-CO"/>
          </a:p>
        </p:txBody>
      </p:sp>
      <p:sp>
        <p:nvSpPr>
          <p:cNvPr id="7" name="Marcador de número de diapositiva 5"/>
          <p:cNvSpPr>
            <a:spLocks noGrp="1"/>
          </p:cNvSpPr>
          <p:nvPr>
            <p:ph type="sldNum" sz="quarter" idx="12"/>
          </p:nvPr>
        </p:nvSpPr>
        <p:spPr/>
        <p:txBody>
          <a:bodyPr/>
          <a:lstStyle>
            <a:lvl1pPr>
              <a:defRPr/>
            </a:lvl1pPr>
          </a:lstStyle>
          <a:p>
            <a:pPr>
              <a:defRPr/>
            </a:pPr>
            <a:fld id="{B7880EAF-89C9-4617-A0A8-B2498335F0B6}" type="slidenum">
              <a:rPr lang="es-CO"/>
              <a:pPr>
                <a:defRPr/>
              </a:pPr>
              <a:t>‹Nº›</a:t>
            </a:fld>
            <a:endParaRPr lang="es-CO"/>
          </a:p>
        </p:txBody>
      </p:sp>
    </p:spTree>
    <p:extLst>
      <p:ext uri="{BB962C8B-B14F-4D97-AF65-F5344CB8AC3E}">
        <p14:creationId xmlns:p14="http://schemas.microsoft.com/office/powerpoint/2010/main" val="3868792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3"/>
          <p:cNvSpPr>
            <a:spLocks noGrp="1"/>
          </p:cNvSpPr>
          <p:nvPr>
            <p:ph type="dt" sz="half" idx="10"/>
          </p:nvPr>
        </p:nvSpPr>
        <p:spPr/>
        <p:txBody>
          <a:bodyPr/>
          <a:lstStyle>
            <a:lvl1pPr>
              <a:defRPr/>
            </a:lvl1pPr>
          </a:lstStyle>
          <a:p>
            <a:pPr>
              <a:defRPr/>
            </a:pPr>
            <a:fld id="{88A07646-7AFF-4C8D-BC86-6CBD79ED361B}" type="datetimeFigureOut">
              <a:rPr lang="es-CO"/>
              <a:pPr>
                <a:defRPr/>
              </a:pPr>
              <a:t>22/05/2023</a:t>
            </a:fld>
            <a:endParaRPr lang="es-CO"/>
          </a:p>
        </p:txBody>
      </p:sp>
      <p:sp>
        <p:nvSpPr>
          <p:cNvPr id="8" name="Marcador de pie de página 4"/>
          <p:cNvSpPr>
            <a:spLocks noGrp="1"/>
          </p:cNvSpPr>
          <p:nvPr>
            <p:ph type="ftr" sz="quarter" idx="11"/>
          </p:nvPr>
        </p:nvSpPr>
        <p:spPr/>
        <p:txBody>
          <a:bodyPr/>
          <a:lstStyle>
            <a:lvl1pPr>
              <a:defRPr/>
            </a:lvl1pPr>
          </a:lstStyle>
          <a:p>
            <a:pPr>
              <a:defRPr/>
            </a:pPr>
            <a:endParaRPr lang="es-CO"/>
          </a:p>
        </p:txBody>
      </p:sp>
      <p:sp>
        <p:nvSpPr>
          <p:cNvPr id="9" name="Marcador de número de diapositiva 5"/>
          <p:cNvSpPr>
            <a:spLocks noGrp="1"/>
          </p:cNvSpPr>
          <p:nvPr>
            <p:ph type="sldNum" sz="quarter" idx="12"/>
          </p:nvPr>
        </p:nvSpPr>
        <p:spPr/>
        <p:txBody>
          <a:bodyPr/>
          <a:lstStyle>
            <a:lvl1pPr>
              <a:defRPr/>
            </a:lvl1pPr>
          </a:lstStyle>
          <a:p>
            <a:pPr>
              <a:defRPr/>
            </a:pPr>
            <a:fld id="{DB62CBC4-21EC-484C-B262-72E6ED4A4255}" type="slidenum">
              <a:rPr lang="es-CO"/>
              <a:pPr>
                <a:defRPr/>
              </a:pPr>
              <a:t>‹Nº›</a:t>
            </a:fld>
            <a:endParaRPr lang="es-CO"/>
          </a:p>
        </p:txBody>
      </p:sp>
    </p:spTree>
    <p:extLst>
      <p:ext uri="{BB962C8B-B14F-4D97-AF65-F5344CB8AC3E}">
        <p14:creationId xmlns:p14="http://schemas.microsoft.com/office/powerpoint/2010/main" val="397706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3"/>
          <p:cNvSpPr>
            <a:spLocks noGrp="1"/>
          </p:cNvSpPr>
          <p:nvPr>
            <p:ph type="dt" sz="half" idx="10"/>
          </p:nvPr>
        </p:nvSpPr>
        <p:spPr/>
        <p:txBody>
          <a:bodyPr/>
          <a:lstStyle>
            <a:lvl1pPr>
              <a:defRPr/>
            </a:lvl1pPr>
          </a:lstStyle>
          <a:p>
            <a:pPr>
              <a:defRPr/>
            </a:pPr>
            <a:fld id="{A7163896-830B-477A-8383-F28F6223D5DB}" type="datetimeFigureOut">
              <a:rPr lang="es-CO"/>
              <a:pPr>
                <a:defRPr/>
              </a:pPr>
              <a:t>22/05/2023</a:t>
            </a:fld>
            <a:endParaRPr lang="es-CO"/>
          </a:p>
        </p:txBody>
      </p:sp>
      <p:sp>
        <p:nvSpPr>
          <p:cNvPr id="4" name="Marcador de pie de página 4"/>
          <p:cNvSpPr>
            <a:spLocks noGrp="1"/>
          </p:cNvSpPr>
          <p:nvPr>
            <p:ph type="ftr" sz="quarter" idx="11"/>
          </p:nvPr>
        </p:nvSpPr>
        <p:spPr/>
        <p:txBody>
          <a:bodyPr/>
          <a:lstStyle>
            <a:lvl1pPr>
              <a:defRPr/>
            </a:lvl1pPr>
          </a:lstStyle>
          <a:p>
            <a:pPr>
              <a:defRPr/>
            </a:pPr>
            <a:endParaRPr lang="es-CO"/>
          </a:p>
        </p:txBody>
      </p:sp>
      <p:sp>
        <p:nvSpPr>
          <p:cNvPr id="5" name="Marcador de número de diapositiva 5"/>
          <p:cNvSpPr>
            <a:spLocks noGrp="1"/>
          </p:cNvSpPr>
          <p:nvPr>
            <p:ph type="sldNum" sz="quarter" idx="12"/>
          </p:nvPr>
        </p:nvSpPr>
        <p:spPr/>
        <p:txBody>
          <a:bodyPr/>
          <a:lstStyle>
            <a:lvl1pPr>
              <a:defRPr/>
            </a:lvl1pPr>
          </a:lstStyle>
          <a:p>
            <a:pPr>
              <a:defRPr/>
            </a:pPr>
            <a:fld id="{CC54AA9E-34C9-477C-BFDD-3AF58255824D}" type="slidenum">
              <a:rPr lang="es-CO"/>
              <a:pPr>
                <a:defRPr/>
              </a:pPr>
              <a:t>‹Nº›</a:t>
            </a:fld>
            <a:endParaRPr lang="es-CO"/>
          </a:p>
        </p:txBody>
      </p:sp>
    </p:spTree>
    <p:extLst>
      <p:ext uri="{BB962C8B-B14F-4D97-AF65-F5344CB8AC3E}">
        <p14:creationId xmlns:p14="http://schemas.microsoft.com/office/powerpoint/2010/main" val="1940396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49541FC9-246E-465C-8588-4FB5A0A32AA7}" type="datetimeFigureOut">
              <a:rPr lang="es-CO"/>
              <a:pPr>
                <a:defRPr/>
              </a:pPr>
              <a:t>22/05/2023</a:t>
            </a:fld>
            <a:endParaRPr lang="es-CO"/>
          </a:p>
        </p:txBody>
      </p:sp>
      <p:sp>
        <p:nvSpPr>
          <p:cNvPr id="3" name="Marcador de pie de página 4"/>
          <p:cNvSpPr>
            <a:spLocks noGrp="1"/>
          </p:cNvSpPr>
          <p:nvPr>
            <p:ph type="ftr" sz="quarter" idx="11"/>
          </p:nvPr>
        </p:nvSpPr>
        <p:spPr/>
        <p:txBody>
          <a:bodyPr/>
          <a:lstStyle>
            <a:lvl1pPr>
              <a:defRPr/>
            </a:lvl1pPr>
          </a:lstStyle>
          <a:p>
            <a:pPr>
              <a:defRPr/>
            </a:pPr>
            <a:endParaRPr lang="es-CO"/>
          </a:p>
        </p:txBody>
      </p:sp>
      <p:sp>
        <p:nvSpPr>
          <p:cNvPr id="4" name="Marcador de número de diapositiva 5"/>
          <p:cNvSpPr>
            <a:spLocks noGrp="1"/>
          </p:cNvSpPr>
          <p:nvPr>
            <p:ph type="sldNum" sz="quarter" idx="12"/>
          </p:nvPr>
        </p:nvSpPr>
        <p:spPr/>
        <p:txBody>
          <a:bodyPr/>
          <a:lstStyle>
            <a:lvl1pPr>
              <a:defRPr/>
            </a:lvl1pPr>
          </a:lstStyle>
          <a:p>
            <a:pPr>
              <a:defRPr/>
            </a:pPr>
            <a:fld id="{53AC45A1-111A-4164-A1A9-4B0487994393}" type="slidenum">
              <a:rPr lang="es-CO"/>
              <a:pPr>
                <a:defRPr/>
              </a:pPr>
              <a:t>‹Nº›</a:t>
            </a:fld>
            <a:endParaRPr lang="es-CO"/>
          </a:p>
        </p:txBody>
      </p:sp>
    </p:spTree>
    <p:extLst>
      <p:ext uri="{BB962C8B-B14F-4D97-AF65-F5344CB8AC3E}">
        <p14:creationId xmlns:p14="http://schemas.microsoft.com/office/powerpoint/2010/main" val="867223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O"/>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Marcador de fecha 3"/>
          <p:cNvSpPr>
            <a:spLocks noGrp="1"/>
          </p:cNvSpPr>
          <p:nvPr>
            <p:ph type="dt" sz="half" idx="10"/>
          </p:nvPr>
        </p:nvSpPr>
        <p:spPr/>
        <p:txBody>
          <a:bodyPr/>
          <a:lstStyle>
            <a:lvl1pPr>
              <a:defRPr/>
            </a:lvl1pPr>
          </a:lstStyle>
          <a:p>
            <a:pPr>
              <a:defRPr/>
            </a:pPr>
            <a:fld id="{E1D7F3A6-A533-448D-8E5B-F746483C4D1C}" type="datetimeFigureOut">
              <a:rPr lang="es-CO"/>
              <a:pPr>
                <a:defRPr/>
              </a:pPr>
              <a:t>22/05/2023</a:t>
            </a:fld>
            <a:endParaRPr lang="es-CO"/>
          </a:p>
        </p:txBody>
      </p:sp>
      <p:sp>
        <p:nvSpPr>
          <p:cNvPr id="6" name="Marcador de pie de página 4"/>
          <p:cNvSpPr>
            <a:spLocks noGrp="1"/>
          </p:cNvSpPr>
          <p:nvPr>
            <p:ph type="ftr" sz="quarter" idx="11"/>
          </p:nvPr>
        </p:nvSpPr>
        <p:spPr/>
        <p:txBody>
          <a:bodyPr/>
          <a:lstStyle>
            <a:lvl1pPr>
              <a:defRPr/>
            </a:lvl1pPr>
          </a:lstStyle>
          <a:p>
            <a:pPr>
              <a:defRPr/>
            </a:pPr>
            <a:endParaRPr lang="es-CO"/>
          </a:p>
        </p:txBody>
      </p:sp>
      <p:sp>
        <p:nvSpPr>
          <p:cNvPr id="7" name="Marcador de número de diapositiva 5"/>
          <p:cNvSpPr>
            <a:spLocks noGrp="1"/>
          </p:cNvSpPr>
          <p:nvPr>
            <p:ph type="sldNum" sz="quarter" idx="12"/>
          </p:nvPr>
        </p:nvSpPr>
        <p:spPr/>
        <p:txBody>
          <a:bodyPr/>
          <a:lstStyle>
            <a:lvl1pPr>
              <a:defRPr/>
            </a:lvl1pPr>
          </a:lstStyle>
          <a:p>
            <a:pPr>
              <a:defRPr/>
            </a:pPr>
            <a:fld id="{913BD927-82C9-40CC-9150-8A88CFFF23DA}" type="slidenum">
              <a:rPr lang="es-CO"/>
              <a:pPr>
                <a:defRPr/>
              </a:pPr>
              <a:t>‹Nº›</a:t>
            </a:fld>
            <a:endParaRPr lang="es-CO"/>
          </a:p>
        </p:txBody>
      </p:sp>
    </p:spTree>
    <p:extLst>
      <p:ext uri="{BB962C8B-B14F-4D97-AF65-F5344CB8AC3E}">
        <p14:creationId xmlns:p14="http://schemas.microsoft.com/office/powerpoint/2010/main" val="595586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s-ES" noProof="0"/>
              <a:t>Haga clic en el icono para agregar una imagen</a:t>
            </a:r>
            <a:endParaRPr lang="es-CO" noProof="0"/>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Marcador de fecha 3"/>
          <p:cNvSpPr>
            <a:spLocks noGrp="1"/>
          </p:cNvSpPr>
          <p:nvPr>
            <p:ph type="dt" sz="half" idx="10"/>
          </p:nvPr>
        </p:nvSpPr>
        <p:spPr/>
        <p:txBody>
          <a:bodyPr/>
          <a:lstStyle>
            <a:lvl1pPr>
              <a:defRPr/>
            </a:lvl1pPr>
          </a:lstStyle>
          <a:p>
            <a:pPr>
              <a:defRPr/>
            </a:pPr>
            <a:fld id="{A5162716-344E-4314-AFCB-5FC2D25C9C79}" type="datetimeFigureOut">
              <a:rPr lang="es-CO"/>
              <a:pPr>
                <a:defRPr/>
              </a:pPr>
              <a:t>22/05/2023</a:t>
            </a:fld>
            <a:endParaRPr lang="es-CO"/>
          </a:p>
        </p:txBody>
      </p:sp>
      <p:sp>
        <p:nvSpPr>
          <p:cNvPr id="6" name="Marcador de pie de página 4"/>
          <p:cNvSpPr>
            <a:spLocks noGrp="1"/>
          </p:cNvSpPr>
          <p:nvPr>
            <p:ph type="ftr" sz="quarter" idx="11"/>
          </p:nvPr>
        </p:nvSpPr>
        <p:spPr/>
        <p:txBody>
          <a:bodyPr/>
          <a:lstStyle>
            <a:lvl1pPr>
              <a:defRPr/>
            </a:lvl1pPr>
          </a:lstStyle>
          <a:p>
            <a:pPr>
              <a:defRPr/>
            </a:pPr>
            <a:endParaRPr lang="es-CO"/>
          </a:p>
        </p:txBody>
      </p:sp>
      <p:sp>
        <p:nvSpPr>
          <p:cNvPr id="7" name="Marcador de número de diapositiva 5"/>
          <p:cNvSpPr>
            <a:spLocks noGrp="1"/>
          </p:cNvSpPr>
          <p:nvPr>
            <p:ph type="sldNum" sz="quarter" idx="12"/>
          </p:nvPr>
        </p:nvSpPr>
        <p:spPr/>
        <p:txBody>
          <a:bodyPr/>
          <a:lstStyle>
            <a:lvl1pPr>
              <a:defRPr/>
            </a:lvl1pPr>
          </a:lstStyle>
          <a:p>
            <a:pPr>
              <a:defRPr/>
            </a:pPr>
            <a:fld id="{6CA456AF-68AC-4665-B816-CFE1C56653FA}" type="slidenum">
              <a:rPr lang="es-CO"/>
              <a:pPr>
                <a:defRPr/>
              </a:pPr>
              <a:t>‹Nº›</a:t>
            </a:fld>
            <a:endParaRPr lang="es-CO"/>
          </a:p>
        </p:txBody>
      </p:sp>
    </p:spTree>
    <p:extLst>
      <p:ext uri="{BB962C8B-B14F-4D97-AF65-F5344CB8AC3E}">
        <p14:creationId xmlns:p14="http://schemas.microsoft.com/office/powerpoint/2010/main" val="3229118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O"/>
              <a:t>Haga clic para modificar el estilo de título del patrón</a:t>
            </a:r>
            <a:endParaRPr lang="es-CO" altLang="es-CO"/>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chemeClr val="tx1">
                    <a:tint val="75000"/>
                  </a:schemeClr>
                </a:solidFill>
                <a:latin typeface="+mn-lt"/>
              </a:defRPr>
            </a:lvl1pPr>
          </a:lstStyle>
          <a:p>
            <a:pPr>
              <a:defRPr/>
            </a:pPr>
            <a:fld id="{86D8BA5F-5C70-4876-9B64-FABE778D97A2}" type="datetimeFigureOut">
              <a:rPr lang="es-CO"/>
              <a:pPr>
                <a:defRPr/>
              </a:pPr>
              <a:t>22/05/2023</a:t>
            </a:fld>
            <a:endParaRPr lang="es-CO"/>
          </a:p>
        </p:txBody>
      </p:sp>
      <p:sp>
        <p:nvSpPr>
          <p:cNvPr id="5" name="Marcador de pie de página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smtClean="0">
                <a:solidFill>
                  <a:schemeClr val="tx1">
                    <a:tint val="75000"/>
                  </a:schemeClr>
                </a:solidFill>
                <a:latin typeface="+mn-lt"/>
              </a:defRPr>
            </a:lvl1pPr>
          </a:lstStyle>
          <a:p>
            <a:pPr>
              <a:defRPr/>
            </a:pPr>
            <a:endParaRPr lang="es-CO"/>
          </a:p>
        </p:txBody>
      </p:sp>
      <p:sp>
        <p:nvSpPr>
          <p:cNvPr id="6" name="Marcador de número de diapositiva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4D7C134C-86CD-4878-A61E-9455D346981B}" type="slidenum">
              <a:rPr lang="es-CO"/>
              <a:pPr>
                <a:defRPr/>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fontAlgn="base" hangingPunct="1">
        <a:lnSpc>
          <a:spcPct val="90000"/>
        </a:lnSpc>
        <a:spcBef>
          <a:spcPct val="0"/>
        </a:spcBef>
        <a:spcAft>
          <a:spcPct val="0"/>
        </a:spcAft>
        <a:defRPr sz="3300" kern="1200">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C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Marcador de contenido 2"/>
          <p:cNvSpPr>
            <a:spLocks noGrp="1"/>
          </p:cNvSpPr>
          <p:nvPr>
            <p:ph idx="1"/>
          </p:nvPr>
        </p:nvSpPr>
        <p:spPr bwMode="auto">
          <a:xfrm>
            <a:off x="664784" y="3580547"/>
            <a:ext cx="7886700" cy="1725550"/>
          </a:xfrm>
        </p:spPr>
        <p:txBody>
          <a:bodyPr wrap="square" numCol="1" anchor="t" anchorCtr="0" compatLnSpc="1">
            <a:prstTxWarp prst="textNoShape">
              <a:avLst/>
            </a:prstTxWarp>
            <a:normAutofit/>
          </a:bodyPr>
          <a:lstStyle/>
          <a:p>
            <a:pPr marL="0" indent="0" algn="just">
              <a:lnSpc>
                <a:spcPct val="100000"/>
              </a:lnSpc>
              <a:buNone/>
            </a:pPr>
            <a:r>
              <a:rPr lang="en-US" sz="3000" b="1" baseline="30000">
                <a:latin typeface="Times New Roman" panose="02020603050405020304" pitchFamily="18" charset="0"/>
                <a:cs typeface="Times New Roman" panose="02020603050405020304" pitchFamily="18" charset="0"/>
              </a:rPr>
              <a:t>Proposal submitted by: Yeny Díaz Cortes / Psychologist 
Advisor: Vanessa Acosta / PhD Candidate in Arts and Education, University of Granada – Spain. 
</a:t>
            </a:r>
            <a:endParaRPr lang="es-ES" sz="3000" b="1" baseline="30000" dirty="0">
              <a:latin typeface="Times New Roman" panose="02020603050405020304" pitchFamily="18" charset="0"/>
              <a:cs typeface="Times New Roman" panose="02020603050405020304" pitchFamily="18" charset="0"/>
            </a:endParaRPr>
          </a:p>
        </p:txBody>
      </p:sp>
      <p:sp>
        <p:nvSpPr>
          <p:cNvPr id="5" name="Rectángulo 4"/>
          <p:cNvSpPr/>
          <p:nvPr/>
        </p:nvSpPr>
        <p:spPr>
          <a:xfrm>
            <a:off x="-156013" y="1512325"/>
            <a:ext cx="9528294" cy="1384995"/>
          </a:xfrm>
          <a:prstGeom prst="rect">
            <a:avLst/>
          </a:prstGeom>
        </p:spPr>
        <p:txBody>
          <a:bodyPr wrap="square">
            <a:spAutoFit/>
          </a:bodyPr>
          <a:lstStyle/>
          <a:p>
            <a:pPr algn="ctr"/>
            <a:r>
              <a:rPr lang="en-US" sz="2800" b="1" dirty="0"/>
              <a:t>Research Breakthrough Metaphors of Conceptions of Childhood 
</a:t>
            </a:r>
            <a:endParaRPr lang="es-ES_tradnl" sz="2800" b="1" dirty="0"/>
          </a:p>
        </p:txBody>
      </p:sp>
      <p:grpSp>
        <p:nvGrpSpPr>
          <p:cNvPr id="12" name="Grupo 11"/>
          <p:cNvGrpSpPr/>
          <p:nvPr/>
        </p:nvGrpSpPr>
        <p:grpSpPr>
          <a:xfrm>
            <a:off x="758772" y="2583998"/>
            <a:ext cx="7698724" cy="72000"/>
            <a:chOff x="1450200" y="2273348"/>
            <a:chExt cx="6845803" cy="100397"/>
          </a:xfrm>
        </p:grpSpPr>
        <p:sp>
          <p:nvSpPr>
            <p:cNvPr id="8" name="Rectángulo redondeado 7"/>
            <p:cNvSpPr/>
            <p:nvPr/>
          </p:nvSpPr>
          <p:spPr>
            <a:xfrm rot="10800000">
              <a:off x="1450200"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11" name="Rectángulo redondeado 10"/>
            <p:cNvSpPr/>
            <p:nvPr/>
          </p:nvSpPr>
          <p:spPr>
            <a:xfrm rot="10800000">
              <a:off x="3485782" y="2273348"/>
              <a:ext cx="2606301" cy="100397"/>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
        <p:nvSpPr>
          <p:cNvPr id="2" name="Rectángulo 1">
            <a:extLst>
              <a:ext uri="{FF2B5EF4-FFF2-40B4-BE49-F238E27FC236}">
                <a16:creationId xmlns:a16="http://schemas.microsoft.com/office/drawing/2014/main" id="{70C4E16F-E06B-D103-F4CE-8FD8C36335AE}"/>
              </a:ext>
            </a:extLst>
          </p:cNvPr>
          <p:cNvSpPr/>
          <p:nvPr/>
        </p:nvSpPr>
        <p:spPr>
          <a:xfrm>
            <a:off x="6072104" y="503508"/>
            <a:ext cx="2385392" cy="840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809807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77394" y="1642503"/>
            <a:ext cx="3810521" cy="397465"/>
          </a:xfrm>
        </p:spPr>
        <p:txBody>
          <a:bodyPr/>
          <a:lstStyle/>
          <a:p>
            <a:r>
              <a:rPr lang="es-CO" b="1">
                <a:latin typeface="Times New Roman" panose="02020603050405020304" pitchFamily="18" charset="0"/>
                <a:cs typeface="Times New Roman" panose="02020603050405020304" pitchFamily="18" charset="0"/>
              </a:rPr>
              <a:t>Methodological route
</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570796" y="2635153"/>
            <a:ext cx="7886700" cy="2967157"/>
          </a:xfrm>
        </p:spPr>
        <p:txBody>
          <a:bodyPr>
            <a:normAutofit fontScale="92500" lnSpcReduction="20000"/>
          </a:bodyPr>
          <a:lstStyle/>
          <a:p>
            <a:pPr algn="just"/>
            <a:r>
              <a:rPr lang="en-US" sz="2400" b="1" dirty="0">
                <a:solidFill>
                  <a:srgbClr val="000000"/>
                </a:solidFill>
                <a:latin typeface="Times New Roman" panose="02020603050405020304" pitchFamily="18" charset="0"/>
              </a:rPr>
              <a:t>Population </a:t>
            </a:r>
          </a:p>
          <a:p>
            <a:pPr marL="0" indent="0" algn="just">
              <a:buNone/>
            </a:pPr>
            <a:endParaRPr lang="en-US" sz="2400" dirty="0">
              <a:solidFill>
                <a:srgbClr val="000000"/>
              </a:solidFill>
              <a:latin typeface="Times New Roman" panose="02020603050405020304" pitchFamily="18" charset="0"/>
            </a:endParaRPr>
          </a:p>
          <a:p>
            <a:pPr marL="0" indent="0" algn="just">
              <a:buNone/>
            </a:pPr>
            <a:r>
              <a:rPr lang="en-US" sz="2400" dirty="0">
                <a:solidFill>
                  <a:srgbClr val="000000"/>
                </a:solidFill>
                <a:latin typeface="Times New Roman" panose="02020603050405020304" pitchFamily="18" charset="0"/>
              </a:rPr>
              <a:t>The participants for this research will be children from a protection institution, boarding modality, of the ICBF, located in Robledo Aures, Medellín5, which has care for children in restoration of rights.  The selected children will be between the ages of eight to twelve years, which are part of the program called by the protection institution "Seeds" and that their access to the digital world is restricted.  </a:t>
            </a:r>
            <a:r>
              <a:rPr lang="en-US" sz="2400" b="1" dirty="0">
                <a:solidFill>
                  <a:srgbClr val="000000"/>
                </a:solidFill>
                <a:latin typeface="Times New Roman" panose="02020603050405020304" pitchFamily="18" charset="0"/>
              </a:rPr>
              <a:t>
</a:t>
            </a:r>
            <a:endParaRPr lang="es-CO" sz="2400" dirty="0">
              <a:solidFill>
                <a:srgbClr val="000000"/>
              </a:solidFill>
              <a:latin typeface="Times New Roman" panose="02020603050405020304" pitchFamily="18" charset="0"/>
            </a:endParaRPr>
          </a:p>
        </p:txBody>
      </p:sp>
      <p:grpSp>
        <p:nvGrpSpPr>
          <p:cNvPr id="4" name="Grupo 3"/>
          <p:cNvGrpSpPr/>
          <p:nvPr/>
        </p:nvGrpSpPr>
        <p:grpSpPr>
          <a:xfrm flipV="1">
            <a:off x="4480560" y="2140575"/>
            <a:ext cx="4663440" cy="72000"/>
            <a:chOff x="1450201" y="2273991"/>
            <a:chExt cx="6845803" cy="99755"/>
          </a:xfrm>
        </p:grpSpPr>
        <p:sp>
          <p:nvSpPr>
            <p:cNvPr id="5" name="Rectángulo redondeado 4"/>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6" name="Rectángulo redondeado 5"/>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Tree>
    <p:extLst>
      <p:ext uri="{BB962C8B-B14F-4D97-AF65-F5344CB8AC3E}">
        <p14:creationId xmlns:p14="http://schemas.microsoft.com/office/powerpoint/2010/main" val="4066666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55968" y="1416763"/>
            <a:ext cx="4924697" cy="789351"/>
          </a:xfrm>
        </p:spPr>
        <p:txBody>
          <a:bodyPr/>
          <a:lstStyle/>
          <a:p>
            <a:r>
              <a:rPr lang="es-CO" b="1" dirty="0" err="1">
                <a:latin typeface="Times New Roman" panose="02020603050405020304" pitchFamily="18" charset="0"/>
                <a:cs typeface="Times New Roman" panose="02020603050405020304" pitchFamily="18" charset="0"/>
              </a:rPr>
              <a:t>References</a:t>
            </a:r>
            <a:r>
              <a:rPr lang="es-CO" b="1" dirty="0">
                <a:latin typeface="Times New Roman" panose="02020603050405020304" pitchFamily="18" charset="0"/>
                <a:cs typeface="Times New Roman" panose="02020603050405020304" pitchFamily="18" charset="0"/>
              </a:rPr>
              <a:t>
</a:t>
            </a:r>
          </a:p>
        </p:txBody>
      </p:sp>
      <p:sp>
        <p:nvSpPr>
          <p:cNvPr id="3" name="Marcador de contenido 2"/>
          <p:cNvSpPr>
            <a:spLocks noGrp="1"/>
          </p:cNvSpPr>
          <p:nvPr>
            <p:ph idx="1"/>
          </p:nvPr>
        </p:nvSpPr>
        <p:spPr>
          <a:xfrm>
            <a:off x="563335" y="2139133"/>
            <a:ext cx="8188779" cy="4351338"/>
          </a:xfrm>
        </p:spPr>
        <p:txBody>
          <a:bodyPr>
            <a:normAutofit/>
          </a:bodyPr>
          <a:lstStyle/>
          <a:p>
            <a:r>
              <a:rPr lang="en-US" dirty="0"/>
              <a:t>Goffman, E. (2001). Boarding schools: essays on the social situation of the mentally ill. 1st ed. 3rd </a:t>
            </a:r>
            <a:r>
              <a:rPr lang="en-US" dirty="0" err="1"/>
              <a:t>reimp</a:t>
            </a:r>
            <a:r>
              <a:rPr lang="en-US" dirty="0"/>
              <a:t>. Buenos Aires: </a:t>
            </a:r>
            <a:r>
              <a:rPr lang="en-US" dirty="0" err="1"/>
              <a:t>Amorrourtu</a:t>
            </a:r>
            <a:r>
              <a:rPr lang="en-US" dirty="0"/>
              <a:t>. P 18.    
Lakoff, G., &amp; Johnson, M. (1980). Metaphors we live by. Chicago: University of </a:t>
            </a:r>
            <a:r>
              <a:rPr lang="en-US" dirty="0" err="1"/>
              <a:t>Chigago</a:t>
            </a:r>
            <a:r>
              <a:rPr lang="en-US" dirty="0"/>
              <a:t> Press 
Amador, J. (2012). Contemporary child condition: towards an epistemology of childhoods. Pedagogy and Knowledge No. 37 National Pedagogical University Faculty of Education. 2012, pp. 73-87 
Ros, N. (2004). Artistic language, education and creation. </a:t>
            </a:r>
            <a:r>
              <a:rPr lang="en-US" dirty="0" err="1"/>
              <a:t>Revista</a:t>
            </a:r>
            <a:r>
              <a:rPr lang="en-US" dirty="0"/>
              <a:t> </a:t>
            </a:r>
            <a:r>
              <a:rPr lang="en-US" dirty="0" err="1"/>
              <a:t>Iberoamericana</a:t>
            </a:r>
            <a:r>
              <a:rPr lang="en-US" dirty="0"/>
              <a:t> de </a:t>
            </a:r>
            <a:r>
              <a:rPr lang="en-US" dirty="0" err="1"/>
              <a:t>Educación</a:t>
            </a:r>
            <a:r>
              <a:rPr lang="en-US" dirty="0"/>
              <a:t>, 35(1), Art. 1. https://doi.org/10.35362/rie3512901 
</a:t>
            </a:r>
            <a:r>
              <a:rPr lang="en-US" dirty="0" err="1"/>
              <a:t>Minncelli</a:t>
            </a:r>
            <a:r>
              <a:rPr lang="en-US" dirty="0"/>
              <a:t>, M. (2004). There is no right to public childhoods. Centre for educational publications and teaching materials. 1st ed. Buenos Aires.    
</a:t>
            </a:r>
            <a:endParaRPr lang="es-CO" dirty="0"/>
          </a:p>
        </p:txBody>
      </p:sp>
      <p:grpSp>
        <p:nvGrpSpPr>
          <p:cNvPr id="7" name="Grupo 6"/>
          <p:cNvGrpSpPr/>
          <p:nvPr/>
        </p:nvGrpSpPr>
        <p:grpSpPr>
          <a:xfrm flipV="1">
            <a:off x="3553097" y="1811440"/>
            <a:ext cx="5590903" cy="72000"/>
            <a:chOff x="1450201" y="2273991"/>
            <a:chExt cx="6845803" cy="99755"/>
          </a:xfrm>
        </p:grpSpPr>
        <p:sp>
          <p:nvSpPr>
            <p:cNvPr id="8" name="Rectángulo redondeado 7"/>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9" name="Rectángulo redondeado 8"/>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Tree>
    <p:extLst>
      <p:ext uri="{BB962C8B-B14F-4D97-AF65-F5344CB8AC3E}">
        <p14:creationId xmlns:p14="http://schemas.microsoft.com/office/powerpoint/2010/main" val="237401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Marcador de contenido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84398" y="1458205"/>
            <a:ext cx="8073098" cy="4466077"/>
          </a:xfrm>
        </p:spPr>
      </p:pic>
      <p:sp>
        <p:nvSpPr>
          <p:cNvPr id="5" name="Rectángulo 4"/>
          <p:cNvSpPr/>
          <p:nvPr/>
        </p:nvSpPr>
        <p:spPr>
          <a:xfrm>
            <a:off x="384398" y="1458206"/>
            <a:ext cx="8321719" cy="3108543"/>
          </a:xfrm>
          <a:prstGeom prst="rect">
            <a:avLst/>
          </a:prstGeom>
        </p:spPr>
        <p:txBody>
          <a:bodyPr wrap="square">
            <a:spAutoFit/>
          </a:bodyPr>
          <a:lstStyle/>
          <a:p>
            <a:pPr algn="ctr"/>
            <a:r>
              <a:rPr lang="en-US" sz="2800" b="1" dirty="0">
                <a:solidFill>
                  <a:schemeClr val="bg1"/>
                </a:solidFill>
                <a:latin typeface="Times New Roman" panose="02020603050405020304" pitchFamily="18" charset="0"/>
              </a:rPr>
              <a:t>Childhood from childhood.  
Metaphors in the narratives of children and adolescents from a protection boarding school in Medellín - Colombia
Diaz. </a:t>
            </a:r>
            <a:r>
              <a:rPr lang="en-US" sz="2800" b="1" dirty="0" err="1">
                <a:solidFill>
                  <a:schemeClr val="bg1"/>
                </a:solidFill>
                <a:latin typeface="Times New Roman" panose="02020603050405020304" pitchFamily="18" charset="0"/>
              </a:rPr>
              <a:t>Yeny</a:t>
            </a:r>
            <a:r>
              <a:rPr lang="en-US" sz="2800" b="1" dirty="0">
                <a:solidFill>
                  <a:schemeClr val="bg1"/>
                </a:solidFill>
                <a:latin typeface="Times New Roman" panose="02020603050405020304" pitchFamily="18" charset="0"/>
              </a:rPr>
              <a:t>, (2020) He was nothing more than a fox. Independent photography. 
</a:t>
            </a:r>
            <a:endParaRPr lang="es-ES_tradnl" sz="1100" b="1" dirty="0"/>
          </a:p>
        </p:txBody>
      </p:sp>
      <p:grpSp>
        <p:nvGrpSpPr>
          <p:cNvPr id="12" name="Grupo 11"/>
          <p:cNvGrpSpPr/>
          <p:nvPr/>
        </p:nvGrpSpPr>
        <p:grpSpPr>
          <a:xfrm>
            <a:off x="758772" y="3632975"/>
            <a:ext cx="7698724" cy="72000"/>
            <a:chOff x="1450200" y="2273348"/>
            <a:chExt cx="6845803" cy="100397"/>
          </a:xfrm>
        </p:grpSpPr>
        <p:sp>
          <p:nvSpPr>
            <p:cNvPr id="8" name="Rectángulo redondeado 7"/>
            <p:cNvSpPr/>
            <p:nvPr/>
          </p:nvSpPr>
          <p:spPr>
            <a:xfrm rot="10800000">
              <a:off x="1450200"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11" name="Rectángulo redondeado 10"/>
            <p:cNvSpPr/>
            <p:nvPr/>
          </p:nvSpPr>
          <p:spPr>
            <a:xfrm rot="10800000">
              <a:off x="3485782" y="2273348"/>
              <a:ext cx="2606301" cy="100397"/>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
        <p:nvSpPr>
          <p:cNvPr id="2" name="Rectángulo 1">
            <a:extLst>
              <a:ext uri="{FF2B5EF4-FFF2-40B4-BE49-F238E27FC236}">
                <a16:creationId xmlns:a16="http://schemas.microsoft.com/office/drawing/2014/main" id="{70C4E16F-E06B-D103-F4CE-8FD8C36335AE}"/>
              </a:ext>
            </a:extLst>
          </p:cNvPr>
          <p:cNvSpPr/>
          <p:nvPr/>
        </p:nvSpPr>
        <p:spPr>
          <a:xfrm>
            <a:off x="6072104" y="503508"/>
            <a:ext cx="2385392" cy="840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72354" y="1594532"/>
            <a:ext cx="5900939" cy="492953"/>
          </a:xfrm>
        </p:spPr>
        <p:txBody>
          <a:bodyPr/>
          <a:lstStyle/>
          <a:p>
            <a:r>
              <a:rPr lang="es-CO" b="1" dirty="0" err="1">
                <a:latin typeface="Times New Roman" panose="02020603050405020304" pitchFamily="18" charset="0"/>
                <a:cs typeface="Times New Roman" panose="02020603050405020304" pitchFamily="18" charset="0"/>
              </a:rPr>
              <a:t>Problem</a:t>
            </a:r>
            <a:r>
              <a:rPr lang="es-CO" b="1" dirty="0">
                <a:latin typeface="Times New Roman" panose="02020603050405020304" pitchFamily="18" charset="0"/>
                <a:cs typeface="Times New Roman" panose="02020603050405020304" pitchFamily="18" charset="0"/>
              </a:rPr>
              <a:t> </a:t>
            </a:r>
            <a:r>
              <a:rPr lang="es-CO" b="1" dirty="0" err="1">
                <a:latin typeface="Times New Roman" panose="02020603050405020304" pitchFamily="18" charset="0"/>
                <a:cs typeface="Times New Roman" panose="02020603050405020304" pitchFamily="18" charset="0"/>
              </a:rPr>
              <a:t>statement</a:t>
            </a:r>
            <a:r>
              <a:rPr lang="es-CO" b="1" dirty="0">
                <a:latin typeface="Times New Roman" panose="02020603050405020304" pitchFamily="18" charset="0"/>
                <a:cs typeface="Times New Roman" panose="02020603050405020304" pitchFamily="18" charset="0"/>
              </a:rPr>
              <a:t>
</a:t>
            </a:r>
          </a:p>
        </p:txBody>
      </p:sp>
      <p:sp>
        <p:nvSpPr>
          <p:cNvPr id="7" name="Marcador de contenido 6"/>
          <p:cNvSpPr>
            <a:spLocks noGrp="1"/>
          </p:cNvSpPr>
          <p:nvPr>
            <p:ph sz="half" idx="1"/>
          </p:nvPr>
        </p:nvSpPr>
        <p:spPr>
          <a:xfrm>
            <a:off x="585787" y="2117778"/>
            <a:ext cx="2900363" cy="4351338"/>
          </a:xfrm>
        </p:spPr>
        <p:txBody>
          <a:bodyPr>
            <a:normAutofit/>
          </a:bodyPr>
          <a:lstStyle/>
          <a:p>
            <a:r>
              <a:rPr lang="en-US" dirty="0"/>
              <a:t>
Childhood as a social construction. 
The place of institutionalized childhood 
Children's voice and agency 
Metaphors in speeches.</a:t>
            </a:r>
            <a:endParaRPr lang="es-CO" dirty="0"/>
          </a:p>
        </p:txBody>
      </p:sp>
      <p:sp>
        <p:nvSpPr>
          <p:cNvPr id="17" name="Marcador de contenido 16"/>
          <p:cNvSpPr>
            <a:spLocks noGrp="1"/>
          </p:cNvSpPr>
          <p:nvPr>
            <p:ph sz="half" idx="2"/>
          </p:nvPr>
        </p:nvSpPr>
        <p:spPr>
          <a:xfrm>
            <a:off x="4987236" y="2421228"/>
            <a:ext cx="3285026" cy="3940936"/>
          </a:xfrm>
        </p:spPr>
        <p:txBody>
          <a:bodyPr>
            <a:normAutofit/>
          </a:bodyPr>
          <a:lstStyle/>
          <a:p>
            <a:r>
              <a:rPr lang="en-US" dirty="0"/>
              <a:t>New social studies of childhood. 
Colombian Institute of Family Welfare / Code of Childhood and Adolescence (Law 1098 of 2006) 
Lakoff and Johnson's Conceptual Metaphor</a:t>
            </a:r>
            <a:endParaRPr lang="es-ES" dirty="0"/>
          </a:p>
        </p:txBody>
      </p:sp>
      <p:grpSp>
        <p:nvGrpSpPr>
          <p:cNvPr id="4" name="Grupo 3"/>
          <p:cNvGrpSpPr/>
          <p:nvPr/>
        </p:nvGrpSpPr>
        <p:grpSpPr>
          <a:xfrm>
            <a:off x="3090066" y="1935989"/>
            <a:ext cx="5964071" cy="71425"/>
            <a:chOff x="1450201" y="2273991"/>
            <a:chExt cx="6845803" cy="99755"/>
          </a:xfrm>
        </p:grpSpPr>
        <p:sp>
          <p:nvSpPr>
            <p:cNvPr id="5" name="Rectángulo redondeado 4"/>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6" name="Rectángulo redondeado 5"/>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
        <p:nvSpPr>
          <p:cNvPr id="3" name="Rectángulo 2">
            <a:extLst>
              <a:ext uri="{FF2B5EF4-FFF2-40B4-BE49-F238E27FC236}">
                <a16:creationId xmlns:a16="http://schemas.microsoft.com/office/drawing/2014/main" id="{891E51F6-C873-5C52-CA7D-12C560D42D5C}"/>
              </a:ext>
            </a:extLst>
          </p:cNvPr>
          <p:cNvSpPr/>
          <p:nvPr/>
        </p:nvSpPr>
        <p:spPr>
          <a:xfrm>
            <a:off x="6072104" y="503508"/>
            <a:ext cx="2385392" cy="840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6" name="Conector recto de flecha 15"/>
          <p:cNvCxnSpPr/>
          <p:nvPr/>
        </p:nvCxnSpPr>
        <p:spPr>
          <a:xfrm flipV="1">
            <a:off x="3631842" y="2897746"/>
            <a:ext cx="1209702"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flipV="1">
            <a:off x="3631842" y="3891521"/>
            <a:ext cx="1209702"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p:cNvCxnSpPr/>
          <p:nvPr/>
        </p:nvCxnSpPr>
        <p:spPr>
          <a:xfrm flipV="1">
            <a:off x="3631842" y="4885295"/>
            <a:ext cx="1209702"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268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7260" y="1462065"/>
            <a:ext cx="2772898" cy="918164"/>
          </a:xfrm>
        </p:spPr>
        <p:txBody>
          <a:bodyPr/>
          <a:lstStyle/>
          <a:p>
            <a:pPr algn="ctr">
              <a:spcBef>
                <a:spcPts val="750"/>
              </a:spcBef>
            </a:pPr>
            <a:r>
              <a:rPr lang="es-CO" b="1">
                <a:latin typeface="Times New Roman" panose="02020603050405020304" pitchFamily="18" charset="0"/>
                <a:ea typeface="+mn-ea"/>
                <a:cs typeface="Times New Roman" panose="02020603050405020304" pitchFamily="18" charset="0"/>
              </a:rPr>
              <a:t>Background 
</a:t>
            </a:r>
            <a:endParaRPr lang="es-CO" sz="2400" b="1"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grpSp>
        <p:nvGrpSpPr>
          <p:cNvPr id="13" name="Grupo 12"/>
          <p:cNvGrpSpPr/>
          <p:nvPr/>
        </p:nvGrpSpPr>
        <p:grpSpPr>
          <a:xfrm>
            <a:off x="5596350" y="1921148"/>
            <a:ext cx="3547649" cy="52335"/>
            <a:chOff x="1450201" y="2273991"/>
            <a:chExt cx="6845803" cy="99755"/>
          </a:xfrm>
        </p:grpSpPr>
        <p:sp>
          <p:nvSpPr>
            <p:cNvPr id="16" name="Rectángulo redondeado 15"/>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15" name="Rectángulo redondeado 14"/>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
        <p:nvSpPr>
          <p:cNvPr id="4" name="Rectángulo 3">
            <a:extLst>
              <a:ext uri="{FF2B5EF4-FFF2-40B4-BE49-F238E27FC236}">
                <a16:creationId xmlns:a16="http://schemas.microsoft.com/office/drawing/2014/main" id="{11E1813B-EC0A-620C-21AD-39BDBE8E5BAC}"/>
              </a:ext>
            </a:extLst>
          </p:cNvPr>
          <p:cNvSpPr/>
          <p:nvPr/>
        </p:nvSpPr>
        <p:spPr>
          <a:xfrm>
            <a:off x="6072104" y="503508"/>
            <a:ext cx="2385392" cy="840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CuadroTexto 5">
            <a:extLst>
              <a:ext uri="{FF2B5EF4-FFF2-40B4-BE49-F238E27FC236}">
                <a16:creationId xmlns:a16="http://schemas.microsoft.com/office/drawing/2014/main" id="{50EDD127-6A90-2741-AFD8-A417C0C4DEEA}"/>
              </a:ext>
            </a:extLst>
          </p:cNvPr>
          <p:cNvSpPr txBox="1"/>
          <p:nvPr/>
        </p:nvSpPr>
        <p:spPr>
          <a:xfrm>
            <a:off x="556591" y="2149019"/>
            <a:ext cx="8343567" cy="2677656"/>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background of this research proposal is presented grouped into trends as follows:</a:t>
            </a:r>
          </a:p>
          <a:p>
            <a:r>
              <a:rPr lang="en-US" sz="2400" dirty="0">
                <a:latin typeface="Times New Roman" panose="02020603050405020304" pitchFamily="18" charset="0"/>
                <a:cs typeface="Times New Roman" panose="02020603050405020304" pitchFamily="18" charset="0"/>
              </a:rPr>
              <a:t>
Conceptions of childhood: (Rodríguez, A. 2018)
Institutionalized childhoods: (</a:t>
            </a:r>
            <a:r>
              <a:rPr lang="en-US" sz="2400" dirty="0" err="1">
                <a:latin typeface="Times New Roman" panose="02020603050405020304" pitchFamily="18" charset="0"/>
                <a:cs typeface="Times New Roman" panose="02020603050405020304" pitchFamily="18" charset="0"/>
              </a:rPr>
              <a:t>Borelly</a:t>
            </a:r>
            <a:r>
              <a:rPr lang="en-US" sz="2400" dirty="0">
                <a:latin typeface="Times New Roman" panose="02020603050405020304" pitchFamily="18" charset="0"/>
                <a:cs typeface="Times New Roman" panose="02020603050405020304" pitchFamily="18" charset="0"/>
              </a:rPr>
              <a:t>, N et al. 2018) 
Metaphors in discourse: (Gómez, A; et al (2015)
</a:t>
            </a:r>
            <a:endParaRPr lang="es-CO" dirty="0"/>
          </a:p>
        </p:txBody>
      </p:sp>
    </p:spTree>
    <p:extLst>
      <p:ext uri="{BB962C8B-B14F-4D97-AF65-F5344CB8AC3E}">
        <p14:creationId xmlns:p14="http://schemas.microsoft.com/office/powerpoint/2010/main" val="1860824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29571" y="1541763"/>
            <a:ext cx="6375042" cy="779611"/>
          </a:xfrm>
        </p:spPr>
        <p:txBody>
          <a:bodyPr/>
          <a:lstStyle/>
          <a:p>
            <a:r>
              <a:rPr lang="es-CO" b="1">
                <a:latin typeface="Times New Roman" panose="02020603050405020304" pitchFamily="18" charset="0"/>
                <a:cs typeface="Times New Roman" panose="02020603050405020304" pitchFamily="18" charset="0"/>
              </a:rPr>
              <a:t>Problematizing question
</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583009" y="3122454"/>
            <a:ext cx="7996735" cy="1964702"/>
          </a:xfrm>
        </p:spPr>
        <p:txBody>
          <a:bodyPr>
            <a:normAutofit lnSpcReduction="10000"/>
          </a:bodyPr>
          <a:lstStyle/>
          <a:p>
            <a:pPr marL="0" indent="0">
              <a:buNone/>
            </a:pPr>
            <a:r>
              <a:rPr lang="en-US" sz="2800"/>
              <a:t>What are the metaphors about the conceptions that children construct regarding their own experience as infants, and that they are in a protection boarding school at the ICBF, in Medellín? 
</a:t>
            </a:r>
            <a:endParaRPr lang="es-CO" sz="2800" dirty="0">
              <a:latin typeface="Times New Roman" panose="02020603050405020304" pitchFamily="18" charset="0"/>
              <a:cs typeface="Times New Roman" panose="02020603050405020304" pitchFamily="18" charset="0"/>
            </a:endParaRPr>
          </a:p>
        </p:txBody>
      </p:sp>
      <p:grpSp>
        <p:nvGrpSpPr>
          <p:cNvPr id="4" name="Grupo 3"/>
          <p:cNvGrpSpPr/>
          <p:nvPr/>
        </p:nvGrpSpPr>
        <p:grpSpPr>
          <a:xfrm flipV="1">
            <a:off x="4094328" y="1931570"/>
            <a:ext cx="5049672" cy="72000"/>
            <a:chOff x="1450201" y="2273991"/>
            <a:chExt cx="6845803" cy="99755"/>
          </a:xfrm>
        </p:grpSpPr>
        <p:sp>
          <p:nvSpPr>
            <p:cNvPr id="5" name="Rectángulo redondeado 4"/>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6" name="Rectángulo redondeado 5"/>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
        <p:nvSpPr>
          <p:cNvPr id="7" name="Rectángulo 6">
            <a:extLst>
              <a:ext uri="{FF2B5EF4-FFF2-40B4-BE49-F238E27FC236}">
                <a16:creationId xmlns:a16="http://schemas.microsoft.com/office/drawing/2014/main" id="{14DC6D86-319B-AB28-195A-21C64920B3FE}"/>
              </a:ext>
            </a:extLst>
          </p:cNvPr>
          <p:cNvSpPr/>
          <p:nvPr/>
        </p:nvSpPr>
        <p:spPr>
          <a:xfrm>
            <a:off x="6072104" y="503508"/>
            <a:ext cx="2385392" cy="840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563668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54418" y="1242587"/>
            <a:ext cx="2091833" cy="448742"/>
          </a:xfrm>
        </p:spPr>
        <p:txBody>
          <a:bodyPr/>
          <a:lstStyle/>
          <a:p>
            <a:r>
              <a:rPr lang="es-CO" b="1">
                <a:latin typeface="Times New Roman" panose="02020603050405020304" pitchFamily="18" charset="0"/>
                <a:cs typeface="Times New Roman" panose="02020603050405020304" pitchFamily="18" charset="0"/>
              </a:rPr>
              <a:t>Objectives
</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82876" y="2389927"/>
            <a:ext cx="7901201" cy="918691"/>
          </a:xfrm>
        </p:spPr>
        <p:txBody>
          <a:bodyPr>
            <a:normAutofit fontScale="92500" lnSpcReduction="20000"/>
          </a:bodyPr>
          <a:lstStyle/>
          <a:p>
            <a:pPr lvl="0" algn="just"/>
            <a:r>
              <a:rPr lang="en-US" sz="1600" dirty="0"/>
              <a:t>Understand the metaphors about the conceptions that children who are in a protection boarding school at the ICBF construct, regarding their own experience as infants, in order to make their voices visible through artistic research methodologies.  
</a:t>
            </a:r>
            <a:endParaRPr lang="es-CO" sz="1400" dirty="0"/>
          </a:p>
        </p:txBody>
      </p:sp>
      <p:sp>
        <p:nvSpPr>
          <p:cNvPr id="4" name="Título 1"/>
          <p:cNvSpPr txBox="1">
            <a:spLocks/>
          </p:cNvSpPr>
          <p:nvPr/>
        </p:nvSpPr>
        <p:spPr bwMode="auto">
          <a:xfrm>
            <a:off x="0" y="3246915"/>
            <a:ext cx="4286819" cy="363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1" fontAlgn="base" hangingPunct="1">
              <a:lnSpc>
                <a:spcPct val="90000"/>
              </a:lnSpc>
              <a:spcBef>
                <a:spcPct val="0"/>
              </a:spcBef>
              <a:spcAft>
                <a:spcPct val="0"/>
              </a:spcAft>
              <a:defRPr sz="3300" kern="1200">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9pPr>
          </a:lstStyle>
          <a:p>
            <a:r>
              <a:rPr lang="es-CO" sz="2800">
                <a:latin typeface="Times New Roman" panose="02020603050405020304" pitchFamily="18" charset="0"/>
                <a:cs typeface="Times New Roman" panose="02020603050405020304" pitchFamily="18" charset="0"/>
              </a:rPr>
              <a:t>Specific objectives
</a:t>
            </a:r>
            <a:endParaRPr lang="es-CO" sz="2800" dirty="0">
              <a:latin typeface="Times New Roman" panose="02020603050405020304" pitchFamily="18" charset="0"/>
              <a:cs typeface="Times New Roman" panose="02020603050405020304" pitchFamily="18" charset="0"/>
            </a:endParaRPr>
          </a:p>
        </p:txBody>
      </p:sp>
      <p:sp>
        <p:nvSpPr>
          <p:cNvPr id="5" name="Título 1"/>
          <p:cNvSpPr txBox="1">
            <a:spLocks/>
          </p:cNvSpPr>
          <p:nvPr/>
        </p:nvSpPr>
        <p:spPr bwMode="auto">
          <a:xfrm>
            <a:off x="0" y="1835330"/>
            <a:ext cx="3711338" cy="448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1" fontAlgn="base" hangingPunct="1">
              <a:lnSpc>
                <a:spcPct val="90000"/>
              </a:lnSpc>
              <a:spcBef>
                <a:spcPct val="0"/>
              </a:spcBef>
              <a:spcAft>
                <a:spcPct val="0"/>
              </a:spcAft>
              <a:defRPr sz="3300" kern="1200">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9pPr>
          </a:lstStyle>
          <a:p>
            <a:r>
              <a:rPr lang="es-CO" sz="2800">
                <a:latin typeface="Times New Roman" panose="02020603050405020304" pitchFamily="18" charset="0"/>
                <a:cs typeface="Times New Roman" panose="02020603050405020304" pitchFamily="18" charset="0"/>
              </a:rPr>
              <a:t>General objective
</a:t>
            </a:r>
            <a:endParaRPr lang="es-CO" sz="2800" dirty="0">
              <a:latin typeface="Times New Roman" panose="02020603050405020304" pitchFamily="18" charset="0"/>
              <a:cs typeface="Times New Roman" panose="02020603050405020304" pitchFamily="18" charset="0"/>
            </a:endParaRPr>
          </a:p>
        </p:txBody>
      </p:sp>
      <p:grpSp>
        <p:nvGrpSpPr>
          <p:cNvPr id="6" name="Grupo 5"/>
          <p:cNvGrpSpPr/>
          <p:nvPr/>
        </p:nvGrpSpPr>
        <p:grpSpPr>
          <a:xfrm>
            <a:off x="6127846" y="1763330"/>
            <a:ext cx="3016154" cy="72000"/>
            <a:chOff x="1450201" y="2273991"/>
            <a:chExt cx="6845803" cy="99755"/>
          </a:xfrm>
        </p:grpSpPr>
        <p:sp>
          <p:nvSpPr>
            <p:cNvPr id="7" name="Rectángulo redondeado 6"/>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8" name="Rectángulo redondeado 7"/>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
        <p:nvSpPr>
          <p:cNvPr id="10" name="Rectángulo redondeado 9"/>
          <p:cNvSpPr/>
          <p:nvPr/>
        </p:nvSpPr>
        <p:spPr>
          <a:xfrm rot="10800000">
            <a:off x="-42042" y="2248072"/>
            <a:ext cx="3603009" cy="72000"/>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12" name="Marcador de contenido 2"/>
          <p:cNvSpPr txBox="1">
            <a:spLocks/>
          </p:cNvSpPr>
          <p:nvPr/>
        </p:nvSpPr>
        <p:spPr>
          <a:xfrm>
            <a:off x="182875" y="3761077"/>
            <a:ext cx="7901201" cy="1552716"/>
          </a:xfrm>
          <a:prstGeom prst="rect">
            <a:avLst/>
          </a:prstGeom>
        </p:spPr>
        <p:txBody>
          <a:bodyPr vert="horz" lIns="91440" tIns="45720" rIns="91440" bIns="45720" rtlCol="0">
            <a:noAutofit/>
          </a:bodyPr>
          <a:lstStyle>
            <a:lvl1pPr marL="171450" indent="-171450" algn="l" defTabSz="685800"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0"/>
            <a:r>
              <a:rPr lang="en-US" sz="1600" dirty="0"/>
              <a:t>To identify the metaphorical scheme, in the discourse of children institutionalized in an ICBF boarding school, regarding their own conceptions of their experience as infants.  
To interpret the implications of the metaphors found in the narratives of children institutionalized in an ICBF boarding school, regarding conceptions of childhood, from sensitive and aesthetic experiences. 
Analyze the conceptions that children have of their own experience as infants, who are in an ICBF boarding school, as part of a process of reflection, through artistic research methodologies.</a:t>
            </a:r>
            <a:endParaRPr lang="es-CO" sz="1600" b="0" i="0" dirty="0">
              <a:solidFill>
                <a:srgbClr val="000000"/>
              </a:solidFill>
              <a:effectLst/>
            </a:endParaRPr>
          </a:p>
        </p:txBody>
      </p:sp>
      <p:sp>
        <p:nvSpPr>
          <p:cNvPr id="13" name="Rectángulo redondeado 12"/>
          <p:cNvSpPr/>
          <p:nvPr/>
        </p:nvSpPr>
        <p:spPr>
          <a:xfrm rot="10800000">
            <a:off x="0" y="3638705"/>
            <a:ext cx="3603009" cy="72000"/>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9" name="Rectángulo 8">
            <a:extLst>
              <a:ext uri="{FF2B5EF4-FFF2-40B4-BE49-F238E27FC236}">
                <a16:creationId xmlns:a16="http://schemas.microsoft.com/office/drawing/2014/main" id="{89B47DCC-062A-590D-782F-5988AFB27266}"/>
              </a:ext>
            </a:extLst>
          </p:cNvPr>
          <p:cNvSpPr/>
          <p:nvPr/>
        </p:nvSpPr>
        <p:spPr>
          <a:xfrm>
            <a:off x="6460859" y="321566"/>
            <a:ext cx="2385392" cy="840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203603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43400" y="1714768"/>
            <a:ext cx="3810521" cy="397465"/>
          </a:xfrm>
        </p:spPr>
        <p:txBody>
          <a:bodyPr/>
          <a:lstStyle/>
          <a:p>
            <a:r>
              <a:rPr lang="es-CO" b="1" dirty="0" err="1">
                <a:latin typeface="Times New Roman" panose="02020603050405020304" pitchFamily="18" charset="0"/>
                <a:cs typeface="Times New Roman" panose="02020603050405020304" pitchFamily="18" charset="0"/>
              </a:rPr>
              <a:t>Methodological</a:t>
            </a:r>
            <a:r>
              <a:rPr lang="es-CO" b="1" dirty="0">
                <a:latin typeface="Times New Roman" panose="02020603050405020304" pitchFamily="18" charset="0"/>
                <a:cs typeface="Times New Roman" panose="02020603050405020304" pitchFamily="18" charset="0"/>
              </a:rPr>
              <a:t> </a:t>
            </a:r>
            <a:r>
              <a:rPr lang="es-CO" b="1" dirty="0" err="1">
                <a:latin typeface="Times New Roman" panose="02020603050405020304" pitchFamily="18" charset="0"/>
                <a:cs typeface="Times New Roman" panose="02020603050405020304" pitchFamily="18" charset="0"/>
              </a:rPr>
              <a:t>route</a:t>
            </a:r>
            <a:r>
              <a:rPr lang="es-CO" b="1" dirty="0">
                <a:latin typeface="Times New Roman" panose="02020603050405020304" pitchFamily="18" charset="0"/>
                <a:cs typeface="Times New Roman" panose="02020603050405020304" pitchFamily="18" charset="0"/>
              </a:rPr>
              <a:t>
</a:t>
            </a:r>
          </a:p>
        </p:txBody>
      </p:sp>
      <p:sp>
        <p:nvSpPr>
          <p:cNvPr id="3" name="Marcador de contenido 2"/>
          <p:cNvSpPr>
            <a:spLocks noGrp="1"/>
          </p:cNvSpPr>
          <p:nvPr>
            <p:ph idx="1"/>
          </p:nvPr>
        </p:nvSpPr>
        <p:spPr>
          <a:xfrm>
            <a:off x="570796" y="2635153"/>
            <a:ext cx="7886700" cy="2967157"/>
          </a:xfrm>
        </p:spPr>
        <p:txBody>
          <a:bodyPr>
            <a:normAutofit/>
          </a:bodyPr>
          <a:lstStyle/>
          <a:p>
            <a:pPr algn="just"/>
            <a:r>
              <a:rPr lang="en-US" sz="2400" b="1" dirty="0">
                <a:solidFill>
                  <a:srgbClr val="000000"/>
                </a:solidFill>
                <a:latin typeface="Times New Roman" panose="02020603050405020304" pitchFamily="18" charset="0"/>
                <a:ea typeface="Arial Narrow" charset="0"/>
                <a:cs typeface="Times New Roman" panose="02020603050405020304" pitchFamily="18" charset="0"/>
              </a:rPr>
              <a:t>Qualitative approach</a:t>
            </a:r>
          </a:p>
          <a:p>
            <a:pPr marL="0" indent="0" algn="just">
              <a:buNone/>
            </a:pPr>
            <a:r>
              <a:rPr lang="en-US" sz="2400" b="1" dirty="0">
                <a:solidFill>
                  <a:srgbClr val="000000"/>
                </a:solidFill>
                <a:latin typeface="Times New Roman" panose="02020603050405020304" pitchFamily="18" charset="0"/>
                <a:ea typeface="Arial Narrow" charset="0"/>
                <a:cs typeface="Times New Roman" panose="02020603050405020304" pitchFamily="18" charset="0"/>
              </a:rPr>
              <a:t>
</a:t>
            </a:r>
            <a:r>
              <a:rPr lang="en-US" sz="2400" dirty="0">
                <a:solidFill>
                  <a:srgbClr val="000000"/>
                </a:solidFill>
                <a:latin typeface="Times New Roman" panose="02020603050405020304" pitchFamily="18" charset="0"/>
                <a:ea typeface="Arial Narrow" charset="0"/>
                <a:cs typeface="Times New Roman" panose="02020603050405020304" pitchFamily="18" charset="0"/>
              </a:rPr>
              <a:t>Qualitative research is especially interested in the way in which the world is understood, experienced, produced; by context and processes; by the perspective of the participants, by their senses, by their meanings, by their experience, by their knowledge, by their stories" (</a:t>
            </a:r>
            <a:r>
              <a:rPr lang="en-US" sz="2400" dirty="0" err="1">
                <a:solidFill>
                  <a:srgbClr val="000000"/>
                </a:solidFill>
                <a:latin typeface="Times New Roman" panose="02020603050405020304" pitchFamily="18" charset="0"/>
                <a:ea typeface="Arial Narrow" charset="0"/>
                <a:cs typeface="Times New Roman" panose="02020603050405020304" pitchFamily="18" charset="0"/>
              </a:rPr>
              <a:t>Vasilachis</a:t>
            </a:r>
            <a:r>
              <a:rPr lang="en-US" sz="2400" dirty="0">
                <a:solidFill>
                  <a:srgbClr val="000000"/>
                </a:solidFill>
                <a:latin typeface="Times New Roman" panose="02020603050405020304" pitchFamily="18" charset="0"/>
                <a:ea typeface="Arial Narrow" charset="0"/>
                <a:cs typeface="Times New Roman" panose="02020603050405020304" pitchFamily="18" charset="0"/>
              </a:rPr>
              <a:t>, I. 2006. p.3-4 ).</a:t>
            </a:r>
            <a:endParaRPr lang="es-CO" sz="2000" i="1" dirty="0">
              <a:latin typeface="Times New Roman" panose="02020603050405020304" pitchFamily="18" charset="0"/>
              <a:cs typeface="Times New Roman" panose="02020603050405020304" pitchFamily="18" charset="0"/>
            </a:endParaRPr>
          </a:p>
        </p:txBody>
      </p:sp>
      <p:grpSp>
        <p:nvGrpSpPr>
          <p:cNvPr id="4" name="Grupo 3"/>
          <p:cNvGrpSpPr/>
          <p:nvPr/>
        </p:nvGrpSpPr>
        <p:grpSpPr>
          <a:xfrm flipV="1">
            <a:off x="4480560" y="2140575"/>
            <a:ext cx="4663440" cy="72000"/>
            <a:chOff x="1450201" y="2273991"/>
            <a:chExt cx="6845803" cy="99755"/>
          </a:xfrm>
        </p:grpSpPr>
        <p:sp>
          <p:nvSpPr>
            <p:cNvPr id="5" name="Rectángulo redondeado 4"/>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6" name="Rectángulo redondeado 5"/>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Tree>
    <p:extLst>
      <p:ext uri="{BB962C8B-B14F-4D97-AF65-F5344CB8AC3E}">
        <p14:creationId xmlns:p14="http://schemas.microsoft.com/office/powerpoint/2010/main" val="160555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77394" y="1642503"/>
            <a:ext cx="3810521" cy="397465"/>
          </a:xfrm>
        </p:spPr>
        <p:txBody>
          <a:bodyPr/>
          <a:lstStyle/>
          <a:p>
            <a:r>
              <a:rPr lang="es-CO" b="1">
                <a:latin typeface="Times New Roman" panose="02020603050405020304" pitchFamily="18" charset="0"/>
                <a:cs typeface="Times New Roman" panose="02020603050405020304" pitchFamily="18" charset="0"/>
              </a:rPr>
              <a:t>Methodological route
</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570796" y="2635153"/>
            <a:ext cx="7886700" cy="2967157"/>
          </a:xfrm>
        </p:spPr>
        <p:txBody>
          <a:bodyPr>
            <a:normAutofit lnSpcReduction="10000"/>
          </a:bodyPr>
          <a:lstStyle/>
          <a:p>
            <a:pPr algn="just"/>
            <a:r>
              <a:rPr lang="en-US" sz="2400" b="1" dirty="0">
                <a:solidFill>
                  <a:srgbClr val="000000"/>
                </a:solidFill>
                <a:latin typeface="Times New Roman" panose="02020603050405020304" pitchFamily="18" charset="0"/>
              </a:rPr>
              <a:t>Methodology Research based on arts or Research creation. </a:t>
            </a:r>
          </a:p>
          <a:p>
            <a:pPr marL="0" indent="0" algn="just">
              <a:buNone/>
            </a:pPr>
            <a:r>
              <a:rPr lang="en-US" sz="2400" b="1" dirty="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"Arts-Based Research is an interdisciplinary approach that uses the arts to explore and understand social, cultural and political issues, and to generate new knowledge and ideas" (Barone &amp; Eisner, 2012).</a:t>
            </a:r>
            <a:r>
              <a:rPr lang="en-US" sz="2400" b="1" dirty="0">
                <a:solidFill>
                  <a:srgbClr val="000000"/>
                </a:solidFill>
                <a:latin typeface="Times New Roman" panose="02020603050405020304" pitchFamily="18" charset="0"/>
              </a:rPr>
              <a:t>
</a:t>
            </a:r>
            <a:endParaRPr lang="es-CO" sz="2000" b="1" i="1" dirty="0">
              <a:solidFill>
                <a:srgbClr val="000000"/>
              </a:solidFill>
              <a:latin typeface="Times New Roman" panose="02020603050405020304" pitchFamily="18" charset="0"/>
              <a:cs typeface="Times New Roman" panose="02020603050405020304" pitchFamily="18" charset="0"/>
            </a:endParaRPr>
          </a:p>
        </p:txBody>
      </p:sp>
      <p:grpSp>
        <p:nvGrpSpPr>
          <p:cNvPr id="4" name="Grupo 3"/>
          <p:cNvGrpSpPr/>
          <p:nvPr/>
        </p:nvGrpSpPr>
        <p:grpSpPr>
          <a:xfrm flipV="1">
            <a:off x="4480560" y="2140575"/>
            <a:ext cx="4663440" cy="72000"/>
            <a:chOff x="1450201" y="2273991"/>
            <a:chExt cx="6845803" cy="99755"/>
          </a:xfrm>
        </p:grpSpPr>
        <p:sp>
          <p:nvSpPr>
            <p:cNvPr id="5" name="Rectángulo redondeado 4"/>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6" name="Rectángulo redondeado 5"/>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Tree>
    <p:extLst>
      <p:ext uri="{BB962C8B-B14F-4D97-AF65-F5344CB8AC3E}">
        <p14:creationId xmlns:p14="http://schemas.microsoft.com/office/powerpoint/2010/main" val="3089878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14146" y="1616377"/>
            <a:ext cx="3810521" cy="397465"/>
          </a:xfrm>
        </p:spPr>
        <p:txBody>
          <a:bodyPr/>
          <a:lstStyle/>
          <a:p>
            <a:r>
              <a:rPr lang="es-CO" b="1">
                <a:latin typeface="Times New Roman" panose="02020603050405020304" pitchFamily="18" charset="0"/>
                <a:cs typeface="Times New Roman" panose="02020603050405020304" pitchFamily="18" charset="0"/>
              </a:rPr>
              <a:t>Methodological route
</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570796" y="2635153"/>
            <a:ext cx="7886700" cy="2967157"/>
          </a:xfrm>
        </p:spPr>
        <p:txBody>
          <a:bodyPr>
            <a:normAutofit lnSpcReduction="10000"/>
          </a:bodyPr>
          <a:lstStyle/>
          <a:p>
            <a:pPr algn="just"/>
            <a:r>
              <a:rPr lang="en-US" sz="2400" b="1" dirty="0">
                <a:solidFill>
                  <a:srgbClr val="000000"/>
                </a:solidFill>
                <a:latin typeface="Times New Roman" panose="02020603050405020304" pitchFamily="18" charset="0"/>
              </a:rPr>
              <a:t>Techniques or instruments </a:t>
            </a:r>
          </a:p>
          <a:p>
            <a:pPr marL="0" indent="0" algn="just">
              <a:buNone/>
            </a:pPr>
            <a:endParaRPr lang="en-US" sz="2400" b="1" dirty="0">
              <a:solidFill>
                <a:srgbClr val="000000"/>
              </a:solidFill>
              <a:latin typeface="Times New Roman" panose="02020603050405020304" pitchFamily="18" charset="0"/>
            </a:endParaRPr>
          </a:p>
          <a:p>
            <a:pPr algn="just"/>
            <a:r>
              <a:rPr lang="en-US" sz="2400" dirty="0">
                <a:solidFill>
                  <a:srgbClr val="000000"/>
                </a:solidFill>
                <a:latin typeface="Times New Roman" panose="02020603050405020304" pitchFamily="18" charset="0"/>
              </a:rPr>
              <a:t>Creative workshops
Field diary/daily collections
Creative writing
Artistic expression workshops
Photo voice</a:t>
            </a:r>
            <a:endParaRPr lang="es-CO" sz="2400" dirty="0">
              <a:solidFill>
                <a:srgbClr val="000000"/>
              </a:solidFill>
              <a:latin typeface="Times New Roman" panose="02020603050405020304" pitchFamily="18" charset="0"/>
            </a:endParaRPr>
          </a:p>
        </p:txBody>
      </p:sp>
      <p:grpSp>
        <p:nvGrpSpPr>
          <p:cNvPr id="4" name="Grupo 3"/>
          <p:cNvGrpSpPr/>
          <p:nvPr/>
        </p:nvGrpSpPr>
        <p:grpSpPr>
          <a:xfrm flipV="1">
            <a:off x="4480560" y="2140575"/>
            <a:ext cx="4663440" cy="72000"/>
            <a:chOff x="1450201" y="2273991"/>
            <a:chExt cx="6845803" cy="99755"/>
          </a:xfrm>
        </p:grpSpPr>
        <p:sp>
          <p:nvSpPr>
            <p:cNvPr id="5" name="Rectángulo redondeado 4"/>
            <p:cNvSpPr/>
            <p:nvPr/>
          </p:nvSpPr>
          <p:spPr>
            <a:xfrm rot="10800000">
              <a:off x="1450201" y="2273992"/>
              <a:ext cx="6845803" cy="99752"/>
            </a:xfrm>
            <a:prstGeom prst="roundRect">
              <a:avLst>
                <a:gd name="adj" fmla="val 50000"/>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sp>
          <p:nvSpPr>
            <p:cNvPr id="6" name="Rectángulo redondeado 5"/>
            <p:cNvSpPr/>
            <p:nvPr/>
          </p:nvSpPr>
          <p:spPr>
            <a:xfrm rot="10800000">
              <a:off x="3460619" y="2273991"/>
              <a:ext cx="2711844" cy="99755"/>
            </a:xfrm>
            <a:prstGeom prst="roundRect">
              <a:avLst>
                <a:gd name="adj" fmla="val 50000"/>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solidFill>
                  <a:srgbClr val="008000"/>
                </a:solidFill>
              </a:endParaRPr>
            </a:p>
          </p:txBody>
        </p:sp>
      </p:grpSp>
    </p:spTree>
    <p:extLst>
      <p:ext uri="{BB962C8B-B14F-4D97-AF65-F5344CB8AC3E}">
        <p14:creationId xmlns:p14="http://schemas.microsoft.com/office/powerpoint/2010/main" val="9438584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1" id="{9AD161CF-6358-43E2-8121-CE7A64E28031}" vid="{8A5DF4A1-8943-463F-8CBB-BCE8E8F8590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Presentación1_FacultadEd (1)</Template>
  <TotalTime>3170</TotalTime>
  <Words>758</Words>
  <Application>Microsoft Office PowerPoint</Application>
  <PresentationFormat>Presentación en pantalla (4:3)</PresentationFormat>
  <Paragraphs>32</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Times New Roman</vt:lpstr>
      <vt:lpstr>Tema de Office</vt:lpstr>
      <vt:lpstr>Presentación de PowerPoint</vt:lpstr>
      <vt:lpstr>Presentación de PowerPoint</vt:lpstr>
      <vt:lpstr>Problem statement
</vt:lpstr>
      <vt:lpstr>Background 
</vt:lpstr>
      <vt:lpstr>Problematizing question
</vt:lpstr>
      <vt:lpstr>Objectives
</vt:lpstr>
      <vt:lpstr>Methodological route
</vt:lpstr>
      <vt:lpstr>Methodological route
</vt:lpstr>
      <vt:lpstr>Methodological route
</vt:lpstr>
      <vt:lpstr>Methodological route
</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MARIELA DE JESUS RODRIGUEZ ARANGO</dc:creator>
  <cp:lastModifiedBy>User</cp:lastModifiedBy>
  <cp:revision>262</cp:revision>
  <dcterms:created xsi:type="dcterms:W3CDTF">2018-08-01T19:34:26Z</dcterms:created>
  <dcterms:modified xsi:type="dcterms:W3CDTF">2023-05-23T02:32:24Z</dcterms:modified>
</cp:coreProperties>
</file>