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metadata" ContentType="application/binary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93" r:id="rId3"/>
    <p:sldId id="295" r:id="rId4"/>
    <p:sldId id="280" r:id="rId5"/>
    <p:sldId id="283" r:id="rId6"/>
    <p:sldId id="287" r:id="rId7"/>
    <p:sldId id="294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gMR7lBpCN1etY75mlO43kB7zPS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1A98BAD-788E-4784-8F8E-3E3A99B42476}">
  <a:tblStyle styleId="{51A98BAD-788E-4784-8F8E-3E3A99B42476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397" autoAdjust="0"/>
    <p:restoredTop sz="94660"/>
  </p:normalViewPr>
  <p:slideViewPr>
    <p:cSldViewPr snapToGrid="0">
      <p:cViewPr>
        <p:scale>
          <a:sx n="60" d="100"/>
          <a:sy n="60" d="100"/>
        </p:scale>
        <p:origin x="-786" y="-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2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190662072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225041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225041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2"/>
          <p:cNvSpPr txBox="1">
            <a:spLocks noGrp="1"/>
          </p:cNvSpPr>
          <p:nvPr>
            <p:ph type="ctrTitle"/>
          </p:nvPr>
        </p:nvSpPr>
        <p:spPr>
          <a:xfrm>
            <a:off x="914400" y="1844824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2"/>
          <p:cNvSpPr txBox="1">
            <a:spLocks noGrp="1"/>
          </p:cNvSpPr>
          <p:nvPr>
            <p:ph type="subTitle" idx="1"/>
          </p:nvPr>
        </p:nvSpPr>
        <p:spPr>
          <a:xfrm>
            <a:off x="1828800" y="3573016"/>
            <a:ext cx="8534400" cy="1054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400"/>
              </a:spcBef>
              <a:spcAft>
                <a:spcPts val="0"/>
              </a:spcAft>
              <a:buClr>
                <a:srgbClr val="17365D"/>
              </a:buClr>
              <a:buSzPts val="2000"/>
              <a:buNone/>
              <a:defRPr sz="2000">
                <a:solidFill>
                  <a:srgbClr val="17365D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1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1"/>
          <p:cNvSpPr txBox="1">
            <a:spLocks noGrp="1"/>
          </p:cNvSpPr>
          <p:nvPr>
            <p:ph type="title"/>
          </p:nvPr>
        </p:nvSpPr>
        <p:spPr>
          <a:xfrm>
            <a:off x="1506788" y="274638"/>
            <a:ext cx="9269732" cy="994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1"/>
          <p:cNvSpPr txBox="1">
            <a:spLocks noGrp="1"/>
          </p:cNvSpPr>
          <p:nvPr>
            <p:ph type="body" idx="1"/>
          </p:nvPr>
        </p:nvSpPr>
        <p:spPr>
          <a:xfrm rot="5400000">
            <a:off x="3755661" y="-1625052"/>
            <a:ext cx="4680679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rgbClr val="0F243E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rgbClr val="0F243E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0F243E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0F243E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0F243E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2"/>
          <p:cNvSpPr txBox="1">
            <a:spLocks noGrp="1"/>
          </p:cNvSpPr>
          <p:nvPr>
            <p:ph type="title"/>
          </p:nvPr>
        </p:nvSpPr>
        <p:spPr>
          <a:xfrm rot="5400000">
            <a:off x="7285037" y="1828802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2"/>
          <p:cNvSpPr txBox="1">
            <a:spLocks noGrp="1"/>
          </p:cNvSpPr>
          <p:nvPr>
            <p:ph type="body" idx="1"/>
          </p:nvPr>
        </p:nvSpPr>
        <p:spPr>
          <a:xfrm rot="5400000">
            <a:off x="1697037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rgbClr val="0F243E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rgbClr val="0F243E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0F243E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0F243E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0F243E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>
            <a:spLocks noGrp="1"/>
          </p:cNvSpPr>
          <p:nvPr>
            <p:ph type="title"/>
          </p:nvPr>
        </p:nvSpPr>
        <p:spPr>
          <a:xfrm>
            <a:off x="1775520" y="274638"/>
            <a:ext cx="8640960" cy="994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3"/>
          <p:cNvSpPr txBox="1">
            <a:spLocks noGrp="1"/>
          </p:cNvSpPr>
          <p:nvPr>
            <p:ph type="body" idx="1"/>
          </p:nvPr>
        </p:nvSpPr>
        <p:spPr>
          <a:xfrm>
            <a:off x="609600" y="1521008"/>
            <a:ext cx="10972800" cy="4680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rgbClr val="17365D"/>
              </a:buClr>
              <a:buSzPts val="2400"/>
              <a:buChar char="•"/>
              <a:defRPr>
                <a:solidFill>
                  <a:srgbClr val="17365D"/>
                </a:solidFill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rgbClr val="17365D"/>
              </a:buClr>
              <a:buSzPts val="2000"/>
              <a:buChar char="–"/>
              <a:defRPr>
                <a:solidFill>
                  <a:srgbClr val="17365D"/>
                </a:solidFill>
              </a:defRPr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17365D"/>
              </a:buClr>
              <a:buSzPts val="1800"/>
              <a:buChar char="•"/>
              <a:defRPr>
                <a:solidFill>
                  <a:srgbClr val="17365D"/>
                </a:solidFill>
              </a:defRPr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rgbClr val="17365D"/>
              </a:buClr>
              <a:buSzPts val="1600"/>
              <a:buChar char="–"/>
              <a:defRPr>
                <a:solidFill>
                  <a:srgbClr val="17365D"/>
                </a:solidFill>
              </a:defRPr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rgbClr val="17365D"/>
              </a:buClr>
              <a:buSzPts val="1600"/>
              <a:buChar char="»"/>
              <a:defRPr>
                <a:solidFill>
                  <a:srgbClr val="17365D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4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5"/>
          <p:cNvSpPr txBox="1">
            <a:spLocks noGrp="1"/>
          </p:cNvSpPr>
          <p:nvPr>
            <p:ph type="title"/>
          </p:nvPr>
        </p:nvSpPr>
        <p:spPr>
          <a:xfrm>
            <a:off x="1506788" y="274638"/>
            <a:ext cx="9269732" cy="994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5"/>
          <p:cNvSpPr txBox="1">
            <a:spLocks noGrp="1"/>
          </p:cNvSpPr>
          <p:nvPr>
            <p:ph type="body" idx="1"/>
          </p:nvPr>
        </p:nvSpPr>
        <p:spPr>
          <a:xfrm>
            <a:off x="609600" y="1988841"/>
            <a:ext cx="5384800" cy="4137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rgbClr val="0F243E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rgbClr val="0F243E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rgbClr val="0F243E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0F243E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0F243E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15"/>
          <p:cNvSpPr txBox="1">
            <a:spLocks noGrp="1"/>
          </p:cNvSpPr>
          <p:nvPr>
            <p:ph type="body" idx="2"/>
          </p:nvPr>
        </p:nvSpPr>
        <p:spPr>
          <a:xfrm>
            <a:off x="6197600" y="1988841"/>
            <a:ext cx="5384800" cy="4137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rgbClr val="0F243E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rgbClr val="0F243E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rgbClr val="0F243E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0F243E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0F243E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1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6"/>
          <p:cNvSpPr txBox="1">
            <a:spLocks noGrp="1"/>
          </p:cNvSpPr>
          <p:nvPr>
            <p:ph type="title"/>
          </p:nvPr>
        </p:nvSpPr>
        <p:spPr>
          <a:xfrm>
            <a:off x="1506788" y="274638"/>
            <a:ext cx="9269732" cy="994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6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rgbClr val="0F243E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rgbClr val="0F243E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rgbClr val="0F243E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rgbClr val="0F243E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rgbClr val="0F243E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6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rgbClr val="0F243E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rgbClr val="0F243E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0F243E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rgbClr val="0F243E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rgbClr val="0F243E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16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rgbClr val="0F243E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rgbClr val="0F243E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rgbClr val="0F243E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rgbClr val="0F243E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rgbClr val="0F243E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6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rgbClr val="0F243E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rgbClr val="0F243E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0F243E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rgbClr val="0F243E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rgbClr val="0F243E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1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>
            <a:spLocks noGrp="1"/>
          </p:cNvSpPr>
          <p:nvPr>
            <p:ph type="title"/>
          </p:nvPr>
        </p:nvSpPr>
        <p:spPr>
          <a:xfrm>
            <a:off x="1506788" y="274638"/>
            <a:ext cx="9269732" cy="994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9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rgbClr val="0F243E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rgbClr val="0F243E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rgbClr val="0F243E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rgbClr val="0F243E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rgbClr val="0F243E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9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rgbClr val="0F243E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rgbClr val="0F243E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rgbClr val="0F243E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rgbClr val="0F243E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rgbClr val="0F243E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1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0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0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0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rgbClr val="0F243E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rgbClr val="0F243E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rgbClr val="0F243E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rgbClr val="0F243E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rgbClr val="0F243E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2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1"/>
          <p:cNvPicPr preferRelativeResize="0"/>
          <p:nvPr/>
        </p:nvPicPr>
        <p:blipFill rotWithShape="1">
          <a:blip r:embed="rId14">
            <a:alphaModFix/>
          </a:blip>
          <a:srcRect t="27977"/>
          <a:stretch/>
        </p:blipFill>
        <p:spPr>
          <a:xfrm>
            <a:off x="0" y="1558908"/>
            <a:ext cx="12192000" cy="493934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10" name="Google Shape;10;p11"/>
          <p:cNvSpPr/>
          <p:nvPr/>
        </p:nvSpPr>
        <p:spPr>
          <a:xfrm>
            <a:off x="28028" y="22390"/>
            <a:ext cx="2255573" cy="16784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11"/>
          <p:cNvSpPr txBox="1">
            <a:spLocks noGrp="1"/>
          </p:cNvSpPr>
          <p:nvPr>
            <p:ph type="body" idx="1"/>
          </p:nvPr>
        </p:nvSpPr>
        <p:spPr>
          <a:xfrm>
            <a:off x="609600" y="1521008"/>
            <a:ext cx="10972800" cy="4680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rgbClr val="0F243E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F243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rgbClr val="0F243E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rgbClr val="0F243E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rgbClr val="0F243E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F243E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rgbClr val="0F243E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rgbClr val="0F243E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rgbClr val="0F243E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rgbClr val="0F243E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1"/>
          <p:cNvSpPr txBox="1">
            <a:spLocks noGrp="1"/>
          </p:cNvSpPr>
          <p:nvPr>
            <p:ph type="title"/>
          </p:nvPr>
        </p:nvSpPr>
        <p:spPr>
          <a:xfrm>
            <a:off x="1506788" y="274638"/>
            <a:ext cx="9269732" cy="994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3" name="Google Shape;13;p11"/>
          <p:cNvPicPr preferRelativeResize="0"/>
          <p:nvPr/>
        </p:nvPicPr>
        <p:blipFill rotWithShape="1">
          <a:blip r:embed="rId15">
            <a:alphaModFix/>
          </a:blip>
          <a:srcRect r="73077"/>
          <a:stretch/>
        </p:blipFill>
        <p:spPr>
          <a:xfrm>
            <a:off x="263352" y="240238"/>
            <a:ext cx="1008112" cy="94035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apps.org/view23577909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315813" y="2834206"/>
            <a:ext cx="11488366" cy="139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dirty="0" smtClean="0"/>
              <a:t>«Forms of control when using distance learning English resources».</a:t>
            </a:r>
            <a:endParaRPr lang="ru-RU" dirty="0"/>
          </a:p>
        </p:txBody>
      </p:sp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3657600" y="5042607"/>
            <a:ext cx="8534400" cy="1054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>
              <a:spcBef>
                <a:spcPts val="0"/>
              </a:spcBef>
            </a:pPr>
            <a:r>
              <a:rPr lang="en-US" b="1" dirty="0" smtClean="0"/>
              <a:t>Author: </a:t>
            </a:r>
            <a:r>
              <a:rPr lang="en-US" b="1" dirty="0" err="1" smtClean="0"/>
              <a:t>Danilovich</a:t>
            </a:r>
            <a:r>
              <a:rPr lang="en-US" b="1" dirty="0" smtClean="0"/>
              <a:t> </a:t>
            </a:r>
            <a:r>
              <a:rPr lang="en-US" b="1" dirty="0" smtClean="0"/>
              <a:t>Ekaterina </a:t>
            </a:r>
            <a:r>
              <a:rPr lang="en-US" b="1" dirty="0" err="1" smtClean="0"/>
              <a:t>Alexandrovna</a:t>
            </a:r>
            <a:endParaRPr lang="en-US" b="1" dirty="0" smtClean="0"/>
          </a:p>
          <a:p>
            <a:pPr marL="0" lvl="0" indent="0" algn="r">
              <a:spcBef>
                <a:spcPts val="0"/>
              </a:spcBef>
            </a:pPr>
            <a:endParaRPr lang="en-US" b="1" dirty="0" smtClean="0"/>
          </a:p>
          <a:p>
            <a:pPr marL="0" lvl="0" indent="0" algn="r">
              <a:spcBef>
                <a:spcPts val="0"/>
              </a:spcBef>
            </a:pPr>
            <a:r>
              <a:rPr lang="en-US" b="1" dirty="0" smtClean="0"/>
              <a:t>Head: </a:t>
            </a:r>
            <a:r>
              <a:rPr lang="en-US" b="1" dirty="0" err="1" smtClean="0"/>
              <a:t>Butorina</a:t>
            </a:r>
            <a:r>
              <a:rPr lang="en-US" b="1" dirty="0" smtClean="0"/>
              <a:t> Anastasia </a:t>
            </a:r>
            <a:r>
              <a:rPr lang="en-US" b="1" dirty="0" err="1" smtClean="0"/>
              <a:t>Nikolaevna</a:t>
            </a:r>
            <a:endParaRPr dirty="0"/>
          </a:p>
          <a:p>
            <a:pPr marL="457200" lvl="0" indent="-330200" algn="ctr" rtl="0">
              <a:spcBef>
                <a:spcPts val="400"/>
              </a:spcBef>
              <a:spcAft>
                <a:spcPts val="0"/>
              </a:spcAft>
              <a:buClr>
                <a:srgbClr val="17365D"/>
              </a:buClr>
              <a:buSzPts val="2000"/>
              <a:buFont typeface="Cambria"/>
              <a:buNone/>
            </a:pPr>
            <a:endParaRPr dirty="0"/>
          </a:p>
        </p:txBody>
      </p:sp>
      <p:sp>
        <p:nvSpPr>
          <p:cNvPr id="90" name="Google Shape;90;p1"/>
          <p:cNvSpPr/>
          <p:nvPr/>
        </p:nvSpPr>
        <p:spPr>
          <a:xfrm>
            <a:off x="1642343" y="493663"/>
            <a:ext cx="2952328" cy="936104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119336" y="0"/>
            <a:ext cx="11881320" cy="1054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115000"/>
              </a:lnSpc>
              <a:buClr>
                <a:srgbClr val="17365D"/>
              </a:buClr>
              <a:buSzPts val="1800"/>
            </a:pPr>
            <a:r>
              <a:rPr lang="en-US" sz="1800" dirty="0" smtClean="0">
                <a:solidFill>
                  <a:srgbClr val="17365D"/>
                </a:solidFill>
              </a:rPr>
              <a:t>MINISTRY OF SCIENCE AND HIGHER EDUCATION OF THE RUSSIAN FEDERATION</a:t>
            </a:r>
          </a:p>
          <a:p>
            <a:pPr lvl="0" algn="ctr">
              <a:lnSpc>
                <a:spcPct val="115000"/>
              </a:lnSpc>
              <a:buClr>
                <a:srgbClr val="17365D"/>
              </a:buClr>
              <a:buSzPts val="1800"/>
            </a:pPr>
            <a:r>
              <a:rPr lang="en-US" sz="1800" dirty="0" smtClean="0">
                <a:solidFill>
                  <a:srgbClr val="17365D"/>
                </a:solidFill>
              </a:rPr>
              <a:t>Federal State Autonomous Educational</a:t>
            </a:r>
          </a:p>
          <a:p>
            <a:pPr lvl="0" algn="ctr">
              <a:lnSpc>
                <a:spcPct val="115000"/>
              </a:lnSpc>
              <a:buClr>
                <a:srgbClr val="17365D"/>
              </a:buClr>
              <a:buSzPts val="1800"/>
            </a:pPr>
            <a:r>
              <a:rPr lang="en-US" sz="1800" dirty="0" smtClean="0">
                <a:solidFill>
                  <a:srgbClr val="17365D"/>
                </a:solidFill>
              </a:rPr>
              <a:t>institution of higher education</a:t>
            </a:r>
          </a:p>
          <a:p>
            <a:pPr lvl="0" algn="ctr">
              <a:lnSpc>
                <a:spcPct val="115000"/>
              </a:lnSpc>
              <a:buClr>
                <a:srgbClr val="17365D"/>
              </a:buClr>
              <a:buSzPts val="1800"/>
            </a:pPr>
            <a:r>
              <a:rPr lang="en-US" sz="1800" dirty="0" smtClean="0">
                <a:solidFill>
                  <a:srgbClr val="17365D"/>
                </a:solidFill>
              </a:rPr>
              <a:t>"Northern (Arctic) Federal University</a:t>
            </a:r>
          </a:p>
          <a:p>
            <a:pPr lvl="0" algn="ctr">
              <a:lnSpc>
                <a:spcPct val="115000"/>
              </a:lnSpc>
              <a:buClr>
                <a:srgbClr val="17365D"/>
              </a:buClr>
              <a:buSzPts val="1800"/>
            </a:pPr>
            <a:r>
              <a:rPr lang="en-US" sz="1800" dirty="0" smtClean="0">
                <a:solidFill>
                  <a:srgbClr val="17365D"/>
                </a:solidFill>
              </a:rPr>
              <a:t> named after M.V. </a:t>
            </a:r>
            <a:r>
              <a:rPr lang="en-US" sz="1800" dirty="0" err="1" smtClean="0">
                <a:solidFill>
                  <a:srgbClr val="17365D"/>
                </a:solidFill>
              </a:rPr>
              <a:t>Lomonosov</a:t>
            </a:r>
            <a:r>
              <a:rPr lang="en-US" sz="1800" dirty="0" smtClean="0">
                <a:solidFill>
                  <a:srgbClr val="17365D"/>
                </a:solidFill>
              </a:rPr>
              <a:t>"</a:t>
            </a:r>
            <a:endParaRPr sz="1800" b="0" i="0" u="none" strike="noStrike" cap="none" dirty="0">
              <a:solidFill>
                <a:srgbClr val="17365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7365D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17365D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>
              <a:lnSpc>
                <a:spcPct val="115000"/>
              </a:lnSpc>
              <a:buClr>
                <a:srgbClr val="17365D"/>
              </a:buClr>
              <a:buSzPts val="1800"/>
            </a:pPr>
            <a:r>
              <a:rPr lang="en-US" sz="1800" dirty="0" smtClean="0">
                <a:solidFill>
                  <a:srgbClr val="17365D"/>
                </a:solidFill>
              </a:rPr>
              <a:t>HIGHER SCHOOL OF PEDAGOGY, PSYCHOLOGY AND PHYSICAL CULTURE</a:t>
            </a:r>
            <a:endParaRPr sz="1800" b="0" i="0" u="none" strike="noStrike" cap="none" dirty="0">
              <a:solidFill>
                <a:srgbClr val="17365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4826496" y="6397119"/>
            <a:ext cx="2467000" cy="460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buClr>
                <a:srgbClr val="17365D"/>
              </a:buClr>
              <a:buSzPts val="2000"/>
            </a:pPr>
            <a:r>
              <a:rPr lang="en-US" sz="2000" dirty="0" smtClean="0">
                <a:solidFill>
                  <a:srgbClr val="17365D"/>
                </a:solidFill>
              </a:rPr>
              <a:t>Arkhangelsk</a:t>
            </a:r>
            <a:r>
              <a:rPr lang="ru-RU" sz="2000" b="0" i="0" u="none" strike="noStrike" cap="none" dirty="0" smtClean="0">
                <a:solidFill>
                  <a:srgbClr val="17365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000" b="0" i="0" u="none" strike="noStrike" cap="none" dirty="0" smtClean="0">
                <a:solidFill>
                  <a:srgbClr val="17365D"/>
                </a:solidFill>
                <a:latin typeface="Arial"/>
                <a:ea typeface="Arial"/>
                <a:cs typeface="Arial"/>
                <a:sym typeface="Arial"/>
              </a:rPr>
              <a:t>2023</a:t>
            </a:r>
            <a:endParaRPr dirty="0"/>
          </a:p>
          <a:p>
            <a:pPr marL="0" marR="0" lvl="0" indent="0" algn="r" rtl="0">
              <a:spcBef>
                <a:spcPts val="400"/>
              </a:spcBef>
              <a:spcAft>
                <a:spcPts val="0"/>
              </a:spcAft>
              <a:buClr>
                <a:srgbClr val="17365D"/>
              </a:buClr>
              <a:buSzPts val="2000"/>
              <a:buFont typeface="Arial"/>
              <a:buNone/>
            </a:pPr>
            <a:endParaRPr sz="2000" b="1" i="0" u="none" strike="noStrike" cap="none" dirty="0">
              <a:solidFill>
                <a:srgbClr val="17365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30200" algn="ctr" rtl="0">
              <a:spcBef>
                <a:spcPts val="400"/>
              </a:spcBef>
              <a:spcAft>
                <a:spcPts val="0"/>
              </a:spcAft>
              <a:buClr>
                <a:srgbClr val="17365D"/>
              </a:buClr>
              <a:buSzPts val="2000"/>
              <a:buFont typeface="Cambria"/>
              <a:buNone/>
            </a:pPr>
            <a:endParaRPr sz="2000" b="0" i="0" u="none" strike="noStrike" cap="none" dirty="0">
              <a:solidFill>
                <a:srgbClr val="17365D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Aspects of distance learning and forms of control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		</a:t>
            </a:r>
          </a:p>
          <a:p>
            <a:pPr lvl="0" algn="just"/>
            <a:r>
              <a:rPr lang="en-US" dirty="0" smtClean="0"/>
              <a:t>test tasks contribute to a better consolidation of the material compared to tasks where a large amount of text is presented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 smtClean="0"/>
          </a:p>
          <a:p>
            <a:pPr lvl="0" algn="just"/>
            <a:r>
              <a:rPr lang="en-US" dirty="0" smtClean="0"/>
              <a:t>the most interesting when conducting classes, the guys noted the video format of online classes as an alternative to online classes prepared for them on various Internet platforms</a:t>
            </a:r>
            <a:endParaRPr lang="ru-RU" dirty="0" smtClean="0"/>
          </a:p>
          <a:p>
            <a:pPr lvl="0" algn="just"/>
            <a:endParaRPr lang="ru-RU" dirty="0" smtClean="0"/>
          </a:p>
          <a:p>
            <a:pPr lvl="0" algn="just"/>
            <a:r>
              <a:rPr lang="en-US" dirty="0" smtClean="0"/>
              <a:t>assignments from the textbook are subject to greater copying of the answers found on various resources in comparison with the same modified assignments for students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8319" y="0"/>
            <a:ext cx="9269732" cy="994122"/>
          </a:xfrm>
        </p:spPr>
        <p:txBody>
          <a:bodyPr/>
          <a:lstStyle/>
          <a:p>
            <a:r>
              <a:rPr lang="en-US" dirty="0" smtClean="0"/>
              <a:t>Poll results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61242" y="1024423"/>
            <a:ext cx="9916510" cy="5447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example</a:t>
            </a:r>
            <a:endParaRPr lang="ru-RU" dirty="0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1508760"/>
            <a:ext cx="115062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Check the meaning of these verbs in a dictionary. Which four you can see in the pictures?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Write down the words, write down the translation next to it, using a dictionary: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Buy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–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Sell –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Spend –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Waste –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Lose –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Lend –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Borrow –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Swap –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Save –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Win –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Earn –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Advertise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–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Match words with pictures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Buy, sell, spend, waste, lose, lend, borrow, swap, save, win, earn, advertise.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5" name="Рисунок 0" descr="2022-01-29_22-48-0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01240" y="2621280"/>
            <a:ext cx="9090807" cy="19373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6673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45040" y="0"/>
            <a:ext cx="8640960" cy="994122"/>
          </a:xfrm>
        </p:spPr>
        <p:txBody>
          <a:bodyPr/>
          <a:lstStyle/>
          <a:p>
            <a:r>
              <a:rPr lang="en-US" dirty="0" smtClean="0"/>
              <a:t>Task example</a:t>
            </a:r>
            <a:endParaRPr lang="ru-RU" dirty="0"/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78372" y="1010245"/>
            <a:ext cx="1149306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Complete the text with past forms from exercise 4.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Last year I (1) … all my pocket money and I (2) … it on a new mountain bike. But I never really used the bike, so I decided to sell it. I (3) … the bike my local newspaper, and a boy phoned me. He liked the bike, and I (4) … it for 260. Then I wanted to buy a computer games console, but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needed some more money! So I (5) … some money from my mum, and then I (6) … a </a:t>
            </a:r>
            <a:r>
              <a:rPr kumimoji="0" lang="en-US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Playstation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endParaRPr kumimoji="0" lang="ru-RU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А)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Complete the task in the same form as it is presented in the textbook, rewrite the task completely and underline the added words, or write out only the answers, take a picture and attach the file to the chat.</a:t>
            </a:r>
            <a:endParaRPr lang="ru-RU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В)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Complete the task proposed in the textbook, then read the text with the words already added to it, record the audio, send the audio recording to the chat.</a:t>
            </a:r>
            <a:endParaRPr lang="ru-RU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С)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Complete the task on the platform </a:t>
            </a:r>
            <a:r>
              <a:rPr lang="en-US" sz="20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LearningApps</a:t>
            </a:r>
            <a:r>
              <a:rPr lang="ru-RU" sz="2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lang="ru-RU" sz="2000" dirty="0" smtClean="0">
                <a:solidFill>
                  <a:srgbClr val="0563C1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https://learningapps.org/view23577909</a:t>
            </a:r>
            <a:endParaRPr lang="ru-RU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ru-RU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Take a screenshot of the completed task, send it to the chat for verification and further work.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After checking the submitted completed task in the chat, errors are parsed, if any, in an online format (Web classes, chat classes, etc.).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673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52248" y="929640"/>
            <a:ext cx="11587655" cy="5027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identification of students' Internet literacy</a:t>
            </a:r>
            <a:endParaRPr lang="ru-RU" sz="1800" dirty="0" smtClean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identification of the level of foreign language proficiency</a:t>
            </a:r>
            <a:endParaRPr lang="ru-RU" sz="1800" dirty="0" smtClean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formation and development of computer literacy skills</a:t>
            </a:r>
            <a:endParaRPr lang="ru-RU" sz="1800" dirty="0" smtClean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formation of skills to work on various online platforms designed for conducting online classes</a:t>
            </a:r>
            <a:endParaRPr lang="ru-RU" sz="1800" dirty="0" smtClean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modification of tasks from the textbook in order to avoid cheating from various Internet sources</a:t>
            </a:r>
            <a:endParaRPr lang="ru-RU" sz="1800" dirty="0" smtClean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adaptation of tasks to the remote format (minimal load of voluminous texts on the screen, a variety of tasks in audio and video formats, etc.)</a:t>
            </a:r>
            <a:endParaRPr lang="ru-RU" sz="1800" dirty="0" smtClean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taking into account the conditions of the possibilities of the Internet and technical means for preparing online classes, several options for completing tasks prepared in advance</a:t>
            </a:r>
            <a:endParaRPr lang="ru-RU" sz="1800" dirty="0" smtClean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the use of various forms of control during distance learning (in audio, video format, sending written work for verification, etc.)</a:t>
            </a:r>
            <a:endParaRPr lang="ru-RU" sz="1800" dirty="0" smtClean="0">
              <a:solidFill>
                <a:schemeClr val="tx1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08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the use of various online platforms and a variety of tasks to increase the motivation and interest of students</a:t>
            </a:r>
            <a:endParaRPr kumimoji="0" lang="ru-RU" sz="18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12720" y="0"/>
            <a:ext cx="92811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28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Educational and methodological recommendations designed to control the use of distance learning resources in English</a:t>
            </a:r>
            <a:endParaRPr lang="ru-RU" sz="3200" dirty="0" smtClean="0">
              <a:solidFill>
                <a:srgbClr val="0070C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400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315813" y="2834206"/>
            <a:ext cx="11488366" cy="1395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dirty="0" smtClean="0"/>
              <a:t>«Forms of control when using distance learning English resources».</a:t>
            </a:r>
            <a:endParaRPr lang="ru-RU" dirty="0"/>
          </a:p>
        </p:txBody>
      </p:sp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3657600" y="5042607"/>
            <a:ext cx="8534400" cy="1054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>
              <a:spcBef>
                <a:spcPts val="0"/>
              </a:spcBef>
            </a:pPr>
            <a:r>
              <a:rPr lang="en-US" b="1" dirty="0" smtClean="0"/>
              <a:t>Author: </a:t>
            </a:r>
            <a:r>
              <a:rPr lang="en-US" b="1" dirty="0" err="1" smtClean="0"/>
              <a:t>Danilovich</a:t>
            </a:r>
            <a:r>
              <a:rPr lang="en-US" b="1" dirty="0" smtClean="0"/>
              <a:t> </a:t>
            </a:r>
            <a:r>
              <a:rPr lang="en-US" b="1" dirty="0" smtClean="0"/>
              <a:t>Ekaterina </a:t>
            </a:r>
            <a:r>
              <a:rPr lang="en-US" b="1" dirty="0" err="1" smtClean="0"/>
              <a:t>Alexandrovna</a:t>
            </a:r>
            <a:endParaRPr lang="en-US" b="1" dirty="0" smtClean="0"/>
          </a:p>
          <a:p>
            <a:pPr marL="0" lvl="0" indent="0" algn="r">
              <a:spcBef>
                <a:spcPts val="0"/>
              </a:spcBef>
            </a:pPr>
            <a:endParaRPr lang="en-US" b="1" dirty="0" smtClean="0"/>
          </a:p>
          <a:p>
            <a:pPr marL="0" lvl="0" indent="0" algn="r">
              <a:spcBef>
                <a:spcPts val="0"/>
              </a:spcBef>
            </a:pPr>
            <a:r>
              <a:rPr lang="en-US" b="1" dirty="0" smtClean="0"/>
              <a:t>Head: </a:t>
            </a:r>
            <a:r>
              <a:rPr lang="en-US" b="1" dirty="0" err="1" smtClean="0"/>
              <a:t>Butorina</a:t>
            </a:r>
            <a:r>
              <a:rPr lang="en-US" b="1" dirty="0" smtClean="0"/>
              <a:t> Anastasia </a:t>
            </a:r>
            <a:r>
              <a:rPr lang="en-US" b="1" dirty="0" err="1" smtClean="0"/>
              <a:t>Nikolaevna</a:t>
            </a:r>
            <a:endParaRPr smtClean="0"/>
          </a:p>
          <a:p>
            <a:pPr marL="457200" lvl="0" indent="-330200" algn="ctr" rtl="0">
              <a:spcBef>
                <a:spcPts val="400"/>
              </a:spcBef>
              <a:spcAft>
                <a:spcPts val="0"/>
              </a:spcAft>
              <a:buClr>
                <a:srgbClr val="17365D"/>
              </a:buClr>
              <a:buSzPts val="2000"/>
              <a:buFont typeface="Cambria"/>
              <a:buNone/>
            </a:pPr>
            <a:endParaRPr dirty="0"/>
          </a:p>
        </p:txBody>
      </p:sp>
      <p:sp>
        <p:nvSpPr>
          <p:cNvPr id="90" name="Google Shape;90;p1"/>
          <p:cNvSpPr/>
          <p:nvPr/>
        </p:nvSpPr>
        <p:spPr>
          <a:xfrm>
            <a:off x="1642343" y="493663"/>
            <a:ext cx="2952328" cy="936104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119336" y="0"/>
            <a:ext cx="11881320" cy="1054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115000"/>
              </a:lnSpc>
              <a:buClr>
                <a:srgbClr val="17365D"/>
              </a:buClr>
              <a:buSzPts val="1800"/>
            </a:pPr>
            <a:r>
              <a:rPr lang="en-US" sz="1800" dirty="0" smtClean="0">
                <a:solidFill>
                  <a:srgbClr val="17365D"/>
                </a:solidFill>
              </a:rPr>
              <a:t>MINISTRY OF SCIENCE AND HIGHER EDUCATION OF THE RUSSIAN FEDERATION</a:t>
            </a:r>
          </a:p>
          <a:p>
            <a:pPr lvl="0" algn="ctr">
              <a:lnSpc>
                <a:spcPct val="115000"/>
              </a:lnSpc>
              <a:buClr>
                <a:srgbClr val="17365D"/>
              </a:buClr>
              <a:buSzPts val="1800"/>
            </a:pPr>
            <a:r>
              <a:rPr lang="en-US" sz="1800" dirty="0" smtClean="0">
                <a:solidFill>
                  <a:srgbClr val="17365D"/>
                </a:solidFill>
              </a:rPr>
              <a:t>Federal State Autonomous Educational</a:t>
            </a:r>
          </a:p>
          <a:p>
            <a:pPr lvl="0" algn="ctr">
              <a:lnSpc>
                <a:spcPct val="115000"/>
              </a:lnSpc>
              <a:buClr>
                <a:srgbClr val="17365D"/>
              </a:buClr>
              <a:buSzPts val="1800"/>
            </a:pPr>
            <a:r>
              <a:rPr lang="en-US" sz="1800" dirty="0" smtClean="0">
                <a:solidFill>
                  <a:srgbClr val="17365D"/>
                </a:solidFill>
              </a:rPr>
              <a:t>institution of higher education</a:t>
            </a:r>
          </a:p>
          <a:p>
            <a:pPr lvl="0" algn="ctr">
              <a:lnSpc>
                <a:spcPct val="115000"/>
              </a:lnSpc>
              <a:buClr>
                <a:srgbClr val="17365D"/>
              </a:buClr>
              <a:buSzPts val="1800"/>
            </a:pPr>
            <a:r>
              <a:rPr lang="en-US" sz="1800" dirty="0" smtClean="0">
                <a:solidFill>
                  <a:srgbClr val="17365D"/>
                </a:solidFill>
              </a:rPr>
              <a:t>"Northern (Arctic) Federal University</a:t>
            </a:r>
          </a:p>
          <a:p>
            <a:pPr lvl="0" algn="ctr">
              <a:lnSpc>
                <a:spcPct val="115000"/>
              </a:lnSpc>
              <a:buClr>
                <a:srgbClr val="17365D"/>
              </a:buClr>
              <a:buSzPts val="1800"/>
            </a:pPr>
            <a:r>
              <a:rPr lang="en-US" sz="1800" dirty="0" smtClean="0">
                <a:solidFill>
                  <a:srgbClr val="17365D"/>
                </a:solidFill>
              </a:rPr>
              <a:t> named after M.V. </a:t>
            </a:r>
            <a:r>
              <a:rPr lang="en-US" sz="1800" dirty="0" err="1" smtClean="0">
                <a:solidFill>
                  <a:srgbClr val="17365D"/>
                </a:solidFill>
              </a:rPr>
              <a:t>Lomonosov</a:t>
            </a:r>
            <a:r>
              <a:rPr lang="en-US" sz="1800" dirty="0" smtClean="0">
                <a:solidFill>
                  <a:srgbClr val="17365D"/>
                </a:solidFill>
              </a:rPr>
              <a:t>"</a:t>
            </a:r>
            <a:endParaRPr sz="1800" b="0" i="0" u="none" strike="noStrike" cap="none" dirty="0">
              <a:solidFill>
                <a:srgbClr val="17365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7365D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rgbClr val="17365D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>
              <a:lnSpc>
                <a:spcPct val="115000"/>
              </a:lnSpc>
              <a:buClr>
                <a:srgbClr val="17365D"/>
              </a:buClr>
              <a:buSzPts val="1800"/>
            </a:pPr>
            <a:r>
              <a:rPr lang="en-US" sz="1800" dirty="0" smtClean="0">
                <a:solidFill>
                  <a:srgbClr val="17365D"/>
                </a:solidFill>
              </a:rPr>
              <a:t>HIGHER SCHOOL OF PEDAGOGY, PSYCHOLOGY AND PHYSICAL CULTURE</a:t>
            </a:r>
            <a:endParaRPr sz="1800" b="0" i="0" u="none" strike="noStrike" cap="none" dirty="0">
              <a:solidFill>
                <a:srgbClr val="17365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4826496" y="6397119"/>
            <a:ext cx="2467000" cy="460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buClr>
                <a:srgbClr val="17365D"/>
              </a:buClr>
              <a:buSzPts val="2000"/>
            </a:pPr>
            <a:r>
              <a:rPr lang="en-US" sz="2000" dirty="0" smtClean="0">
                <a:solidFill>
                  <a:srgbClr val="17365D"/>
                </a:solidFill>
              </a:rPr>
              <a:t>Arkhangelsk</a:t>
            </a:r>
            <a:r>
              <a:rPr lang="ru-RU" sz="2000" b="0" i="0" u="none" strike="noStrike" cap="none" dirty="0" smtClean="0">
                <a:solidFill>
                  <a:srgbClr val="17365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000" b="0" i="0" u="none" strike="noStrike" cap="none" dirty="0" smtClean="0">
                <a:solidFill>
                  <a:srgbClr val="17365D"/>
                </a:solidFill>
                <a:latin typeface="Arial"/>
                <a:ea typeface="Arial"/>
                <a:cs typeface="Arial"/>
                <a:sym typeface="Arial"/>
              </a:rPr>
              <a:t>202</a:t>
            </a:r>
            <a:r>
              <a:rPr lang="en-US" sz="2000" b="0" i="0" u="none" strike="noStrike" cap="none" dirty="0" smtClean="0">
                <a:solidFill>
                  <a:srgbClr val="17365D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dirty="0"/>
          </a:p>
          <a:p>
            <a:pPr marL="0" marR="0" lvl="0" indent="0" algn="r" rtl="0">
              <a:spcBef>
                <a:spcPts val="400"/>
              </a:spcBef>
              <a:spcAft>
                <a:spcPts val="0"/>
              </a:spcAft>
              <a:buClr>
                <a:srgbClr val="17365D"/>
              </a:buClr>
              <a:buSzPts val="2000"/>
              <a:buFont typeface="Arial"/>
              <a:buNone/>
            </a:pPr>
            <a:endParaRPr sz="2000" b="1" i="0" u="none" strike="noStrike" cap="none" dirty="0">
              <a:solidFill>
                <a:srgbClr val="17365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30200" algn="ctr" rtl="0">
              <a:spcBef>
                <a:spcPts val="400"/>
              </a:spcBef>
              <a:spcAft>
                <a:spcPts val="0"/>
              </a:spcAft>
              <a:buClr>
                <a:srgbClr val="17365D"/>
              </a:buClr>
              <a:buSzPts val="2000"/>
              <a:buFont typeface="Cambria"/>
              <a:buNone/>
            </a:pPr>
            <a:endParaRPr sz="2000" b="0" i="0" u="none" strike="noStrike" cap="none" dirty="0">
              <a:solidFill>
                <a:srgbClr val="17365D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arfu_presentation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11416</TotalTime>
  <Words>658</Words>
  <Application>Microsoft Office PowerPoint</Application>
  <PresentationFormat>Произвольный</PresentationFormat>
  <Paragraphs>66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narfu_presentation</vt:lpstr>
      <vt:lpstr>«Forms of control when using distance learning English resources».</vt:lpstr>
      <vt:lpstr>Aspects of distance learning and forms of control</vt:lpstr>
      <vt:lpstr>Poll results</vt:lpstr>
      <vt:lpstr>Task example</vt:lpstr>
      <vt:lpstr>Task example</vt:lpstr>
      <vt:lpstr>Слайд 6</vt:lpstr>
      <vt:lpstr>«Forms of control when using distance learning English resources».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КУРСОВОЙ ПРОЕКТ «Проектирование уроков окружающего мира с использованием электронных образовательных ресурсов»</dc:title>
  <dc:creator>Воловик Ольга Анатольевна</dc:creator>
  <cp:lastModifiedBy>1</cp:lastModifiedBy>
  <cp:revision>52</cp:revision>
  <dcterms:created xsi:type="dcterms:W3CDTF">2017-12-26T07:44:00Z</dcterms:created>
  <dcterms:modified xsi:type="dcterms:W3CDTF">2023-05-22T19:13:58Z</dcterms:modified>
</cp:coreProperties>
</file>