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Lst>
  <p:notesMasterIdLst>
    <p:notesMasterId r:id="rId12"/>
  </p:notesMasterIdLst>
  <p:sldIdLst>
    <p:sldId id="256" r:id="rId2"/>
    <p:sldId id="387" r:id="rId3"/>
    <p:sldId id="390" r:id="rId4"/>
    <p:sldId id="388" r:id="rId5"/>
    <p:sldId id="391" r:id="rId6"/>
    <p:sldId id="393" r:id="rId7"/>
    <p:sldId id="394" r:id="rId8"/>
    <p:sldId id="392" r:id="rId9"/>
    <p:sldId id="395" r:id="rId10"/>
    <p:sldId id="38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Татьяна Мамина" initials="ТМ"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50" autoAdjust="0"/>
    <p:restoredTop sz="41441" autoAdjust="0"/>
  </p:normalViewPr>
  <p:slideViewPr>
    <p:cSldViewPr snapToGrid="0" snapToObjects="1">
      <p:cViewPr>
        <p:scale>
          <a:sx n="60" d="100"/>
          <a:sy n="60" d="100"/>
        </p:scale>
        <p:origin x="-1172" y="-26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219F4-26E7-4E6F-9EB5-90148810992F}"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ru-RU"/>
        </a:p>
      </dgm:t>
    </dgm:pt>
    <dgm:pt modelId="{F14A02A9-D3D8-42AD-AD42-5B457AEBE64B}">
      <dgm:prSet custT="1"/>
      <dgm:spPr/>
      <dgm:t>
        <a:bodyPr/>
        <a:lstStyle/>
        <a:p>
          <a:r>
            <a:rPr lang="en-US" sz="2000" b="1" dirty="0" smtClean="0"/>
            <a:t>The break between theory and practice</a:t>
          </a:r>
          <a:endParaRPr lang="ru-RU" sz="2000" b="1" noProof="0" dirty="0"/>
        </a:p>
      </dgm:t>
    </dgm:pt>
    <dgm:pt modelId="{2A034B90-1D3F-42EF-8749-37DF6AD466E0}" type="parTrans" cxnId="{B10D35FE-55F5-45CA-825E-4621EB658A62}">
      <dgm:prSet/>
      <dgm:spPr/>
      <dgm:t>
        <a:bodyPr/>
        <a:lstStyle/>
        <a:p>
          <a:endParaRPr lang="ru-RU"/>
        </a:p>
      </dgm:t>
    </dgm:pt>
    <dgm:pt modelId="{2B098290-5583-4EDB-B347-E3979C125DF4}" type="sibTrans" cxnId="{B10D35FE-55F5-45CA-825E-4621EB658A62}">
      <dgm:prSet/>
      <dgm:spPr/>
      <dgm:t>
        <a:bodyPr/>
        <a:lstStyle/>
        <a:p>
          <a:endParaRPr lang="ru-RU"/>
        </a:p>
      </dgm:t>
    </dgm:pt>
    <dgm:pt modelId="{675F6276-2FA9-4415-AF97-B944501C1300}">
      <dgm:prSet custT="1"/>
      <dgm:spPr/>
      <dgm:t>
        <a:bodyPr/>
        <a:lstStyle/>
        <a:p>
          <a:r>
            <a:rPr lang="en-US" sz="2000" b="1" dirty="0" smtClean="0"/>
            <a:t>The lack of clear criteria for diagnosis, lack of objectivity, prevalence of questionnaires and surveys</a:t>
          </a:r>
          <a:endParaRPr lang="ru-RU" sz="2000" b="1" noProof="0" dirty="0"/>
        </a:p>
      </dgm:t>
    </dgm:pt>
    <dgm:pt modelId="{42311D29-E3C7-41F4-96D0-F94926F43712}" type="parTrans" cxnId="{FA6AF1D6-8FC9-41D8-A1E3-E70550C6C0A2}">
      <dgm:prSet/>
      <dgm:spPr/>
      <dgm:t>
        <a:bodyPr/>
        <a:lstStyle/>
        <a:p>
          <a:endParaRPr lang="ru-RU"/>
        </a:p>
      </dgm:t>
    </dgm:pt>
    <dgm:pt modelId="{530BB8DC-C02F-4422-9F93-5855C2C9C80E}" type="sibTrans" cxnId="{FA6AF1D6-8FC9-41D8-A1E3-E70550C6C0A2}">
      <dgm:prSet/>
      <dgm:spPr/>
      <dgm:t>
        <a:bodyPr/>
        <a:lstStyle/>
        <a:p>
          <a:endParaRPr lang="ru-RU"/>
        </a:p>
      </dgm:t>
    </dgm:pt>
    <dgm:pt modelId="{897B0D2D-F044-4733-BE61-2CB938BA8760}">
      <dgm:prSet custT="1"/>
      <dgm:spPr/>
      <dgm:t>
        <a:bodyPr/>
        <a:lstStyle/>
        <a:p>
          <a:r>
            <a:rPr lang="en-US" sz="2000" b="1" dirty="0" smtClean="0"/>
            <a:t>The historical problem</a:t>
          </a:r>
        </a:p>
      </dgm:t>
    </dgm:pt>
    <dgm:pt modelId="{25F9A152-91C7-49BF-A7B1-3B0AA87720FD}" type="parTrans" cxnId="{7A554125-CAD1-4486-BEFF-43943E2332C0}">
      <dgm:prSet/>
      <dgm:spPr/>
      <dgm:t>
        <a:bodyPr/>
        <a:lstStyle/>
        <a:p>
          <a:endParaRPr lang="ru-RU"/>
        </a:p>
      </dgm:t>
    </dgm:pt>
    <dgm:pt modelId="{F12AB68C-10E6-4207-814D-59D68463672A}" type="sibTrans" cxnId="{7A554125-CAD1-4486-BEFF-43943E2332C0}">
      <dgm:prSet/>
      <dgm:spPr/>
      <dgm:t>
        <a:bodyPr/>
        <a:lstStyle/>
        <a:p>
          <a:endParaRPr lang="ru-RU"/>
        </a:p>
      </dgm:t>
    </dgm:pt>
    <dgm:pt modelId="{0B6F0A5A-A753-418C-B784-215518005872}" type="pres">
      <dgm:prSet presAssocID="{A44219F4-26E7-4E6F-9EB5-90148810992F}" presName="Name0" presStyleCnt="0">
        <dgm:presLayoutVars>
          <dgm:dir/>
          <dgm:resizeHandles val="exact"/>
        </dgm:presLayoutVars>
      </dgm:prSet>
      <dgm:spPr/>
      <dgm:t>
        <a:bodyPr/>
        <a:lstStyle/>
        <a:p>
          <a:endParaRPr lang="ru-RU"/>
        </a:p>
      </dgm:t>
    </dgm:pt>
    <dgm:pt modelId="{FDC96958-BBBD-4A48-8B4B-26E844EE7337}" type="pres">
      <dgm:prSet presAssocID="{897B0D2D-F044-4733-BE61-2CB938BA8760}" presName="node" presStyleLbl="node1" presStyleIdx="0" presStyleCnt="3">
        <dgm:presLayoutVars>
          <dgm:bulletEnabled val="1"/>
        </dgm:presLayoutVars>
      </dgm:prSet>
      <dgm:spPr/>
      <dgm:t>
        <a:bodyPr/>
        <a:lstStyle/>
        <a:p>
          <a:endParaRPr lang="ru-RU"/>
        </a:p>
      </dgm:t>
    </dgm:pt>
    <dgm:pt modelId="{2255069A-8B77-4933-BCE5-5F50D4091339}" type="pres">
      <dgm:prSet presAssocID="{F12AB68C-10E6-4207-814D-59D68463672A}" presName="sibTrans" presStyleCnt="0"/>
      <dgm:spPr/>
    </dgm:pt>
    <dgm:pt modelId="{037241E9-4ED4-4EA3-9DBE-3779265030A5}" type="pres">
      <dgm:prSet presAssocID="{F14A02A9-D3D8-42AD-AD42-5B457AEBE64B}" presName="node" presStyleLbl="node1" presStyleIdx="1" presStyleCnt="3">
        <dgm:presLayoutVars>
          <dgm:bulletEnabled val="1"/>
        </dgm:presLayoutVars>
      </dgm:prSet>
      <dgm:spPr/>
      <dgm:t>
        <a:bodyPr/>
        <a:lstStyle/>
        <a:p>
          <a:endParaRPr lang="ru-RU"/>
        </a:p>
      </dgm:t>
    </dgm:pt>
    <dgm:pt modelId="{42E23C67-F1E4-43E9-B142-1437204382C7}" type="pres">
      <dgm:prSet presAssocID="{2B098290-5583-4EDB-B347-E3979C125DF4}" presName="sibTrans" presStyleCnt="0"/>
      <dgm:spPr/>
    </dgm:pt>
    <dgm:pt modelId="{E75EFA3E-863E-49E8-AD50-861EB69AE085}" type="pres">
      <dgm:prSet presAssocID="{675F6276-2FA9-4415-AF97-B944501C1300}" presName="node" presStyleLbl="node1" presStyleIdx="2" presStyleCnt="3">
        <dgm:presLayoutVars>
          <dgm:bulletEnabled val="1"/>
        </dgm:presLayoutVars>
      </dgm:prSet>
      <dgm:spPr/>
      <dgm:t>
        <a:bodyPr/>
        <a:lstStyle/>
        <a:p>
          <a:endParaRPr lang="ru-RU"/>
        </a:p>
      </dgm:t>
    </dgm:pt>
  </dgm:ptLst>
  <dgm:cxnLst>
    <dgm:cxn modelId="{1666356A-35D2-437E-AFBF-48A7398DBEE0}" type="presOf" srcId="{A44219F4-26E7-4E6F-9EB5-90148810992F}" destId="{0B6F0A5A-A753-418C-B784-215518005872}" srcOrd="0" destOrd="0" presId="urn:microsoft.com/office/officeart/2005/8/layout/hList6"/>
    <dgm:cxn modelId="{7A554125-CAD1-4486-BEFF-43943E2332C0}" srcId="{A44219F4-26E7-4E6F-9EB5-90148810992F}" destId="{897B0D2D-F044-4733-BE61-2CB938BA8760}" srcOrd="0" destOrd="0" parTransId="{25F9A152-91C7-49BF-A7B1-3B0AA87720FD}" sibTransId="{F12AB68C-10E6-4207-814D-59D68463672A}"/>
    <dgm:cxn modelId="{F30057FC-7DFE-4F66-867B-C3CD99841AE9}" type="presOf" srcId="{675F6276-2FA9-4415-AF97-B944501C1300}" destId="{E75EFA3E-863E-49E8-AD50-861EB69AE085}" srcOrd="0" destOrd="0" presId="urn:microsoft.com/office/officeart/2005/8/layout/hList6"/>
    <dgm:cxn modelId="{4C832F47-C537-4234-B5D4-189B9A0414AB}" type="presOf" srcId="{897B0D2D-F044-4733-BE61-2CB938BA8760}" destId="{FDC96958-BBBD-4A48-8B4B-26E844EE7337}" srcOrd="0" destOrd="0" presId="urn:microsoft.com/office/officeart/2005/8/layout/hList6"/>
    <dgm:cxn modelId="{FA6AF1D6-8FC9-41D8-A1E3-E70550C6C0A2}" srcId="{A44219F4-26E7-4E6F-9EB5-90148810992F}" destId="{675F6276-2FA9-4415-AF97-B944501C1300}" srcOrd="2" destOrd="0" parTransId="{42311D29-E3C7-41F4-96D0-F94926F43712}" sibTransId="{530BB8DC-C02F-4422-9F93-5855C2C9C80E}"/>
    <dgm:cxn modelId="{B10D35FE-55F5-45CA-825E-4621EB658A62}" srcId="{A44219F4-26E7-4E6F-9EB5-90148810992F}" destId="{F14A02A9-D3D8-42AD-AD42-5B457AEBE64B}" srcOrd="1" destOrd="0" parTransId="{2A034B90-1D3F-42EF-8749-37DF6AD466E0}" sibTransId="{2B098290-5583-4EDB-B347-E3979C125DF4}"/>
    <dgm:cxn modelId="{00079720-DF1B-411E-807E-E82A680BD513}" type="presOf" srcId="{F14A02A9-D3D8-42AD-AD42-5B457AEBE64B}" destId="{037241E9-4ED4-4EA3-9DBE-3779265030A5}" srcOrd="0" destOrd="0" presId="urn:microsoft.com/office/officeart/2005/8/layout/hList6"/>
    <dgm:cxn modelId="{66D4C89F-EEEF-4B05-8FE6-D198F3557ED6}" type="presParOf" srcId="{0B6F0A5A-A753-418C-B784-215518005872}" destId="{FDC96958-BBBD-4A48-8B4B-26E844EE7337}" srcOrd="0" destOrd="0" presId="urn:microsoft.com/office/officeart/2005/8/layout/hList6"/>
    <dgm:cxn modelId="{13888F25-8A06-4428-869C-0B95A6FCCA18}" type="presParOf" srcId="{0B6F0A5A-A753-418C-B784-215518005872}" destId="{2255069A-8B77-4933-BCE5-5F50D4091339}" srcOrd="1" destOrd="0" presId="urn:microsoft.com/office/officeart/2005/8/layout/hList6"/>
    <dgm:cxn modelId="{224E3F31-83A0-443F-B68B-68FB36050093}" type="presParOf" srcId="{0B6F0A5A-A753-418C-B784-215518005872}" destId="{037241E9-4ED4-4EA3-9DBE-3779265030A5}" srcOrd="2" destOrd="0" presId="urn:microsoft.com/office/officeart/2005/8/layout/hList6"/>
    <dgm:cxn modelId="{5DF6C641-B86E-4F76-96D4-9A3CC9C45999}" type="presParOf" srcId="{0B6F0A5A-A753-418C-B784-215518005872}" destId="{42E23C67-F1E4-43E9-B142-1437204382C7}" srcOrd="3" destOrd="0" presId="urn:microsoft.com/office/officeart/2005/8/layout/hList6"/>
    <dgm:cxn modelId="{ED441FB1-76D6-4CD8-AFFF-27058161692C}" type="presParOf" srcId="{0B6F0A5A-A753-418C-B784-215518005872}" destId="{E75EFA3E-863E-49E8-AD50-861EB69AE085}" srcOrd="4" destOrd="0" presId="urn:microsoft.com/office/officeart/2005/8/layout/h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DC96958-BBBD-4A48-8B4B-26E844EE7337}">
      <dsp:nvSpPr>
        <dsp:cNvPr id="0" name=""/>
        <dsp:cNvSpPr/>
      </dsp:nvSpPr>
      <dsp:spPr>
        <a:xfrm rot="16200000">
          <a:off x="364074" y="-362673"/>
          <a:ext cx="2918296" cy="3643642"/>
        </a:xfrm>
        <a:prstGeom prst="flowChartManualOperation">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en-US" sz="2000" b="1" kern="1200" dirty="0" smtClean="0"/>
            <a:t>The historical problem</a:t>
          </a:r>
        </a:p>
      </dsp:txBody>
      <dsp:txXfrm rot="16200000">
        <a:off x="364074" y="-362673"/>
        <a:ext cx="2918296" cy="3643642"/>
      </dsp:txXfrm>
    </dsp:sp>
    <dsp:sp modelId="{037241E9-4ED4-4EA3-9DBE-3779265030A5}">
      <dsp:nvSpPr>
        <dsp:cNvPr id="0" name=""/>
        <dsp:cNvSpPr/>
      </dsp:nvSpPr>
      <dsp:spPr>
        <a:xfrm rot="16200000">
          <a:off x="4280990" y="-362673"/>
          <a:ext cx="2918296" cy="3643642"/>
        </a:xfrm>
        <a:prstGeom prst="flowChartManualOperation">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en-US" sz="2000" b="1" kern="1200" dirty="0" smtClean="0"/>
            <a:t>The break between theory and practice</a:t>
          </a:r>
          <a:endParaRPr lang="ru-RU" sz="2000" b="1" kern="1200" noProof="0" dirty="0"/>
        </a:p>
      </dsp:txBody>
      <dsp:txXfrm rot="16200000">
        <a:off x="4280990" y="-362673"/>
        <a:ext cx="2918296" cy="3643642"/>
      </dsp:txXfrm>
    </dsp:sp>
    <dsp:sp modelId="{E75EFA3E-863E-49E8-AD50-861EB69AE085}">
      <dsp:nvSpPr>
        <dsp:cNvPr id="0" name=""/>
        <dsp:cNvSpPr/>
      </dsp:nvSpPr>
      <dsp:spPr>
        <a:xfrm rot="16200000">
          <a:off x="8197906" y="-362673"/>
          <a:ext cx="2918296" cy="3643642"/>
        </a:xfrm>
        <a:prstGeom prst="flowChartManualOperation">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en-US" sz="2000" b="1" kern="1200" dirty="0" smtClean="0"/>
            <a:t>The lack of clear criteria for diagnosis, lack of objectivity, prevalence of questionnaires and surveys</a:t>
          </a:r>
          <a:endParaRPr lang="ru-RU" sz="2000" b="1" kern="1200" noProof="0" dirty="0"/>
        </a:p>
      </dsp:txBody>
      <dsp:txXfrm rot="16200000">
        <a:off x="8197906" y="-362673"/>
        <a:ext cx="2918296" cy="364364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F760D2-119F-42CC-B1A5-22086A4353A6}" type="datetimeFigureOut">
              <a:rPr lang="ru-RU" smtClean="0"/>
              <a:pPr/>
              <a:t>17.05.2022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EA6454-694C-41D5-8AE2-AAC0A830061A}" type="slidenum">
              <a:rPr lang="ru-RU" smtClean="0"/>
              <a:pPr/>
              <a:t>‹#›</a:t>
            </a:fld>
            <a:endParaRPr lang="ru-RU"/>
          </a:p>
        </p:txBody>
      </p:sp>
    </p:spTree>
    <p:extLst>
      <p:ext uri="{BB962C8B-B14F-4D97-AF65-F5344CB8AC3E}">
        <p14:creationId xmlns="" xmlns:p14="http://schemas.microsoft.com/office/powerpoint/2010/main" val="3311824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4EA6454-694C-41D5-8AE2-AAC0A830061A}" type="slidenum">
              <a:rPr lang="ru-RU" smtClean="0"/>
              <a:pPr/>
              <a:t>1</a:t>
            </a:fld>
            <a:endParaRPr lang="ru-RU"/>
          </a:p>
        </p:txBody>
      </p:sp>
    </p:spTree>
    <p:extLst>
      <p:ext uri="{BB962C8B-B14F-4D97-AF65-F5344CB8AC3E}">
        <p14:creationId xmlns="" xmlns:p14="http://schemas.microsoft.com/office/powerpoint/2010/main" val="691571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4EA6454-694C-41D5-8AE2-AAC0A830061A}" type="slidenum">
              <a:rPr lang="ru-RU" smtClean="0"/>
              <a:pPr/>
              <a:t>10</a:t>
            </a:fld>
            <a:endParaRPr lang="ru-RU"/>
          </a:p>
        </p:txBody>
      </p:sp>
    </p:spTree>
    <p:extLst>
      <p:ext uri="{BB962C8B-B14F-4D97-AF65-F5344CB8AC3E}">
        <p14:creationId xmlns="" xmlns:p14="http://schemas.microsoft.com/office/powerpoint/2010/main" val="2462552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9" cy="2677648"/>
          </a:xfr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bwMode="gray">
          <a:xfrm rot="5400000">
            <a:off x="10176281" y="1792225"/>
            <a:ext cx="990599" cy="304799"/>
          </a:xfrm>
        </p:spPr>
        <p:txBody>
          <a:bodyPr anchor="t"/>
          <a:lstStyle>
            <a:lvl1pPr algn="l">
              <a:defRPr b="0" i="0">
                <a:solidFill>
                  <a:schemeClr val="bg1"/>
                </a:solidFill>
              </a:defRPr>
            </a:lvl1pPr>
          </a:lstStyle>
          <a:p>
            <a:fld id="{78ABE3C1-DBE1-495D-B57B-2849774B866A}" type="datetimeFigureOut">
              <a:rPr lang="en-US" smtClean="0"/>
              <a:pPr/>
              <a:t>5/17/2022</a:t>
            </a:fld>
            <a:endParaRPr lang="en-US" dirty="0"/>
          </a:p>
        </p:txBody>
      </p:sp>
      <p:sp>
        <p:nvSpPr>
          <p:cNvPr id="5" name="Footer Placeholder 4"/>
          <p:cNvSpPr>
            <a:spLocks noGrp="1"/>
          </p:cNvSpPr>
          <p:nvPr>
            <p:ph type="ftr" sz="quarter" idx="11"/>
          </p:nvPr>
        </p:nvSpPr>
        <p:spPr bwMode="gray">
          <a:xfrm rot="5400000">
            <a:off x="8963576" y="3226822"/>
            <a:ext cx="3859795" cy="304801"/>
          </a:xfrm>
        </p:spPr>
        <p:txBody>
          <a:bodyPr anchor="b"/>
          <a:lstStyle>
            <a:lvl1pPr>
              <a:defRPr b="0" i="0">
                <a:solidFill>
                  <a:schemeClr val="bg1"/>
                </a:solidFill>
              </a:defRPr>
            </a:lvl1pPr>
          </a:lstStyle>
          <a:p>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10" y="292610"/>
            <a:ext cx="838199" cy="767687"/>
          </a:xfrm>
        </p:spPr>
        <p:txBody>
          <a:bodyPr/>
          <a:lstStyle>
            <a:lvl1pPr>
              <a:defRPr sz="2800" b="0" i="0"/>
            </a:lvl1p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66447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5945"/>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D6E9DEC-419B-4CC5-A080-3B06BD5A8291}" type="datetimeFigureOut">
              <a:rPr lang="en-US" smtClean="0"/>
              <a:pPr/>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68221026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063416"/>
            <a:ext cx="8825659" cy="1379755"/>
          </a:xfrm>
        </p:spPr>
        <p:txBody>
          <a:bodyPr anchor="ctr"/>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4955"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9D6E9DEC-419B-4CC5-A080-3B06BD5A8291}" type="datetimeFigureOut">
              <a:rPr lang="en-US" smtClean="0"/>
              <a:pPr/>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6138394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2" y="980517"/>
            <a:ext cx="8460983" cy="2705034"/>
          </a:xfrm>
        </p:spPr>
        <p:txBody>
          <a:bodyPr anchor="ctr"/>
          <a:lstStyle>
            <a:lvl1pPr>
              <a:defRPr sz="4000"/>
            </a:lvl1pPr>
          </a:lstStyle>
          <a:p>
            <a:r>
              <a:rPr lang="ru-RU"/>
              <a:t>Образец заголовка</a:t>
            </a:r>
            <a:endParaRPr lang="en-US" dirty="0"/>
          </a:p>
        </p:txBody>
      </p:sp>
      <p:sp>
        <p:nvSpPr>
          <p:cNvPr id="14" name="Text Placeholder 3"/>
          <p:cNvSpPr>
            <a:spLocks noGrp="1"/>
          </p:cNvSpPr>
          <p:nvPr>
            <p:ph type="body" sz="half" idx="13"/>
          </p:nvPr>
        </p:nvSpPr>
        <p:spPr bwMode="gray">
          <a:xfrm>
            <a:off x="1945946"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5"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9D6E9DEC-419B-4CC5-A080-3B06BD5A8291}" type="datetimeFigureOut">
              <a:rPr lang="en-US" smtClean="0"/>
              <a:pPr/>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416842735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404477"/>
            <a:ext cx="8825659" cy="1788704"/>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38587" y="5024967"/>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D6E9DEC-419B-4CC5-A080-3B06BD5A8291}" type="datetimeFigureOut">
              <a:rPr lang="en-US" smtClean="0"/>
              <a:pPr/>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4998600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5" y="947920"/>
            <a:ext cx="8761413" cy="728480"/>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5"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5"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2"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2" y="3187263"/>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6701" y="2603502"/>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22" name="Straight Connector 21"/>
          <p:cNvCxnSpPr/>
          <p:nvPr/>
        </p:nvCxnSpPr>
        <p:spPr>
          <a:xfrm>
            <a:off x="440397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D6E9DEC-419B-4CC5-A080-3B06BD5A8291}" type="datetimeFigureOut">
              <a:rPr lang="en-US" smtClean="0"/>
              <a:pPr/>
              <a:t>5/17/2022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93698502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5" y="4532846"/>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1334552" y="2611246"/>
            <a:ext cx="2691243"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1154954" y="5109109"/>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68866"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4748463" y="2642840"/>
            <a:ext cx="2691243"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4568866" y="5109109"/>
            <a:ext cx="3050439"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3434"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8163031" y="2618992"/>
            <a:ext cx="2691243"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983435" y="5109109"/>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21" name="Straight Connector 20"/>
          <p:cNvCxnSpPr/>
          <p:nvPr/>
        </p:nvCxnSpPr>
        <p:spPr>
          <a:xfrm>
            <a:off x="440583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3"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D6E9DEC-419B-4CC5-A080-3B06BD5A8291}" type="datetimeFigureOut">
              <a:rPr lang="en-US" smtClean="0"/>
              <a:pPr/>
              <a:t>5/17/2022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36538663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5" y="947920"/>
            <a:ext cx="8761413" cy="728480"/>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154955" y="2603500"/>
            <a:ext cx="8825659" cy="341630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pPr/>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4109526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6" y="1297430"/>
            <a:ext cx="1409965" cy="4729626"/>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1154953" y="1297431"/>
            <a:ext cx="6247547" cy="472962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pPr/>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14679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5" y="947920"/>
            <a:ext cx="8761413" cy="728480"/>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pPr/>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02573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8" y="2677646"/>
            <a:ext cx="4351023" cy="2283823"/>
          </a:xfrm>
        </p:spPr>
        <p:txBody>
          <a:bodyPr anchor="ctr"/>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5561"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0578ACC-22D6-47C1-A373-4FD133E34F3C}" type="datetimeFigureOut">
              <a:rPr lang="en-US" smtClean="0"/>
              <a:pPr/>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557776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51368" y="2603502"/>
            <a:ext cx="4828744" cy="341630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13" y="2603502"/>
            <a:ext cx="4825159" cy="3377705"/>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pPr/>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3342547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4" y="2636063"/>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212326"/>
            <a:ext cx="4825159" cy="280747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11" y="2603501"/>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4" y="3212327"/>
            <a:ext cx="4825159" cy="2807474"/>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pPr/>
              <a:t>5/17/2022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536016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pPr/>
              <a:t>5/17/2022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209864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pPr/>
              <a:t>5/17/2022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06852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81148" y="1447800"/>
            <a:ext cx="5190065" cy="45720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5" y="3129282"/>
            <a:ext cx="2793159"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331444B-B92B-4E27-8C94-BB93EAF5CB18}" type="datetimeFigureOut">
              <a:rPr lang="en-US" smtClean="0"/>
              <a:pPr/>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418347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8" y="1693332"/>
            <a:ext cx="3860259" cy="173566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63EFA5E-FA76-400D-B3DC-F0BA90E6D107}" type="datetimeFigureOut">
              <a:rPr lang="en-US" smtClean="0"/>
              <a:pPr/>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403778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5" y="947920"/>
            <a:ext cx="8761413" cy="728480"/>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5" y="2603500"/>
            <a:ext cx="8761413"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Footer Placeholder 4"/>
          <p:cNvSpPr>
            <a:spLocks noGrp="1"/>
          </p:cNvSpPr>
          <p:nvPr>
            <p:ph type="ftr" sz="quarter" idx="3"/>
          </p:nvPr>
        </p:nvSpPr>
        <p:spPr>
          <a:xfrm>
            <a:off x="561111" y="6391841"/>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4" name="Date Placeholder 3"/>
          <p:cNvSpPr>
            <a:spLocks noGrp="1"/>
          </p:cNvSpPr>
          <p:nvPr>
            <p:ph type="dt" sz="half" idx="2"/>
          </p:nvPr>
        </p:nvSpPr>
        <p:spPr>
          <a:xfrm>
            <a:off x="10650939" y="6394409"/>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9D6E9DEC-419B-4CC5-A080-3B06BD5A8291}" type="datetimeFigureOut">
              <a:rPr lang="en-US" smtClean="0"/>
              <a:pPr/>
              <a:t>5/17/2022</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2" y="295731"/>
            <a:ext cx="838199" cy="767687"/>
          </a:xfrm>
          <a:prstGeom prst="rect">
            <a:avLst/>
          </a:prstGeom>
        </p:spPr>
        <p:txBody>
          <a:bodyPr vert="horz" lIns="91440" tIns="45720" rIns="91440" bIns="45720" rtlCol="0" anchor="b"/>
          <a:lstStyle>
            <a:lvl1pPr algn="ctr">
              <a:defRPr sz="2800" b="0" i="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1163950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tel:8800700193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welcome@nannyowl.ru" TargetMode="External"/><Relationship Id="rId4" Type="http://schemas.openxmlformats.org/officeDocument/2006/relationships/hyperlink" Target="tel:8812200484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mailto:welcome@nannyowl.ru" TargetMode="External"/><Relationship Id="rId5" Type="http://schemas.openxmlformats.org/officeDocument/2006/relationships/hyperlink" Target="tel:88122004846" TargetMode="External"/><Relationship Id="rId4" Type="http://schemas.openxmlformats.org/officeDocument/2006/relationships/hyperlink" Target="tel:8800700193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42ACA9E-038D-AA4A-BE83-33A8E768B21A}"/>
              </a:ext>
            </a:extLst>
          </p:cNvPr>
          <p:cNvSpPr>
            <a:spLocks noGrp="1"/>
          </p:cNvSpPr>
          <p:nvPr>
            <p:ph type="ctrTitle"/>
          </p:nvPr>
        </p:nvSpPr>
        <p:spPr>
          <a:xfrm>
            <a:off x="680771" y="3509035"/>
            <a:ext cx="10987507" cy="907725"/>
          </a:xfrm>
        </p:spPr>
        <p:txBody>
          <a:bodyPr/>
          <a:lstStyle/>
          <a:p>
            <a:pPr algn="ct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dirty="0" err="1" smtClean="0"/>
              <a:t>Psychomoto</a:t>
            </a:r>
            <a:r>
              <a:rPr lang="en-US" sz="3600" dirty="0" smtClean="0"/>
              <a:t>, cognitive and emotional development of children in the context of digitalization.</a:t>
            </a:r>
            <a:r>
              <a:rPr lang="ru-RU" sz="3600" dirty="0" smtClean="0"/>
              <a:t/>
            </a:r>
            <a:br>
              <a:rPr lang="ru-RU" sz="3600" dirty="0" smtClean="0"/>
            </a:br>
            <a:r>
              <a:rPr lang="ru-RU" sz="3600" dirty="0" smtClean="0"/>
              <a:t/>
            </a:r>
            <a:br>
              <a:rPr lang="ru-RU" sz="3600" dirty="0" smtClean="0"/>
            </a:br>
            <a:r>
              <a:rPr lang="ru-RU" sz="3600" b="1" dirty="0" smtClean="0"/>
              <a:t/>
            </a:r>
            <a:br>
              <a:rPr lang="ru-RU" sz="3600" b="1" dirty="0" smtClean="0"/>
            </a:br>
            <a:r>
              <a:rPr lang="ru-RU" sz="4000" b="1" dirty="0" smtClean="0">
                <a:latin typeface="Arial" pitchFamily="34" charset="0"/>
                <a:cs typeface="Arial" pitchFamily="34" charset="0"/>
              </a:rPr>
              <a:t/>
            </a:r>
            <a:br>
              <a:rPr lang="ru-RU" sz="4000" b="1" dirty="0" smtClean="0">
                <a:latin typeface="Arial" pitchFamily="34" charset="0"/>
                <a:cs typeface="Arial" pitchFamily="34" charset="0"/>
              </a:rPr>
            </a:br>
            <a:endParaRPr lang="ru-RU" sz="1800" b="1" dirty="0">
              <a:solidFill>
                <a:schemeClr val="accent1"/>
              </a:solidFill>
              <a:latin typeface="Arial" pitchFamily="34" charset="0"/>
              <a:cs typeface="Arial" pitchFamily="34" charset="0"/>
            </a:endParaRPr>
          </a:p>
        </p:txBody>
      </p:sp>
      <p:sp>
        <p:nvSpPr>
          <p:cNvPr id="3" name="Подзаголовок 2">
            <a:extLst>
              <a:ext uri="{FF2B5EF4-FFF2-40B4-BE49-F238E27FC236}">
                <a16:creationId xmlns:a16="http://schemas.microsoft.com/office/drawing/2014/main" xmlns="" id="{2571EC90-6B0D-8544-ACA8-4B2E6347DCDE}"/>
              </a:ext>
            </a:extLst>
          </p:cNvPr>
          <p:cNvSpPr>
            <a:spLocks noGrp="1"/>
          </p:cNvSpPr>
          <p:nvPr>
            <p:ph type="subTitle" idx="1"/>
          </p:nvPr>
        </p:nvSpPr>
        <p:spPr>
          <a:xfrm>
            <a:off x="825557" y="5115697"/>
            <a:ext cx="2807329" cy="1070943"/>
          </a:xfrm>
        </p:spPr>
        <p:txBody>
          <a:bodyPr>
            <a:noAutofit/>
          </a:bodyPr>
          <a:lstStyle/>
          <a:p>
            <a:pPr fontAlgn="base"/>
            <a:r>
              <a:rPr lang="ru-RU" sz="1100" b="1" dirty="0" smtClean="0">
                <a:latin typeface="Arial" pitchFamily="34" charset="0"/>
                <a:cs typeface="Arial" pitchFamily="34" charset="0"/>
                <a:hlinkClick r:id="rId3"/>
              </a:rPr>
              <a:t>8 </a:t>
            </a:r>
            <a:r>
              <a:rPr lang="ru-RU" sz="1100" b="1" dirty="0">
                <a:latin typeface="Arial" pitchFamily="34" charset="0"/>
                <a:cs typeface="Arial" pitchFamily="34" charset="0"/>
                <a:hlinkClick r:id="rId3"/>
              </a:rPr>
              <a:t>(800) 700-19-34</a:t>
            </a:r>
            <a:endParaRPr lang="ru-RU" sz="1100" b="1" dirty="0">
              <a:latin typeface="Arial" pitchFamily="34" charset="0"/>
              <a:cs typeface="Arial" pitchFamily="34" charset="0"/>
            </a:endParaRPr>
          </a:p>
          <a:p>
            <a:pPr fontAlgn="base"/>
            <a:r>
              <a:rPr lang="ru-RU" sz="1100" b="1" dirty="0">
                <a:latin typeface="Arial" pitchFamily="34" charset="0"/>
                <a:cs typeface="Arial" pitchFamily="34" charset="0"/>
                <a:hlinkClick r:id="rId4"/>
              </a:rPr>
              <a:t>8 (812) </a:t>
            </a:r>
            <a:r>
              <a:rPr lang="ru-RU" sz="1100" b="1" dirty="0" smtClean="0">
                <a:latin typeface="Arial" pitchFamily="34" charset="0"/>
                <a:cs typeface="Arial" pitchFamily="34" charset="0"/>
                <a:hlinkClick r:id="rId4"/>
              </a:rPr>
              <a:t>200-48-46</a:t>
            </a:r>
            <a:endParaRPr lang="ru-RU" sz="1100" b="1" dirty="0" smtClean="0">
              <a:latin typeface="Arial" pitchFamily="34" charset="0"/>
              <a:cs typeface="Arial" pitchFamily="34" charset="0"/>
            </a:endParaRPr>
          </a:p>
          <a:p>
            <a:pPr fontAlgn="base"/>
            <a:r>
              <a:rPr lang="ru-RU" sz="1100" b="1" u="sng" dirty="0" smtClean="0">
                <a:latin typeface="Arial" pitchFamily="34" charset="0"/>
                <a:cs typeface="Arial" pitchFamily="34" charset="0"/>
              </a:rPr>
              <a:t>СОВА-НЯНЬКА.РФ</a:t>
            </a:r>
            <a:endParaRPr lang="ru-RU" sz="1100" b="1" u="sng" dirty="0">
              <a:latin typeface="Arial" pitchFamily="34" charset="0"/>
              <a:cs typeface="Arial" pitchFamily="34" charset="0"/>
            </a:endParaRPr>
          </a:p>
          <a:p>
            <a:pPr fontAlgn="base"/>
            <a:r>
              <a:rPr lang="en" sz="1100" b="1" dirty="0" smtClean="0">
                <a:latin typeface="Arial" pitchFamily="34" charset="0"/>
                <a:cs typeface="Arial" pitchFamily="34" charset="0"/>
                <a:hlinkClick r:id="rId5"/>
              </a:rPr>
              <a:t>welcome@nannyowl.ru</a:t>
            </a:r>
            <a:endParaRPr lang="en" sz="1100" b="1" dirty="0">
              <a:latin typeface="Arial" pitchFamily="34" charset="0"/>
              <a:cs typeface="Arial" pitchFamily="34" charset="0"/>
            </a:endParaRPr>
          </a:p>
        </p:txBody>
      </p:sp>
      <p:pic>
        <p:nvPicPr>
          <p:cNvPr id="4" name="image9.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0239632" y="5072889"/>
            <a:ext cx="1038314" cy="1113751"/>
          </a:xfrm>
          <a:prstGeom prst="rect">
            <a:avLst/>
          </a:prstGeom>
        </p:spPr>
      </p:pic>
      <p:sp>
        <p:nvSpPr>
          <p:cNvPr id="6" name="TextBox 5"/>
          <p:cNvSpPr txBox="1"/>
          <p:nvPr/>
        </p:nvSpPr>
        <p:spPr>
          <a:xfrm>
            <a:off x="680771" y="3072341"/>
            <a:ext cx="5299009" cy="1508105"/>
          </a:xfrm>
          <a:prstGeom prst="rect">
            <a:avLst/>
          </a:prstGeom>
          <a:noFill/>
        </p:spPr>
        <p:txBody>
          <a:bodyPr wrap="square" rtlCol="0">
            <a:spAutoFit/>
          </a:bodyPr>
          <a:lstStyle/>
          <a:p>
            <a:pPr algn="r"/>
            <a:r>
              <a:rPr lang="en-US" sz="1600" b="1" dirty="0" err="1" smtClean="0">
                <a:solidFill>
                  <a:schemeClr val="bg1"/>
                </a:solidFill>
              </a:rPr>
              <a:t>Mamina</a:t>
            </a:r>
            <a:r>
              <a:rPr lang="en-US" sz="1600" b="1" dirty="0" smtClean="0">
                <a:solidFill>
                  <a:schemeClr val="bg1"/>
                </a:solidFill>
              </a:rPr>
              <a:t> Tatiana, Head of the Scientific and Methodological Center, “</a:t>
            </a:r>
            <a:r>
              <a:rPr lang="en-US" sz="1600" b="1" dirty="0" err="1" smtClean="0">
                <a:solidFill>
                  <a:schemeClr val="bg1"/>
                </a:solidFill>
              </a:rPr>
              <a:t>NannyOwl</a:t>
            </a:r>
            <a:r>
              <a:rPr lang="en-US" sz="1600" b="1" dirty="0" smtClean="0">
                <a:solidFill>
                  <a:schemeClr val="bg1"/>
                </a:solidFill>
              </a:rPr>
              <a:t>” Group, PH.D in Psychology, Senior teacher of Department of Personality Psychology Saint Petersburg State University</a:t>
            </a:r>
            <a:endParaRPr lang="ru-RU" sz="1600" b="1" dirty="0" smtClean="0">
              <a:solidFill>
                <a:schemeClr val="bg1"/>
              </a:solidFill>
            </a:endParaRPr>
          </a:p>
          <a:p>
            <a:endParaRPr lang="ru-RU" sz="1200" b="1" dirty="0" smtClean="0">
              <a:solidFill>
                <a:schemeClr val="bg1"/>
              </a:solidFill>
            </a:endParaRPr>
          </a:p>
        </p:txBody>
      </p:sp>
      <p:pic>
        <p:nvPicPr>
          <p:cNvPr id="7" name="image9.png">
            <a:extLst>
              <a:ext uri="{FF2B5EF4-FFF2-40B4-BE49-F238E27FC236}">
                <a16:creationId xmlns:a16="http://schemas.microsoft.com/office/drawing/2014/main" xmlns="" id="{2AC0F47A-F273-0348-91D2-C61C568D156B}"/>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0485907" y="439714"/>
            <a:ext cx="627795" cy="673405"/>
          </a:xfrm>
          <a:prstGeom prst="rect">
            <a:avLst/>
          </a:prstGeom>
        </p:spPr>
      </p:pic>
      <p:sp>
        <p:nvSpPr>
          <p:cNvPr id="10" name="TextBox 9"/>
          <p:cNvSpPr txBox="1"/>
          <p:nvPr/>
        </p:nvSpPr>
        <p:spPr>
          <a:xfrm>
            <a:off x="6369269" y="3072341"/>
            <a:ext cx="5299009" cy="1077218"/>
          </a:xfrm>
          <a:prstGeom prst="rect">
            <a:avLst/>
          </a:prstGeom>
          <a:noFill/>
        </p:spPr>
        <p:txBody>
          <a:bodyPr wrap="square" rtlCol="0">
            <a:spAutoFit/>
          </a:bodyPr>
          <a:lstStyle/>
          <a:p>
            <a:pPr algn="r"/>
            <a:r>
              <a:rPr lang="en-US" sz="1600" b="1" dirty="0" err="1" smtClean="0">
                <a:solidFill>
                  <a:schemeClr val="bg1"/>
                </a:solidFill>
              </a:rPr>
              <a:t>Karpinskaya</a:t>
            </a:r>
            <a:r>
              <a:rPr lang="en-US" sz="1600" b="1" dirty="0" smtClean="0">
                <a:solidFill>
                  <a:schemeClr val="bg1"/>
                </a:solidFill>
              </a:rPr>
              <a:t> Valeria, Professor of Psychology, Institute of the Human Brain. N.P. </a:t>
            </a:r>
            <a:r>
              <a:rPr lang="en-US" sz="1600" b="1" dirty="0" err="1" smtClean="0">
                <a:solidFill>
                  <a:schemeClr val="bg1"/>
                </a:solidFill>
              </a:rPr>
              <a:t>Behtereva</a:t>
            </a:r>
            <a:r>
              <a:rPr lang="en-US" sz="1600" b="1" dirty="0" smtClean="0">
                <a:solidFill>
                  <a:schemeClr val="bg1"/>
                </a:solidFill>
              </a:rPr>
              <a:t> RAS, The Scientific and Methodological Center, “</a:t>
            </a:r>
            <a:r>
              <a:rPr lang="en-US" sz="1600" b="1" dirty="0" err="1" smtClean="0">
                <a:solidFill>
                  <a:schemeClr val="bg1"/>
                </a:solidFill>
              </a:rPr>
              <a:t>NannyOwL</a:t>
            </a:r>
            <a:r>
              <a:rPr lang="en-US" sz="1600" b="1" dirty="0" smtClean="0">
                <a:solidFill>
                  <a:schemeClr val="bg1"/>
                </a:solidFill>
              </a:rPr>
              <a:t>” Group, leading expert</a:t>
            </a:r>
            <a:endParaRPr lang="ru-RU" sz="1600" b="1" dirty="0" smtClean="0">
              <a:solidFill>
                <a:schemeClr val="bg1"/>
              </a:solidFill>
            </a:endParaRPr>
          </a:p>
        </p:txBody>
      </p:sp>
    </p:spTree>
    <p:extLst>
      <p:ext uri="{BB962C8B-B14F-4D97-AF65-F5344CB8AC3E}">
        <p14:creationId xmlns="" xmlns:p14="http://schemas.microsoft.com/office/powerpoint/2010/main" val="2308420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a:r>
              <a:rPr lang="en-US" b="1" dirty="0" smtClean="0"/>
              <a:t>Thank you for your attention</a:t>
            </a:r>
            <a:r>
              <a:rPr lang="ru-RU" b="1" dirty="0" smtClean="0"/>
              <a:t>!</a:t>
            </a:r>
            <a:endParaRPr lang="ru-RU" b="1" dirty="0"/>
          </a:p>
        </p:txBody>
      </p:sp>
      <p:pic>
        <p:nvPicPr>
          <p:cNvPr id="6" name="image9.png">
            <a:extLst>
              <a:ext uri="{FF2B5EF4-FFF2-40B4-BE49-F238E27FC236}">
                <a16:creationId xmlns:a16="http://schemas.microsoft.com/office/drawing/2014/main" xmlns="" id="{2AC0F47A-F273-0348-91D2-C61C568D156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85907" y="439714"/>
            <a:ext cx="627795" cy="673405"/>
          </a:xfrm>
          <a:prstGeom prst="rect">
            <a:avLst/>
          </a:prstGeom>
        </p:spPr>
      </p:pic>
      <p:sp>
        <p:nvSpPr>
          <p:cNvPr id="5" name="Подзаголовок 2">
            <a:extLst>
              <a:ext uri="{FF2B5EF4-FFF2-40B4-BE49-F238E27FC236}">
                <a16:creationId xmlns:a16="http://schemas.microsoft.com/office/drawing/2014/main" xmlns="" id="{2571EC90-6B0D-8544-ACA8-4B2E6347DCDE}"/>
              </a:ext>
            </a:extLst>
          </p:cNvPr>
          <p:cNvSpPr txBox="1">
            <a:spLocks/>
          </p:cNvSpPr>
          <p:nvPr/>
        </p:nvSpPr>
        <p:spPr>
          <a:xfrm>
            <a:off x="825557" y="4278086"/>
            <a:ext cx="3615814" cy="2120826"/>
          </a:xfrm>
          <a:prstGeom prst="rect">
            <a:avLst/>
          </a:prstGeom>
        </p:spPr>
        <p:txBody>
          <a:bodyPr>
            <a:normAutofit/>
          </a:bodyPr>
          <a:lstStyle/>
          <a:p>
            <a:pPr marL="342900" marR="0" lvl="0" indent="-342900" algn="l" defTabSz="457200" rtl="0" eaLnBrk="1" fontAlgn="base" latinLnBrk="0" hangingPunct="1">
              <a:lnSpc>
                <a:spcPct val="100000"/>
              </a:lnSpc>
              <a:spcBef>
                <a:spcPts val="1000"/>
              </a:spcBef>
              <a:spcAft>
                <a:spcPts val="0"/>
              </a:spcAft>
              <a:buClr>
                <a:schemeClr val="accent1"/>
              </a:buClr>
              <a:buSzPct val="80000"/>
              <a:tabLst/>
              <a:defRPr/>
            </a:pPr>
            <a:r>
              <a:rPr kumimoji="0" lang="ru-RU" sz="2400" b="1" i="0" u="none" strike="noStrike" kern="1200" cap="none" spc="0" normalizeH="0" baseline="0" noProof="0" dirty="0" smtClean="0">
                <a:ln>
                  <a:noFill/>
                </a:ln>
                <a:solidFill>
                  <a:schemeClr val="tx1">
                    <a:lumMod val="75000"/>
                    <a:lumOff val="25000"/>
                  </a:schemeClr>
                </a:solidFill>
                <a:effectLst/>
                <a:uLnTx/>
                <a:uFillTx/>
                <a:latin typeface="Arial" pitchFamily="34" charset="0"/>
                <a:ea typeface="+mn-ea"/>
                <a:cs typeface="Arial" pitchFamily="34" charset="0"/>
                <a:hlinkClick r:id="rId4"/>
              </a:rPr>
              <a:t>8 (800) 700-19-34</a:t>
            </a:r>
            <a:endParaRPr kumimoji="0" lang="ru-RU" sz="2400" b="1" i="0" u="none" strike="noStrike" kern="1200" cap="none" spc="0" normalizeH="0" baseline="0" noProof="0" dirty="0" smtClean="0">
              <a:ln>
                <a:noFill/>
              </a:ln>
              <a:solidFill>
                <a:schemeClr val="tx1">
                  <a:lumMod val="75000"/>
                  <a:lumOff val="25000"/>
                </a:schemeClr>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ts val="1000"/>
              </a:spcBef>
              <a:spcAft>
                <a:spcPts val="0"/>
              </a:spcAft>
              <a:buClr>
                <a:schemeClr val="accent1"/>
              </a:buClr>
              <a:buSzPct val="80000"/>
              <a:tabLst/>
              <a:defRPr/>
            </a:pPr>
            <a:r>
              <a:rPr kumimoji="0" lang="ru-RU" sz="2400" b="1" i="0" u="none" strike="noStrike" kern="1200" cap="none" spc="0" normalizeH="0" baseline="0" noProof="0" dirty="0" smtClean="0">
                <a:ln>
                  <a:noFill/>
                </a:ln>
                <a:solidFill>
                  <a:schemeClr val="tx1">
                    <a:lumMod val="75000"/>
                    <a:lumOff val="25000"/>
                  </a:schemeClr>
                </a:solidFill>
                <a:effectLst/>
                <a:uLnTx/>
                <a:uFillTx/>
                <a:latin typeface="Arial" pitchFamily="34" charset="0"/>
                <a:ea typeface="+mn-ea"/>
                <a:cs typeface="Arial" pitchFamily="34" charset="0"/>
                <a:hlinkClick r:id="rId5"/>
              </a:rPr>
              <a:t>8 (812) 200-48-46</a:t>
            </a:r>
            <a:endParaRPr kumimoji="0" lang="ru-RU" sz="2400" b="1" i="0" u="none" strike="noStrike" kern="1200" cap="none" spc="0" normalizeH="0" baseline="0" noProof="0" dirty="0" smtClean="0">
              <a:ln>
                <a:noFill/>
              </a:ln>
              <a:solidFill>
                <a:schemeClr val="tx1">
                  <a:lumMod val="75000"/>
                  <a:lumOff val="25000"/>
                </a:schemeClr>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ts val="1000"/>
              </a:spcBef>
              <a:spcAft>
                <a:spcPts val="0"/>
              </a:spcAft>
              <a:buClr>
                <a:schemeClr val="accent1"/>
              </a:buClr>
              <a:buSzPct val="80000"/>
              <a:tabLst/>
              <a:defRPr/>
            </a:pPr>
            <a:r>
              <a:rPr kumimoji="0" lang="ru-RU" sz="2400" b="1" i="0" u="sng" strike="noStrike" kern="1200" cap="none" spc="0" normalizeH="0" baseline="0" noProof="0" dirty="0" smtClean="0">
                <a:ln>
                  <a:noFill/>
                </a:ln>
                <a:solidFill>
                  <a:schemeClr val="tx1">
                    <a:lumMod val="75000"/>
                    <a:lumOff val="25000"/>
                  </a:schemeClr>
                </a:solidFill>
                <a:effectLst/>
                <a:uLnTx/>
                <a:uFillTx/>
                <a:latin typeface="Arial" pitchFamily="34" charset="0"/>
                <a:ea typeface="+mn-ea"/>
                <a:cs typeface="Arial" pitchFamily="34" charset="0"/>
              </a:rPr>
              <a:t>СОВА-НЯНЬКА.РФ</a:t>
            </a:r>
          </a:p>
          <a:p>
            <a:pPr marL="342900" marR="0" lvl="0" indent="-342900" algn="l" defTabSz="457200" rtl="0" eaLnBrk="1" fontAlgn="base" latinLnBrk="0" hangingPunct="1">
              <a:lnSpc>
                <a:spcPct val="100000"/>
              </a:lnSpc>
              <a:spcBef>
                <a:spcPts val="1000"/>
              </a:spcBef>
              <a:spcAft>
                <a:spcPts val="0"/>
              </a:spcAft>
              <a:buClr>
                <a:schemeClr val="accent1"/>
              </a:buClr>
              <a:buSzPct val="80000"/>
              <a:tabLst/>
              <a:defRPr/>
            </a:pPr>
            <a:r>
              <a:rPr kumimoji="0" lang="en" sz="2400" b="1" i="0" u="none" strike="noStrike" kern="1200" cap="none" spc="0" normalizeH="0" baseline="0" noProof="0" dirty="0" smtClean="0">
                <a:ln>
                  <a:noFill/>
                </a:ln>
                <a:solidFill>
                  <a:schemeClr val="tx1">
                    <a:lumMod val="75000"/>
                    <a:lumOff val="25000"/>
                  </a:schemeClr>
                </a:solidFill>
                <a:effectLst/>
                <a:uLnTx/>
                <a:uFillTx/>
                <a:latin typeface="Arial" pitchFamily="34" charset="0"/>
                <a:ea typeface="+mn-ea"/>
                <a:cs typeface="Arial" pitchFamily="34" charset="0"/>
                <a:hlinkClick r:id="rId6"/>
              </a:rPr>
              <a:t>welcome@nannyowl.ru</a:t>
            </a:r>
            <a:endParaRPr kumimoji="0" lang="en" sz="2400" b="1"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endParaRPr>
          </a:p>
        </p:txBody>
      </p:sp>
      <p:pic>
        <p:nvPicPr>
          <p:cNvPr id="7" name="image9.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758789" y="5285161"/>
            <a:ext cx="1038314" cy="111375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smtClean="0">
                <a:solidFill>
                  <a:schemeClr val="bg1"/>
                </a:solidFill>
              </a:rPr>
              <a:t> “</a:t>
            </a:r>
            <a:r>
              <a:rPr lang="en-US" b="1" dirty="0" err="1" smtClean="0">
                <a:solidFill>
                  <a:schemeClr val="bg1"/>
                </a:solidFill>
              </a:rPr>
              <a:t>NannyOwl</a:t>
            </a:r>
            <a:r>
              <a:rPr lang="en-US" b="1" dirty="0" smtClean="0">
                <a:solidFill>
                  <a:schemeClr val="bg1"/>
                </a:solidFill>
              </a:rPr>
              <a:t>” Group</a:t>
            </a:r>
            <a:endParaRPr lang="ru-RU" dirty="0"/>
          </a:p>
        </p:txBody>
      </p:sp>
      <p:pic>
        <p:nvPicPr>
          <p:cNvPr id="4" name="image9.png">
            <a:extLst>
              <a:ext uri="{FF2B5EF4-FFF2-40B4-BE49-F238E27FC236}">
                <a16:creationId xmlns:a16="http://schemas.microsoft.com/office/drawing/2014/main" xmlns="" id="{2AC0F47A-F273-0348-91D2-C61C568D156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485907" y="439714"/>
            <a:ext cx="627795" cy="673405"/>
          </a:xfrm>
          <a:prstGeom prst="rect">
            <a:avLst/>
          </a:prstGeom>
        </p:spPr>
      </p:pic>
      <p:sp>
        <p:nvSpPr>
          <p:cNvPr id="6" name="Содержимое 5"/>
          <p:cNvSpPr>
            <a:spLocks noGrp="1"/>
          </p:cNvSpPr>
          <p:nvPr>
            <p:ph idx="1"/>
          </p:nvPr>
        </p:nvSpPr>
        <p:spPr>
          <a:xfrm>
            <a:off x="340242" y="2339163"/>
            <a:ext cx="7921257" cy="4040372"/>
          </a:xfrm>
        </p:spPr>
        <p:txBody>
          <a:bodyPr>
            <a:normAutofit/>
          </a:bodyPr>
          <a:lstStyle/>
          <a:p>
            <a:r>
              <a:rPr lang="en-US" b="1" dirty="0" err="1" smtClean="0"/>
              <a:t>NannyOwl</a:t>
            </a:r>
            <a:r>
              <a:rPr lang="en-US" b="1" dirty="0" smtClean="0"/>
              <a:t> </a:t>
            </a:r>
            <a:r>
              <a:rPr lang="en-US" dirty="0" smtClean="0"/>
              <a:t>: manufacturer and developer of sensory and motor integration equipment</a:t>
            </a:r>
          </a:p>
          <a:p>
            <a:r>
              <a:rPr lang="en-US" b="1" dirty="0" smtClean="0"/>
              <a:t>Scientific and methodological center: </a:t>
            </a:r>
            <a:r>
              <a:rPr lang="en-US" dirty="0" smtClean="0"/>
              <a:t>1 professor of psychology, 1 </a:t>
            </a:r>
            <a:r>
              <a:rPr lang="en-US" dirty="0" err="1" smtClean="0"/>
              <a:t>PHd</a:t>
            </a:r>
            <a:r>
              <a:rPr lang="en-US" dirty="0" smtClean="0"/>
              <a:t> of psychology, several psychologists, neuropsychologists, post graduate students, master students.  Our center provides practical studies for students of St. Petersburg State University. We have published more than 15 articles and abstracts in the psychology magazines, speeches at conferences, master classes, webinars, popular science texts. </a:t>
            </a:r>
          </a:p>
          <a:p>
            <a:r>
              <a:rPr lang="en-US" b="1" dirty="0" smtClean="0"/>
              <a:t>Scientific research bases: </a:t>
            </a:r>
            <a:r>
              <a:rPr lang="en-US" dirty="0" err="1" smtClean="0"/>
              <a:t>Childen’s</a:t>
            </a:r>
            <a:r>
              <a:rPr lang="en-US" dirty="0" smtClean="0"/>
              <a:t> Center of sensory and motor integration “</a:t>
            </a:r>
            <a:r>
              <a:rPr lang="en-US" dirty="0" err="1" smtClean="0"/>
              <a:t>NannyOwl</a:t>
            </a:r>
            <a:r>
              <a:rPr lang="en-US" dirty="0" smtClean="0"/>
              <a:t>”,</a:t>
            </a:r>
            <a:r>
              <a:rPr lang="en-US" b="1" dirty="0" smtClean="0">
                <a:solidFill>
                  <a:schemeClr val="bg1"/>
                </a:solidFill>
              </a:rPr>
              <a:t> </a:t>
            </a:r>
            <a:r>
              <a:rPr lang="en-US" dirty="0" smtClean="0"/>
              <a:t>Children's polyclinic department No. 37, Kindergarten No. 90</a:t>
            </a:r>
            <a:endParaRPr lang="ru-RU" dirty="0"/>
          </a:p>
        </p:txBody>
      </p:sp>
      <p:pic>
        <p:nvPicPr>
          <p:cNvPr id="7" name="Picture 2"/>
          <p:cNvPicPr>
            <a:picLocks noChangeAspect="1" noChangeArrowheads="1"/>
          </p:cNvPicPr>
          <p:nvPr/>
        </p:nvPicPr>
        <p:blipFill>
          <a:blip r:embed="rId3"/>
          <a:srcRect/>
          <a:stretch>
            <a:fillRect/>
          </a:stretch>
        </p:blipFill>
        <p:spPr bwMode="auto">
          <a:xfrm>
            <a:off x="8261500" y="2339163"/>
            <a:ext cx="3742660" cy="36894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0C6C0B7-0156-466D-9F4A-6311F4C59F96}"/>
              </a:ext>
            </a:extLst>
          </p:cNvPr>
          <p:cNvSpPr>
            <a:spLocks noGrp="1"/>
          </p:cNvSpPr>
          <p:nvPr>
            <p:ph type="title"/>
          </p:nvPr>
        </p:nvSpPr>
        <p:spPr/>
        <p:txBody>
          <a:bodyPr/>
          <a:lstStyle/>
          <a:p>
            <a:pPr algn="ctr"/>
            <a:r>
              <a:rPr lang="en-US" dirty="0" smtClean="0"/>
              <a:t>Problems of diagnosing the cognitive development of children</a:t>
            </a:r>
            <a:endParaRPr lang="ru-RU" dirty="0"/>
          </a:p>
        </p:txBody>
      </p:sp>
      <p:sp>
        <p:nvSpPr>
          <p:cNvPr id="3" name="Прямоугольник 2">
            <a:extLst>
              <a:ext uri="{FF2B5EF4-FFF2-40B4-BE49-F238E27FC236}">
                <a16:creationId xmlns:a16="http://schemas.microsoft.com/office/drawing/2014/main" xmlns="" id="{58517F19-801A-4135-A4C2-735FA0DA884C}"/>
              </a:ext>
            </a:extLst>
          </p:cNvPr>
          <p:cNvSpPr/>
          <p:nvPr/>
        </p:nvSpPr>
        <p:spPr>
          <a:xfrm>
            <a:off x="1154955" y="2339478"/>
            <a:ext cx="10087993" cy="1754326"/>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entury Gothic"/>
                <a:ea typeface="+mn-ea"/>
                <a:cs typeface="+mn-cs"/>
              </a:rPr>
              <a:t> </a:t>
            </a:r>
          </a:p>
        </p:txBody>
      </p:sp>
      <p:pic>
        <p:nvPicPr>
          <p:cNvPr id="8" name="Рисунок 7">
            <a:extLst>
              <a:ext uri="{FF2B5EF4-FFF2-40B4-BE49-F238E27FC236}">
                <a16:creationId xmlns:a16="http://schemas.microsoft.com/office/drawing/2014/main" xmlns="" id="{757945B1-800D-43F7-B2B8-0D7D1F5A0D97}"/>
              </a:ext>
            </a:extLst>
          </p:cNvPr>
          <p:cNvPicPr>
            <a:picLocks noChangeAspect="1"/>
          </p:cNvPicPr>
          <p:nvPr/>
        </p:nvPicPr>
        <p:blipFill>
          <a:blip r:embed="rId2" cstate="print"/>
          <a:stretch>
            <a:fillRect/>
          </a:stretch>
        </p:blipFill>
        <p:spPr>
          <a:xfrm>
            <a:off x="444630" y="5781060"/>
            <a:ext cx="432854" cy="548688"/>
          </a:xfrm>
          <a:prstGeom prst="rect">
            <a:avLst/>
          </a:prstGeom>
        </p:spPr>
      </p:pic>
      <p:pic>
        <p:nvPicPr>
          <p:cNvPr id="10" name="Рисунок 9">
            <a:extLst>
              <a:ext uri="{FF2B5EF4-FFF2-40B4-BE49-F238E27FC236}">
                <a16:creationId xmlns:a16="http://schemas.microsoft.com/office/drawing/2014/main" xmlns="" id="{5C0B83D5-2D39-4A01-9624-13B248597CD9}"/>
              </a:ext>
            </a:extLst>
          </p:cNvPr>
          <p:cNvPicPr>
            <a:picLocks noChangeAspect="1"/>
          </p:cNvPicPr>
          <p:nvPr/>
        </p:nvPicPr>
        <p:blipFill>
          <a:blip r:embed="rId3" cstate="print"/>
          <a:stretch>
            <a:fillRect/>
          </a:stretch>
        </p:blipFill>
        <p:spPr>
          <a:xfrm>
            <a:off x="10433928" y="234048"/>
            <a:ext cx="627942" cy="676715"/>
          </a:xfrm>
          <a:prstGeom prst="rect">
            <a:avLst/>
          </a:prstGeom>
        </p:spPr>
      </p:pic>
      <p:graphicFrame>
        <p:nvGraphicFramePr>
          <p:cNvPr id="4" name="Схема 3">
            <a:extLst>
              <a:ext uri="{FF2B5EF4-FFF2-40B4-BE49-F238E27FC236}">
                <a16:creationId xmlns:a16="http://schemas.microsoft.com/office/drawing/2014/main" xmlns="" id="{E9630817-2D03-40AA-8571-6C6F084310D5}"/>
              </a:ext>
            </a:extLst>
          </p:cNvPr>
          <p:cNvGraphicFramePr/>
          <p:nvPr>
            <p:extLst>
              <p:ext uri="{D42A27DB-BD31-4B8C-83A1-F6EECF244321}">
                <p14:modId xmlns:p14="http://schemas.microsoft.com/office/powerpoint/2010/main" xmlns="" val="4108167174"/>
              </p:ext>
            </p:extLst>
          </p:nvPr>
        </p:nvGraphicFramePr>
        <p:xfrm>
          <a:off x="444630" y="2339478"/>
          <a:ext cx="11480277" cy="2918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Прямоугольник 10">
            <a:extLst>
              <a:ext uri="{FF2B5EF4-FFF2-40B4-BE49-F238E27FC236}">
                <a16:creationId xmlns:a16="http://schemas.microsoft.com/office/drawing/2014/main" xmlns="" id="{37D25FB9-CACA-4BC7-BD04-24240B949B92}"/>
              </a:ext>
            </a:extLst>
          </p:cNvPr>
          <p:cNvSpPr/>
          <p:nvPr/>
        </p:nvSpPr>
        <p:spPr>
          <a:xfrm>
            <a:off x="1154955" y="5455240"/>
            <a:ext cx="10455798" cy="1200329"/>
          </a:xfrm>
          <a:prstGeom prst="rect">
            <a:avLst/>
          </a:prstGeom>
        </p:spPr>
        <p:txBody>
          <a:bodyPr wrap="square">
            <a:spAutoFit/>
          </a:bodyPr>
          <a:lstStyle/>
          <a:p>
            <a:r>
              <a:rPr lang="en-US" dirty="0" smtClean="0"/>
              <a:t>Return of movements to diagnostics. </a:t>
            </a:r>
          </a:p>
          <a:p>
            <a:r>
              <a:rPr lang="en-US" dirty="0" smtClean="0"/>
              <a:t>Movement is a reflection of cognitive development. </a:t>
            </a:r>
          </a:p>
          <a:p>
            <a:r>
              <a:rPr lang="en-US" dirty="0" smtClean="0"/>
              <a:t>Theoretical base of recognized psychologists and physiologists, a set of tasks with a scaling system</a:t>
            </a:r>
            <a:endParaRPr lang="ru-RU" dirty="0"/>
          </a:p>
        </p:txBody>
      </p:sp>
    </p:spTree>
    <p:extLst>
      <p:ext uri="{BB962C8B-B14F-4D97-AF65-F5344CB8AC3E}">
        <p14:creationId xmlns:p14="http://schemas.microsoft.com/office/powerpoint/2010/main" xmlns="" val="2234933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a:r>
              <a:rPr lang="en-US" dirty="0" smtClean="0"/>
              <a:t>Comparative analysis of motor and sensory skills of children</a:t>
            </a:r>
            <a:endParaRPr lang="ru-RU" dirty="0"/>
          </a:p>
        </p:txBody>
      </p:sp>
      <p:pic>
        <p:nvPicPr>
          <p:cNvPr id="7" name="Содержимое 6"/>
          <p:cNvPicPr>
            <a:picLocks noGrp="1"/>
          </p:cNvPicPr>
          <p:nvPr>
            <p:ph sz="half" idx="1"/>
          </p:nvPr>
        </p:nvPicPr>
        <p:blipFill>
          <a:blip r:embed="rId2"/>
          <a:srcRect l="34252" t="17323" r="34252" b="5774"/>
          <a:stretch>
            <a:fillRect/>
          </a:stretch>
        </p:blipFill>
        <p:spPr bwMode="auto">
          <a:xfrm>
            <a:off x="2183603" y="2305788"/>
            <a:ext cx="2487399" cy="3416300"/>
          </a:xfrm>
          <a:prstGeom prst="rect">
            <a:avLst/>
          </a:prstGeom>
          <a:noFill/>
          <a:ln w="9525">
            <a:noFill/>
            <a:miter lim="800000"/>
            <a:headEnd/>
            <a:tailEnd/>
          </a:ln>
        </p:spPr>
      </p:pic>
      <p:pic>
        <p:nvPicPr>
          <p:cNvPr id="3073" name="Picture 1"/>
          <p:cNvPicPr>
            <a:picLocks noGrp="1" noChangeAspect="1" noChangeArrowheads="1"/>
          </p:cNvPicPr>
          <p:nvPr>
            <p:ph sz="half" idx="2"/>
          </p:nvPr>
        </p:nvPicPr>
        <p:blipFill>
          <a:blip r:embed="rId3"/>
          <a:srcRect l="8061" t="4359" r="5437" b="4499"/>
          <a:stretch>
            <a:fillRect/>
          </a:stretch>
        </p:blipFill>
        <p:spPr bwMode="auto">
          <a:xfrm>
            <a:off x="8107050" y="2305788"/>
            <a:ext cx="2326878" cy="3269068"/>
          </a:xfrm>
          <a:prstGeom prst="rect">
            <a:avLst/>
          </a:prstGeom>
          <a:noFill/>
          <a:ln w="9525">
            <a:noFill/>
            <a:miter lim="800000"/>
            <a:headEnd/>
            <a:tailEnd/>
          </a:ln>
        </p:spPr>
      </p:pic>
      <p:pic>
        <p:nvPicPr>
          <p:cNvPr id="9" name="Рисунок 8">
            <a:extLst>
              <a:ext uri="{FF2B5EF4-FFF2-40B4-BE49-F238E27FC236}">
                <a16:creationId xmlns:a16="http://schemas.microsoft.com/office/drawing/2014/main" xmlns="" id="{5C0B83D5-2D39-4A01-9624-13B248597CD9}"/>
              </a:ext>
            </a:extLst>
          </p:cNvPr>
          <p:cNvPicPr>
            <a:picLocks noChangeAspect="1"/>
          </p:cNvPicPr>
          <p:nvPr/>
        </p:nvPicPr>
        <p:blipFill>
          <a:blip r:embed="rId4" cstate="print"/>
          <a:stretch>
            <a:fillRect/>
          </a:stretch>
        </p:blipFill>
        <p:spPr>
          <a:xfrm>
            <a:off x="10433928" y="234048"/>
            <a:ext cx="627942" cy="676715"/>
          </a:xfrm>
          <a:prstGeom prst="rect">
            <a:avLst/>
          </a:prstGeom>
        </p:spPr>
      </p:pic>
      <p:sp>
        <p:nvSpPr>
          <p:cNvPr id="10" name="Скругленный прямоугольник 9"/>
          <p:cNvSpPr/>
          <p:nvPr/>
        </p:nvSpPr>
        <p:spPr>
          <a:xfrm>
            <a:off x="329610" y="5869172"/>
            <a:ext cx="6560288" cy="9268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solidFill>
                  <a:schemeClr val="tx1"/>
                </a:solidFill>
              </a:rPr>
              <a:t>Mamina</a:t>
            </a:r>
            <a:r>
              <a:rPr lang="ru-RU" b="1" dirty="0" smtClean="0">
                <a:solidFill>
                  <a:schemeClr val="tx1"/>
                </a:solidFill>
              </a:rPr>
              <a:t> T. M., </a:t>
            </a:r>
            <a:r>
              <a:rPr lang="ru-RU" b="1" dirty="0" err="1" smtClean="0">
                <a:solidFill>
                  <a:schemeClr val="tx1"/>
                </a:solidFill>
              </a:rPr>
              <a:t>Karpinskaya</a:t>
            </a:r>
            <a:r>
              <a:rPr lang="ru-RU" b="1" dirty="0" smtClean="0">
                <a:solidFill>
                  <a:schemeClr val="tx1"/>
                </a:solidFill>
              </a:rPr>
              <a:t> V. </a:t>
            </a:r>
            <a:r>
              <a:rPr lang="ru-RU" b="1" dirty="0" err="1" smtClean="0">
                <a:solidFill>
                  <a:schemeClr val="tx1"/>
                </a:solidFill>
              </a:rPr>
              <a:t>Yu</a:t>
            </a:r>
            <a:r>
              <a:rPr lang="ru-RU" b="1" dirty="0" smtClean="0">
                <a:solidFill>
                  <a:schemeClr val="tx1"/>
                </a:solidFill>
              </a:rPr>
              <a:t>. </a:t>
            </a:r>
            <a:r>
              <a:rPr lang="ru-RU" b="1" dirty="0" err="1" smtClean="0">
                <a:solidFill>
                  <a:schemeClr val="tx1"/>
                </a:solidFill>
              </a:rPr>
              <a:t>Sovopraktika</a:t>
            </a:r>
            <a:r>
              <a:rPr lang="ru-RU" b="1" dirty="0" smtClean="0">
                <a:solidFill>
                  <a:schemeClr val="tx1"/>
                </a:solidFill>
              </a:rPr>
              <a:t>. </a:t>
            </a:r>
            <a:r>
              <a:rPr lang="ru-RU" b="1" dirty="0" err="1" smtClean="0">
                <a:solidFill>
                  <a:schemeClr val="tx1"/>
                </a:solidFill>
              </a:rPr>
              <a:t>Diagnosis</a:t>
            </a:r>
            <a:r>
              <a:rPr lang="ru-RU" b="1" dirty="0" smtClean="0">
                <a:solidFill>
                  <a:schemeClr val="tx1"/>
                </a:solidFill>
              </a:rPr>
              <a:t>: </a:t>
            </a:r>
            <a:r>
              <a:rPr lang="ru-RU" b="1" dirty="0" err="1" smtClean="0">
                <a:solidFill>
                  <a:schemeClr val="tx1"/>
                </a:solidFill>
              </a:rPr>
              <a:t>a</a:t>
            </a:r>
            <a:r>
              <a:rPr lang="ru-RU" b="1" dirty="0" smtClean="0">
                <a:solidFill>
                  <a:schemeClr val="tx1"/>
                </a:solidFill>
              </a:rPr>
              <a:t> </a:t>
            </a:r>
            <a:r>
              <a:rPr lang="ru-RU" b="1" dirty="0" err="1" smtClean="0">
                <a:solidFill>
                  <a:schemeClr val="tx1"/>
                </a:solidFill>
              </a:rPr>
              <a:t>guide</a:t>
            </a:r>
            <a:r>
              <a:rPr lang="ru-RU" b="1" dirty="0" smtClean="0">
                <a:solidFill>
                  <a:schemeClr val="tx1"/>
                </a:solidFill>
              </a:rPr>
              <a:t> </a:t>
            </a:r>
            <a:r>
              <a:rPr lang="ru-RU" b="1" dirty="0" err="1" smtClean="0">
                <a:solidFill>
                  <a:schemeClr val="tx1"/>
                </a:solidFill>
              </a:rPr>
              <a:t>to</a:t>
            </a:r>
            <a:r>
              <a:rPr lang="ru-RU" b="1" dirty="0" smtClean="0">
                <a:solidFill>
                  <a:schemeClr val="tx1"/>
                </a:solidFill>
              </a:rPr>
              <a:t> </a:t>
            </a:r>
            <a:r>
              <a:rPr lang="ru-RU" b="1" dirty="0" err="1" smtClean="0">
                <a:solidFill>
                  <a:schemeClr val="tx1"/>
                </a:solidFill>
              </a:rPr>
              <a:t>diagnosing</a:t>
            </a:r>
            <a:r>
              <a:rPr lang="ru-RU" b="1" dirty="0" smtClean="0">
                <a:solidFill>
                  <a:schemeClr val="tx1"/>
                </a:solidFill>
              </a:rPr>
              <a:t> </a:t>
            </a:r>
            <a:r>
              <a:rPr lang="ru-RU" b="1" dirty="0" err="1" smtClean="0">
                <a:solidFill>
                  <a:schemeClr val="tx1"/>
                </a:solidFill>
              </a:rPr>
              <a:t>sensor</a:t>
            </a:r>
            <a:r>
              <a:rPr lang="en-US" b="1" dirty="0" smtClean="0">
                <a:solidFill>
                  <a:schemeClr val="tx1"/>
                </a:solidFill>
              </a:rPr>
              <a:t>y and </a:t>
            </a:r>
            <a:r>
              <a:rPr lang="ru-RU" b="1" dirty="0" err="1" smtClean="0">
                <a:solidFill>
                  <a:schemeClr val="tx1"/>
                </a:solidFill>
              </a:rPr>
              <a:t>moto</a:t>
            </a:r>
            <a:r>
              <a:rPr lang="ru-RU" b="1" dirty="0" smtClean="0">
                <a:solidFill>
                  <a:schemeClr val="tx1"/>
                </a:solidFill>
              </a:rPr>
              <a:t> </a:t>
            </a:r>
            <a:r>
              <a:rPr lang="ru-RU" b="1" dirty="0" err="1" smtClean="0">
                <a:solidFill>
                  <a:schemeClr val="tx1"/>
                </a:solidFill>
              </a:rPr>
              <a:t>skills</a:t>
            </a:r>
            <a:r>
              <a:rPr lang="ru-RU" b="1" dirty="0" smtClean="0">
                <a:solidFill>
                  <a:schemeClr val="tx1"/>
                </a:solidFill>
              </a:rPr>
              <a:t>. - </a:t>
            </a:r>
            <a:r>
              <a:rPr lang="ru-RU" b="1" dirty="0" err="1" smtClean="0">
                <a:solidFill>
                  <a:schemeClr val="tx1"/>
                </a:solidFill>
              </a:rPr>
              <a:t>St</a:t>
            </a:r>
            <a:r>
              <a:rPr lang="ru-RU" b="1" dirty="0" smtClean="0">
                <a:solidFill>
                  <a:schemeClr val="tx1"/>
                </a:solidFill>
              </a:rPr>
              <a:t>. </a:t>
            </a:r>
            <a:r>
              <a:rPr lang="ru-RU" b="1" dirty="0" err="1" smtClean="0">
                <a:solidFill>
                  <a:schemeClr val="tx1"/>
                </a:solidFill>
              </a:rPr>
              <a:t>Petersburg</a:t>
            </a:r>
            <a:r>
              <a:rPr lang="ru-RU" b="1" dirty="0" smtClean="0">
                <a:solidFill>
                  <a:schemeClr val="tx1"/>
                </a:solidFill>
              </a:rPr>
              <a:t>. : </a:t>
            </a:r>
            <a:r>
              <a:rPr lang="ru-RU" b="1" dirty="0" err="1" smtClean="0">
                <a:solidFill>
                  <a:schemeClr val="tx1"/>
                </a:solidFill>
              </a:rPr>
              <a:t>Nestor-History</a:t>
            </a:r>
            <a:r>
              <a:rPr lang="ru-RU" b="1" dirty="0" smtClean="0">
                <a:solidFill>
                  <a:schemeClr val="tx1"/>
                </a:solidFill>
              </a:rPr>
              <a:t>, 2021 </a:t>
            </a:r>
            <a:r>
              <a:rPr lang="en-US" b="1" dirty="0" smtClean="0">
                <a:solidFill>
                  <a:schemeClr val="tx1"/>
                </a:solidFill>
              </a:rPr>
              <a:t> </a:t>
            </a:r>
            <a:endParaRPr lang="ru-RU" b="1" dirty="0" smtClean="0">
              <a:solidFill>
                <a:schemeClr val="tx1"/>
              </a:solidFill>
            </a:endParaRPr>
          </a:p>
          <a:p>
            <a:pPr algn="ctr"/>
            <a:endParaRPr lang="ru-RU" dirty="0"/>
          </a:p>
        </p:txBody>
      </p:sp>
      <p:sp>
        <p:nvSpPr>
          <p:cNvPr id="3075" name="Rectangle 3"/>
          <p:cNvSpPr>
            <a:spLocks noChangeArrowheads="1"/>
          </p:cNvSpPr>
          <p:nvPr/>
        </p:nvSpPr>
        <p:spPr bwMode="auto">
          <a:xfrm>
            <a:off x="0" y="102920"/>
            <a:ext cx="65" cy="251359"/>
          </a:xfrm>
          <a:prstGeom prst="rect">
            <a:avLst/>
          </a:prstGeom>
          <a:solidFill>
            <a:srgbClr val="F8F9FA"/>
          </a:solidFill>
          <a:ln w="9525">
            <a:noFill/>
            <a:miter lim="800000"/>
            <a:headEnd/>
            <a:tailEnd/>
          </a:ln>
          <a:effectLst/>
        </p:spPr>
        <p:txBody>
          <a:bodyPr vert="horz" wrap="none" lIns="0" tIns="-12696" rIns="0" bIns="-1269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Скругленный прямоугольник 12"/>
          <p:cNvSpPr/>
          <p:nvPr/>
        </p:nvSpPr>
        <p:spPr>
          <a:xfrm>
            <a:off x="7251405" y="5869172"/>
            <a:ext cx="4582632" cy="9268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Ozeretsky</a:t>
            </a:r>
            <a:r>
              <a:rPr lang="en-US" b="1" dirty="0" smtClean="0">
                <a:solidFill>
                  <a:schemeClr val="tx1"/>
                </a:solidFill>
              </a:rPr>
              <a:t> N. I. Study of motor talent. Irkutsk: Power of Labor, 1929</a:t>
            </a:r>
            <a:endParaRPr lang="ru-RU" b="1" dirty="0" smtClean="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54955" y="910763"/>
            <a:ext cx="2793159" cy="1086293"/>
          </a:xfrm>
        </p:spPr>
        <p:txBody>
          <a:bodyPr/>
          <a:lstStyle/>
          <a:p>
            <a:pPr algn="ctr"/>
            <a:r>
              <a:rPr lang="en-US" b="1" dirty="0" smtClean="0"/>
              <a:t>Test "Labyrinth-train</a:t>
            </a:r>
            <a:r>
              <a:rPr lang="en-US" dirty="0" smtClean="0"/>
              <a:t>"</a:t>
            </a:r>
            <a:endParaRPr lang="ru-RU" dirty="0"/>
          </a:p>
        </p:txBody>
      </p:sp>
      <p:sp>
        <p:nvSpPr>
          <p:cNvPr id="8" name="Текст 7"/>
          <p:cNvSpPr>
            <a:spLocks noGrp="1"/>
          </p:cNvSpPr>
          <p:nvPr>
            <p:ph type="body" sz="half" idx="2"/>
          </p:nvPr>
        </p:nvSpPr>
        <p:spPr>
          <a:xfrm>
            <a:off x="680484" y="2158410"/>
            <a:ext cx="3891515" cy="3866472"/>
          </a:xfrm>
        </p:spPr>
        <p:txBody>
          <a:bodyPr>
            <a:normAutofit/>
          </a:bodyPr>
          <a:lstStyle/>
          <a:p>
            <a:r>
              <a:rPr lang="en-US" sz="2000" dirty="0" smtClean="0"/>
              <a:t>Test "Labyrinth-train” reflects the ability to keep the trajectory, act accurately and be aware of the boundaries at the current moment in time. In this task, one cannot use a pen or pencil, since they are tools and can distort the result, all actions are carried out directly with a finger.</a:t>
            </a:r>
            <a:endParaRPr lang="ru-RU" sz="2000" dirty="0"/>
          </a:p>
        </p:txBody>
      </p:sp>
      <p:pic>
        <p:nvPicPr>
          <p:cNvPr id="5" name="Рисунок 4">
            <a:extLst>
              <a:ext uri="{FF2B5EF4-FFF2-40B4-BE49-F238E27FC236}">
                <a16:creationId xmlns:a16="http://schemas.microsoft.com/office/drawing/2014/main" xmlns="" id="{5C0B83D5-2D39-4A01-9624-13B248597CD9}"/>
              </a:ext>
            </a:extLst>
          </p:cNvPr>
          <p:cNvPicPr>
            <a:picLocks noChangeAspect="1"/>
          </p:cNvPicPr>
          <p:nvPr/>
        </p:nvPicPr>
        <p:blipFill>
          <a:blip r:embed="rId2" cstate="print"/>
          <a:stretch>
            <a:fillRect/>
          </a:stretch>
        </p:blipFill>
        <p:spPr>
          <a:xfrm>
            <a:off x="10433928" y="234048"/>
            <a:ext cx="627942" cy="676715"/>
          </a:xfrm>
          <a:prstGeom prst="rect">
            <a:avLst/>
          </a:prstGeom>
        </p:spPr>
      </p:pic>
      <p:pic>
        <p:nvPicPr>
          <p:cNvPr id="28674" name="Picture 2"/>
          <p:cNvPicPr>
            <a:picLocks noGrp="1" noChangeAspect="1" noChangeArrowheads="1"/>
          </p:cNvPicPr>
          <p:nvPr>
            <p:ph idx="1"/>
          </p:nvPr>
        </p:nvPicPr>
        <p:blipFill>
          <a:blip r:embed="rId3"/>
          <a:srcRect l="8858" t="15748" r="8858" b="26247"/>
          <a:stretch>
            <a:fillRect/>
          </a:stretch>
        </p:blipFill>
        <p:spPr bwMode="auto">
          <a:xfrm>
            <a:off x="6160908" y="4074830"/>
            <a:ext cx="4273020" cy="2454338"/>
          </a:xfrm>
          <a:prstGeom prst="rect">
            <a:avLst/>
          </a:prstGeom>
          <a:noFill/>
          <a:ln w="9525">
            <a:noFill/>
            <a:miter lim="800000"/>
            <a:headEnd/>
            <a:tailEnd/>
          </a:ln>
        </p:spPr>
      </p:pic>
      <p:pic>
        <p:nvPicPr>
          <p:cNvPr id="28675" name="Picture 3"/>
          <p:cNvPicPr>
            <a:picLocks noChangeAspect="1" noChangeArrowheads="1"/>
          </p:cNvPicPr>
          <p:nvPr/>
        </p:nvPicPr>
        <p:blipFill>
          <a:blip r:embed="rId4"/>
          <a:srcRect l="7972" t="20997" r="13287" b="27822"/>
          <a:stretch>
            <a:fillRect/>
          </a:stretch>
        </p:blipFill>
        <p:spPr bwMode="auto">
          <a:xfrm>
            <a:off x="5018567" y="1726833"/>
            <a:ext cx="6570921" cy="24025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4" y="1295400"/>
            <a:ext cx="2793159" cy="990600"/>
          </a:xfrm>
        </p:spPr>
        <p:txBody>
          <a:bodyPr/>
          <a:lstStyle/>
          <a:p>
            <a:pPr algn="ctr"/>
            <a:r>
              <a:rPr lang="en-US" dirty="0" smtClean="0"/>
              <a:t>Test "Equilibrium” 1&amp;2</a:t>
            </a:r>
            <a:endParaRPr lang="ru-RU" dirty="0"/>
          </a:p>
        </p:txBody>
      </p:sp>
      <p:sp>
        <p:nvSpPr>
          <p:cNvPr id="4" name="Текст 3"/>
          <p:cNvSpPr>
            <a:spLocks noGrp="1"/>
          </p:cNvSpPr>
          <p:nvPr>
            <p:ph type="body" sz="half" idx="2"/>
          </p:nvPr>
        </p:nvSpPr>
        <p:spPr>
          <a:xfrm>
            <a:off x="808075" y="2519916"/>
            <a:ext cx="3359888" cy="3504965"/>
          </a:xfrm>
        </p:spPr>
        <p:txBody>
          <a:bodyPr>
            <a:normAutofit/>
          </a:bodyPr>
          <a:lstStyle/>
          <a:p>
            <a:r>
              <a:rPr lang="en-US" sz="2800" dirty="0" smtClean="0"/>
              <a:t>A set of test tasks determines coordination within the boundaries of the child's own body and in space</a:t>
            </a:r>
            <a:endParaRPr lang="ru-RU" sz="2800" dirty="0"/>
          </a:p>
        </p:txBody>
      </p:sp>
      <p:pic>
        <p:nvPicPr>
          <p:cNvPr id="29698" name="Picture 2"/>
          <p:cNvPicPr>
            <a:picLocks noGrp="1" noChangeAspect="1" noChangeArrowheads="1"/>
          </p:cNvPicPr>
          <p:nvPr>
            <p:ph idx="1"/>
          </p:nvPr>
        </p:nvPicPr>
        <p:blipFill>
          <a:blip r:embed="rId2"/>
          <a:srcRect l="20669" t="17848" r="20669" b="20472"/>
          <a:stretch>
            <a:fillRect/>
          </a:stretch>
        </p:blipFill>
        <p:spPr bwMode="auto">
          <a:xfrm>
            <a:off x="5078887" y="140358"/>
            <a:ext cx="5053381" cy="2988924"/>
          </a:xfrm>
          <a:prstGeom prst="rect">
            <a:avLst/>
          </a:prstGeom>
          <a:noFill/>
          <a:ln w="9525">
            <a:noFill/>
            <a:miter lim="800000"/>
            <a:headEnd/>
            <a:tailEnd/>
          </a:ln>
        </p:spPr>
      </p:pic>
      <p:pic>
        <p:nvPicPr>
          <p:cNvPr id="6" name="Рисунок 5">
            <a:extLst>
              <a:ext uri="{FF2B5EF4-FFF2-40B4-BE49-F238E27FC236}">
                <a16:creationId xmlns:a16="http://schemas.microsoft.com/office/drawing/2014/main" xmlns="" id="{5C0B83D5-2D39-4A01-9624-13B248597CD9}"/>
              </a:ext>
            </a:extLst>
          </p:cNvPr>
          <p:cNvPicPr>
            <a:picLocks noChangeAspect="1"/>
          </p:cNvPicPr>
          <p:nvPr/>
        </p:nvPicPr>
        <p:blipFill>
          <a:blip r:embed="rId3" cstate="print"/>
          <a:stretch>
            <a:fillRect/>
          </a:stretch>
        </p:blipFill>
        <p:spPr>
          <a:xfrm>
            <a:off x="10433928" y="234048"/>
            <a:ext cx="627942" cy="676715"/>
          </a:xfrm>
          <a:prstGeom prst="rect">
            <a:avLst/>
          </a:prstGeom>
        </p:spPr>
      </p:pic>
      <p:pic>
        <p:nvPicPr>
          <p:cNvPr id="29699" name="Picture 3"/>
          <p:cNvPicPr>
            <a:picLocks noChangeAspect="1" noChangeArrowheads="1"/>
          </p:cNvPicPr>
          <p:nvPr/>
        </p:nvPicPr>
        <p:blipFill>
          <a:blip r:embed="rId4"/>
          <a:srcRect l="36319" t="20997" r="37500" b="10499"/>
          <a:stretch>
            <a:fillRect/>
          </a:stretch>
        </p:blipFill>
        <p:spPr bwMode="auto">
          <a:xfrm>
            <a:off x="5533937" y="3140453"/>
            <a:ext cx="2344789" cy="3451734"/>
          </a:xfrm>
          <a:prstGeom prst="rect">
            <a:avLst/>
          </a:prstGeom>
          <a:noFill/>
          <a:ln w="9525">
            <a:noFill/>
            <a:miter lim="800000"/>
            <a:headEnd/>
            <a:tailEnd/>
          </a:ln>
        </p:spPr>
      </p:pic>
      <p:pic>
        <p:nvPicPr>
          <p:cNvPr id="29700" name="Picture 4"/>
          <p:cNvPicPr>
            <a:picLocks noChangeAspect="1" noChangeArrowheads="1"/>
          </p:cNvPicPr>
          <p:nvPr/>
        </p:nvPicPr>
        <p:blipFill>
          <a:blip r:embed="rId5"/>
          <a:srcRect l="35138" t="20997" r="35433" b="17848"/>
          <a:stretch>
            <a:fillRect/>
          </a:stretch>
        </p:blipFill>
        <p:spPr bwMode="auto">
          <a:xfrm>
            <a:off x="8668815" y="3140453"/>
            <a:ext cx="2953093" cy="34517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4" y="1295400"/>
            <a:ext cx="2793159" cy="1011865"/>
          </a:xfrm>
        </p:spPr>
        <p:txBody>
          <a:bodyPr/>
          <a:lstStyle/>
          <a:p>
            <a:r>
              <a:rPr lang="en-US" dirty="0" smtClean="0"/>
              <a:t>Test "Cat and Mouse"</a:t>
            </a:r>
            <a:endParaRPr lang="ru-RU" dirty="0"/>
          </a:p>
        </p:txBody>
      </p:sp>
      <p:sp>
        <p:nvSpPr>
          <p:cNvPr id="4" name="Текст 3"/>
          <p:cNvSpPr>
            <a:spLocks noGrp="1"/>
          </p:cNvSpPr>
          <p:nvPr>
            <p:ph type="body" sz="half" idx="2"/>
          </p:nvPr>
        </p:nvSpPr>
        <p:spPr>
          <a:xfrm>
            <a:off x="797442" y="2604976"/>
            <a:ext cx="3540641" cy="3419905"/>
          </a:xfrm>
        </p:spPr>
        <p:txBody>
          <a:bodyPr>
            <a:normAutofit/>
          </a:bodyPr>
          <a:lstStyle/>
          <a:p>
            <a:r>
              <a:rPr lang="en-US" sz="2400" dirty="0" smtClean="0"/>
              <a:t>The test is necessary to assess the ability to perform precise actions when working with one and two hands at the same time.</a:t>
            </a:r>
            <a:endParaRPr lang="ru-RU" sz="2400" dirty="0"/>
          </a:p>
        </p:txBody>
      </p:sp>
      <p:pic>
        <p:nvPicPr>
          <p:cNvPr id="5" name="Рисунок 4">
            <a:extLst>
              <a:ext uri="{FF2B5EF4-FFF2-40B4-BE49-F238E27FC236}">
                <a16:creationId xmlns:a16="http://schemas.microsoft.com/office/drawing/2014/main" xmlns="" id="{5C0B83D5-2D39-4A01-9624-13B248597CD9}"/>
              </a:ext>
            </a:extLst>
          </p:cNvPr>
          <p:cNvPicPr>
            <a:picLocks noChangeAspect="1"/>
          </p:cNvPicPr>
          <p:nvPr/>
        </p:nvPicPr>
        <p:blipFill>
          <a:blip r:embed="rId2" cstate="print"/>
          <a:stretch>
            <a:fillRect/>
          </a:stretch>
        </p:blipFill>
        <p:spPr>
          <a:xfrm>
            <a:off x="10433928" y="234048"/>
            <a:ext cx="627942" cy="676715"/>
          </a:xfrm>
          <a:prstGeom prst="rect">
            <a:avLst/>
          </a:prstGeom>
        </p:spPr>
      </p:pic>
      <p:pic>
        <p:nvPicPr>
          <p:cNvPr id="30722" name="Picture 2"/>
          <p:cNvPicPr>
            <a:picLocks noGrp="1" noChangeAspect="1" noChangeArrowheads="1"/>
          </p:cNvPicPr>
          <p:nvPr>
            <p:ph idx="1"/>
          </p:nvPr>
        </p:nvPicPr>
        <p:blipFill>
          <a:blip r:embed="rId3"/>
          <a:srcRect l="20374" t="23622" r="21260" b="31496"/>
          <a:stretch>
            <a:fillRect/>
          </a:stretch>
        </p:blipFill>
        <p:spPr bwMode="auto">
          <a:xfrm>
            <a:off x="5374008" y="1295400"/>
            <a:ext cx="6077257" cy="2628706"/>
          </a:xfrm>
          <a:prstGeom prst="rect">
            <a:avLst/>
          </a:prstGeom>
          <a:noFill/>
          <a:ln w="9525">
            <a:noFill/>
            <a:miter lim="800000"/>
            <a:headEnd/>
            <a:tailEnd/>
          </a:ln>
        </p:spPr>
      </p:pic>
      <p:pic>
        <p:nvPicPr>
          <p:cNvPr id="30723" name="Picture 3"/>
          <p:cNvPicPr>
            <a:picLocks noChangeAspect="1" noChangeArrowheads="1"/>
          </p:cNvPicPr>
          <p:nvPr/>
        </p:nvPicPr>
        <p:blipFill>
          <a:blip r:embed="rId4"/>
          <a:srcRect l="20374" t="23097" r="17717" b="28871"/>
          <a:stretch>
            <a:fillRect/>
          </a:stretch>
        </p:blipFill>
        <p:spPr bwMode="auto">
          <a:xfrm>
            <a:off x="5656521" y="4130428"/>
            <a:ext cx="5405349" cy="23588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Quantitative data on the motor activity of children aged 5-6 years in the 1930s and 2021s.</a:t>
            </a:r>
            <a:endParaRPr lang="ru-RU" dirty="0"/>
          </a:p>
        </p:txBody>
      </p:sp>
      <p:sp>
        <p:nvSpPr>
          <p:cNvPr id="6" name="Содержимое 5"/>
          <p:cNvSpPr>
            <a:spLocks noGrp="1"/>
          </p:cNvSpPr>
          <p:nvPr>
            <p:ph idx="1"/>
          </p:nvPr>
        </p:nvSpPr>
        <p:spPr>
          <a:xfrm>
            <a:off x="531628" y="2603499"/>
            <a:ext cx="11015329" cy="3776035"/>
          </a:xfrm>
        </p:spPr>
        <p:txBody>
          <a:bodyPr>
            <a:normAutofit/>
          </a:bodyPr>
          <a:lstStyle/>
          <a:p>
            <a:r>
              <a:rPr lang="en-US" sz="2000" dirty="0" smtClean="0"/>
              <a:t>The time for solving sensory and motor tasks by children who passed the test in 2021 reduced in comparison with children who passed the test in 1930. The temporal characteristics of the hand and the characteristics of the musculoskeletal system in our children should be improved, the children began to complete tasks faster. </a:t>
            </a:r>
          </a:p>
          <a:p>
            <a:r>
              <a:rPr lang="en-US" sz="2000" dirty="0" smtClean="0"/>
              <a:t>At the same time, the accuracy characteristics have deteriorated, children make more mistakes when performing tasks where it is necessary to accurately correlate space and action. </a:t>
            </a:r>
          </a:p>
          <a:p>
            <a:r>
              <a:rPr lang="en-US" sz="2000" dirty="0" smtClean="0"/>
              <a:t>In children, there is a decrease in the accuracy of movements, orientation in the space of their own body, and there is also a deterioration in endurance and balance.</a:t>
            </a:r>
            <a:endParaRPr lang="ru-RU" sz="2000" dirty="0"/>
          </a:p>
        </p:txBody>
      </p:sp>
      <p:pic>
        <p:nvPicPr>
          <p:cNvPr id="5" name="Рисунок 4">
            <a:extLst>
              <a:ext uri="{FF2B5EF4-FFF2-40B4-BE49-F238E27FC236}">
                <a16:creationId xmlns:a16="http://schemas.microsoft.com/office/drawing/2014/main" xmlns="" id="{5C0B83D5-2D39-4A01-9624-13B248597CD9}"/>
              </a:ext>
            </a:extLst>
          </p:cNvPr>
          <p:cNvPicPr>
            <a:picLocks noChangeAspect="1"/>
          </p:cNvPicPr>
          <p:nvPr/>
        </p:nvPicPr>
        <p:blipFill>
          <a:blip r:embed="rId2" cstate="print"/>
          <a:stretch>
            <a:fillRect/>
          </a:stretch>
        </p:blipFill>
        <p:spPr>
          <a:xfrm>
            <a:off x="10433928" y="234048"/>
            <a:ext cx="627942" cy="67671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154955" y="805416"/>
            <a:ext cx="2793159" cy="979967"/>
          </a:xfrm>
        </p:spPr>
        <p:txBody>
          <a:bodyPr/>
          <a:lstStyle/>
          <a:p>
            <a:pPr algn="ctr"/>
            <a:r>
              <a:rPr lang="en-US" b="1" dirty="0" smtClean="0"/>
              <a:t>Prospects</a:t>
            </a:r>
            <a:endParaRPr lang="ru-RU" b="1" dirty="0"/>
          </a:p>
        </p:txBody>
      </p:sp>
      <p:sp>
        <p:nvSpPr>
          <p:cNvPr id="6" name="Текст 5"/>
          <p:cNvSpPr>
            <a:spLocks noGrp="1"/>
          </p:cNvSpPr>
          <p:nvPr>
            <p:ph type="body" sz="half" idx="2"/>
          </p:nvPr>
        </p:nvSpPr>
        <p:spPr>
          <a:xfrm>
            <a:off x="606056" y="2009554"/>
            <a:ext cx="3880883" cy="4015328"/>
          </a:xfrm>
        </p:spPr>
        <p:txBody>
          <a:bodyPr>
            <a:noAutofit/>
          </a:bodyPr>
          <a:lstStyle/>
          <a:p>
            <a:pPr>
              <a:buFont typeface="Arial" pitchFamily="34" charset="0"/>
              <a:buChar char="•"/>
            </a:pPr>
            <a:r>
              <a:rPr lang="en-US" sz="2000" dirty="0" smtClean="0"/>
              <a:t>Work is underway to identify age norms within the framework of this diagnostic method.</a:t>
            </a:r>
          </a:p>
          <a:p>
            <a:pPr>
              <a:buFont typeface="Arial" pitchFamily="34" charset="0"/>
              <a:buChar char="•"/>
            </a:pPr>
            <a:r>
              <a:rPr lang="en-US" sz="2000" dirty="0" smtClean="0"/>
              <a:t>Compare the results of this technique with other methods for determining the development of children</a:t>
            </a:r>
          </a:p>
          <a:p>
            <a:pPr>
              <a:buFont typeface="Arial" pitchFamily="34" charset="0"/>
              <a:buChar char="•"/>
            </a:pPr>
            <a:r>
              <a:rPr lang="en-US" sz="2000" dirty="0" smtClean="0"/>
              <a:t>Determine the effectiveness of using sensory and motor integration diagnostics when progressing development and correction plans.</a:t>
            </a:r>
            <a:endParaRPr lang="ru-RU" sz="2000" dirty="0"/>
          </a:p>
        </p:txBody>
      </p:sp>
      <p:pic>
        <p:nvPicPr>
          <p:cNvPr id="7" name="Содержимое 6">
            <a:extLst>
              <a:ext uri="{FF2B5EF4-FFF2-40B4-BE49-F238E27FC236}">
                <a16:creationId xmlns:a16="http://schemas.microsoft.com/office/drawing/2014/main" xmlns="" id="{A2FC6390-54F1-46BC-8D06-14D03E44492C}"/>
              </a:ext>
            </a:extLst>
          </p:cNvPr>
          <p:cNvPicPr>
            <a:picLocks noGrp="1" noChangeAspect="1"/>
          </p:cNvPicPr>
          <p:nvPr>
            <p:ph idx="1"/>
          </p:nvPr>
        </p:nvPicPr>
        <p:blipFill>
          <a:blip r:embed="rId2" cstate="print"/>
          <a:stretch>
            <a:fillRect/>
          </a:stretch>
        </p:blipFill>
        <p:spPr>
          <a:xfrm>
            <a:off x="5202520" y="1616149"/>
            <a:ext cx="6607786" cy="4408732"/>
          </a:xfrm>
          <a:prstGeom prst="rect">
            <a:avLst/>
          </a:prstGeom>
        </p:spPr>
      </p:pic>
      <p:pic>
        <p:nvPicPr>
          <p:cNvPr id="8" name="Рисунок 7">
            <a:extLst>
              <a:ext uri="{FF2B5EF4-FFF2-40B4-BE49-F238E27FC236}">
                <a16:creationId xmlns:a16="http://schemas.microsoft.com/office/drawing/2014/main" xmlns="" id="{5C0B83D5-2D39-4A01-9624-13B248597CD9}"/>
              </a:ext>
            </a:extLst>
          </p:cNvPr>
          <p:cNvPicPr>
            <a:picLocks noChangeAspect="1"/>
          </p:cNvPicPr>
          <p:nvPr/>
        </p:nvPicPr>
        <p:blipFill>
          <a:blip r:embed="rId3" cstate="print"/>
          <a:stretch>
            <a:fillRect/>
          </a:stretch>
        </p:blipFill>
        <p:spPr>
          <a:xfrm>
            <a:off x="10433928" y="234048"/>
            <a:ext cx="627942" cy="676715"/>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вет директоров">
  <a:themeElements>
    <a:clrScheme name="Совет директоров">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Совет директоров">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вет директоров">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5609</TotalTime>
  <Words>626</Words>
  <Application>Microsoft Office PowerPoint</Application>
  <PresentationFormat>Произвольный</PresentationFormat>
  <Paragraphs>48</Paragraphs>
  <Slides>10</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Совет директоров</vt:lpstr>
      <vt:lpstr>                                           Psychomoto, cognitive and emotional development of children in the context of digitalization.    </vt:lpstr>
      <vt:lpstr> “NannyOwl” Group</vt:lpstr>
      <vt:lpstr>Problems of diagnosing the cognitive development of children</vt:lpstr>
      <vt:lpstr>Comparative analysis of motor and sensory skills of children</vt:lpstr>
      <vt:lpstr>Test "Labyrinth-train"</vt:lpstr>
      <vt:lpstr>Test "Equilibrium” 1&amp;2</vt:lpstr>
      <vt:lpstr>Test "Cat and Mouse"</vt:lpstr>
      <vt:lpstr>Quantitative data on the motor activity of children aged 5-6 years in the 1930s and 2021s.</vt:lpstr>
      <vt:lpstr>Prospects</vt:lpstr>
      <vt:lpstr>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Сова - Нянька</dc:title>
  <dc:creator>Microsoft Office User</dc:creator>
  <cp:lastModifiedBy>Татьяна Мамина</cp:lastModifiedBy>
  <cp:revision>524</cp:revision>
  <dcterms:created xsi:type="dcterms:W3CDTF">2020-07-08T12:16:16Z</dcterms:created>
  <dcterms:modified xsi:type="dcterms:W3CDTF">2022-05-17T07:06:07Z</dcterms:modified>
</cp:coreProperties>
</file>