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6" r:id="rId5"/>
    <p:sldId id="268" r:id="rId6"/>
    <p:sldId id="264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4" y="-14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Initiator </c:v>
                </c:pt>
              </c:strCache>
            </c:strRef>
          </c:tx>
          <c:dLbls>
            <c:showVal val="1"/>
          </c:dLbls>
          <c:cat>
            <c:strRef>
              <c:f>Лист1!$B$1</c:f>
              <c:strCache>
                <c:ptCount val="1"/>
                <c:pt idx="0">
                  <c:v>Friedman's mean rank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3.36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Accomplice</c:v>
                </c:pt>
              </c:strCache>
            </c:strRef>
          </c:tx>
          <c:dLbls>
            <c:showVal val="1"/>
          </c:dLbls>
          <c:cat>
            <c:strRef>
              <c:f>Лист1!$B$1</c:f>
              <c:strCache>
                <c:ptCount val="1"/>
                <c:pt idx="0">
                  <c:v>Friedman's mean rank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2.4900000000000002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Defender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Лист1!$B$1</c:f>
              <c:strCache>
                <c:ptCount val="1"/>
                <c:pt idx="0">
                  <c:v>Friedman's mean rank</c:v>
                </c:pt>
              </c:strCache>
            </c:strRef>
          </c:cat>
          <c:val>
            <c:numRef>
              <c:f>Лист1!$B$4</c:f>
              <c:numCache>
                <c:formatCode>General</c:formatCode>
                <c:ptCount val="1"/>
                <c:pt idx="0">
                  <c:v>4.08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Victim</c:v>
                </c:pt>
              </c:strCache>
            </c:strRef>
          </c:tx>
          <c:dLbls>
            <c:showVal val="1"/>
          </c:dLbls>
          <c:cat>
            <c:strRef>
              <c:f>Лист1!$B$1</c:f>
              <c:strCache>
                <c:ptCount val="1"/>
                <c:pt idx="0">
                  <c:v>Friedman's mean rank</c:v>
                </c:pt>
              </c:strCache>
            </c:strRef>
          </c:cat>
          <c:val>
            <c:numRef>
              <c:f>Лист1!$B$5</c:f>
              <c:numCache>
                <c:formatCode>General</c:formatCode>
                <c:ptCount val="1"/>
                <c:pt idx="0">
                  <c:v>3.09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Observer</c:v>
                </c:pt>
              </c:strCache>
            </c:strRef>
          </c:tx>
          <c:dLbls>
            <c:showVal val="1"/>
          </c:dLbls>
          <c:cat>
            <c:strRef>
              <c:f>Лист1!$B$1</c:f>
              <c:strCache>
                <c:ptCount val="1"/>
                <c:pt idx="0">
                  <c:v>Friedman's mean rank</c:v>
                </c:pt>
              </c:strCache>
            </c:strRef>
          </c:cat>
          <c:val>
            <c:numRef>
              <c:f>Лист1!$B$6</c:f>
              <c:numCache>
                <c:formatCode>General</c:formatCode>
                <c:ptCount val="1"/>
                <c:pt idx="0">
                  <c:v>1.98</c:v>
                </c:pt>
              </c:numCache>
            </c:numRef>
          </c:val>
        </c:ser>
        <c:axId val="116526080"/>
        <c:axId val="116554752"/>
      </c:barChart>
      <c:catAx>
        <c:axId val="1165260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6554752"/>
        <c:crosses val="autoZero"/>
        <c:auto val="1"/>
        <c:lblAlgn val="ctr"/>
        <c:lblOffset val="100"/>
      </c:catAx>
      <c:valAx>
        <c:axId val="1165547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65260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4E8D-F5E7-4AFB-B64C-F6A5FEA00268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8E0E-1B61-49D3-90C0-467D4B4E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4E8D-F5E7-4AFB-B64C-F6A5FEA00268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8E0E-1B61-49D3-90C0-467D4B4E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4E8D-F5E7-4AFB-B64C-F6A5FEA00268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8E0E-1B61-49D3-90C0-467D4B4E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4E8D-F5E7-4AFB-B64C-F6A5FEA00268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8E0E-1B61-49D3-90C0-467D4B4E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4E8D-F5E7-4AFB-B64C-F6A5FEA00268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8E0E-1B61-49D3-90C0-467D4B4E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4E8D-F5E7-4AFB-B64C-F6A5FEA00268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8E0E-1B61-49D3-90C0-467D4B4E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4E8D-F5E7-4AFB-B64C-F6A5FEA00268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8E0E-1B61-49D3-90C0-467D4B4E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4E8D-F5E7-4AFB-B64C-F6A5FEA00268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8E0E-1B61-49D3-90C0-467D4B4E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4E8D-F5E7-4AFB-B64C-F6A5FEA00268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8E0E-1B61-49D3-90C0-467D4B4E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4E8D-F5E7-4AFB-B64C-F6A5FEA00268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8E0E-1B61-49D3-90C0-467D4B4E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4E8D-F5E7-4AFB-B64C-F6A5FEA00268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8E0E-1B61-49D3-90C0-467D4B4E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44E8D-F5E7-4AFB-B64C-F6A5FEA00268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28E0E-1B61-49D3-90C0-467D4B4E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amsheveleva@sfedu.ru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28610"/>
            <a:ext cx="6143668" cy="221457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 teenager's predisposition to a bullying role: </a:t>
            </a:r>
            <a:r>
              <a:rPr lang="en-US" sz="3200" b="1" dirty="0" smtClean="0">
                <a:solidFill>
                  <a:srgbClr val="C00000"/>
                </a:solidFill>
              </a:rPr>
              <a:t/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en-US" sz="3200" b="1" dirty="0" smtClean="0">
                <a:solidFill>
                  <a:srgbClr val="C00000"/>
                </a:solidFill>
              </a:rPr>
              <a:t>the </a:t>
            </a:r>
            <a:r>
              <a:rPr lang="en-US" sz="3200" b="1" dirty="0" smtClean="0">
                <a:solidFill>
                  <a:srgbClr val="C00000"/>
                </a:solidFill>
              </a:rPr>
              <a:t>relationship with self-attitude and personality traits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3571881"/>
            <a:ext cx="5000628" cy="1300175"/>
          </a:xfrm>
        </p:spPr>
        <p:txBody>
          <a:bodyPr>
            <a:normAutofit/>
          </a:bodyPr>
          <a:lstStyle/>
          <a:p>
            <a:pPr algn="l" hangingPunct="0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Anna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Sheveleva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Southern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Federal University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2285999"/>
            <a:ext cx="198548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Methods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Empirical techniques </a:t>
            </a:r>
            <a:endParaRPr lang="en-US" dirty="0" smtClean="0"/>
          </a:p>
          <a:p>
            <a:pPr lvl="1"/>
            <a:r>
              <a:rPr lang="en-US" dirty="0" smtClean="0"/>
              <a:t>Bullying-roles </a:t>
            </a:r>
            <a:r>
              <a:rPr lang="en-US" dirty="0" smtClean="0"/>
              <a:t>structure research </a:t>
            </a:r>
            <a:r>
              <a:rPr lang="en-US" dirty="0" smtClean="0"/>
              <a:t>technique </a:t>
            </a:r>
            <a:r>
              <a:rPr lang="en-US" dirty="0" smtClean="0"/>
              <a:t>(</a:t>
            </a:r>
            <a:r>
              <a:rPr lang="en-US" dirty="0" err="1" smtClean="0"/>
              <a:t>Norkina</a:t>
            </a:r>
            <a:r>
              <a:rPr lang="en-US" dirty="0" smtClean="0"/>
              <a:t> E.G</a:t>
            </a:r>
            <a:r>
              <a:rPr lang="en-US" dirty="0" smtClean="0"/>
              <a:t>.),</a:t>
            </a:r>
          </a:p>
          <a:p>
            <a:pPr lvl="1"/>
            <a:r>
              <a:rPr lang="en-US" dirty="0" smtClean="0"/>
              <a:t>Big Five </a:t>
            </a:r>
            <a:r>
              <a:rPr lang="en-US" dirty="0" smtClean="0"/>
              <a:t>(Costa P.T., McCrae R.R.), </a:t>
            </a:r>
            <a:endParaRPr lang="en-US" dirty="0" smtClean="0"/>
          </a:p>
          <a:p>
            <a:pPr lvl="1"/>
            <a:r>
              <a:rPr lang="en-US" dirty="0" smtClean="0"/>
              <a:t>Self-attitude </a:t>
            </a:r>
            <a:r>
              <a:rPr lang="en-US" dirty="0" smtClean="0"/>
              <a:t>research </a:t>
            </a:r>
            <a:r>
              <a:rPr lang="en-US" dirty="0" smtClean="0"/>
              <a:t>technique </a:t>
            </a:r>
            <a:r>
              <a:rPr lang="en-US" dirty="0" smtClean="0"/>
              <a:t>(</a:t>
            </a:r>
            <a:r>
              <a:rPr lang="en-US" dirty="0" err="1" smtClean="0"/>
              <a:t>Pantileyev</a:t>
            </a:r>
            <a:r>
              <a:rPr lang="en-US" dirty="0" smtClean="0"/>
              <a:t> R.S</a:t>
            </a:r>
            <a:r>
              <a:rPr lang="en-US" dirty="0" smtClean="0"/>
              <a:t>.).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Statistics methods: Friedman criterion, Spearman’s correlation coefficient. </a:t>
            </a:r>
            <a:endParaRPr lang="en-US" sz="3200" dirty="0" smtClean="0"/>
          </a:p>
          <a:p>
            <a:pPr lvl="1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Sample group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104 school-students </a:t>
            </a:r>
            <a:r>
              <a:rPr lang="en-US" dirty="0" smtClean="0"/>
              <a:t>(14-16 years old, 9 </a:t>
            </a:r>
            <a:r>
              <a:rPr lang="en-US" dirty="0" smtClean="0"/>
              <a:t>grade)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The </a:t>
            </a:r>
            <a:r>
              <a:rPr lang="en-US" sz="2400" b="1" dirty="0" smtClean="0">
                <a:solidFill>
                  <a:srgbClr val="0070C0"/>
                </a:solidFill>
              </a:rPr>
              <a:t>manifestation of potential </a:t>
            </a:r>
            <a:r>
              <a:rPr lang="en-US" sz="2400" b="1" dirty="0" smtClean="0">
                <a:solidFill>
                  <a:srgbClr val="0070C0"/>
                </a:solidFill>
              </a:rPr>
              <a:t>bullying positions in the sample. </a:t>
            </a: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(</a:t>
            </a:r>
            <a:r>
              <a:rPr lang="ru-RU" sz="2400" dirty="0" err="1" smtClean="0">
                <a:solidFill>
                  <a:srgbClr val="0070C0"/>
                </a:solidFill>
              </a:rPr>
              <a:t>p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= </a:t>
            </a:r>
            <a:r>
              <a:rPr lang="ru-RU" sz="2400" dirty="0" smtClean="0">
                <a:solidFill>
                  <a:srgbClr val="0070C0"/>
                </a:solidFill>
              </a:rPr>
              <a:t>0,0001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0" cy="3800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8"/>
            <a:ext cx="8229600" cy="85725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Interrelation of potential bullying position with </a:t>
            </a:r>
            <a:r>
              <a:rPr lang="en-US" sz="2800" b="1" dirty="0" smtClean="0">
                <a:solidFill>
                  <a:srgbClr val="0070C0"/>
                </a:solidFill>
              </a:rPr>
              <a:t>self-attitude </a:t>
            </a:r>
            <a:r>
              <a:rPr lang="en-US" sz="2800" b="1" dirty="0" smtClean="0">
                <a:solidFill>
                  <a:srgbClr val="0070C0"/>
                </a:solidFill>
              </a:rPr>
              <a:t>and personality traits </a:t>
            </a:r>
            <a:r>
              <a:rPr lang="en-US" sz="2800" dirty="0" smtClean="0">
                <a:solidFill>
                  <a:srgbClr val="0070C0"/>
                </a:solidFill>
              </a:rPr>
              <a:t>(Spearman’s r)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000892" y="2857502"/>
            <a:ext cx="1857388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Victim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2071684"/>
            <a:ext cx="1857388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Initiator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000892" y="1785932"/>
            <a:ext cx="1857388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Defender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43306" y="2857502"/>
            <a:ext cx="1857388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Neuroticism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43306" y="2285998"/>
            <a:ext cx="1857388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Agreeableness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43306" y="1714494"/>
            <a:ext cx="2000264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Conscientiousness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43306" y="1142990"/>
            <a:ext cx="1857388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Extraversion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000892" y="4214824"/>
            <a:ext cx="1857388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Accomplice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3071816"/>
            <a:ext cx="1857388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Observer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44236" y="4571982"/>
            <a:ext cx="1857388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Self-accusations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643306" y="4000510"/>
            <a:ext cx="1857388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Intrinsic conflict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43306" y="3429006"/>
            <a:ext cx="1857388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Self-attachment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5720" y="4286262"/>
            <a:ext cx="85725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85720" y="4572014"/>
            <a:ext cx="857256" cy="0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14414" y="4071948"/>
            <a:ext cx="918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positive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214414" y="4357700"/>
            <a:ext cx="982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negative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>
            <a:stCxn id="8" idx="3"/>
            <a:endCxn id="6" idx="1"/>
          </p:cNvCxnSpPr>
          <p:nvPr/>
        </p:nvCxnSpPr>
        <p:spPr>
          <a:xfrm flipV="1">
            <a:off x="5500694" y="2035965"/>
            <a:ext cx="1500198" cy="50006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7" idx="3"/>
            <a:endCxn id="4" idx="1"/>
          </p:cNvCxnSpPr>
          <p:nvPr/>
        </p:nvCxnSpPr>
        <p:spPr>
          <a:xfrm>
            <a:off x="5500694" y="3107535"/>
            <a:ext cx="150019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9" idx="3"/>
            <a:endCxn id="6" idx="1"/>
          </p:cNvCxnSpPr>
          <p:nvPr/>
        </p:nvCxnSpPr>
        <p:spPr>
          <a:xfrm>
            <a:off x="5643570" y="1964527"/>
            <a:ext cx="1357322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3" idx="3"/>
            <a:endCxn id="4" idx="1"/>
          </p:cNvCxnSpPr>
          <p:nvPr/>
        </p:nvCxnSpPr>
        <p:spPr>
          <a:xfrm flipV="1">
            <a:off x="5501624" y="3107535"/>
            <a:ext cx="1499268" cy="17144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4" idx="3"/>
            <a:endCxn id="4" idx="1"/>
          </p:cNvCxnSpPr>
          <p:nvPr/>
        </p:nvCxnSpPr>
        <p:spPr>
          <a:xfrm flipV="1">
            <a:off x="5500694" y="3107535"/>
            <a:ext cx="1500198" cy="11430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5" idx="3"/>
            <a:endCxn id="15" idx="1"/>
          </p:cNvCxnSpPr>
          <p:nvPr/>
        </p:nvCxnSpPr>
        <p:spPr>
          <a:xfrm>
            <a:off x="2143108" y="2321717"/>
            <a:ext cx="1500198" cy="13573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5" idx="3"/>
            <a:endCxn id="10" idx="1"/>
          </p:cNvCxnSpPr>
          <p:nvPr/>
        </p:nvCxnSpPr>
        <p:spPr>
          <a:xfrm flipV="1">
            <a:off x="2143108" y="1393023"/>
            <a:ext cx="1500198" cy="9286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5" idx="3"/>
            <a:endCxn id="7" idx="1"/>
          </p:cNvCxnSpPr>
          <p:nvPr/>
        </p:nvCxnSpPr>
        <p:spPr>
          <a:xfrm>
            <a:off x="2143108" y="2321717"/>
            <a:ext cx="1500198" cy="785818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2" idx="3"/>
            <a:endCxn id="15" idx="1"/>
          </p:cNvCxnSpPr>
          <p:nvPr/>
        </p:nvCxnSpPr>
        <p:spPr>
          <a:xfrm>
            <a:off x="2143108" y="3321849"/>
            <a:ext cx="1500198" cy="357190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0771" y="2285997"/>
            <a:ext cx="3940969" cy="449951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THANKS FOR ATTENTION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!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9143" y="428610"/>
            <a:ext cx="4307682" cy="450059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Sheveleva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Anna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Maksimilianovna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PhD in Psychology,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Associate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Professor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amsheveleva@sfedu.ru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Department of Organizational and Applied Psychology of Education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Academy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Psychology and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Educational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Sciences,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Southern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Federal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Rostov-on-Don, Russia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3107535"/>
            <a:ext cx="1357322" cy="1821653"/>
          </a:xfrm>
          <a:prstGeom prst="rect">
            <a:avLst/>
          </a:prstGeom>
          <a:noFill/>
        </p:spPr>
      </p:pic>
      <p:pic>
        <p:nvPicPr>
          <p:cNvPr id="8" name="Picture 2" descr="ÐÐ°ÑÑÐ¸Ð½ÐºÐ¸ Ð¿Ð¾ Ð·Ð°Ð¿ÑÐ¾ÑÑ ÐºÐ°ÑÑÐ¸Ð½ÐºÐ¸ ÑÑÑ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285734"/>
            <a:ext cx="1714511" cy="1495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139</Words>
  <Application>Microsoft Office PowerPoint</Application>
  <PresentationFormat>Экран (16:9)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A teenager's predisposition to a bullying role:  the relationship with self-attitude and personality traits</vt:lpstr>
      <vt:lpstr>Methods</vt:lpstr>
      <vt:lpstr>Sample group</vt:lpstr>
      <vt:lpstr>The manifestation of potential bullying positions in the sample.  (p = 0,0001)</vt:lpstr>
      <vt:lpstr>Interrelation of potential bullying position with self-attitude and personality traits (Spearman’s r)</vt:lpstr>
      <vt:lpstr>THANKS FOR ATTENTION!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Дистанционная организация работы: психологические эффекты</dc:title>
  <dc:creator>OS-USER</dc:creator>
  <cp:lastModifiedBy>ASh</cp:lastModifiedBy>
  <cp:revision>111</cp:revision>
  <dcterms:created xsi:type="dcterms:W3CDTF">2021-03-27T18:47:58Z</dcterms:created>
  <dcterms:modified xsi:type="dcterms:W3CDTF">2023-05-24T12:51:10Z</dcterms:modified>
</cp:coreProperties>
</file>