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</a:t>
            </a:r>
            <a:r>
              <a:rPr lang="ru-RU"/>
              <a:t> </a:t>
            </a:r>
            <a:r>
              <a:rPr lang="en-US"/>
              <a:t>of PB online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26428701161336"/>
          <c:y val="0.10952343076258422"/>
          <c:w val="0.82665701556640558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experience of PB</c:v>
                </c:pt>
                <c:pt idx="1">
                  <c:v>perform PB online</c:v>
                </c:pt>
                <c:pt idx="2">
                  <c:v>receive PB online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34.25</c:v>
                </c:pt>
                <c:pt idx="2">
                  <c:v>32.65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D-451D-97B3-D19273B3F7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79011488"/>
        <c:axId val="979004000"/>
      </c:barChart>
      <c:catAx>
        <c:axId val="97901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004000"/>
        <c:crosses val="autoZero"/>
        <c:auto val="1"/>
        <c:lblAlgn val="ctr"/>
        <c:lblOffset val="100"/>
        <c:noMultiLvlLbl val="0"/>
      </c:catAx>
      <c:valAx>
        <c:axId val="979004000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0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Gender difference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999095829219476"/>
          <c:y val="8.13007956595191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07449233319521E-2"/>
          <c:y val="2.1039855165314605E-2"/>
          <c:w val="0.86600834024036466"/>
          <c:h val="0.67218951336461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perform PB online</c:v>
                </c:pt>
                <c:pt idx="1">
                  <c:v>receive PB online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31.8</c:v>
                </c:pt>
                <c:pt idx="1">
                  <c:v>30.66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5-464E-AB1C-FEA662F8EE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perform PB online</c:v>
                </c:pt>
                <c:pt idx="1">
                  <c:v>receive PB online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35.92</c:v>
                </c:pt>
                <c:pt idx="1">
                  <c:v>34.01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5-464E-AB1C-FEA662F8EE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perform PB online</c:v>
                </c:pt>
                <c:pt idx="1">
                  <c:v>receive PB online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3A5-464E-AB1C-FEA662F8E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949184"/>
        <c:axId val="865949600"/>
      </c:barChart>
      <c:catAx>
        <c:axId val="8659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949600"/>
        <c:crosses val="autoZero"/>
        <c:auto val="1"/>
        <c:lblAlgn val="ctr"/>
        <c:lblOffset val="100"/>
        <c:noMultiLvlLbl val="0"/>
      </c:catAx>
      <c:valAx>
        <c:axId val="8659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9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54347175813197379"/>
          <c:y val="0.8171709414312055"/>
          <c:w val="0.24624083970762023"/>
          <c:h val="5.5457812035547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Types of prosocial behavior in social networks</a:t>
            </a:r>
            <a:endParaRPr lang="ru-RU"/>
          </a:p>
        </c:rich>
      </c:tx>
      <c:layout>
        <c:manualLayout>
          <c:xMode val="edge"/>
          <c:yMode val="edge"/>
          <c:x val="0.25138869750656162"/>
          <c:y val="2.836992230275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089699754390966"/>
          <c:y val="0.10014843133929434"/>
          <c:w val="0.65791941437007873"/>
          <c:h val="0.8442888260156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Cheer up someone</c:v>
                </c:pt>
                <c:pt idx="1">
                  <c:v>Say nice/friendly things to someone</c:v>
                </c:pt>
                <c:pt idx="2">
                  <c:v>Support someone</c:v>
                </c:pt>
                <c:pt idx="3">
                  <c:v>Say nice/friendly things about someone</c:v>
                </c:pt>
                <c:pt idx="4">
                  <c:v>Help someone or offer to help</c:v>
                </c:pt>
                <c:pt idx="5">
                  <c:v>Compliment or congratulate someone</c:v>
                </c:pt>
                <c:pt idx="6">
                  <c:v>Let know that you like something (e.g., like something, send a smiley…)</c:v>
                </c:pt>
                <c:pt idx="7">
                  <c:v>Comfort/console someone</c:v>
                </c:pt>
                <c:pt idx="8">
                  <c:v>Help someone with his/her school work</c:v>
                </c:pt>
                <c:pt idx="9">
                  <c:v>Let someone know that you like him/ her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3.82</c:v>
                </c:pt>
                <c:pt idx="1">
                  <c:v>3.71</c:v>
                </c:pt>
                <c:pt idx="2">
                  <c:v>3.65</c:v>
                </c:pt>
                <c:pt idx="3">
                  <c:v>3.56</c:v>
                </c:pt>
                <c:pt idx="4">
                  <c:v>3.5</c:v>
                </c:pt>
                <c:pt idx="5">
                  <c:v>3.5</c:v>
                </c:pt>
                <c:pt idx="6">
                  <c:v>3.41</c:v>
                </c:pt>
                <c:pt idx="7">
                  <c:v>3.4</c:v>
                </c:pt>
                <c:pt idx="8">
                  <c:v>3.06</c:v>
                </c:pt>
                <c:pt idx="9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A-4305-8287-B4D7E8BA9E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Cheer up someone</c:v>
                </c:pt>
                <c:pt idx="1">
                  <c:v>Say nice/friendly things to someone</c:v>
                </c:pt>
                <c:pt idx="2">
                  <c:v>Support someone</c:v>
                </c:pt>
                <c:pt idx="3">
                  <c:v>Say nice/friendly things about someone</c:v>
                </c:pt>
                <c:pt idx="4">
                  <c:v>Help someone or offer to help</c:v>
                </c:pt>
                <c:pt idx="5">
                  <c:v>Compliment or congratulate someone</c:v>
                </c:pt>
                <c:pt idx="6">
                  <c:v>Let know that you like something (e.g., like something, send a smiley…)</c:v>
                </c:pt>
                <c:pt idx="7">
                  <c:v>Comfort/console someone</c:v>
                </c:pt>
                <c:pt idx="8">
                  <c:v>Help someone with his/her school work</c:v>
                </c:pt>
                <c:pt idx="9">
                  <c:v>Let someone know that you like him/ her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42BA-4305-8287-B4D7E8BA9E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Cheer up someone</c:v>
                </c:pt>
                <c:pt idx="1">
                  <c:v>Say nice/friendly things to someone</c:v>
                </c:pt>
                <c:pt idx="2">
                  <c:v>Support someone</c:v>
                </c:pt>
                <c:pt idx="3">
                  <c:v>Say nice/friendly things about someone</c:v>
                </c:pt>
                <c:pt idx="4">
                  <c:v>Help someone or offer to help</c:v>
                </c:pt>
                <c:pt idx="5">
                  <c:v>Compliment or congratulate someone</c:v>
                </c:pt>
                <c:pt idx="6">
                  <c:v>Let know that you like something (e.g., like something, send a smiley…)</c:v>
                </c:pt>
                <c:pt idx="7">
                  <c:v>Comfort/console someone</c:v>
                </c:pt>
                <c:pt idx="8">
                  <c:v>Help someone with his/her school work</c:v>
                </c:pt>
                <c:pt idx="9">
                  <c:v>Let someone know that you like him/ her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42BA-4305-8287-B4D7E8BA9E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5948352"/>
        <c:axId val="865947520"/>
      </c:barChart>
      <c:catAx>
        <c:axId val="86594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947520"/>
        <c:crosses val="autoZero"/>
        <c:auto val="1"/>
        <c:lblAlgn val="ctr"/>
        <c:lblOffset val="100"/>
        <c:noMultiLvlLbl val="0"/>
      </c:catAx>
      <c:valAx>
        <c:axId val="865947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9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C0723-5BD4-4C54-9553-4340343E014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ACEAF-7F8E-4DFD-B291-AD40A9076BF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i="1" dirty="0" smtClean="0">
              <a:solidFill>
                <a:schemeClr val="tx1"/>
              </a:solidFill>
            </a:rPr>
            <a:t>R</a:t>
          </a:r>
          <a:r>
            <a:rPr lang="ru-RU" b="1" i="1" dirty="0" err="1" smtClean="0">
              <a:solidFill>
                <a:schemeClr val="tx1"/>
              </a:solidFill>
            </a:rPr>
            <a:t>esearch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organization</a:t>
          </a:r>
          <a:endParaRPr lang="ru-RU" b="1" i="1" dirty="0">
            <a:solidFill>
              <a:schemeClr val="tx1"/>
            </a:solidFill>
          </a:endParaRPr>
        </a:p>
      </dgm:t>
    </dgm:pt>
    <dgm:pt modelId="{739FA831-C92D-4804-832B-E11D8F3C25EA}" type="parTrans" cxnId="{2FB030B8-6818-4CB9-AA42-F9BB1CC825B8}">
      <dgm:prSet/>
      <dgm:spPr/>
      <dgm:t>
        <a:bodyPr/>
        <a:lstStyle/>
        <a:p>
          <a:endParaRPr lang="ru-RU"/>
        </a:p>
      </dgm:t>
    </dgm:pt>
    <dgm:pt modelId="{34B9FB44-8BD0-4E0E-AED6-E425B5948DEB}" type="sibTrans" cxnId="{2FB030B8-6818-4CB9-AA42-F9BB1CC825B8}">
      <dgm:prSet/>
      <dgm:spPr/>
      <dgm:t>
        <a:bodyPr/>
        <a:lstStyle/>
        <a:p>
          <a:endParaRPr lang="ru-RU"/>
        </a:p>
      </dgm:t>
    </dgm:pt>
    <dgm:pt modelId="{AF06C0CF-BDAD-4B21-8B53-59A43C10133A}" type="pres">
      <dgm:prSet presAssocID="{A6BC0723-5BD4-4C54-9553-4340343E01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29965-8004-4F85-ADE5-E02B893B868B}" type="pres">
      <dgm:prSet presAssocID="{233ACEAF-7F8E-4DFD-B291-AD40A9076BF9}" presName="node" presStyleLbl="node1" presStyleIdx="0" presStyleCnt="1" custLinFactNeighborX="31373" custLinFactNeighborY="-1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C1A8-1E27-4A1E-A432-F6B6A516677E}" type="presOf" srcId="{233ACEAF-7F8E-4DFD-B291-AD40A9076BF9}" destId="{54D29965-8004-4F85-ADE5-E02B893B868B}" srcOrd="0" destOrd="0" presId="urn:microsoft.com/office/officeart/2005/8/layout/hList6"/>
    <dgm:cxn modelId="{2FB030B8-6818-4CB9-AA42-F9BB1CC825B8}" srcId="{A6BC0723-5BD4-4C54-9553-4340343E0147}" destId="{233ACEAF-7F8E-4DFD-B291-AD40A9076BF9}" srcOrd="0" destOrd="0" parTransId="{739FA831-C92D-4804-832B-E11D8F3C25EA}" sibTransId="{34B9FB44-8BD0-4E0E-AED6-E425B5948DEB}"/>
    <dgm:cxn modelId="{7A54B221-1B7B-4DB5-9EB0-CCBEA020D55A}" type="presOf" srcId="{A6BC0723-5BD4-4C54-9553-4340343E0147}" destId="{AF06C0CF-BDAD-4B21-8B53-59A43C10133A}" srcOrd="0" destOrd="0" presId="urn:microsoft.com/office/officeart/2005/8/layout/hList6"/>
    <dgm:cxn modelId="{DF408B98-42A6-4853-8F2A-0A712AAF27E5}" type="presParOf" srcId="{AF06C0CF-BDAD-4B21-8B53-59A43C10133A}" destId="{54D29965-8004-4F85-ADE5-E02B893B868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29965-8004-4F85-ADE5-E02B893B868B}">
      <dsp:nvSpPr>
        <dsp:cNvPr id="0" name=""/>
        <dsp:cNvSpPr/>
      </dsp:nvSpPr>
      <dsp:spPr>
        <a:xfrm rot="16200000">
          <a:off x="-1556084" y="1556084"/>
          <a:ext cx="5566610" cy="2454441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smtClean="0">
              <a:solidFill>
                <a:schemeClr val="tx1"/>
              </a:solidFill>
            </a:rPr>
            <a:t>R</a:t>
          </a:r>
          <a:r>
            <a:rPr lang="ru-RU" sz="3000" b="1" i="1" kern="1200" dirty="0" err="1" smtClean="0">
              <a:solidFill>
                <a:schemeClr val="tx1"/>
              </a:solidFill>
            </a:rPr>
            <a:t>esearch</a:t>
          </a:r>
          <a:r>
            <a:rPr lang="ru-RU" sz="3000" b="1" i="1" kern="1200" dirty="0" smtClean="0">
              <a:solidFill>
                <a:schemeClr val="tx1"/>
              </a:solidFill>
            </a:rPr>
            <a:t> </a:t>
          </a:r>
          <a:r>
            <a:rPr lang="ru-RU" sz="3000" b="1" i="1" kern="1200" dirty="0" err="1" smtClean="0">
              <a:solidFill>
                <a:schemeClr val="tx1"/>
              </a:solidFill>
            </a:rPr>
            <a:t>organization</a:t>
          </a:r>
          <a:endParaRPr lang="ru-RU" sz="3000" b="1" i="1" kern="1200" dirty="0">
            <a:solidFill>
              <a:schemeClr val="tx1"/>
            </a:solidFill>
          </a:endParaRPr>
        </a:p>
      </dsp:txBody>
      <dsp:txXfrm rot="5400000">
        <a:off x="0" y="1113322"/>
        <a:ext cx="2454441" cy="3339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9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2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3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7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E05B-C10F-4EB7-8C5C-C75EB447B571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30B8-B8FD-40AD-AF04-9552B2CA7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1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811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Prosocial behavior of teenagers in social networks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9575" y="1581151"/>
            <a:ext cx="7972425" cy="4448174"/>
          </a:xfrm>
        </p:spPr>
        <p:txBody>
          <a:bodyPr>
            <a:normAutofit fontScale="25000" lnSpcReduction="20000"/>
          </a:bodyPr>
          <a:lstStyle/>
          <a:p>
            <a:endParaRPr lang="en-US" sz="7200" b="1" dirty="0" smtClean="0"/>
          </a:p>
          <a:p>
            <a:endParaRPr lang="en-US" sz="7200" b="1" dirty="0"/>
          </a:p>
          <a:p>
            <a:r>
              <a:rPr lang="en-US" sz="7200" b="1" dirty="0" smtClean="0"/>
              <a:t>Elena </a:t>
            </a:r>
            <a:r>
              <a:rPr lang="en-US" sz="7200" b="1" dirty="0" err="1" smtClean="0"/>
              <a:t>Shmeleva</a:t>
            </a:r>
            <a:r>
              <a:rPr lang="en-US" sz="7200" b="1" dirty="0" smtClean="0"/>
              <a:t>,</a:t>
            </a:r>
          </a:p>
          <a:p>
            <a:r>
              <a:rPr lang="en-US" sz="7200" dirty="0" smtClean="0"/>
              <a:t>Doctor of Psychology, Professor, </a:t>
            </a:r>
          </a:p>
          <a:p>
            <a:r>
              <a:rPr lang="en-US" sz="7200" dirty="0" smtClean="0"/>
              <a:t>Ivanovo State University</a:t>
            </a:r>
            <a:endParaRPr lang="ru-RU" sz="7200" dirty="0" smtClean="0"/>
          </a:p>
          <a:p>
            <a:endParaRPr lang="ru-RU" sz="7200" dirty="0"/>
          </a:p>
          <a:p>
            <a:r>
              <a:rPr lang="en-US" sz="7200" b="1" dirty="0" smtClean="0"/>
              <a:t>Svetlana </a:t>
            </a:r>
            <a:r>
              <a:rPr lang="en-US" sz="7200" b="1" dirty="0" err="1" smtClean="0"/>
              <a:t>Lantsova</a:t>
            </a:r>
            <a:r>
              <a:rPr lang="en-US" sz="7200" b="1" dirty="0" smtClean="0"/>
              <a:t>, </a:t>
            </a:r>
            <a:endParaRPr lang="ru-RU" sz="7200" b="1" dirty="0" smtClean="0"/>
          </a:p>
          <a:p>
            <a:r>
              <a:rPr lang="en-US" sz="7200" dirty="0" smtClean="0"/>
              <a:t>Postgraduate student, </a:t>
            </a:r>
          </a:p>
          <a:p>
            <a:r>
              <a:rPr lang="en-US" sz="7200" dirty="0" smtClean="0"/>
              <a:t>Ivanovo State University</a:t>
            </a:r>
            <a:endParaRPr lang="ru-RU" sz="7200" dirty="0" smtClean="0"/>
          </a:p>
          <a:p>
            <a:endParaRPr lang="ru-RU" sz="7200" dirty="0"/>
          </a:p>
          <a:p>
            <a:r>
              <a:rPr lang="en-US" sz="7200" b="1" dirty="0" smtClean="0"/>
              <a:t>Pavel </a:t>
            </a:r>
            <a:r>
              <a:rPr lang="en-US" sz="7200" b="1" dirty="0" err="1" smtClean="0"/>
              <a:t>Kislyakov</a:t>
            </a:r>
            <a:r>
              <a:rPr lang="en-US" sz="7200" b="1" dirty="0" smtClean="0"/>
              <a:t>, </a:t>
            </a:r>
          </a:p>
          <a:p>
            <a:r>
              <a:rPr lang="en-US" sz="7200" dirty="0" smtClean="0"/>
              <a:t>Doctor of Psychology, Professor, </a:t>
            </a:r>
          </a:p>
          <a:p>
            <a:r>
              <a:rPr lang="en-US" sz="7200" dirty="0" smtClean="0"/>
              <a:t>Russian </a:t>
            </a:r>
            <a:r>
              <a:rPr lang="en-US" sz="7200" dirty="0"/>
              <a:t>University of State for </a:t>
            </a:r>
            <a:r>
              <a:rPr lang="en-US" sz="7200" dirty="0" smtClean="0"/>
              <a:t>Social, Moscow</a:t>
            </a:r>
          </a:p>
          <a:p>
            <a:endParaRPr lang="en-US" sz="4900" dirty="0" smtClean="0"/>
          </a:p>
          <a:p>
            <a:endParaRPr lang="ru-RU" dirty="0"/>
          </a:p>
          <a:p>
            <a:r>
              <a:rPr lang="en-US" sz="7200" b="1" i="1" dirty="0" smtClean="0"/>
              <a:t>Moscow, 1-2 June 2023</a:t>
            </a:r>
            <a:endParaRPr lang="ru-RU" sz="7200" b="1" i="1" dirty="0"/>
          </a:p>
        </p:txBody>
      </p:sp>
      <p:sp>
        <p:nvSpPr>
          <p:cNvPr id="7" name="AutoShape 4" descr="Международный психологический фор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еждународный психологический фору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1"/>
            <a:ext cx="52482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71120"/>
            <a:ext cx="1236846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alpha val="16000"/>
              </a:schemeClr>
            </a:glow>
            <a:softEdge rad="12700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036561" y="599440"/>
            <a:ext cx="3373119" cy="35966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Prosocial </a:t>
            </a:r>
            <a:r>
              <a:rPr lang="en-US" b="1" dirty="0" smtClean="0">
                <a:solidFill>
                  <a:schemeClr val="tx1"/>
                </a:solidFill>
              </a:rPr>
              <a:t>behavior (PB) </a:t>
            </a:r>
            <a:r>
              <a:rPr lang="en-US" b="1" dirty="0">
                <a:solidFill>
                  <a:schemeClr val="tx1"/>
                </a:solidFill>
              </a:rPr>
              <a:t>in social networks </a:t>
            </a:r>
            <a:r>
              <a:rPr lang="en-US" dirty="0">
                <a:solidFill>
                  <a:schemeClr val="tx1"/>
                </a:solidFill>
              </a:rPr>
              <a:t>is a manifestation of digital socialization, which includes voluntary behavior in an online environment in order to benefit specific people or promote harmonious relationships with </a:t>
            </a:r>
            <a:r>
              <a:rPr lang="en-US" dirty="0" smtClean="0">
                <a:solidFill>
                  <a:schemeClr val="tx1"/>
                </a:solidFill>
              </a:rPr>
              <a:t>others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Erreygers</a:t>
            </a:r>
            <a:r>
              <a:rPr lang="en-US" dirty="0" smtClean="0">
                <a:solidFill>
                  <a:schemeClr val="tx1"/>
                </a:solidFill>
              </a:rPr>
              <a:t> et al, 2018)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240" y="0"/>
            <a:ext cx="808736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76720" y="1064697"/>
            <a:ext cx="5817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55600" algn="l"/>
              </a:tabLst>
            </a:pPr>
            <a:r>
              <a:rPr lang="en-US" b="1" dirty="0" smtClean="0"/>
              <a:t>Types of prosocial behavior in</a:t>
            </a:r>
            <a:r>
              <a:rPr lang="ru-RU" b="1" dirty="0" smtClean="0"/>
              <a:t> </a:t>
            </a:r>
            <a:r>
              <a:rPr lang="en-US" b="1" dirty="0" smtClean="0"/>
              <a:t>social networks:</a:t>
            </a:r>
            <a:endParaRPr lang="ru-RU" dirty="0" smtClean="0"/>
          </a:p>
          <a:p>
            <a:r>
              <a:rPr lang="en-US" b="1" dirty="0" smtClean="0"/>
              <a:t> </a:t>
            </a:r>
            <a:endParaRPr lang="ru-RU" b="1" dirty="0"/>
          </a:p>
          <a:p>
            <a:endParaRPr lang="ru-RU" b="1" dirty="0" smtClean="0"/>
          </a:p>
          <a:p>
            <a:pPr lvl="0"/>
            <a:r>
              <a:rPr lang="en-US" dirty="0" smtClean="0"/>
              <a:t>exchange of resources 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en-US" dirty="0" smtClean="0"/>
              <a:t>exchange of information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en-US" dirty="0" smtClean="0"/>
              <a:t>emotional support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en-US" dirty="0" smtClean="0"/>
              <a:t>online help</a:t>
            </a:r>
            <a:endParaRPr lang="ru-RU" dirty="0" smtClean="0"/>
          </a:p>
          <a:p>
            <a:pPr lvl="0"/>
            <a:endParaRPr lang="ru-RU" dirty="0"/>
          </a:p>
          <a:p>
            <a:r>
              <a:rPr lang="en-US" dirty="0" smtClean="0"/>
              <a:t>liking a friend’s post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en-US" dirty="0" smtClean="0"/>
              <a:t>sending a nice message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2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9" y="83183"/>
            <a:ext cx="5810251" cy="1581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Т</a:t>
            </a:r>
            <a:r>
              <a:rPr lang="en-US" sz="2400" b="1" i="1" dirty="0" smtClean="0">
                <a:solidFill>
                  <a:schemeClr val="tx1"/>
                </a:solidFill>
              </a:rPr>
              <a:t>he benefits of prosocial behavior  for teenagers</a:t>
            </a:r>
            <a:r>
              <a:rPr lang="ru-RU" sz="2400" b="1" i="1" dirty="0" smtClean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1967387"/>
            <a:ext cx="3832224" cy="112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o establish a social norm of positive online interactions vs </a:t>
            </a:r>
            <a:r>
              <a:rPr lang="en-US" sz="2000" dirty="0" err="1" smtClean="0">
                <a:solidFill>
                  <a:schemeClr val="tx1"/>
                </a:solidFill>
              </a:rPr>
              <a:t>cyberaggression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948" y="3089115"/>
            <a:ext cx="3832225" cy="827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o increase social connectedness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947" y="3912790"/>
            <a:ext cx="3832225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o improve relationship quality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946" y="4975860"/>
            <a:ext cx="3832228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o foster adolescents’ well-being and self-esteem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946" y="219075"/>
            <a:ext cx="3832228" cy="1274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Why pro-social behavior on social media is important</a:t>
            </a:r>
            <a:r>
              <a:rPr lang="ru-RU" sz="2400" i="1" dirty="0" smtClean="0">
                <a:solidFill>
                  <a:schemeClr val="tx1"/>
                </a:solidFill>
              </a:rPr>
              <a:t>?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362450" y="32605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34374" y="1819275"/>
            <a:ext cx="2905126" cy="13629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better academic  successes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Gebrino</a:t>
            </a:r>
            <a:r>
              <a:rPr lang="en-US" b="1" dirty="0">
                <a:solidFill>
                  <a:schemeClr val="tx1"/>
                </a:solidFill>
              </a:rPr>
              <a:t> et al</a:t>
            </a:r>
            <a:r>
              <a:rPr lang="ru-RU" b="1" dirty="0">
                <a:solidFill>
                  <a:schemeClr val="tx1"/>
                </a:solidFill>
              </a:rPr>
              <a:t>, 2018)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40858" y="2165684"/>
            <a:ext cx="2905125" cy="17508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have better social connections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Jin</a:t>
            </a:r>
            <a:r>
              <a:rPr lang="en-US" b="1" dirty="0">
                <a:solidFill>
                  <a:schemeClr val="tx1"/>
                </a:solidFill>
              </a:rPr>
              <a:t> et al</a:t>
            </a:r>
            <a:r>
              <a:rPr lang="ru-RU" b="1" dirty="0">
                <a:solidFill>
                  <a:schemeClr val="tx1"/>
                </a:solidFill>
              </a:rPr>
              <a:t>, 2022)</a:t>
            </a: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882062" y="3745133"/>
            <a:ext cx="2905125" cy="19031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are more likely to succeed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adulthood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Toumbourou</a:t>
            </a:r>
            <a:r>
              <a:rPr lang="ru-RU" b="1" dirty="0" smtClean="0">
                <a:solidFill>
                  <a:schemeClr val="tx1"/>
                </a:solidFill>
              </a:rPr>
              <a:t>16</a:t>
            </a:r>
            <a:r>
              <a:rPr lang="ru-RU" b="1" dirty="0">
                <a:solidFill>
                  <a:schemeClr val="tx1"/>
                </a:solidFill>
              </a:rPr>
              <a:t>)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38801" y="4705350"/>
            <a:ext cx="2695573" cy="16668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feel more satisfied and happy (</a:t>
            </a:r>
            <a:r>
              <a:rPr lang="en-US" b="1" dirty="0" err="1" smtClean="0">
                <a:solidFill>
                  <a:schemeClr val="tx1"/>
                </a:solidFill>
              </a:rPr>
              <a:t>Aknin</a:t>
            </a:r>
            <a:r>
              <a:rPr lang="en-US" b="1" dirty="0" smtClean="0">
                <a:solidFill>
                  <a:schemeClr val="tx1"/>
                </a:solidFill>
              </a:rPr>
              <a:t>, 2012; Son et Padilla-Walker, 2020)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2754662"/>
              </p:ext>
            </p:extLst>
          </p:nvPr>
        </p:nvGraphicFramePr>
        <p:xfrm>
          <a:off x="417096" y="417095"/>
          <a:ext cx="2454441" cy="556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871538" y="200527"/>
            <a:ext cx="2951746" cy="6112042"/>
            <a:chOff x="-465223" y="-56149"/>
            <a:chExt cx="2951746" cy="6112042"/>
          </a:xfrm>
        </p:grpSpPr>
        <p:sp>
          <p:nvSpPr>
            <p:cNvPr id="6" name="Блок-схема: ручное управление 5"/>
            <p:cNvSpPr/>
            <p:nvPr/>
          </p:nvSpPr>
          <p:spPr>
            <a:xfrm rot="16200000">
              <a:off x="-1981204" y="1588168"/>
              <a:ext cx="6112042" cy="282340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Блок-схема: ручное управление 4"/>
            <p:cNvSpPr txBox="1"/>
            <p:nvPr/>
          </p:nvSpPr>
          <p:spPr>
            <a:xfrm>
              <a:off x="-465223" y="914400"/>
              <a:ext cx="2951746" cy="3801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0" tIns="0" rIns="22225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The </a:t>
              </a:r>
              <a:r>
                <a:rPr lang="en-US" sz="2000" b="1" dirty="0">
                  <a:solidFill>
                    <a:schemeClr val="tx1"/>
                  </a:solidFill>
                </a:rPr>
                <a:t>purpose of the study: </a:t>
              </a:r>
              <a:r>
                <a:rPr lang="en-US" sz="2000" dirty="0">
                  <a:solidFill>
                    <a:schemeClr val="tx1"/>
                  </a:solidFill>
                </a:rPr>
                <a:t>to evaluate the frequency and manifestations of prosocial experience of adolescents in social </a:t>
              </a:r>
              <a:r>
                <a:rPr lang="en-US" sz="2000" dirty="0" smtClean="0">
                  <a:solidFill>
                    <a:schemeClr val="tx1"/>
                  </a:solidFill>
                </a:rPr>
                <a:t>networks</a:t>
              </a:r>
              <a:endParaRPr lang="ru-RU" sz="2000" b="1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951619" y="200528"/>
            <a:ext cx="2831424" cy="6112042"/>
            <a:chOff x="1" y="0"/>
            <a:chExt cx="2831424" cy="6112042"/>
          </a:xfrm>
        </p:grpSpPr>
        <p:sp>
          <p:nvSpPr>
            <p:cNvPr id="9" name="Блок-схема: ручное управление 8"/>
            <p:cNvSpPr/>
            <p:nvPr/>
          </p:nvSpPr>
          <p:spPr>
            <a:xfrm rot="16200000">
              <a:off x="-1636300" y="1644317"/>
              <a:ext cx="6112042" cy="282340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Блок-схема: ручное управление 4"/>
            <p:cNvSpPr txBox="1"/>
            <p:nvPr/>
          </p:nvSpPr>
          <p:spPr>
            <a:xfrm rot="21600000">
              <a:off x="1" y="1222407"/>
              <a:ext cx="2823408" cy="3667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0" tIns="0" rIns="222250" bIns="0" numCol="1" spcCol="1270" anchor="ctr" anchorCtr="0">
              <a:no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Selection</a:t>
              </a:r>
              <a:endParaRPr lang="ru-RU" sz="2000" b="1" dirty="0" smtClean="0">
                <a:solidFill>
                  <a:schemeClr val="tx1"/>
                </a:solidFill>
              </a:endParaRP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342 </a:t>
              </a:r>
              <a:r>
                <a:rPr lang="en-US" sz="2000" dirty="0">
                  <a:solidFill>
                    <a:schemeClr val="tx1"/>
                  </a:solidFill>
                </a:rPr>
                <a:t>teenagers aged 12-19 (M=15.2) from secondary schools and colleges of the Ivanovo region took part in the </a:t>
              </a:r>
              <a:r>
                <a:rPr lang="en-US" sz="2000" dirty="0" smtClean="0">
                  <a:solidFill>
                    <a:schemeClr val="tx1"/>
                  </a:solidFill>
                </a:rPr>
                <a:t>survey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903362" y="200528"/>
            <a:ext cx="2823408" cy="6112042"/>
            <a:chOff x="1" y="-1"/>
            <a:chExt cx="2823408" cy="6112042"/>
          </a:xfrm>
        </p:grpSpPr>
        <p:sp>
          <p:nvSpPr>
            <p:cNvPr id="19" name="Блок-схема: ручное управление 18"/>
            <p:cNvSpPr/>
            <p:nvPr/>
          </p:nvSpPr>
          <p:spPr>
            <a:xfrm rot="16200000">
              <a:off x="-1644316" y="1644316"/>
              <a:ext cx="6112042" cy="282340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Блок-схема: ручное управление 4"/>
            <p:cNvSpPr txBox="1"/>
            <p:nvPr/>
          </p:nvSpPr>
          <p:spPr>
            <a:xfrm rot="21600000">
              <a:off x="1" y="1222407"/>
              <a:ext cx="2823408" cy="3667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0" tIns="0" rIns="222250" bIns="0" numCol="1" spcCol="1270" anchor="ctr" anchorCtr="0">
              <a:noAutofit/>
            </a:bodyPr>
            <a:lstStyle/>
            <a:p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 flipH="1">
            <a:off x="9144000" y="737937"/>
            <a:ext cx="2149642" cy="453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endPara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self-reporting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methodology "Online prosocial behavior of adolescents" (OPBS) S.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Erreygers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2018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,.</a:t>
            </a:r>
            <a:r>
              <a:rPr lang="en-US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scales of performing and receiving prosocial behavior online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main results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78825575"/>
              </p:ext>
            </p:extLst>
          </p:nvPr>
        </p:nvGraphicFramePr>
        <p:xfrm>
          <a:off x="542926" y="1495424"/>
          <a:ext cx="5372099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91486388"/>
              </p:ext>
            </p:extLst>
          </p:nvPr>
        </p:nvGraphicFramePr>
        <p:xfrm>
          <a:off x="6960869" y="1571624"/>
          <a:ext cx="4269105" cy="468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9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1104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The main results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91624310"/>
              </p:ext>
            </p:extLst>
          </p:nvPr>
        </p:nvGraphicFramePr>
        <p:xfrm>
          <a:off x="1" y="1104900"/>
          <a:ext cx="12192000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58164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Summary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8825" y="4864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adolescents have experience of performing prosocial behavior on the Internet above average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38825" y="1285875"/>
            <a:ext cx="541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adolescents perform prosocial behavior online more often than they receive it in response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8825" y="2085291"/>
            <a:ext cx="6095999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teenage girls perform and receive prosocial behavior more often than teenage boys 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38824" y="2884706"/>
            <a:ext cx="5991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the most frequent type of prosocial behavior in social networks is emotional support for another </a:t>
            </a:r>
            <a:r>
              <a:rPr lang="en-US" smtClean="0"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relationship </a:t>
            </a:r>
            <a:r>
              <a:rPr lang="en-US" smtClean="0">
                <a:latin typeface="Arial" panose="020B0604020202020204" pitchFamily="34" charset="0"/>
                <a:ea typeface="Calibri" panose="020F0502020204030204" pitchFamily="34" charset="0"/>
              </a:rPr>
              <a:t>support, </a:t>
            </a:r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the least frequent is an open display of </a:t>
            </a:r>
            <a:r>
              <a:rPr lang="en-US" smtClean="0">
                <a:latin typeface="Arial" panose="020B0604020202020204" pitchFamily="34" charset="0"/>
                <a:ea typeface="Calibri" panose="020F0502020204030204" pitchFamily="34" charset="0"/>
              </a:rPr>
              <a:t>sympathy </a:t>
            </a:r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and help with homework at </a:t>
            </a:r>
            <a:r>
              <a:rPr lang="en-US" smtClean="0">
                <a:latin typeface="Arial" panose="020B0604020202020204" pitchFamily="34" charset="0"/>
                <a:ea typeface="Calibri" panose="020F0502020204030204" pitchFamily="34" charset="0"/>
              </a:rPr>
              <a:t>school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38824" y="4238118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prosocial activity of adolescents in social networks, as well as in offline mode, is aimed at maintaining interpersonal relationships with peers and is less associated with assistance in educational activities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410</Words>
  <Application>Microsoft Office PowerPoint</Application>
  <PresentationFormat>Широкоэкранный</PresentationFormat>
  <Paragraphs>62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Prosocial behavior of teenagers in social networks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Prosocial behavior of teenagers in social networks</dc:title>
  <dc:creator>Светлана</dc:creator>
  <cp:lastModifiedBy>Светлана</cp:lastModifiedBy>
  <cp:revision>35</cp:revision>
  <dcterms:created xsi:type="dcterms:W3CDTF">2023-05-20T07:18:04Z</dcterms:created>
  <dcterms:modified xsi:type="dcterms:W3CDTF">2023-05-21T06:25:55Z</dcterms:modified>
</cp:coreProperties>
</file>