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notesSlides/notesSlide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6.xml" ContentType="application/vnd.openxmlformats-officedocument.drawingml.chartshape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98" r:id="rId2"/>
    <p:sldId id="299" r:id="rId3"/>
    <p:sldId id="270" r:id="rId4"/>
    <p:sldId id="292" r:id="rId5"/>
    <p:sldId id="271" r:id="rId6"/>
    <p:sldId id="272" r:id="rId7"/>
    <p:sldId id="273" r:id="rId8"/>
    <p:sldId id="296" r:id="rId9"/>
    <p:sldId id="277" r:id="rId10"/>
    <p:sldId id="278" r:id="rId11"/>
    <p:sldId id="279" r:id="rId12"/>
    <p:sldId id="297" r:id="rId13"/>
    <p:sldId id="302" r:id="rId14"/>
    <p:sldId id="308" r:id="rId15"/>
    <p:sldId id="309" r:id="rId16"/>
    <p:sldId id="307" r:id="rId17"/>
    <p:sldId id="306"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52F3471-9670-4B8E-AA6D-1E114CFC500C}">
          <p14:sldIdLst>
            <p14:sldId id="298"/>
            <p14:sldId id="299"/>
            <p14:sldId id="270"/>
            <p14:sldId id="292"/>
            <p14:sldId id="271"/>
            <p14:sldId id="272"/>
            <p14:sldId id="273"/>
            <p14:sldId id="296"/>
            <p14:sldId id="277"/>
            <p14:sldId id="278"/>
            <p14:sldId id="279"/>
            <p14:sldId id="297"/>
            <p14:sldId id="302"/>
            <p14:sldId id="308"/>
            <p14:sldId id="309"/>
            <p14:sldId id="307"/>
            <p14:sldId id="30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VVR6" initials="U" lastIdx="1" clrIdx="0">
    <p:extLst>
      <p:ext uri="{19B8F6BF-5375-455C-9EA6-DF929625EA0E}">
        <p15:presenceInfo xmlns:p15="http://schemas.microsoft.com/office/powerpoint/2012/main" userId="UVVR6"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09-46B9-8B10-80E691F023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09-46B9-8B10-80E691F023F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809-46B9-8B10-80E691F023F0}"/>
              </c:ext>
            </c:extLst>
          </c:dPt>
          <c:dLbls>
            <c:dLbl>
              <c:idx val="0"/>
              <c:tx>
                <c:rich>
                  <a:bodyPr/>
                  <a:lstStyle/>
                  <a:p>
                    <a:r>
                      <a:rPr lang="en-US" sz="2400" dirty="0"/>
                      <a:t>18.3%</a:t>
                    </a:r>
                  </a:p>
                </c:rich>
              </c:tx>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09-46B9-8B10-80E691F023F0}"/>
                </c:ext>
              </c:extLst>
            </c:dLbl>
            <c:dLbl>
              <c:idx val="1"/>
              <c:tx>
                <c:rich>
                  <a:bodyPr/>
                  <a:lstStyle/>
                  <a:p>
                    <a:r>
                      <a:rPr lang="en-US" sz="2400" dirty="0"/>
                      <a:t>31.4%</a:t>
                    </a:r>
                  </a:p>
                </c:rich>
              </c:tx>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09-46B9-8B10-80E691F023F0}"/>
                </c:ext>
              </c:extLst>
            </c:dLbl>
            <c:dLbl>
              <c:idx val="2"/>
              <c:tx>
                <c:rich>
                  <a:bodyPr/>
                  <a:lstStyle/>
                  <a:p>
                    <a:fld id="{F8393375-8E95-4616-B085-91FC654DF1F3}" type="VALUE">
                      <a:rPr lang="en-US" sz="2400" smtClean="0"/>
                      <a:pPr/>
                      <a:t>[ЗНАЧЕНИЕ]</a:t>
                    </a:fld>
                    <a:r>
                      <a:rPr lang="en-US" sz="2400" dirty="0"/>
                      <a:t>%</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09-46B9-8B10-80E691F023F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 0-2 years</c:v>
                </c:pt>
                <c:pt idx="1">
                  <c:v>2-3 years</c:v>
                </c:pt>
                <c:pt idx="2">
                  <c:v>3-4 years</c:v>
                </c:pt>
              </c:strCache>
            </c:strRef>
          </c:cat>
          <c:val>
            <c:numRef>
              <c:f>Лист1!$B$2:$B$4</c:f>
              <c:numCache>
                <c:formatCode>General</c:formatCode>
                <c:ptCount val="3"/>
                <c:pt idx="0">
                  <c:v>18.3</c:v>
                </c:pt>
                <c:pt idx="1">
                  <c:v>31.4</c:v>
                </c:pt>
                <c:pt idx="2">
                  <c:v>50</c:v>
                </c:pt>
              </c:numCache>
            </c:numRef>
          </c:val>
          <c:extLst>
            <c:ext xmlns:c16="http://schemas.microsoft.com/office/drawing/2014/chart" uri="{C3380CC4-5D6E-409C-BE32-E72D297353CC}">
              <c16:uniqueId val="{00000006-5809-46B9-8B10-80E691F023F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2-3 </a:t>
            </a:r>
            <a:r>
              <a:rPr lang="en-US" dirty="0"/>
              <a:t>years</a:t>
            </a:r>
          </a:p>
        </c:rich>
      </c:tx>
      <c:layout>
        <c:manualLayout>
          <c:xMode val="edge"/>
          <c:yMode val="edge"/>
          <c:x val="0.4019037994011579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26422456908544101"/>
          <c:y val="0.17425775257025591"/>
          <c:w val="0.49258340896143299"/>
          <c:h val="0.57166205477286558"/>
        </c:manualLayout>
      </c:layout>
      <c:pieChart>
        <c:varyColors val="1"/>
        <c:ser>
          <c:idx val="0"/>
          <c:order val="0"/>
          <c:tx>
            <c:strRef>
              <c:f>Лист1!$B$1</c:f>
              <c:strCache>
                <c:ptCount val="1"/>
                <c:pt idx="0">
                  <c:v>2-3 years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DD-4BDC-A56F-717A6A4820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DD-4BDC-A56F-717A6A4820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DD-4BDC-A56F-717A6A4820BE}"/>
              </c:ext>
            </c:extLst>
          </c:dPt>
          <c:dLbls>
            <c:dLbl>
              <c:idx val="0"/>
              <c:tx>
                <c:rich>
                  <a:bodyPr/>
                  <a:lstStyle/>
                  <a:p>
                    <a:r>
                      <a:rPr lang="en-US" dirty="0"/>
                      <a:t>35.5%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DD-4BDC-A56F-717A6A4820BE}"/>
                </c:ext>
              </c:extLst>
            </c:dLbl>
            <c:dLbl>
              <c:idx val="1"/>
              <c:tx>
                <c:rich>
                  <a:bodyPr/>
                  <a:lstStyle/>
                  <a:p>
                    <a:r>
                      <a:rPr lang="en-US" dirty="0"/>
                      <a:t>46.4%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DD-4BDC-A56F-717A6A4820BE}"/>
                </c:ext>
              </c:extLst>
            </c:dLbl>
            <c:dLbl>
              <c:idx val="2"/>
              <c:tx>
                <c:rich>
                  <a:bodyPr/>
                  <a:lstStyle/>
                  <a:p>
                    <a:r>
                      <a:rPr lang="en-US" dirty="0"/>
                      <a:t>18.1%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DD-4BDC-A56F-717A6A4820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yes, I'm already thinking about it</c:v>
                </c:pt>
                <c:pt idx="1">
                  <c:v>no, it's too early to think about it</c:v>
                </c:pt>
                <c:pt idx="2">
                  <c:v>the child does not use gadgets</c:v>
                </c:pt>
              </c:strCache>
            </c:strRef>
          </c:cat>
          <c:val>
            <c:numRef>
              <c:f>Лист1!$B$2:$B$4</c:f>
              <c:numCache>
                <c:formatCode>General</c:formatCode>
                <c:ptCount val="3"/>
                <c:pt idx="0">
                  <c:v>35.5</c:v>
                </c:pt>
                <c:pt idx="1">
                  <c:v>46.4</c:v>
                </c:pt>
                <c:pt idx="2">
                  <c:v>18.100000000000001</c:v>
                </c:pt>
              </c:numCache>
            </c:numRef>
          </c:val>
          <c:extLst>
            <c:ext xmlns:c16="http://schemas.microsoft.com/office/drawing/2014/chart" uri="{C3380CC4-5D6E-409C-BE32-E72D297353CC}">
              <c16:uniqueId val="{00000006-E2DD-4BDC-A56F-717A6A4820B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3797463532903192"/>
          <c:y val="0.86290374392505931"/>
          <c:w val="0.79557339484932177"/>
          <c:h val="0.134171727364419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3-4 years</a:t>
            </a:r>
            <a:r>
              <a:rPr lang="ru-RU" dirty="0"/>
              <a:t> </a:t>
            </a:r>
          </a:p>
        </c:rich>
      </c:tx>
      <c:layout>
        <c:manualLayout>
          <c:xMode val="edge"/>
          <c:yMode val="edge"/>
          <c:x val="0.3715776265843331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3-4 года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37-4A85-BA9C-6719DF058D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137-4A85-BA9C-6719DF058D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137-4A85-BA9C-6719DF058D0C}"/>
              </c:ext>
            </c:extLst>
          </c:dPt>
          <c:dLbls>
            <c:dLbl>
              <c:idx val="0"/>
              <c:tx>
                <c:rich>
                  <a:bodyPr/>
                  <a:lstStyle/>
                  <a:p>
                    <a:r>
                      <a:rPr lang="en-US" dirty="0"/>
                      <a:t>47.9%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37-4A85-BA9C-6719DF058D0C}"/>
                </c:ext>
              </c:extLst>
            </c:dLbl>
            <c:dLbl>
              <c:idx val="1"/>
              <c:tx>
                <c:rich>
                  <a:bodyPr/>
                  <a:lstStyle/>
                  <a:p>
                    <a:r>
                      <a:rPr lang="en-US" dirty="0"/>
                      <a:t>31.8%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37-4A85-BA9C-6719DF058D0C}"/>
                </c:ext>
              </c:extLst>
            </c:dLbl>
            <c:dLbl>
              <c:idx val="2"/>
              <c:tx>
                <c:rich>
                  <a:bodyPr/>
                  <a:lstStyle/>
                  <a:p>
                    <a:r>
                      <a:rPr lang="en-US" dirty="0"/>
                      <a:t>20.3%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37-4A85-BA9C-6719DF058D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да, уже задумываюсь об этом</c:v>
                </c:pt>
                <c:pt idx="1">
                  <c:v>нет, еще рано думать об этом</c:v>
                </c:pt>
                <c:pt idx="2">
                  <c:v>ребенок не пользуетрся гаджетами</c:v>
                </c:pt>
              </c:strCache>
            </c:strRef>
          </c:cat>
          <c:val>
            <c:numRef>
              <c:f>Лист1!$B$2:$B$4</c:f>
              <c:numCache>
                <c:formatCode>General</c:formatCode>
                <c:ptCount val="3"/>
                <c:pt idx="0">
                  <c:v>47.9</c:v>
                </c:pt>
                <c:pt idx="1">
                  <c:v>31.8</c:v>
                </c:pt>
                <c:pt idx="2">
                  <c:v>40.6</c:v>
                </c:pt>
              </c:numCache>
            </c:numRef>
          </c:val>
          <c:extLst>
            <c:ext xmlns:c16="http://schemas.microsoft.com/office/drawing/2014/chart" uri="{C3380CC4-5D6E-409C-BE32-E72D297353CC}">
              <c16:uniqueId val="{00000006-7137-4A85-BA9C-6719DF058D0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61466462527703"/>
          <c:y val="7.4072396429481921E-2"/>
          <c:w val="0.76494396356368688"/>
          <c:h val="0.62795837299188362"/>
        </c:manualLayout>
      </c:layout>
      <c:barChart>
        <c:barDir val="bar"/>
        <c:grouping val="clustered"/>
        <c:varyColors val="0"/>
        <c:ser>
          <c:idx val="0"/>
          <c:order val="0"/>
          <c:tx>
            <c:strRef>
              <c:f>Лист1!$B$1</c:f>
              <c:strCache>
                <c:ptCount val="1"/>
                <c:pt idx="0">
                  <c:v>after a long argument</c:v>
                </c:pt>
              </c:strCache>
            </c:strRef>
          </c:tx>
          <c:spPr>
            <a:solidFill>
              <a:schemeClr val="accent1"/>
            </a:solidFill>
            <a:ln>
              <a:noFill/>
            </a:ln>
            <a:effectLst/>
          </c:spPr>
          <c:invertIfNegative val="0"/>
          <c:dLbls>
            <c:dLbl>
              <c:idx val="0"/>
              <c:tx>
                <c:rich>
                  <a:bodyPr/>
                  <a:lstStyle/>
                  <a:p>
                    <a:r>
                      <a:rPr lang="en-US"/>
                      <a:t>4.4</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A6-4F88-9B9B-1D1C91EA99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Parent answers</c:v>
                </c:pt>
              </c:strCache>
            </c:strRef>
          </c:cat>
          <c:val>
            <c:numRef>
              <c:f>Лист1!$B$2</c:f>
              <c:numCache>
                <c:formatCode>General</c:formatCode>
                <c:ptCount val="1"/>
                <c:pt idx="0">
                  <c:v>4.4000000000000004</c:v>
                </c:pt>
              </c:numCache>
            </c:numRef>
          </c:val>
          <c:extLst>
            <c:ext xmlns:c16="http://schemas.microsoft.com/office/drawing/2014/chart" uri="{C3380CC4-5D6E-409C-BE32-E72D297353CC}">
              <c16:uniqueId val="{00000000-241D-4AAA-89FB-1FFF2DD645C2}"/>
            </c:ext>
          </c:extLst>
        </c:ser>
        <c:ser>
          <c:idx val="1"/>
          <c:order val="1"/>
          <c:tx>
            <c:strRef>
              <c:f>Лист1!$C$1</c:f>
              <c:strCache>
                <c:ptCount val="1"/>
                <c:pt idx="0">
                  <c:v>with difficulty</c:v>
                </c:pt>
              </c:strCache>
            </c:strRef>
          </c:tx>
          <c:spPr>
            <a:solidFill>
              <a:schemeClr val="accent2"/>
            </a:solidFill>
            <a:ln>
              <a:noFill/>
            </a:ln>
            <a:effectLst/>
          </c:spPr>
          <c:invertIfNegative val="0"/>
          <c:dLbls>
            <c:dLbl>
              <c:idx val="0"/>
              <c:tx>
                <c:rich>
                  <a:bodyPr/>
                  <a:lstStyle/>
                  <a:p>
                    <a:r>
                      <a:rPr lang="en-US"/>
                      <a:t>12.5</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A6-4F88-9B9B-1D1C91EA99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Parent answers</c:v>
                </c:pt>
              </c:strCache>
            </c:strRef>
          </c:cat>
          <c:val>
            <c:numRef>
              <c:f>Лист1!$C$2</c:f>
              <c:numCache>
                <c:formatCode>General</c:formatCode>
                <c:ptCount val="1"/>
                <c:pt idx="0">
                  <c:v>12.5</c:v>
                </c:pt>
              </c:numCache>
            </c:numRef>
          </c:val>
          <c:extLst>
            <c:ext xmlns:c16="http://schemas.microsoft.com/office/drawing/2014/chart" uri="{C3380CC4-5D6E-409C-BE32-E72D297353CC}">
              <c16:uniqueId val="{00000001-241D-4AAA-89FB-1FFF2DD645C2}"/>
            </c:ext>
          </c:extLst>
        </c:ser>
        <c:ser>
          <c:idx val="2"/>
          <c:order val="2"/>
          <c:tx>
            <c:strRef>
              <c:f>Лист1!$D$1</c:f>
              <c:strCache>
                <c:ptCount val="1"/>
                <c:pt idx="0">
                  <c:v>at once, but gets frustrated</c:v>
                </c:pt>
              </c:strCache>
            </c:strRef>
          </c:tx>
          <c:spPr>
            <a:solidFill>
              <a:schemeClr val="accent3"/>
            </a:solidFill>
            <a:ln>
              <a:noFill/>
            </a:ln>
            <a:effectLst/>
          </c:spPr>
          <c:invertIfNegative val="0"/>
          <c:dLbls>
            <c:dLbl>
              <c:idx val="0"/>
              <c:tx>
                <c:rich>
                  <a:bodyPr/>
                  <a:lstStyle/>
                  <a:p>
                    <a:r>
                      <a:rPr lang="en-US"/>
                      <a:t>35.9</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A6-4F88-9B9B-1D1C91EA99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Parent answers</c:v>
                </c:pt>
              </c:strCache>
            </c:strRef>
          </c:cat>
          <c:val>
            <c:numRef>
              <c:f>Лист1!$D$2</c:f>
              <c:numCache>
                <c:formatCode>General</c:formatCode>
                <c:ptCount val="1"/>
                <c:pt idx="0">
                  <c:v>35.9</c:v>
                </c:pt>
              </c:numCache>
            </c:numRef>
          </c:val>
          <c:extLst>
            <c:ext xmlns:c16="http://schemas.microsoft.com/office/drawing/2014/chart" uri="{C3380CC4-5D6E-409C-BE32-E72D297353CC}">
              <c16:uniqueId val="{00000002-241D-4AAA-89FB-1FFF2DD645C2}"/>
            </c:ext>
          </c:extLst>
        </c:ser>
        <c:ser>
          <c:idx val="3"/>
          <c:order val="3"/>
          <c:tx>
            <c:strRef>
              <c:f>Лист1!$E$1</c:f>
              <c:strCache>
                <c:ptCount val="1"/>
                <c:pt idx="0">
                  <c:v>at once and with ease</c:v>
                </c:pt>
              </c:strCache>
            </c:strRef>
          </c:tx>
          <c:spPr>
            <a:solidFill>
              <a:schemeClr val="accent4"/>
            </a:solidFill>
            <a:ln>
              <a:noFill/>
            </a:ln>
            <a:effectLst/>
          </c:spPr>
          <c:invertIfNegative val="0"/>
          <c:dLbls>
            <c:dLbl>
              <c:idx val="0"/>
              <c:tx>
                <c:rich>
                  <a:bodyPr/>
                  <a:lstStyle/>
                  <a:p>
                    <a:r>
                      <a:rPr lang="en-US"/>
                      <a:t>22.2</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A6-4F88-9B9B-1D1C91EA991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Parent answers</c:v>
                </c:pt>
              </c:strCache>
            </c:strRef>
          </c:cat>
          <c:val>
            <c:numRef>
              <c:f>Лист1!$E$2</c:f>
              <c:numCache>
                <c:formatCode>General</c:formatCode>
                <c:ptCount val="1"/>
                <c:pt idx="0">
                  <c:v>22.2</c:v>
                </c:pt>
              </c:numCache>
            </c:numRef>
          </c:val>
          <c:extLst>
            <c:ext xmlns:c16="http://schemas.microsoft.com/office/drawing/2014/chart" uri="{C3380CC4-5D6E-409C-BE32-E72D297353CC}">
              <c16:uniqueId val="{00000003-241D-4AAA-89FB-1FFF2DD645C2}"/>
            </c:ext>
          </c:extLst>
        </c:ser>
        <c:ser>
          <c:idx val="4"/>
          <c:order val="4"/>
          <c:tx>
            <c:strRef>
              <c:f>Лист1!$F$1</c:f>
              <c:strCache>
                <c:ptCount val="1"/>
                <c:pt idx="0">
                  <c:v>do not use gadgets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Parent answers</c:v>
                </c:pt>
              </c:strCache>
            </c:strRef>
          </c:cat>
          <c:val>
            <c:numRef>
              <c:f>Лист1!$F$2</c:f>
              <c:numCache>
                <c:formatCode>General</c:formatCode>
                <c:ptCount val="1"/>
                <c:pt idx="0">
                  <c:v>25</c:v>
                </c:pt>
              </c:numCache>
            </c:numRef>
          </c:val>
          <c:extLst>
            <c:ext xmlns:c16="http://schemas.microsoft.com/office/drawing/2014/chart" uri="{C3380CC4-5D6E-409C-BE32-E72D297353CC}">
              <c16:uniqueId val="{00000005-241D-4AAA-89FB-1FFF2DD645C2}"/>
            </c:ext>
          </c:extLst>
        </c:ser>
        <c:dLbls>
          <c:dLblPos val="inEnd"/>
          <c:showLegendKey val="0"/>
          <c:showVal val="1"/>
          <c:showCatName val="0"/>
          <c:showSerName val="0"/>
          <c:showPercent val="0"/>
          <c:showBubbleSize val="0"/>
        </c:dLbls>
        <c:gapWidth val="182"/>
        <c:axId val="1717659472"/>
        <c:axId val="1717658640"/>
      </c:barChart>
      <c:catAx>
        <c:axId val="1717659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717658640"/>
        <c:crosses val="autoZero"/>
        <c:auto val="1"/>
        <c:lblAlgn val="ctr"/>
        <c:lblOffset val="100"/>
        <c:noMultiLvlLbl val="0"/>
      </c:catAx>
      <c:valAx>
        <c:axId val="1717658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717659472"/>
        <c:crosses val="autoZero"/>
        <c:crossBetween val="between"/>
      </c:valAx>
      <c:spPr>
        <a:noFill/>
        <a:ln>
          <a:noFill/>
        </a:ln>
        <a:effectLst/>
      </c:spPr>
    </c:plotArea>
    <c:legend>
      <c:legendPos val="b"/>
      <c:layout>
        <c:manualLayout>
          <c:xMode val="edge"/>
          <c:yMode val="edge"/>
          <c:x val="4.1093042550710496E-3"/>
          <c:y val="0.77931973174443581"/>
          <c:w val="0.99189214187279073"/>
          <c:h val="0.113157092437548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130" b="1" dirty="0"/>
              <a:t>A gadget is…</a:t>
            </a:r>
            <a:endParaRPr lang="ru-RU" sz="2130"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Гаджет - это</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2228-455F-879C-2E93015BD2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2228-455F-879C-2E93015BD2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2228-455F-879C-2E93015BD2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2228-455F-879C-2E93015BD2D2}"/>
              </c:ext>
            </c:extLst>
          </c:dPt>
          <c:dLbls>
            <c:delete val="1"/>
          </c:dLbls>
          <c:cat>
            <c:strRef>
              <c:f>Лист1!$A$2:$A$5</c:f>
              <c:strCache>
                <c:ptCount val="4"/>
                <c:pt idx="0">
                  <c:v>useless item</c:v>
                </c:pt>
                <c:pt idx="1">
                  <c:v>a tool for knowledge</c:v>
                </c:pt>
                <c:pt idx="2">
                  <c:v>an item to be excluded</c:v>
                </c:pt>
                <c:pt idx="3">
                  <c:v>your answer</c:v>
                </c:pt>
              </c:strCache>
            </c:strRef>
          </c:cat>
          <c:val>
            <c:numRef>
              <c:f>Лист1!$B$2:$B$5</c:f>
              <c:numCache>
                <c:formatCode>General</c:formatCode>
                <c:ptCount val="4"/>
                <c:pt idx="0">
                  <c:v>25</c:v>
                </c:pt>
                <c:pt idx="1">
                  <c:v>51.3</c:v>
                </c:pt>
                <c:pt idx="2">
                  <c:v>8.8000000000000007</c:v>
                </c:pt>
                <c:pt idx="3">
                  <c:v>14.9</c:v>
                </c:pt>
              </c:numCache>
            </c:numRef>
          </c:val>
          <c:extLst>
            <c:ext xmlns:c16="http://schemas.microsoft.com/office/drawing/2014/chart" uri="{C3380CC4-5D6E-409C-BE32-E72D297353CC}">
              <c16:uniqueId val="{00000000-2228-455F-879C-2E93015BD2D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
          <c:y val="0.85139879363446025"/>
          <c:w val="0.98901527296395986"/>
          <c:h val="0.104556440236311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49456291710035E-2"/>
          <c:y val="0.32341544678380368"/>
          <c:w val="0.91294019839904139"/>
          <c:h val="0.55456428160686333"/>
        </c:manualLayout>
      </c:layout>
      <c:barChart>
        <c:barDir val="col"/>
        <c:grouping val="clustered"/>
        <c:varyColors val="0"/>
        <c:ser>
          <c:idx val="0"/>
          <c:order val="0"/>
          <c:tx>
            <c:strRef>
              <c:f>Лист1!$B$1</c:f>
              <c:strCache>
                <c:ptCount val="1"/>
                <c:pt idx="0">
                  <c:v>yes</c:v>
                </c:pt>
              </c:strCache>
            </c:strRef>
          </c:tx>
          <c:spPr>
            <a:solidFill>
              <a:schemeClr val="accent1"/>
            </a:solidFill>
            <a:ln>
              <a:noFill/>
            </a:ln>
            <a:effectLst/>
          </c:spPr>
          <c:invertIfNegative val="0"/>
          <c:dLbls>
            <c:dLbl>
              <c:idx val="0"/>
              <c:tx>
                <c:rich>
                  <a:bodyPr/>
                  <a:lstStyle/>
                  <a:p>
                    <a:r>
                      <a:rPr lang="en-US"/>
                      <a:t>56.1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C4-4860-A750-014356FAE3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Parent answers  </c:v>
                </c:pt>
              </c:strCache>
            </c:strRef>
          </c:cat>
          <c:val>
            <c:numRef>
              <c:f>Лист1!$B$2</c:f>
              <c:numCache>
                <c:formatCode>General</c:formatCode>
                <c:ptCount val="1"/>
                <c:pt idx="0">
                  <c:v>56.1</c:v>
                </c:pt>
              </c:numCache>
            </c:numRef>
          </c:val>
          <c:extLst>
            <c:ext xmlns:c16="http://schemas.microsoft.com/office/drawing/2014/chart" uri="{C3380CC4-5D6E-409C-BE32-E72D297353CC}">
              <c16:uniqueId val="{00000000-420B-495C-8211-9518FE7EA133}"/>
            </c:ext>
          </c:extLst>
        </c:ser>
        <c:ser>
          <c:idx val="1"/>
          <c:order val="1"/>
          <c:tx>
            <c:strRef>
              <c:f>Лист1!$C$1</c:f>
              <c:strCache>
                <c:ptCount val="1"/>
                <c:pt idx="0">
                  <c:v>no</c:v>
                </c:pt>
              </c:strCache>
            </c:strRef>
          </c:tx>
          <c:spPr>
            <a:solidFill>
              <a:schemeClr val="accent2"/>
            </a:solidFill>
            <a:ln>
              <a:noFill/>
            </a:ln>
            <a:effectLst/>
          </c:spPr>
          <c:invertIfNegative val="0"/>
          <c:dLbls>
            <c:dLbl>
              <c:idx val="0"/>
              <c:tx>
                <c:rich>
                  <a:bodyPr/>
                  <a:lstStyle/>
                  <a:p>
                    <a:r>
                      <a:rPr lang="en-US"/>
                      <a:t>9.4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C4-4860-A750-014356FAE3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Parent answers  </c:v>
                </c:pt>
              </c:strCache>
            </c:strRef>
          </c:cat>
          <c:val>
            <c:numRef>
              <c:f>Лист1!$C$2</c:f>
              <c:numCache>
                <c:formatCode>General</c:formatCode>
                <c:ptCount val="1"/>
                <c:pt idx="0">
                  <c:v>9.4</c:v>
                </c:pt>
              </c:numCache>
            </c:numRef>
          </c:val>
          <c:extLst>
            <c:ext xmlns:c16="http://schemas.microsoft.com/office/drawing/2014/chart" uri="{C3380CC4-5D6E-409C-BE32-E72D297353CC}">
              <c16:uniqueId val="{00000001-420B-495C-8211-9518FE7EA133}"/>
            </c:ext>
          </c:extLst>
        </c:ser>
        <c:ser>
          <c:idx val="2"/>
          <c:order val="2"/>
          <c:tx>
            <c:strRef>
              <c:f>Лист1!$D$1</c:f>
              <c:strCache>
                <c:ptCount val="1"/>
                <c:pt idx="0">
                  <c:v>I find it difficult to answer</c:v>
                </c:pt>
              </c:strCache>
            </c:strRef>
          </c:tx>
          <c:spPr>
            <a:solidFill>
              <a:schemeClr val="accent3"/>
            </a:solidFill>
            <a:ln>
              <a:noFill/>
            </a:ln>
            <a:effectLst/>
          </c:spPr>
          <c:invertIfNegative val="0"/>
          <c:dLbls>
            <c:dLbl>
              <c:idx val="0"/>
              <c:tx>
                <c:rich>
                  <a:bodyPr/>
                  <a:lstStyle/>
                  <a:p>
                    <a:r>
                      <a:rPr lang="en-US"/>
                      <a:t>34.5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C4-4860-A750-014356FAE3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Parent answers  </c:v>
                </c:pt>
              </c:strCache>
            </c:strRef>
          </c:cat>
          <c:val>
            <c:numRef>
              <c:f>Лист1!$D$2</c:f>
              <c:numCache>
                <c:formatCode>General</c:formatCode>
                <c:ptCount val="1"/>
                <c:pt idx="0">
                  <c:v>34.5</c:v>
                </c:pt>
              </c:numCache>
            </c:numRef>
          </c:val>
          <c:extLst>
            <c:ext xmlns:c16="http://schemas.microsoft.com/office/drawing/2014/chart" uri="{C3380CC4-5D6E-409C-BE32-E72D297353CC}">
              <c16:uniqueId val="{00000002-420B-495C-8211-9518FE7EA133}"/>
            </c:ext>
          </c:extLst>
        </c:ser>
        <c:dLbls>
          <c:dLblPos val="outEnd"/>
          <c:showLegendKey val="0"/>
          <c:showVal val="1"/>
          <c:showCatName val="0"/>
          <c:showSerName val="0"/>
          <c:showPercent val="0"/>
          <c:showBubbleSize val="0"/>
        </c:dLbls>
        <c:gapWidth val="219"/>
        <c:overlap val="-27"/>
        <c:axId val="1505760640"/>
        <c:axId val="1505757312"/>
      </c:barChart>
      <c:catAx>
        <c:axId val="150576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05757312"/>
        <c:crosses val="autoZero"/>
        <c:auto val="1"/>
        <c:lblAlgn val="ctr"/>
        <c:lblOffset val="100"/>
        <c:noMultiLvlLbl val="0"/>
      </c:catAx>
      <c:valAx>
        <c:axId val="1505757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05760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68-4584-94A9-B6CA10ABCF1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F68-4584-94A9-B6CA10ABCF1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F68-4584-94A9-B6CA10ABCF1A}"/>
              </c:ext>
            </c:extLst>
          </c:dPt>
          <c:dLbls>
            <c:dLbl>
              <c:idx val="0"/>
              <c:tx>
                <c:rich>
                  <a:bodyPr/>
                  <a:lstStyle/>
                  <a:p>
                    <a:r>
                      <a:rPr lang="en-US" sz="2400" dirty="0"/>
                      <a:t>47,5%</a:t>
                    </a:r>
                  </a:p>
                </c:rich>
              </c:tx>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68-4584-94A9-B6CA10ABCF1A}"/>
                </c:ext>
              </c:extLst>
            </c:dLbl>
            <c:dLbl>
              <c:idx val="1"/>
              <c:tx>
                <c:rich>
                  <a:bodyPr/>
                  <a:lstStyle/>
                  <a:p>
                    <a:r>
                      <a:rPr lang="en-US" sz="2400" dirty="0"/>
                      <a:t>52,5%</a:t>
                    </a:r>
                  </a:p>
                </c:rich>
              </c:tx>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68-4584-94A9-B6CA10ABCF1A}"/>
                </c:ext>
              </c:extLst>
            </c:dLbl>
            <c:dLbl>
              <c:idx val="2"/>
              <c:tx>
                <c:rich>
                  <a:bodyPr/>
                  <a:lstStyle/>
                  <a:p>
                    <a:fld id="{F8393375-8E95-4616-B085-91FC654DF1F3}" type="VALUE">
                      <a:rPr lang="en-US" sz="2400" smtClean="0"/>
                      <a:pPr/>
                      <a:t>[ЗНАЧЕНИЕ]</a:t>
                    </a:fld>
                    <a:r>
                      <a:rPr lang="en-US" sz="2400" dirty="0"/>
                      <a:t>%</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F68-4584-94A9-B6CA10ABCF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2"/>
                <c:pt idx="0">
                  <c:v>Boys</c:v>
                </c:pt>
                <c:pt idx="1">
                  <c:v>Girls</c:v>
                </c:pt>
              </c:strCache>
            </c:strRef>
          </c:cat>
          <c:val>
            <c:numRef>
              <c:f>Лист1!$B$2:$B$4</c:f>
              <c:numCache>
                <c:formatCode>General</c:formatCode>
                <c:ptCount val="3"/>
                <c:pt idx="0">
                  <c:v>47.5</c:v>
                </c:pt>
                <c:pt idx="1">
                  <c:v>52.5</c:v>
                </c:pt>
              </c:numCache>
            </c:numRef>
          </c:val>
          <c:extLst>
            <c:ext xmlns:c16="http://schemas.microsoft.com/office/drawing/2014/chart" uri="{C3380CC4-5D6E-409C-BE32-E72D297353CC}">
              <c16:uniqueId val="{00000006-AF68-4584-94A9-B6CA10ABCF1A}"/>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7 y.o.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Лист1!$A$2:$A$2</c:f>
              <c:numCache>
                <c:formatCode>General</c:formatCode>
                <c:ptCount val="1"/>
              </c:numCache>
            </c:numRef>
          </c:cat>
          <c:val>
            <c:numRef>
              <c:f>Лист1!$B$2:$B$2</c:f>
              <c:numCache>
                <c:formatCode>General</c:formatCode>
                <c:ptCount val="1"/>
                <c:pt idx="0">
                  <c:v>30</c:v>
                </c:pt>
              </c:numCache>
            </c:numRef>
          </c:val>
          <c:extLst>
            <c:ext xmlns:c16="http://schemas.microsoft.com/office/drawing/2014/chart" uri="{C3380CC4-5D6E-409C-BE32-E72D297353CC}">
              <c16:uniqueId val="{00000000-95A2-44D7-B8E1-66925DA96FD0}"/>
            </c:ext>
          </c:extLst>
        </c:ser>
        <c:ser>
          <c:idx val="1"/>
          <c:order val="1"/>
          <c:tx>
            <c:strRef>
              <c:f>Лист1!$C$1</c:f>
              <c:strCache>
                <c:ptCount val="1"/>
                <c:pt idx="0">
                  <c:v>8 y.o.</c:v>
                </c:pt>
              </c:strCache>
            </c:strRef>
          </c:tx>
          <c:spPr>
            <a:solidFill>
              <a:schemeClr val="accent2"/>
            </a:solidFill>
            <a:ln>
              <a:noFill/>
            </a:ln>
            <a:effectLst/>
          </c:spPr>
          <c:invertIfNegative val="0"/>
          <c:dLbls>
            <c:dLbl>
              <c:idx val="0"/>
              <c:tx>
                <c:rich>
                  <a:bodyPr/>
                  <a:lstStyle/>
                  <a:p>
                    <a:r>
                      <a:rPr lang="en-US"/>
                      <a:t>22.5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A0-4E60-B733-18DA371380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Лист1!$A$2:$A$2</c:f>
              <c:numCache>
                <c:formatCode>General</c:formatCode>
                <c:ptCount val="1"/>
              </c:numCache>
            </c:numRef>
          </c:cat>
          <c:val>
            <c:numRef>
              <c:f>Лист1!$C$2:$C$2</c:f>
              <c:numCache>
                <c:formatCode>General</c:formatCode>
                <c:ptCount val="1"/>
                <c:pt idx="0">
                  <c:v>22.5</c:v>
                </c:pt>
              </c:numCache>
            </c:numRef>
          </c:val>
          <c:extLst>
            <c:ext xmlns:c16="http://schemas.microsoft.com/office/drawing/2014/chart" uri="{C3380CC4-5D6E-409C-BE32-E72D297353CC}">
              <c16:uniqueId val="{00000001-95A2-44D7-B8E1-66925DA96FD0}"/>
            </c:ext>
          </c:extLst>
        </c:ser>
        <c:ser>
          <c:idx val="2"/>
          <c:order val="2"/>
          <c:tx>
            <c:strRef>
              <c:f>Лист1!$D$1</c:f>
              <c:strCache>
                <c:ptCount val="1"/>
                <c:pt idx="0">
                  <c:v>9 y.o.</c:v>
                </c:pt>
              </c:strCache>
            </c:strRef>
          </c:tx>
          <c:spPr>
            <a:solidFill>
              <a:schemeClr val="accent3"/>
            </a:solidFill>
            <a:ln>
              <a:noFill/>
            </a:ln>
            <a:effectLst/>
          </c:spPr>
          <c:invertIfNegative val="0"/>
          <c:dLbls>
            <c:dLbl>
              <c:idx val="0"/>
              <c:tx>
                <c:rich>
                  <a:bodyPr/>
                  <a:lstStyle/>
                  <a:p>
                    <a:r>
                      <a:rPr lang="en-US"/>
                      <a:t>22.5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A0-4E60-B733-18DA371380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Лист1!$A$2:$A$2</c:f>
              <c:numCache>
                <c:formatCode>General</c:formatCode>
                <c:ptCount val="1"/>
              </c:numCache>
            </c:numRef>
          </c:cat>
          <c:val>
            <c:numRef>
              <c:f>Лист1!$D$2:$D$2</c:f>
              <c:numCache>
                <c:formatCode>General</c:formatCode>
                <c:ptCount val="1"/>
                <c:pt idx="0">
                  <c:v>22.5</c:v>
                </c:pt>
              </c:numCache>
            </c:numRef>
          </c:val>
          <c:extLst>
            <c:ext xmlns:c16="http://schemas.microsoft.com/office/drawing/2014/chart" uri="{C3380CC4-5D6E-409C-BE32-E72D297353CC}">
              <c16:uniqueId val="{00000002-95A2-44D7-B8E1-66925DA96FD0}"/>
            </c:ext>
          </c:extLst>
        </c:ser>
        <c:ser>
          <c:idx val="3"/>
          <c:order val="3"/>
          <c:tx>
            <c:strRef>
              <c:f>Лист1!$E$1</c:f>
              <c:strCache>
                <c:ptCount val="1"/>
                <c:pt idx="0">
                  <c:v>10 y.o.</c:v>
                </c:pt>
              </c:strCache>
            </c:strRef>
          </c:tx>
          <c:spPr>
            <a:solidFill>
              <a:schemeClr val="accent4"/>
            </a:solidFill>
            <a:ln>
              <a:noFill/>
            </a:ln>
            <a:effectLst/>
          </c:spPr>
          <c:invertIfNegative val="0"/>
          <c:dLbls>
            <c:dLbl>
              <c:idx val="0"/>
              <c:tx>
                <c:rich>
                  <a:bodyPr/>
                  <a:lstStyle/>
                  <a:p>
                    <a:r>
                      <a:rPr lang="en-US"/>
                      <a:t>22.5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A0-4E60-B733-18DA371380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Лист1!$A$2:$A$2</c:f>
              <c:numCache>
                <c:formatCode>General</c:formatCode>
                <c:ptCount val="1"/>
              </c:numCache>
            </c:numRef>
          </c:cat>
          <c:val>
            <c:numRef>
              <c:f>Лист1!$E$2:$E$2</c:f>
              <c:numCache>
                <c:formatCode>General</c:formatCode>
                <c:ptCount val="1"/>
                <c:pt idx="0">
                  <c:v>22.5</c:v>
                </c:pt>
              </c:numCache>
            </c:numRef>
          </c:val>
          <c:extLst>
            <c:ext xmlns:c16="http://schemas.microsoft.com/office/drawing/2014/chart" uri="{C3380CC4-5D6E-409C-BE32-E72D297353CC}">
              <c16:uniqueId val="{00000003-95A2-44D7-B8E1-66925DA96FD0}"/>
            </c:ext>
          </c:extLst>
        </c:ser>
        <c:ser>
          <c:idx val="4"/>
          <c:order val="4"/>
          <c:tx>
            <c:strRef>
              <c:f>Лист1!$F$1</c:f>
              <c:strCache>
                <c:ptCount val="1"/>
                <c:pt idx="0">
                  <c:v>11 y.o.</c:v>
                </c:pt>
              </c:strCache>
            </c:strRef>
          </c:tx>
          <c:spPr>
            <a:solidFill>
              <a:schemeClr val="accent5"/>
            </a:solidFill>
            <a:ln>
              <a:noFill/>
            </a:ln>
            <a:effectLst/>
          </c:spPr>
          <c:invertIfNegative val="0"/>
          <c:dLbls>
            <c:dLbl>
              <c:idx val="0"/>
              <c:tx>
                <c:rich>
                  <a:bodyPr/>
                  <a:lstStyle/>
                  <a:p>
                    <a:r>
                      <a:rPr lang="en-US"/>
                      <a:t>2.5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A0-4E60-B733-18DA371380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Лист1!$A$2:$A$2</c:f>
              <c:numCache>
                <c:formatCode>General</c:formatCode>
                <c:ptCount val="1"/>
              </c:numCache>
            </c:numRef>
          </c:cat>
          <c:val>
            <c:numRef>
              <c:f>Лист1!$F$2:$F$2</c:f>
              <c:numCache>
                <c:formatCode>General</c:formatCode>
                <c:ptCount val="1"/>
                <c:pt idx="0">
                  <c:v>2.5</c:v>
                </c:pt>
              </c:numCache>
            </c:numRef>
          </c:val>
          <c:extLst>
            <c:ext xmlns:c16="http://schemas.microsoft.com/office/drawing/2014/chart" uri="{C3380CC4-5D6E-409C-BE32-E72D297353CC}">
              <c16:uniqueId val="{00000004-95A2-44D7-B8E1-66925DA96FD0}"/>
            </c:ext>
          </c:extLst>
        </c:ser>
        <c:dLbls>
          <c:dLblPos val="outEnd"/>
          <c:showLegendKey val="0"/>
          <c:showVal val="1"/>
          <c:showCatName val="0"/>
          <c:showSerName val="0"/>
          <c:showPercent val="0"/>
          <c:showBubbleSize val="0"/>
        </c:dLbls>
        <c:gapWidth val="219"/>
        <c:overlap val="-27"/>
        <c:axId val="1560677727"/>
        <c:axId val="1444409231"/>
      </c:barChart>
      <c:catAx>
        <c:axId val="156067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44409231"/>
        <c:crosses val="autoZero"/>
        <c:auto val="1"/>
        <c:lblAlgn val="ctr"/>
        <c:lblOffset val="100"/>
        <c:noMultiLvlLbl val="0"/>
      </c:catAx>
      <c:valAx>
        <c:axId val="1444409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60677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22456908544101"/>
          <c:y val="0.17425775257025591"/>
          <c:w val="0.49258340896143299"/>
          <c:h val="0.57166205477286558"/>
        </c:manualLayout>
      </c:layout>
      <c:pieChart>
        <c:varyColors val="1"/>
        <c:ser>
          <c:idx val="0"/>
          <c:order val="0"/>
          <c:tx>
            <c:strRef>
              <c:f>Лист1!$B$1</c:f>
              <c:strCache>
                <c:ptCount val="1"/>
                <c:pt idx="0">
                  <c:v>2-3 years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A9-495C-B381-BB7B3ADC86F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5A9-495C-B381-BB7B3ADC86F7}"/>
              </c:ext>
            </c:extLst>
          </c:dPt>
          <c:dLbls>
            <c:dLbl>
              <c:idx val="0"/>
              <c:tx>
                <c:rich>
                  <a:bodyPr/>
                  <a:lstStyle/>
                  <a:p>
                    <a:r>
                      <a:rPr lang="en-US" dirty="0"/>
                      <a:t>77.5%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A9-495C-B381-BB7B3ADC86F7}"/>
                </c:ext>
              </c:extLst>
            </c:dLbl>
            <c:dLbl>
              <c:idx val="1"/>
              <c:tx>
                <c:rich>
                  <a:bodyPr/>
                  <a:lstStyle/>
                  <a:p>
                    <a:r>
                      <a:rPr lang="en-US" dirty="0"/>
                      <a:t>22.5%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A9-495C-B381-BB7B3ADC86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yes</c:v>
                </c:pt>
                <c:pt idx="1">
                  <c:v>no </c:v>
                </c:pt>
              </c:strCache>
            </c:strRef>
          </c:cat>
          <c:val>
            <c:numRef>
              <c:f>Лист1!$B$2:$B$3</c:f>
              <c:numCache>
                <c:formatCode>General</c:formatCode>
                <c:ptCount val="2"/>
                <c:pt idx="0">
                  <c:v>77.5</c:v>
                </c:pt>
                <c:pt idx="1">
                  <c:v>22.5</c:v>
                </c:pt>
              </c:numCache>
            </c:numRef>
          </c:val>
          <c:extLst>
            <c:ext xmlns:c16="http://schemas.microsoft.com/office/drawing/2014/chart" uri="{C3380CC4-5D6E-409C-BE32-E72D297353CC}">
              <c16:uniqueId val="{00000006-75A9-495C-B381-BB7B3ADC86F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116804011711866"/>
          <c:y val="0.86290374392505931"/>
          <c:w val="0.79557339484932177"/>
          <c:h val="0.134171727364419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22456908544101"/>
          <c:y val="0.17425775257025591"/>
          <c:w val="0.49258340896143299"/>
          <c:h val="0.57166205477286558"/>
        </c:manualLayout>
      </c:layout>
      <c:pieChart>
        <c:varyColors val="1"/>
        <c:ser>
          <c:idx val="0"/>
          <c:order val="0"/>
          <c:tx>
            <c:strRef>
              <c:f>Лист1!$B$1</c:f>
              <c:strCache>
                <c:ptCount val="1"/>
                <c:pt idx="0">
                  <c:v>2-3 years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8B-4007-96E1-C2BC4757E8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8B-4007-96E1-C2BC4757E844}"/>
              </c:ext>
            </c:extLst>
          </c:dPt>
          <c:dLbls>
            <c:dLbl>
              <c:idx val="0"/>
              <c:tx>
                <c:rich>
                  <a:bodyPr/>
                  <a:lstStyle/>
                  <a:p>
                    <a:r>
                      <a:rPr lang="en-US" dirty="0"/>
                      <a:t>63.2%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8B-4007-96E1-C2BC4757E844}"/>
                </c:ext>
              </c:extLst>
            </c:dLbl>
            <c:dLbl>
              <c:idx val="1"/>
              <c:tx>
                <c:rich>
                  <a:bodyPr/>
                  <a:lstStyle/>
                  <a:p>
                    <a:r>
                      <a:rPr lang="en-US" dirty="0"/>
                      <a:t>36.8%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8B-4007-96E1-C2BC4757E8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yes</c:v>
                </c:pt>
                <c:pt idx="1">
                  <c:v>no </c:v>
                </c:pt>
              </c:strCache>
            </c:strRef>
          </c:cat>
          <c:val>
            <c:numRef>
              <c:f>Лист1!$B$2:$B$3</c:f>
              <c:numCache>
                <c:formatCode>General</c:formatCode>
                <c:ptCount val="2"/>
                <c:pt idx="0">
                  <c:v>63.2</c:v>
                </c:pt>
                <c:pt idx="1">
                  <c:v>36.799999999999997</c:v>
                </c:pt>
              </c:numCache>
            </c:numRef>
          </c:val>
          <c:extLst>
            <c:ext xmlns:c16="http://schemas.microsoft.com/office/drawing/2014/chart" uri="{C3380CC4-5D6E-409C-BE32-E72D297353CC}">
              <c16:uniqueId val="{00000004-528B-4007-96E1-C2BC4757E84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1168421017766531"/>
          <c:y val="0.86582823562192091"/>
          <c:w val="0.79557339484932177"/>
          <c:h val="0.134171727364419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22456908544101"/>
          <c:y val="0.17425775257025591"/>
          <c:w val="0.49258340896143299"/>
          <c:h val="0.57166205477286558"/>
        </c:manualLayout>
      </c:layout>
      <c:pieChart>
        <c:varyColors val="1"/>
        <c:ser>
          <c:idx val="0"/>
          <c:order val="0"/>
          <c:tx>
            <c:strRef>
              <c:f>Лист1!$B$1</c:f>
              <c:strCache>
                <c:ptCount val="1"/>
                <c:pt idx="0">
                  <c:v>2-3 years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83-46CC-B478-CB6C825749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383-46CC-B478-CB6C82574958}"/>
              </c:ext>
            </c:extLst>
          </c:dPt>
          <c:dLbls>
            <c:dLbl>
              <c:idx val="0"/>
              <c:layout>
                <c:manualLayout>
                  <c:x val="-3.3032263112918826E-2"/>
                  <c:y val="-9.6344039966518025E-2"/>
                </c:manualLayout>
              </c:layout>
              <c:tx>
                <c:rich>
                  <a:bodyPr/>
                  <a:lstStyle/>
                  <a:p>
                    <a:r>
                      <a:rPr lang="en-US" dirty="0"/>
                      <a:t>90.5%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83-46CC-B478-CB6C82574958}"/>
                </c:ext>
              </c:extLst>
            </c:dLbl>
            <c:dLbl>
              <c:idx val="1"/>
              <c:tx>
                <c:rich>
                  <a:bodyPr/>
                  <a:lstStyle/>
                  <a:p>
                    <a:r>
                      <a:rPr lang="en-US" dirty="0"/>
                      <a:t>9.5%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83-46CC-B478-CB6C8257495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yes</c:v>
                </c:pt>
                <c:pt idx="1">
                  <c:v>no </c:v>
                </c:pt>
              </c:strCache>
            </c:strRef>
          </c:cat>
          <c:val>
            <c:numRef>
              <c:f>Лист1!$B$2:$B$3</c:f>
              <c:numCache>
                <c:formatCode>General</c:formatCode>
                <c:ptCount val="2"/>
                <c:pt idx="0">
                  <c:v>90.5</c:v>
                </c:pt>
                <c:pt idx="1">
                  <c:v>9.5</c:v>
                </c:pt>
              </c:numCache>
            </c:numRef>
          </c:val>
          <c:extLst>
            <c:ext xmlns:c16="http://schemas.microsoft.com/office/drawing/2014/chart" uri="{C3380CC4-5D6E-409C-BE32-E72D297353CC}">
              <c16:uniqueId val="{00000004-6383-46CC-B478-CB6C8257495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4586176287444189"/>
          <c:y val="0.86582823562192091"/>
          <c:w val="0.79557339484932177"/>
          <c:h val="0.134171727364419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dirty="0"/>
              <a:t>%</a:t>
            </a:r>
          </a:p>
        </c:rich>
      </c:tx>
      <c:layout>
        <c:manualLayout>
          <c:xMode val="edge"/>
          <c:yMode val="edge"/>
          <c:x val="1.7121455323702513E-2"/>
          <c:y val="2.9811973162057813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7.9183697543425038E-2"/>
          <c:y val="0.11904715992133634"/>
          <c:w val="0.89152206506809817"/>
          <c:h val="0.54297676905878034"/>
        </c:manualLayout>
      </c:layout>
      <c:barChart>
        <c:barDir val="col"/>
        <c:grouping val="clustered"/>
        <c:varyColors val="0"/>
        <c:ser>
          <c:idx val="0"/>
          <c:order val="0"/>
          <c:tx>
            <c:strRef>
              <c:f>Лист1!$B$1</c:f>
              <c:strCache>
                <c:ptCount val="1"/>
                <c:pt idx="0">
                  <c:v>have a university degree or an advanced degree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Fathers</c:v>
                </c:pt>
                <c:pt idx="1">
                  <c:v>Mothers</c:v>
                </c:pt>
              </c:strCache>
            </c:strRef>
          </c:cat>
          <c:val>
            <c:numRef>
              <c:f>Лист1!$B$2:$B$3</c:f>
              <c:numCache>
                <c:formatCode>General</c:formatCode>
                <c:ptCount val="2"/>
                <c:pt idx="0">
                  <c:v>69</c:v>
                </c:pt>
                <c:pt idx="1">
                  <c:v>81</c:v>
                </c:pt>
              </c:numCache>
            </c:numRef>
          </c:val>
          <c:extLst>
            <c:ext xmlns:c16="http://schemas.microsoft.com/office/drawing/2014/chart" uri="{C3380CC4-5D6E-409C-BE32-E72D297353CC}">
              <c16:uniqueId val="{00000000-8F61-4397-A68D-9BB894540489}"/>
            </c:ext>
          </c:extLst>
        </c:ser>
        <c:ser>
          <c:idx val="1"/>
          <c:order val="1"/>
          <c:tx>
            <c:strRef>
              <c:f>Лист1!$C$1</c:f>
              <c:strCache>
                <c:ptCount val="1"/>
                <c:pt idx="0">
                  <c:v> do not have a university degree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Fathers</c:v>
                </c:pt>
                <c:pt idx="1">
                  <c:v>Mothers</c:v>
                </c:pt>
              </c:strCache>
            </c:strRef>
          </c:cat>
          <c:val>
            <c:numRef>
              <c:f>Лист1!$C$2:$C$3</c:f>
              <c:numCache>
                <c:formatCode>General</c:formatCode>
                <c:ptCount val="2"/>
                <c:pt idx="0">
                  <c:v>31</c:v>
                </c:pt>
                <c:pt idx="1">
                  <c:v>19</c:v>
                </c:pt>
              </c:numCache>
            </c:numRef>
          </c:val>
          <c:extLst>
            <c:ext xmlns:c16="http://schemas.microsoft.com/office/drawing/2014/chart" uri="{C3380CC4-5D6E-409C-BE32-E72D297353CC}">
              <c16:uniqueId val="{00000001-8F61-4397-A68D-9BB894540489}"/>
            </c:ext>
          </c:extLst>
        </c:ser>
        <c:dLbls>
          <c:dLblPos val="outEnd"/>
          <c:showLegendKey val="0"/>
          <c:showVal val="1"/>
          <c:showCatName val="0"/>
          <c:showSerName val="0"/>
          <c:showPercent val="0"/>
          <c:showBubbleSize val="0"/>
        </c:dLbls>
        <c:gapWidth val="219"/>
        <c:overlap val="-27"/>
        <c:axId val="228549071"/>
        <c:axId val="228564463"/>
      </c:barChart>
      <c:catAx>
        <c:axId val="228549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8564463"/>
        <c:crosses val="autoZero"/>
        <c:auto val="1"/>
        <c:lblAlgn val="ctr"/>
        <c:lblOffset val="100"/>
        <c:noMultiLvlLbl val="0"/>
      </c:catAx>
      <c:valAx>
        <c:axId val="2285644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8549071"/>
        <c:crosses val="autoZero"/>
        <c:crossBetween val="between"/>
      </c:valAx>
      <c:spPr>
        <a:noFill/>
        <a:ln>
          <a:noFill/>
        </a:ln>
        <a:effectLst/>
      </c:spPr>
    </c:plotArea>
    <c:legend>
      <c:legendPos val="b"/>
      <c:layout>
        <c:manualLayout>
          <c:xMode val="edge"/>
          <c:yMode val="edge"/>
          <c:x val="7.8378872211249007E-2"/>
          <c:y val="0.78827377778240504"/>
          <c:w val="0.89999991574086946"/>
          <c:h val="0.1954106760545716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22456908544101"/>
          <c:y val="0.17425775257025591"/>
          <c:w val="0.49258340896143299"/>
          <c:h val="0.57166205477286558"/>
        </c:manualLayout>
      </c:layout>
      <c:pieChart>
        <c:varyColors val="1"/>
        <c:ser>
          <c:idx val="0"/>
          <c:order val="0"/>
          <c:tx>
            <c:strRef>
              <c:f>Лист1!$B$1</c:f>
              <c:strCache>
                <c:ptCount val="1"/>
                <c:pt idx="0">
                  <c:v>2-3 years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8B-4007-96E1-C2BC4757E8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8B-4007-96E1-C2BC4757E844}"/>
              </c:ext>
            </c:extLst>
          </c:dPt>
          <c:dLbls>
            <c:dLbl>
              <c:idx val="0"/>
              <c:tx>
                <c:rich>
                  <a:bodyPr/>
                  <a:lstStyle/>
                  <a:p>
                    <a:r>
                      <a:rPr lang="en-US" dirty="0"/>
                      <a:t>35%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8B-4007-96E1-C2BC4757E844}"/>
                </c:ext>
              </c:extLst>
            </c:dLbl>
            <c:dLbl>
              <c:idx val="1"/>
              <c:tx>
                <c:rich>
                  <a:bodyPr/>
                  <a:lstStyle/>
                  <a:p>
                    <a:r>
                      <a:rPr lang="en-US" dirty="0"/>
                      <a:t>65%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8B-4007-96E1-C2BC4757E8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yes</c:v>
                </c:pt>
                <c:pt idx="1">
                  <c:v>no </c:v>
                </c:pt>
              </c:strCache>
            </c:strRef>
          </c:cat>
          <c:val>
            <c:numRef>
              <c:f>Лист1!$B$2:$B$3</c:f>
              <c:numCache>
                <c:formatCode>General</c:formatCode>
                <c:ptCount val="2"/>
                <c:pt idx="0">
                  <c:v>35</c:v>
                </c:pt>
                <c:pt idx="1">
                  <c:v>65</c:v>
                </c:pt>
              </c:numCache>
            </c:numRef>
          </c:val>
          <c:extLst>
            <c:ext xmlns:c16="http://schemas.microsoft.com/office/drawing/2014/chart" uri="{C3380CC4-5D6E-409C-BE32-E72D297353CC}">
              <c16:uniqueId val="{00000004-528B-4007-96E1-C2BC4757E84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1168421017766531"/>
          <c:y val="0.86582823562192091"/>
          <c:w val="0.79557339484932177"/>
          <c:h val="0.134171727364419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on their 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Лист1!$B$2</c:f>
              <c:numCache>
                <c:formatCode>General</c:formatCode>
                <c:ptCount val="1"/>
                <c:pt idx="0">
                  <c:v>30</c:v>
                </c:pt>
              </c:numCache>
            </c:numRef>
          </c:val>
          <c:extLst>
            <c:ext xmlns:c16="http://schemas.microsoft.com/office/drawing/2014/chart" uri="{C3380CC4-5D6E-409C-BE32-E72D297353CC}">
              <c16:uniqueId val="{00000000-5195-4767-B74B-9D824633331D}"/>
            </c:ext>
          </c:extLst>
        </c:ser>
        <c:ser>
          <c:idx val="1"/>
          <c:order val="1"/>
          <c:tx>
            <c:strRef>
              <c:f>Лист1!$C$1</c:f>
              <c:strCache>
                <c:ptCount val="1"/>
                <c:pt idx="0">
                  <c:v>with the help of parents</c:v>
                </c:pt>
              </c:strCache>
            </c:strRef>
          </c:tx>
          <c:spPr>
            <a:solidFill>
              <a:schemeClr val="accent2"/>
            </a:solidFill>
            <a:ln>
              <a:noFill/>
            </a:ln>
            <a:effectLst/>
          </c:spPr>
          <c:invertIfNegative val="0"/>
          <c:dLbls>
            <c:dLbl>
              <c:idx val="0"/>
              <c:tx>
                <c:rich>
                  <a:bodyPr/>
                  <a:lstStyle/>
                  <a:p>
                    <a:r>
                      <a:rPr lang="en-US"/>
                      <a:t>7.5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95-4767-B74B-9D82463333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Лист1!$C$2</c:f>
              <c:numCache>
                <c:formatCode>General</c:formatCode>
                <c:ptCount val="1"/>
                <c:pt idx="0">
                  <c:v>7.5</c:v>
                </c:pt>
              </c:numCache>
            </c:numRef>
          </c:val>
          <c:extLst>
            <c:ext xmlns:c16="http://schemas.microsoft.com/office/drawing/2014/chart" uri="{C3380CC4-5D6E-409C-BE32-E72D297353CC}">
              <c16:uniqueId val="{00000002-5195-4767-B74B-9D824633331D}"/>
            </c:ext>
          </c:extLst>
        </c:ser>
        <c:ser>
          <c:idx val="2"/>
          <c:order val="2"/>
          <c:tx>
            <c:strRef>
              <c:f>Лист1!$D$1</c:f>
              <c:strCache>
                <c:ptCount val="1"/>
                <c:pt idx="0">
                  <c:v>I don't have a social media account </c:v>
                </c:pt>
              </c:strCache>
            </c:strRef>
          </c:tx>
          <c:spPr>
            <a:solidFill>
              <a:schemeClr val="accent3"/>
            </a:solidFill>
            <a:ln>
              <a:noFill/>
            </a:ln>
            <a:effectLst/>
          </c:spPr>
          <c:invertIfNegative val="0"/>
          <c:dLbls>
            <c:dLbl>
              <c:idx val="0"/>
              <c:tx>
                <c:rich>
                  <a:bodyPr/>
                  <a:lstStyle/>
                  <a:p>
                    <a:r>
                      <a:rPr lang="en-US"/>
                      <a:t>62.5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95-4767-B74B-9D82463333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General</c:formatCode>
                <c:ptCount val="1"/>
              </c:numCache>
            </c:numRef>
          </c:cat>
          <c:val>
            <c:numRef>
              <c:f>Лист1!$D$2</c:f>
              <c:numCache>
                <c:formatCode>General</c:formatCode>
                <c:ptCount val="1"/>
                <c:pt idx="0">
                  <c:v>62.5</c:v>
                </c:pt>
              </c:numCache>
            </c:numRef>
          </c:val>
          <c:extLst>
            <c:ext xmlns:c16="http://schemas.microsoft.com/office/drawing/2014/chart" uri="{C3380CC4-5D6E-409C-BE32-E72D297353CC}">
              <c16:uniqueId val="{00000004-5195-4767-B74B-9D824633331D}"/>
            </c:ext>
          </c:extLst>
        </c:ser>
        <c:dLbls>
          <c:dLblPos val="outEnd"/>
          <c:showLegendKey val="0"/>
          <c:showVal val="1"/>
          <c:showCatName val="0"/>
          <c:showSerName val="0"/>
          <c:showPercent val="0"/>
          <c:showBubbleSize val="0"/>
        </c:dLbls>
        <c:gapWidth val="219"/>
        <c:overlap val="-27"/>
        <c:axId val="1642907791"/>
        <c:axId val="1497116367"/>
      </c:barChart>
      <c:catAx>
        <c:axId val="1642907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97116367"/>
        <c:crosses val="autoZero"/>
        <c:auto val="1"/>
        <c:lblAlgn val="ctr"/>
        <c:lblOffset val="100"/>
        <c:noMultiLvlLbl val="0"/>
      </c:catAx>
      <c:valAx>
        <c:axId val="14971163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42907791"/>
        <c:crosses val="autoZero"/>
        <c:crossBetween val="between"/>
      </c:valAx>
      <c:spPr>
        <a:noFill/>
        <a:ln>
          <a:noFill/>
        </a:ln>
        <a:effectLst/>
      </c:spPr>
    </c:plotArea>
    <c:legend>
      <c:legendPos val="b"/>
      <c:layout>
        <c:manualLayout>
          <c:xMode val="edge"/>
          <c:yMode val="edge"/>
          <c:x val="4.827386309114487E-3"/>
          <c:y val="0.84395570215119642"/>
          <c:w val="0.99499310321102363"/>
          <c:h val="0.1354343572038098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22456908544101"/>
          <c:y val="0.17425775257025591"/>
          <c:w val="0.49258340896143299"/>
          <c:h val="0.57166205477286558"/>
        </c:manualLayout>
      </c:layout>
      <c:pieChart>
        <c:varyColors val="1"/>
        <c:ser>
          <c:idx val="0"/>
          <c:order val="0"/>
          <c:tx>
            <c:strRef>
              <c:f>Лист1!$B$1</c:f>
              <c:strCache>
                <c:ptCount val="1"/>
                <c:pt idx="0">
                  <c:v>2-3 years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83-46CC-B478-CB6C8257495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383-46CC-B478-CB6C82574958}"/>
              </c:ext>
            </c:extLst>
          </c:dPt>
          <c:dLbls>
            <c:dLbl>
              <c:idx val="0"/>
              <c:tx>
                <c:rich>
                  <a:bodyPr/>
                  <a:lstStyle/>
                  <a:p>
                    <a:r>
                      <a:rPr lang="en-US" dirty="0"/>
                      <a:t>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83-46CC-B478-CB6C82574958}"/>
                </c:ext>
              </c:extLst>
            </c:dLbl>
            <c:dLbl>
              <c:idx val="1"/>
              <c:tx>
                <c:rich>
                  <a:bodyPr/>
                  <a:lstStyle/>
                  <a:p>
                    <a:r>
                      <a:rPr lang="en-US" dirty="0"/>
                      <a:t>60%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83-46CC-B478-CB6C8257495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Лист1!$A$2:$A$3</c:f>
              <c:strCache>
                <c:ptCount val="2"/>
                <c:pt idx="0">
                  <c:v>yes</c:v>
                </c:pt>
                <c:pt idx="1">
                  <c:v>no </c:v>
                </c:pt>
              </c:strCache>
            </c:strRef>
          </c:cat>
          <c:val>
            <c:numRef>
              <c:f>Лист1!$B$2:$B$3</c:f>
              <c:numCache>
                <c:formatCode>General</c:formatCode>
                <c:ptCount val="2"/>
                <c:pt idx="0">
                  <c:v>40</c:v>
                </c:pt>
                <c:pt idx="1">
                  <c:v>60</c:v>
                </c:pt>
              </c:numCache>
            </c:numRef>
          </c:val>
          <c:extLst>
            <c:ext xmlns:c16="http://schemas.microsoft.com/office/drawing/2014/chart" uri="{C3380CC4-5D6E-409C-BE32-E72D297353CC}">
              <c16:uniqueId val="{00000004-6383-46CC-B478-CB6C8257495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4586176287444189"/>
          <c:y val="0.86582823562192091"/>
          <c:w val="0.79557339484932177"/>
          <c:h val="0.134171727364419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Pt>
            <c:idx val="0"/>
            <c:bubble3D val="0"/>
            <c:explosion val="14"/>
            <c:spPr>
              <a:solidFill>
                <a:schemeClr val="accent1"/>
              </a:solidFill>
              <a:ln w="19050">
                <a:solidFill>
                  <a:schemeClr val="lt1"/>
                </a:solidFill>
              </a:ln>
              <a:effectLst/>
            </c:spPr>
            <c:extLst>
              <c:ext xmlns:c16="http://schemas.microsoft.com/office/drawing/2014/chart" uri="{C3380CC4-5D6E-409C-BE32-E72D297353CC}">
                <c16:uniqueId val="{00000005-B944-41F4-96BD-76D3803153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6-B944-41F4-96BD-76D3803153C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7-B944-41F4-96BD-76D3803153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B944-41F4-96BD-76D3803153CD}"/>
              </c:ext>
            </c:extLst>
          </c:dPt>
          <c:dLbls>
            <c:dLbl>
              <c:idx val="0"/>
              <c:layout>
                <c:manualLayout>
                  <c:x val="-0.16923362436219228"/>
                  <c:y val="-4.11740214056271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800" dirty="0"/>
                      <a:t>53.7%</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0.1473025363780715"/>
                      <c:h val="0.1062121943199793"/>
                    </c:manualLayout>
                  </c15:layout>
                </c:ext>
                <c:ext xmlns:c16="http://schemas.microsoft.com/office/drawing/2014/chart" uri="{C3380CC4-5D6E-409C-BE32-E72D297353CC}">
                  <c16:uniqueId val="{00000005-B944-41F4-96BD-76D3803153CD}"/>
                </c:ext>
              </c:extLst>
            </c:dLbl>
            <c:dLbl>
              <c:idx val="1"/>
              <c:tx>
                <c:rich>
                  <a:bodyPr/>
                  <a:lstStyle/>
                  <a:p>
                    <a:r>
                      <a:rPr lang="en-US" sz="1800" dirty="0"/>
                      <a:t>21.9%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44-41F4-96BD-76D3803153CD}"/>
                </c:ext>
              </c:extLst>
            </c:dLbl>
            <c:dLbl>
              <c:idx val="2"/>
              <c:tx>
                <c:rich>
                  <a:bodyPr/>
                  <a:lstStyle/>
                  <a:p>
                    <a:r>
                      <a:rPr lang="en-US" sz="1800" dirty="0"/>
                      <a:t>7.6%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44-41F4-96BD-76D3803153CD}"/>
                </c:ext>
              </c:extLst>
            </c:dLbl>
            <c:dLbl>
              <c:idx val="3"/>
              <c:tx>
                <c:rich>
                  <a:bodyPr/>
                  <a:lstStyle/>
                  <a:p>
                    <a:r>
                      <a:rPr lang="en-US" sz="1800" dirty="0"/>
                      <a:t>16.6%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44-41F4-96BD-76D3803153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Лист1!$A$2:$A$5</c:f>
              <c:strCache>
                <c:ptCount val="4"/>
                <c:pt idx="0">
                  <c:v>0-2 years</c:v>
                </c:pt>
                <c:pt idx="1">
                  <c:v> 2-3 years</c:v>
                </c:pt>
                <c:pt idx="2">
                  <c:v>3-4 years</c:v>
                </c:pt>
                <c:pt idx="3">
                  <c:v>do not use gadgets</c:v>
                </c:pt>
              </c:strCache>
            </c:strRef>
          </c:cat>
          <c:val>
            <c:numRef>
              <c:f>Лист1!$B$2:$B$5</c:f>
              <c:numCache>
                <c:formatCode>General</c:formatCode>
                <c:ptCount val="4"/>
                <c:pt idx="0">
                  <c:v>53.7</c:v>
                </c:pt>
                <c:pt idx="1">
                  <c:v>21.9</c:v>
                </c:pt>
                <c:pt idx="2">
                  <c:v>7.6</c:v>
                </c:pt>
                <c:pt idx="3">
                  <c:v>16.600000000000001</c:v>
                </c:pt>
              </c:numCache>
            </c:numRef>
          </c:val>
          <c:extLst>
            <c:ext xmlns:c16="http://schemas.microsoft.com/office/drawing/2014/chart" uri="{C3380CC4-5D6E-409C-BE32-E72D297353CC}">
              <c16:uniqueId val="{00000000-B944-41F4-96BD-76D3803153C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9102055910370788"/>
          <c:y val="0.88661771500269027"/>
          <c:w val="0.6365415370286045"/>
          <c:h val="8.7043785738728077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Столбец1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917F-4ADC-884E-A68C6DC4052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4-917F-4ADC-884E-A68C6DC40527}"/>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917F-4ADC-884E-A68C6DC4052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1-917F-4ADC-884E-A68C6DC40527}"/>
              </c:ext>
            </c:extLst>
          </c:dPt>
          <c:dLbls>
            <c:dLbl>
              <c:idx val="0"/>
              <c:layout>
                <c:manualLayout>
                  <c:x val="-3.8798235055528094E-3"/>
                  <c:y val="1.4168921955651712E-2"/>
                </c:manualLayout>
              </c:layout>
              <c:tx>
                <c:rich>
                  <a:bodyPr/>
                  <a:lstStyle/>
                  <a:p>
                    <a:r>
                      <a:rPr lang="en-US" sz="1800" dirty="0"/>
                      <a:t>4.5%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7F-4ADC-884E-A68C6DC40527}"/>
                </c:ext>
              </c:extLst>
            </c:dLbl>
            <c:dLbl>
              <c:idx val="1"/>
              <c:layout>
                <c:manualLayout>
                  <c:x val="-0.15200411659777657"/>
                  <c:y val="8.2538978671936533E-2"/>
                </c:manualLayout>
              </c:layout>
              <c:tx>
                <c:rich>
                  <a:bodyPr rot="0" spcFirstLastPara="1" vertOverflow="ellipsis" vert="horz" wrap="square" lIns="108000" tIns="72000" rIns="108000" bIns="18000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800" dirty="0"/>
                      <a:t>24.9%</a:t>
                    </a:r>
                  </a:p>
                </c:rich>
              </c:tx>
              <c:spPr>
                <a:noFill/>
                <a:ln>
                  <a:noFill/>
                </a:ln>
                <a:effectLst/>
              </c:spPr>
              <c:txPr>
                <a:bodyPr rot="0" spcFirstLastPara="1" vertOverflow="ellipsis" vert="horz" wrap="square" lIns="108000" tIns="72000" rIns="108000" bIns="18000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4566691922874569"/>
                      <c:h val="8.9028022498805953E-2"/>
                    </c:manualLayout>
                  </c15:layout>
                </c:ext>
                <c:ext xmlns:c16="http://schemas.microsoft.com/office/drawing/2014/chart" uri="{C3380CC4-5D6E-409C-BE32-E72D297353CC}">
                  <c16:uniqueId val="{00000004-917F-4ADC-884E-A68C6DC40527}"/>
                </c:ext>
              </c:extLst>
            </c:dLbl>
            <c:dLbl>
              <c:idx val="2"/>
              <c:layout>
                <c:manualLayout>
                  <c:x val="8.4613224603470438E-3"/>
                  <c:y val="-3.1891748074330172E-2"/>
                </c:manualLayout>
              </c:layout>
              <c:tx>
                <c:rich>
                  <a:bodyPr/>
                  <a:lstStyle/>
                  <a:p>
                    <a:r>
                      <a:rPr lang="en-US" sz="1800" dirty="0"/>
                      <a:t>43.2%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7F-4ADC-884E-A68C6DC40527}"/>
                </c:ext>
              </c:extLst>
            </c:dLbl>
            <c:dLbl>
              <c:idx val="3"/>
              <c:layout>
                <c:manualLayout>
                  <c:x val="6.5760110087344061E-3"/>
                  <c:y val="2.598195055420768E-2"/>
                </c:manualLayout>
              </c:layout>
              <c:tx>
                <c:rich>
                  <a:bodyPr/>
                  <a:lstStyle/>
                  <a:p>
                    <a:r>
                      <a:rPr lang="en-US" sz="1800" dirty="0"/>
                      <a:t>27.3%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7F-4ADC-884E-A68C6DC40527}"/>
                </c:ext>
              </c:extLst>
            </c:dLbl>
            <c:spPr>
              <a:noFill/>
              <a:ln>
                <a:noFill/>
              </a:ln>
              <a:effectLst/>
            </c:spPr>
            <c:txPr>
              <a:bodyPr rot="0" spcFirstLastPara="1" vertOverflow="ellipsis" vert="horz" wrap="square" lIns="108000" tIns="72000" rIns="108000" bIns="18000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prstDash val="solid"/>
                      <a:round/>
                    </a:ln>
                    <a:effectLst/>
                  </c:spPr>
                </c15:leaderLines>
              </c:ext>
            </c:extLst>
          </c:dLbls>
          <c:cat>
            <c:strRef>
              <c:f>Лист1!$A$2:$A$5</c:f>
              <c:strCache>
                <c:ptCount val="4"/>
                <c:pt idx="0">
                  <c:v>0-6 months</c:v>
                </c:pt>
                <c:pt idx="1">
                  <c:v>6-12 months</c:v>
                </c:pt>
                <c:pt idx="2">
                  <c:v>12-18 months</c:v>
                </c:pt>
                <c:pt idx="3">
                  <c:v>18-24 months (2 years)</c:v>
                </c:pt>
              </c:strCache>
            </c:strRef>
          </c:cat>
          <c:val>
            <c:numRef>
              <c:f>Лист1!$B$2:$B$5</c:f>
              <c:numCache>
                <c:formatCode>General</c:formatCode>
                <c:ptCount val="4"/>
                <c:pt idx="0">
                  <c:v>4.5</c:v>
                </c:pt>
                <c:pt idx="1">
                  <c:v>24.9</c:v>
                </c:pt>
                <c:pt idx="2">
                  <c:v>43.2</c:v>
                </c:pt>
                <c:pt idx="3">
                  <c:v>27.3</c:v>
                </c:pt>
              </c:numCache>
            </c:numRef>
          </c:val>
          <c:extLst>
            <c:ext xmlns:c16="http://schemas.microsoft.com/office/drawing/2014/chart" uri="{C3380CC4-5D6E-409C-BE32-E72D297353CC}">
              <c16:uniqueId val="{00000000-917F-4ADC-884E-A68C6DC40527}"/>
            </c:ext>
          </c:extLst>
        </c:ser>
        <c:dLbls>
          <c:showLegendKey val="0"/>
          <c:showVal val="0"/>
          <c:showCatName val="0"/>
          <c:showSerName val="0"/>
          <c:showPercent val="0"/>
          <c:showBubbleSize val="0"/>
        </c:dLbls>
        <c:gapWidth val="100"/>
        <c:axId val="322144031"/>
        <c:axId val="305867391"/>
      </c:barChart>
      <c:catAx>
        <c:axId val="322144031"/>
        <c:scaling>
          <c:orientation val="minMax"/>
        </c:scaling>
        <c:delete val="0"/>
        <c:axPos val="b"/>
        <c:numFmt formatCode="General" sourceLinked="1"/>
        <c:majorTickMark val="cross"/>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ru-RU"/>
          </a:p>
        </c:txPr>
        <c:crossAx val="305867391"/>
        <c:crosses val="autoZero"/>
        <c:auto val="1"/>
        <c:lblAlgn val="ctr"/>
        <c:lblOffset val="100"/>
        <c:tickLblSkip val="1"/>
        <c:noMultiLvlLbl val="0"/>
      </c:catAx>
      <c:valAx>
        <c:axId val="305867391"/>
        <c:scaling>
          <c:orientation val="minMax"/>
        </c:scaling>
        <c:delete val="0"/>
        <c:axPos val="l"/>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ru-RU"/>
          </a:p>
        </c:txPr>
        <c:crossAx val="322144031"/>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baseline="0">
                <a:solidFill>
                  <a:schemeClr val="tx1">
                    <a:lumMod val="65000"/>
                    <a:lumOff val="35000"/>
                  </a:schemeClr>
                </a:solidFill>
                <a:latin typeface="+mn-lt"/>
                <a:ea typeface="+mn-ea"/>
                <a:cs typeface="+mn-cs"/>
              </a:defRPr>
            </a:pPr>
            <a:r>
              <a:rPr lang="en-US" sz="1400" b="0" dirty="0"/>
              <a:t>Do you always consciously</a:t>
            </a:r>
            <a:r>
              <a:rPr lang="en-US" sz="1400" b="0" baseline="0" dirty="0"/>
              <a:t> gave a gadget </a:t>
            </a:r>
          </a:p>
          <a:p>
            <a:pPr>
              <a:defRPr sz="2128" b="0">
                <a:solidFill>
                  <a:schemeClr val="tx1">
                    <a:lumMod val="65000"/>
                    <a:lumOff val="35000"/>
                  </a:schemeClr>
                </a:solidFill>
              </a:defRPr>
            </a:pPr>
            <a:r>
              <a:rPr lang="en-US" sz="1400" b="0" baseline="0" dirty="0"/>
              <a:t>to your child?</a:t>
            </a:r>
            <a:r>
              <a:rPr lang="en-US" sz="1400" b="0" dirty="0"/>
              <a:t>   </a:t>
            </a:r>
            <a:endParaRPr lang="ru-RU" sz="1400" b="0" dirty="0"/>
          </a:p>
        </c:rich>
      </c:tx>
      <c:layout>
        <c:manualLayout>
          <c:xMode val="edge"/>
          <c:yMode val="edge"/>
          <c:x val="0.19754433833560708"/>
          <c:y val="1.9451699477369595E-2"/>
        </c:manualLayout>
      </c:layout>
      <c:overlay val="0"/>
      <c:spPr>
        <a:noFill/>
        <a:ln>
          <a:noFill/>
        </a:ln>
        <a:effectLst/>
      </c:spPr>
      <c:txPr>
        <a:bodyPr rot="0" spcFirstLastPara="1" vertOverflow="ellipsis" vert="horz" wrap="square" anchor="ctr" anchorCtr="1"/>
        <a:lstStyle/>
        <a:p>
          <a:pPr>
            <a:defRPr sz="2128" b="0" i="0" u="none" strike="noStrike" kern="120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Yes</c:v>
                </c:pt>
              </c:strCache>
            </c:strRef>
          </c:tx>
          <c:spPr>
            <a:solidFill>
              <a:schemeClr val="accent1"/>
            </a:solidFill>
            <a:ln>
              <a:noFill/>
            </a:ln>
            <a:effectLst>
              <a:outerShdw blurRad="57150" dist="19050" dir="5400000" algn="ctr" rotWithShape="0">
                <a:srgbClr val="000000">
                  <a:alpha val="63000"/>
                </a:srgbClr>
              </a:outerShdw>
            </a:effectLst>
          </c:spPr>
          <c:invertIfNegative val="0"/>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z="1800" dirty="0"/>
                      <a:t>24.8%</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62B7-4999-B8EB-7E6A17EB66E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Лист1!$A$2</c:f>
              <c:strCache>
                <c:ptCount val="1"/>
                <c:pt idx="0">
                  <c:v>Parent answers</c:v>
                </c:pt>
              </c:strCache>
            </c:strRef>
          </c:cat>
          <c:val>
            <c:numRef>
              <c:f>Лист1!$B$2</c:f>
              <c:numCache>
                <c:formatCode>General</c:formatCode>
                <c:ptCount val="1"/>
                <c:pt idx="0">
                  <c:v>24.8</c:v>
                </c:pt>
              </c:numCache>
            </c:numRef>
          </c:val>
          <c:extLst>
            <c:ext xmlns:c16="http://schemas.microsoft.com/office/drawing/2014/chart" uri="{C3380CC4-5D6E-409C-BE32-E72D297353CC}">
              <c16:uniqueId val="{00000000-62B7-4999-B8EB-7E6A17EB66EE}"/>
            </c:ext>
          </c:extLst>
        </c:ser>
        <c:ser>
          <c:idx val="1"/>
          <c:order val="1"/>
          <c:tx>
            <c:strRef>
              <c:f>Лист1!$C$1</c:f>
              <c:strCache>
                <c:ptCount val="1"/>
                <c:pt idx="0">
                  <c:v>No</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tx>
                <c:rich>
                  <a:bodyPr/>
                  <a:lstStyle/>
                  <a:p>
                    <a:r>
                      <a:rPr lang="en-US" sz="1800" dirty="0"/>
                      <a:t>43.8%</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B7-4999-B8EB-7E6A17EB66E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Лист1!$A$2</c:f>
              <c:strCache>
                <c:ptCount val="1"/>
                <c:pt idx="0">
                  <c:v>Parent answers</c:v>
                </c:pt>
              </c:strCache>
            </c:strRef>
          </c:cat>
          <c:val>
            <c:numRef>
              <c:f>Лист1!$C$2</c:f>
              <c:numCache>
                <c:formatCode>General</c:formatCode>
                <c:ptCount val="1"/>
                <c:pt idx="0">
                  <c:v>43.8</c:v>
                </c:pt>
              </c:numCache>
            </c:numRef>
          </c:val>
          <c:extLst>
            <c:ext xmlns:c16="http://schemas.microsoft.com/office/drawing/2014/chart" uri="{C3380CC4-5D6E-409C-BE32-E72D297353CC}">
              <c16:uniqueId val="{00000001-62B7-4999-B8EB-7E6A17EB66EE}"/>
            </c:ext>
          </c:extLst>
        </c:ser>
        <c:ser>
          <c:idx val="2"/>
          <c:order val="2"/>
          <c:tx>
            <c:strRef>
              <c:f>Лист1!$D$1</c:f>
              <c:strCache>
                <c:ptCount val="1"/>
                <c:pt idx="0">
                  <c:v>I don’t give gadgets to my children</c:v>
                </c:pt>
              </c:strCache>
            </c:strRef>
          </c:tx>
          <c:spPr>
            <a:solidFill>
              <a:schemeClr val="accent3"/>
            </a:solidFill>
            <a:ln>
              <a:noFill/>
            </a:ln>
            <a:effectLst>
              <a:outerShdw blurRad="57150" dist="19050" dir="5400000" algn="ctr" rotWithShape="0">
                <a:srgbClr val="000000">
                  <a:alpha val="63000"/>
                </a:srgbClr>
              </a:outerShdw>
            </a:effectLst>
          </c:spPr>
          <c:invertIfNegative val="0"/>
          <c:dLbls>
            <c:dLbl>
              <c:idx val="0"/>
              <c:tx>
                <c:rich>
                  <a:bodyPr/>
                  <a:lstStyle/>
                  <a:p>
                    <a:r>
                      <a:rPr lang="en-US" sz="1800" dirty="0"/>
                      <a:t>31.4%</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B7-4999-B8EB-7E6A17EB66E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Лист1!$A$2</c:f>
              <c:strCache>
                <c:ptCount val="1"/>
                <c:pt idx="0">
                  <c:v>Parent answers</c:v>
                </c:pt>
              </c:strCache>
            </c:strRef>
          </c:cat>
          <c:val>
            <c:numRef>
              <c:f>Лист1!$D$2</c:f>
              <c:numCache>
                <c:formatCode>General</c:formatCode>
                <c:ptCount val="1"/>
                <c:pt idx="0">
                  <c:v>31.4</c:v>
                </c:pt>
              </c:numCache>
            </c:numRef>
          </c:val>
          <c:extLst>
            <c:ext xmlns:c16="http://schemas.microsoft.com/office/drawing/2014/chart" uri="{C3380CC4-5D6E-409C-BE32-E72D297353CC}">
              <c16:uniqueId val="{00000002-62B7-4999-B8EB-7E6A17EB66EE}"/>
            </c:ext>
          </c:extLst>
        </c:ser>
        <c:dLbls>
          <c:dLblPos val="inEnd"/>
          <c:showLegendKey val="0"/>
          <c:showVal val="1"/>
          <c:showCatName val="0"/>
          <c:showSerName val="0"/>
          <c:showPercent val="0"/>
          <c:showBubbleSize val="0"/>
        </c:dLbls>
        <c:gapWidth val="100"/>
        <c:overlap val="-24"/>
        <c:axId val="141667167"/>
        <c:axId val="141666751"/>
      </c:barChart>
      <c:catAx>
        <c:axId val="1416671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crossAx val="141666751"/>
        <c:crosses val="autoZero"/>
        <c:auto val="1"/>
        <c:lblAlgn val="ctr"/>
        <c:lblOffset val="100"/>
        <c:noMultiLvlLbl val="0"/>
      </c:catAx>
      <c:valAx>
        <c:axId val="141666751"/>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1667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w="6350" cap="flat" cmpd="sng" algn="ctr">
      <a:noFill/>
      <a:prstDash val="solid"/>
      <a:miter lim="800000"/>
    </a:ln>
    <a:effectLst/>
  </c:spPr>
  <c:txPr>
    <a:bodyPr/>
    <a:lstStyle/>
    <a:p>
      <a:pPr>
        <a:defRPr/>
      </a:pPr>
      <a:endParaRPr lang="ru-RU"/>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Answers to the question "Do</a:t>
            </a:r>
            <a:r>
              <a:rPr lang="en-US" sz="1400" baseline="0" dirty="0"/>
              <a:t> you ever give your child a gadget to do</a:t>
            </a:r>
          </a:p>
          <a:p>
            <a:pPr>
              <a:defRPr/>
            </a:pPr>
            <a:r>
              <a:rPr lang="en-US" sz="1400" baseline="0" dirty="0"/>
              <a:t>your own things or to keep the child quiet?</a:t>
            </a:r>
            <a:r>
              <a:rPr lang="en-US" sz="1400" dirty="0"/>
              <a:t>"</a:t>
            </a:r>
          </a:p>
        </c:rich>
      </c:tx>
      <c:layout>
        <c:manualLayout>
          <c:xMode val="edge"/>
          <c:yMode val="edge"/>
          <c:x val="0.21098112502429694"/>
          <c:y val="1.658732180057337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Answers to the question "Do you ever give your child a gadget to do your own things or to keep the child quiet?"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5-AA66-4C3E-9475-C67C4FCB83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AA66-4C3E-9475-C67C4FCB830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AA66-4C3E-9475-C67C4FCB830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AA66-4C3E-9475-C67C4FCB830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AA66-4C3E-9475-C67C4FCB830E}"/>
              </c:ext>
            </c:extLst>
          </c:dPt>
          <c:dLbls>
            <c:dLbl>
              <c:idx val="0"/>
              <c:layout>
                <c:manualLayout>
                  <c:x val="7.9579908316425672E-3"/>
                  <c:y val="-7.2425831956101959E-3"/>
                </c:manualLayout>
              </c:layout>
              <c:tx>
                <c:rich>
                  <a:bodyPr/>
                  <a:lstStyle/>
                  <a:p>
                    <a:r>
                      <a:rPr lang="en-US" sz="1400" baseline="0" dirty="0"/>
                      <a:t>1.7%</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A66-4C3E-9475-C67C4FCB830E}"/>
                </c:ext>
              </c:extLst>
            </c:dLbl>
            <c:dLbl>
              <c:idx val="1"/>
              <c:tx>
                <c:rich>
                  <a:bodyPr/>
                  <a:lstStyle/>
                  <a:p>
                    <a:r>
                      <a:rPr lang="en-US" sz="1400" baseline="0" dirty="0"/>
                      <a:t>14.9%</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AA66-4C3E-9475-C67C4FCB830E}"/>
                </c:ext>
              </c:extLst>
            </c:dLbl>
            <c:dLbl>
              <c:idx val="2"/>
              <c:tx>
                <c:rich>
                  <a:bodyPr/>
                  <a:lstStyle/>
                  <a:p>
                    <a:r>
                      <a:rPr lang="en-US" sz="1400" baseline="0" dirty="0"/>
                      <a:t>47.8%</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A66-4C3E-9475-C67C4FCB830E}"/>
                </c:ext>
              </c:extLst>
            </c:dLbl>
            <c:dLbl>
              <c:idx val="3"/>
              <c:layout>
                <c:manualLayout>
                  <c:x val="6.0480730320483955E-2"/>
                  <c:y val="-3.8627110376587712E-2"/>
                </c:manualLayout>
              </c:layout>
              <c:tx>
                <c:rich>
                  <a:bodyPr/>
                  <a:lstStyle/>
                  <a:p>
                    <a:r>
                      <a:rPr lang="en-US" sz="1400" baseline="0" dirty="0"/>
                      <a:t>8.3%</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A66-4C3E-9475-C67C4FCB830E}"/>
                </c:ext>
              </c:extLst>
            </c:dLbl>
            <c:dLbl>
              <c:idx val="4"/>
              <c:layout>
                <c:manualLayout>
                  <c:x val="5.8889132154155373E-2"/>
                  <c:y val="6.0354859963418259E-2"/>
                </c:manualLayout>
              </c:layout>
              <c:tx>
                <c:rich>
                  <a:bodyPr/>
                  <a:lstStyle/>
                  <a:p>
                    <a:r>
                      <a:rPr lang="en-US" sz="1400" baseline="0" dirty="0"/>
                      <a:t>27.3%</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A66-4C3E-9475-C67C4FCB83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Always</c:v>
                </c:pt>
                <c:pt idx="1">
                  <c:v>Often</c:v>
                </c:pt>
                <c:pt idx="2">
                  <c:v>Occasionally</c:v>
                </c:pt>
                <c:pt idx="3">
                  <c:v>Never</c:v>
                </c:pt>
                <c:pt idx="4">
                  <c:v>I don’t give gadgets to my children</c:v>
                </c:pt>
              </c:strCache>
            </c:strRef>
          </c:cat>
          <c:val>
            <c:numRef>
              <c:f>Лист1!$B$2:$B$6</c:f>
              <c:numCache>
                <c:formatCode>General</c:formatCode>
                <c:ptCount val="5"/>
                <c:pt idx="0">
                  <c:v>1.7</c:v>
                </c:pt>
                <c:pt idx="1">
                  <c:v>14.9</c:v>
                </c:pt>
                <c:pt idx="2">
                  <c:v>47.8</c:v>
                </c:pt>
                <c:pt idx="3">
                  <c:v>8.3000000000000007</c:v>
                </c:pt>
                <c:pt idx="4">
                  <c:v>27.3</c:v>
                </c:pt>
              </c:numCache>
            </c:numRef>
          </c:val>
          <c:extLst>
            <c:ext xmlns:c16="http://schemas.microsoft.com/office/drawing/2014/chart" uri="{C3380CC4-5D6E-409C-BE32-E72D297353CC}">
              <c16:uniqueId val="{00000000-AA66-4C3E-9475-C67C4FCB830E}"/>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21500999887084257"/>
          <c:y val="0.88947768594732923"/>
          <c:w val="0.70940293011091304"/>
          <c:h val="8.68670866224355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dirty="0"/>
              <a:t>Internet use by children aged zero to four</a:t>
            </a:r>
            <a:endParaRPr lang="ru-RU" sz="1600" dirty="0"/>
          </a:p>
        </c:rich>
      </c:tx>
      <c:layout>
        <c:manualLayout>
          <c:xMode val="edge"/>
          <c:yMode val="edge"/>
          <c:x val="0.19149189066800282"/>
          <c:y val="6.547834027740560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5307475710682528"/>
          <c:y val="0.1968423596261257"/>
          <c:w val="0.52876516592533229"/>
          <c:h val="0.73097683411057346"/>
        </c:manualLayout>
      </c:layout>
      <c:pieChart>
        <c:varyColors val="1"/>
        <c:ser>
          <c:idx val="0"/>
          <c:order val="0"/>
          <c:tx>
            <c:strRef>
              <c:f>Лист1!$B$1</c:f>
              <c:strCache>
                <c:ptCount val="1"/>
                <c:pt idx="0">
                  <c:v>Internet use by children aged zero to four</c:v>
                </c:pt>
              </c:strCache>
            </c:strRef>
          </c:tx>
          <c:dPt>
            <c:idx val="0"/>
            <c:bubble3D val="0"/>
            <c:explosion val="31"/>
            <c:spPr>
              <a:solidFill>
                <a:schemeClr val="accent1"/>
              </a:solidFill>
              <a:ln w="19050">
                <a:solidFill>
                  <a:schemeClr val="lt1"/>
                </a:solidFill>
              </a:ln>
              <a:effectLst/>
            </c:spPr>
            <c:extLst>
              <c:ext xmlns:c16="http://schemas.microsoft.com/office/drawing/2014/chart" uri="{C3380CC4-5D6E-409C-BE32-E72D297353CC}">
                <c16:uniqueId val="{00000002-A5C7-49A5-83EC-5BD3DFB3BB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A5C7-49A5-83EC-5BD3DFB3BB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A5C7-49A5-83EC-5BD3DFB3BBD3}"/>
              </c:ext>
            </c:extLst>
          </c:dPt>
          <c:dLbls>
            <c:dLbl>
              <c:idx val="0"/>
              <c:layout>
                <c:manualLayout>
                  <c:x val="-0.19688427721585988"/>
                  <c:y val="0.15254273426443585"/>
                </c:manualLayout>
              </c:layout>
              <c:tx>
                <c:rich>
                  <a:bodyPr/>
                  <a:lstStyle/>
                  <a:p>
                    <a:fld id="{3E912948-6A21-4F0B-8018-15A2660312A1}" type="CATEGORYNAME">
                      <a:rPr lang="en-US" smtClean="0"/>
                      <a:pPr/>
                      <a:t>[ИМЯ КАТЕГОРИИ]</a:t>
                    </a:fld>
                    <a:endParaRPr lang="ru-RU"/>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C7-49A5-83EC-5BD3DFB3BBD3}"/>
                </c:ext>
              </c:extLst>
            </c:dLbl>
            <c:dLbl>
              <c:idx val="1"/>
              <c:layout>
                <c:manualLayout>
                  <c:x val="7.0562871408747743E-2"/>
                  <c:y val="-0.18753237107760262"/>
                </c:manualLayout>
              </c:layout>
              <c:tx>
                <c:rich>
                  <a:bodyPr/>
                  <a:lstStyle/>
                  <a:p>
                    <a:fld id="{9C4303F7-2CD4-4811-9746-2A66713D2949}" type="CATEGORYNAME">
                      <a:rPr lang="en-US" smtClean="0"/>
                      <a:pPr/>
                      <a:t>[ИМЯ КАТЕГОРИИ]</a:t>
                    </a:fld>
                    <a:endParaRPr lang="ru-RU"/>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5C7-49A5-83EC-5BD3DFB3BBD3}"/>
                </c:ext>
              </c:extLst>
            </c:dLbl>
            <c:dLbl>
              <c:idx val="2"/>
              <c:layout>
                <c:manualLayout>
                  <c:x val="0.1593989604837959"/>
                  <c:y val="0.18456222753880308"/>
                </c:manualLayout>
              </c:layout>
              <c:tx>
                <c:rich>
                  <a:bodyPr/>
                  <a:lstStyle/>
                  <a:p>
                    <a:fld id="{A6A4254E-0416-456F-B1B4-5510A7C2CDCB}" type="CATEGORYNAME">
                      <a:rPr lang="en-US" smtClean="0"/>
                      <a:pPr/>
                      <a:t>[ИМЯ КАТЕГОРИИ]</a:t>
                    </a:fld>
                    <a:endParaRPr lang="ru-RU"/>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5C7-49A5-83EC-5BD3DFB3BB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use the Internet</c:v>
                </c:pt>
                <c:pt idx="1">
                  <c:v>do not use the Internet </c:v>
                </c:pt>
                <c:pt idx="2">
                  <c:v>do not use gadgets</c:v>
                </c:pt>
              </c:strCache>
            </c:strRef>
          </c:cat>
          <c:val>
            <c:numRef>
              <c:f>Лист1!$B$2:$B$4</c:f>
              <c:numCache>
                <c:formatCode>General</c:formatCode>
                <c:ptCount val="3"/>
                <c:pt idx="0">
                  <c:v>28.1</c:v>
                </c:pt>
                <c:pt idx="1">
                  <c:v>48</c:v>
                </c:pt>
                <c:pt idx="2">
                  <c:v>23.9</c:v>
                </c:pt>
              </c:numCache>
            </c:numRef>
          </c:val>
          <c:extLst>
            <c:ext xmlns:c16="http://schemas.microsoft.com/office/drawing/2014/chart" uri="{C3380CC4-5D6E-409C-BE32-E72D297353CC}">
              <c16:uniqueId val="{00000000-A5C7-49A5-83EC-5BD3DFB3BBD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The ways children zero to four go online</a:t>
            </a:r>
            <a:endParaRPr lang="ru-RU"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with the help of family members</c:v>
                </c:pt>
              </c:strCache>
            </c:strRef>
          </c:tx>
          <c:spPr>
            <a:solidFill>
              <a:schemeClr val="accent1">
                <a:shade val="76000"/>
              </a:schemeClr>
            </a:solidFill>
            <a:ln>
              <a:noFill/>
            </a:ln>
            <a:effectLst/>
          </c:spPr>
          <c:invertIfNegative val="0"/>
          <c:dLbls>
            <c:dLbl>
              <c:idx val="0"/>
              <c:tx>
                <c:rich>
                  <a:bodyPr/>
                  <a:lstStyle/>
                  <a:p>
                    <a:r>
                      <a:rPr lang="en-US"/>
                      <a:t>70.1%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8F-4F2E-82A6-D10ED1DF8C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Parental answer</c:v>
                </c:pt>
              </c:strCache>
            </c:strRef>
          </c:cat>
          <c:val>
            <c:numRef>
              <c:f>Лист1!$B$2</c:f>
              <c:numCache>
                <c:formatCode>General</c:formatCode>
                <c:ptCount val="1"/>
                <c:pt idx="0">
                  <c:v>70.099999999999994</c:v>
                </c:pt>
              </c:numCache>
            </c:numRef>
          </c:val>
          <c:extLst>
            <c:ext xmlns:c16="http://schemas.microsoft.com/office/drawing/2014/chart" uri="{C3380CC4-5D6E-409C-BE32-E72D297353CC}">
              <c16:uniqueId val="{00000000-1E31-4FCF-A2E4-DD4BFBCCC21F}"/>
            </c:ext>
          </c:extLst>
        </c:ser>
        <c:ser>
          <c:idx val="1"/>
          <c:order val="1"/>
          <c:tx>
            <c:strRef>
              <c:f>Лист1!$C$1</c:f>
              <c:strCache>
                <c:ptCount val="1"/>
                <c:pt idx="0">
                  <c:v>on their own</c:v>
                </c:pt>
              </c:strCache>
            </c:strRef>
          </c:tx>
          <c:spPr>
            <a:solidFill>
              <a:schemeClr val="accent1">
                <a:tint val="77000"/>
              </a:schemeClr>
            </a:solidFill>
            <a:ln>
              <a:noFill/>
            </a:ln>
            <a:effectLst/>
          </c:spPr>
          <c:invertIfNegative val="0"/>
          <c:dLbls>
            <c:dLbl>
              <c:idx val="0"/>
              <c:tx>
                <c:rich>
                  <a:bodyPr/>
                  <a:lstStyle/>
                  <a:p>
                    <a:r>
                      <a:rPr lang="en-US"/>
                      <a:t>29.9%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8F-4F2E-82A6-D10ED1DF8C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Parental answer</c:v>
                </c:pt>
              </c:strCache>
            </c:strRef>
          </c:cat>
          <c:val>
            <c:numRef>
              <c:f>Лист1!$C$2</c:f>
              <c:numCache>
                <c:formatCode>General</c:formatCode>
                <c:ptCount val="1"/>
                <c:pt idx="0">
                  <c:v>29.9</c:v>
                </c:pt>
              </c:numCache>
            </c:numRef>
          </c:val>
          <c:extLst>
            <c:ext xmlns:c16="http://schemas.microsoft.com/office/drawing/2014/chart" uri="{C3380CC4-5D6E-409C-BE32-E72D297353CC}">
              <c16:uniqueId val="{00000001-1E31-4FCF-A2E4-DD4BFBCCC21F}"/>
            </c:ext>
          </c:extLst>
        </c:ser>
        <c:dLbls>
          <c:dLblPos val="outEnd"/>
          <c:showLegendKey val="0"/>
          <c:showVal val="1"/>
          <c:showCatName val="0"/>
          <c:showSerName val="0"/>
          <c:showPercent val="0"/>
          <c:showBubbleSize val="0"/>
        </c:dLbls>
        <c:gapWidth val="219"/>
        <c:overlap val="-27"/>
        <c:axId val="230224063"/>
        <c:axId val="230210335"/>
      </c:barChart>
      <c:catAx>
        <c:axId val="230224063"/>
        <c:scaling>
          <c:orientation val="minMax"/>
        </c:scaling>
        <c:delete val="1"/>
        <c:axPos val="b"/>
        <c:numFmt formatCode="General" sourceLinked="1"/>
        <c:majorTickMark val="none"/>
        <c:minorTickMark val="none"/>
        <c:tickLblPos val="nextTo"/>
        <c:crossAx val="230210335"/>
        <c:crosses val="autoZero"/>
        <c:auto val="1"/>
        <c:lblAlgn val="ctr"/>
        <c:lblOffset val="100"/>
        <c:noMultiLvlLbl val="0"/>
      </c:catAx>
      <c:valAx>
        <c:axId val="2302103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30224063"/>
        <c:crosses val="autoZero"/>
        <c:crossBetween val="between"/>
      </c:valAx>
      <c:spPr>
        <a:noFill/>
        <a:ln>
          <a:noFill/>
        </a:ln>
        <a:effectLst/>
      </c:spPr>
    </c:plotArea>
    <c:legend>
      <c:legendPos val="b"/>
      <c:layout>
        <c:manualLayout>
          <c:xMode val="edge"/>
          <c:yMode val="edge"/>
          <c:x val="4.9999953889384323E-2"/>
          <c:y val="0.83280036877650354"/>
          <c:w val="0.89999990777876859"/>
          <c:h val="0.14878014408293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0-2 </a:t>
            </a:r>
            <a:r>
              <a:rPr lang="en-US" dirty="0"/>
              <a:t>years </a:t>
            </a:r>
          </a:p>
        </c:rich>
      </c:tx>
      <c:layout>
        <c:manualLayout>
          <c:xMode val="edge"/>
          <c:yMode val="edge"/>
          <c:x val="0.4002707321954751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0-2 года / 0-2 years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7F-4156-B4DF-80F9B3FFC5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7F-4156-B4DF-80F9B3FFC51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7F-4156-B4DF-80F9B3FFC519}"/>
              </c:ext>
            </c:extLst>
          </c:dPt>
          <c:dLbls>
            <c:dLbl>
              <c:idx val="0"/>
              <c:tx>
                <c:rich>
                  <a:bodyPr/>
                  <a:lstStyle/>
                  <a:p>
                    <a:r>
                      <a:rPr lang="en-US"/>
                      <a:t>25%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7F-4156-B4DF-80F9B3FFC519}"/>
                </c:ext>
              </c:extLst>
            </c:dLbl>
            <c:dLbl>
              <c:idx val="1"/>
              <c:tx>
                <c:rich>
                  <a:bodyPr/>
                  <a:lstStyle/>
                  <a:p>
                    <a:r>
                      <a:rPr lang="en-US" dirty="0"/>
                      <a:t>34.4%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7F-4156-B4DF-80F9B3FFC519}"/>
                </c:ext>
              </c:extLst>
            </c:dLbl>
            <c:dLbl>
              <c:idx val="2"/>
              <c:tx>
                <c:rich>
                  <a:bodyPr/>
                  <a:lstStyle/>
                  <a:p>
                    <a:r>
                      <a:rPr lang="en-US" dirty="0"/>
                      <a:t>40.6%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7F-4156-B4DF-80F9B3FFC5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Лист1!$A$2:$A$4</c:f>
              <c:strCache>
                <c:ptCount val="3"/>
                <c:pt idx="0">
                  <c:v>да, уже задумываюсь об этом / yes, I'm already thinking about it</c:v>
                </c:pt>
                <c:pt idx="1">
                  <c:v>нет, еще рано думать об этом / no, it's too early to think about it</c:v>
                </c:pt>
                <c:pt idx="2">
                  <c:v>ребенок не пользуетрся гаджетами / the child does not use gadgets</c:v>
                </c:pt>
              </c:strCache>
            </c:strRef>
          </c:cat>
          <c:val>
            <c:numRef>
              <c:f>Лист1!$B$2:$B$4</c:f>
              <c:numCache>
                <c:formatCode>General</c:formatCode>
                <c:ptCount val="3"/>
                <c:pt idx="0">
                  <c:v>25</c:v>
                </c:pt>
                <c:pt idx="1">
                  <c:v>34.4</c:v>
                </c:pt>
                <c:pt idx="2">
                  <c:v>40.6</c:v>
                </c:pt>
              </c:numCache>
            </c:numRef>
          </c:val>
          <c:extLst>
            <c:ext xmlns:c16="http://schemas.microsoft.com/office/drawing/2014/chart" uri="{C3380CC4-5D6E-409C-BE32-E72D297353CC}">
              <c16:uniqueId val="{00000000-EAA3-4C16-B330-1D0EDB59836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824F13-B9C1-4FDD-93D1-40FD818769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E07486B-02CC-4B32-91EF-5C8C5EAE58D6}">
      <dgm:prSet custT="1"/>
      <dgm:spPr/>
      <dgm:t>
        <a:bodyPr/>
        <a:lstStyle/>
        <a:p>
          <a:pPr algn="just" rtl="0"/>
          <a:r>
            <a:rPr lang="en-US" sz="2000" dirty="0"/>
            <a:t>An online survey of parents and children was conducted to </a:t>
          </a:r>
          <a:r>
            <a:rPr lang="en-US" sz="2000" dirty="0" err="1"/>
            <a:t>realise</a:t>
          </a:r>
          <a:r>
            <a:rPr lang="en-US" sz="2000" dirty="0"/>
            <a:t> this objective.</a:t>
          </a:r>
          <a:r>
            <a:rPr lang="ru-RU" sz="2000" dirty="0"/>
            <a:t> </a:t>
          </a:r>
          <a:r>
            <a:rPr lang="en-US" sz="2000" dirty="0"/>
            <a:t>Two questionnaires were developed, one for parents</a:t>
          </a:r>
          <a:r>
            <a:rPr lang="ru-RU" sz="2000" dirty="0"/>
            <a:t> </a:t>
          </a:r>
          <a:r>
            <a:rPr lang="en-US" sz="2000" dirty="0"/>
            <a:t>and one for school-age children. </a:t>
          </a:r>
          <a:r>
            <a:rPr lang="ru-RU" sz="2000" dirty="0"/>
            <a:t> </a:t>
          </a:r>
          <a:r>
            <a:rPr lang="en-US" sz="2000" dirty="0"/>
            <a:t>A total of 866 parents and </a:t>
          </a:r>
          <a:r>
            <a:rPr lang="ru-RU" sz="2000" dirty="0"/>
            <a:t>40</a:t>
          </a:r>
          <a:r>
            <a:rPr lang="en-US" sz="2000" dirty="0"/>
            <a:t> children participated in the survey. </a:t>
          </a:r>
          <a:endParaRPr lang="ru-RU" sz="2000" dirty="0"/>
        </a:p>
      </dgm:t>
    </dgm:pt>
    <dgm:pt modelId="{2E334427-78FD-4D02-B36E-B606D4556693}" type="parTrans" cxnId="{B631C80E-9F0C-49A2-B3CD-DF96EF716B4A}">
      <dgm:prSet/>
      <dgm:spPr/>
      <dgm:t>
        <a:bodyPr/>
        <a:lstStyle/>
        <a:p>
          <a:endParaRPr lang="ru-RU"/>
        </a:p>
      </dgm:t>
    </dgm:pt>
    <dgm:pt modelId="{4443C51D-6C2D-4823-9819-121D00FBD082}" type="sibTrans" cxnId="{B631C80E-9F0C-49A2-B3CD-DF96EF716B4A}">
      <dgm:prSet/>
      <dgm:spPr/>
      <dgm:t>
        <a:bodyPr/>
        <a:lstStyle/>
        <a:p>
          <a:endParaRPr lang="ru-RU"/>
        </a:p>
      </dgm:t>
    </dgm:pt>
    <dgm:pt modelId="{386764E3-BDB9-47DF-B77F-BA4D5EEA86D7}" type="pres">
      <dgm:prSet presAssocID="{DB824F13-B9C1-4FDD-93D1-40FD81876978}" presName="linear" presStyleCnt="0">
        <dgm:presLayoutVars>
          <dgm:animLvl val="lvl"/>
          <dgm:resizeHandles val="exact"/>
        </dgm:presLayoutVars>
      </dgm:prSet>
      <dgm:spPr/>
    </dgm:pt>
    <dgm:pt modelId="{1771211C-8FAD-4E16-91D0-F35830609A5F}" type="pres">
      <dgm:prSet presAssocID="{6E07486B-02CC-4B32-91EF-5C8C5EAE58D6}" presName="parentText" presStyleLbl="node1" presStyleIdx="0" presStyleCnt="1" custScaleY="144098" custLinFactY="-79735" custLinFactNeighborX="0" custLinFactNeighborY="-100000">
        <dgm:presLayoutVars>
          <dgm:chMax val="0"/>
          <dgm:bulletEnabled val="1"/>
        </dgm:presLayoutVars>
      </dgm:prSet>
      <dgm:spPr/>
    </dgm:pt>
  </dgm:ptLst>
  <dgm:cxnLst>
    <dgm:cxn modelId="{B631C80E-9F0C-49A2-B3CD-DF96EF716B4A}" srcId="{DB824F13-B9C1-4FDD-93D1-40FD81876978}" destId="{6E07486B-02CC-4B32-91EF-5C8C5EAE58D6}" srcOrd="0" destOrd="0" parTransId="{2E334427-78FD-4D02-B36E-B606D4556693}" sibTransId="{4443C51D-6C2D-4823-9819-121D00FBD082}"/>
    <dgm:cxn modelId="{24F58525-07B5-4280-B1F2-0BC5749281EF}" type="presOf" srcId="{DB824F13-B9C1-4FDD-93D1-40FD81876978}" destId="{386764E3-BDB9-47DF-B77F-BA4D5EEA86D7}" srcOrd="0" destOrd="0" presId="urn:microsoft.com/office/officeart/2005/8/layout/vList2"/>
    <dgm:cxn modelId="{0C4B8587-4A89-4CF4-A4CA-42AA40F25788}" type="presOf" srcId="{6E07486B-02CC-4B32-91EF-5C8C5EAE58D6}" destId="{1771211C-8FAD-4E16-91D0-F35830609A5F}" srcOrd="0" destOrd="0" presId="urn:microsoft.com/office/officeart/2005/8/layout/vList2"/>
    <dgm:cxn modelId="{2D2C86AB-A093-4484-8905-FBE7A66561F4}" type="presParOf" srcId="{386764E3-BDB9-47DF-B77F-BA4D5EEA86D7}" destId="{1771211C-8FAD-4E16-91D0-F35830609A5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09BC8-08C8-4B33-9859-E770FF38DB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DC346A9-FA1C-483B-ADCE-D8A9E6839095}">
      <dgm:prSet custT="1"/>
      <dgm:spPr/>
      <dgm:t>
        <a:bodyPr/>
        <a:lstStyle/>
        <a:p>
          <a:pPr algn="just" rtl="0">
            <a:lnSpc>
              <a:spcPct val="100000"/>
            </a:lnSpc>
            <a:spcAft>
              <a:spcPts val="0"/>
            </a:spcAft>
          </a:pPr>
          <a:r>
            <a:rPr lang="en-US" sz="2000" dirty="0"/>
            <a:t>The study was conducted through various social media. Major Russian bloggers were also involved in disseminating information about the study.</a:t>
          </a:r>
          <a:endParaRPr lang="ru-RU" sz="2000" dirty="0"/>
        </a:p>
      </dgm:t>
    </dgm:pt>
    <dgm:pt modelId="{DFD62499-6F35-49D9-AF7F-DC2E50BA6229}" type="parTrans" cxnId="{10E7CC04-58E2-4A2A-A326-8F87F94E158A}">
      <dgm:prSet/>
      <dgm:spPr/>
      <dgm:t>
        <a:bodyPr/>
        <a:lstStyle/>
        <a:p>
          <a:endParaRPr lang="ru-RU"/>
        </a:p>
      </dgm:t>
    </dgm:pt>
    <dgm:pt modelId="{F8D3C717-17B7-4929-B9D7-29DA13D8D1BD}" type="sibTrans" cxnId="{10E7CC04-58E2-4A2A-A326-8F87F94E158A}">
      <dgm:prSet/>
      <dgm:spPr/>
      <dgm:t>
        <a:bodyPr/>
        <a:lstStyle/>
        <a:p>
          <a:endParaRPr lang="ru-RU"/>
        </a:p>
      </dgm:t>
    </dgm:pt>
    <dgm:pt modelId="{9B509C16-4757-4759-8263-8DA425548DCD}" type="pres">
      <dgm:prSet presAssocID="{5CF09BC8-08C8-4B33-9859-E770FF38DB52}" presName="linear" presStyleCnt="0">
        <dgm:presLayoutVars>
          <dgm:animLvl val="lvl"/>
          <dgm:resizeHandles val="exact"/>
        </dgm:presLayoutVars>
      </dgm:prSet>
      <dgm:spPr/>
    </dgm:pt>
    <dgm:pt modelId="{A512B548-5834-474F-84D8-F40E1FA9A01C}" type="pres">
      <dgm:prSet presAssocID="{FDC346A9-FA1C-483B-ADCE-D8A9E6839095}" presName="parentText" presStyleLbl="node1" presStyleIdx="0" presStyleCnt="1" custScaleY="861941" custLinFactNeighborX="-460" custLinFactNeighborY="-92373">
        <dgm:presLayoutVars>
          <dgm:chMax val="0"/>
          <dgm:bulletEnabled val="1"/>
        </dgm:presLayoutVars>
      </dgm:prSet>
      <dgm:spPr/>
    </dgm:pt>
  </dgm:ptLst>
  <dgm:cxnLst>
    <dgm:cxn modelId="{10E7CC04-58E2-4A2A-A326-8F87F94E158A}" srcId="{5CF09BC8-08C8-4B33-9859-E770FF38DB52}" destId="{FDC346A9-FA1C-483B-ADCE-D8A9E6839095}" srcOrd="0" destOrd="0" parTransId="{DFD62499-6F35-49D9-AF7F-DC2E50BA6229}" sibTransId="{F8D3C717-17B7-4929-B9D7-29DA13D8D1BD}"/>
    <dgm:cxn modelId="{CB4EB660-B464-4B84-B069-364BC077172C}" type="presOf" srcId="{FDC346A9-FA1C-483B-ADCE-D8A9E6839095}" destId="{A512B548-5834-474F-84D8-F40E1FA9A01C}" srcOrd="0" destOrd="0" presId="urn:microsoft.com/office/officeart/2005/8/layout/vList2"/>
    <dgm:cxn modelId="{88AE9067-7DDB-4CA7-B3B1-EB0AFE24C27D}" type="presOf" srcId="{5CF09BC8-08C8-4B33-9859-E770FF38DB52}" destId="{9B509C16-4757-4759-8263-8DA425548DCD}" srcOrd="0" destOrd="0" presId="urn:microsoft.com/office/officeart/2005/8/layout/vList2"/>
    <dgm:cxn modelId="{65E3D58E-F99F-4EDC-A3CA-D4E8C1FC72F9}" type="presParOf" srcId="{9B509C16-4757-4759-8263-8DA425548DCD}" destId="{A512B548-5834-474F-84D8-F40E1FA9A01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E594EE-9B33-41F1-A011-70C98856CD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B671554-B908-4C13-B30A-6C315521FF51}">
      <dgm:prSet/>
      <dgm:spPr/>
      <dgm:t>
        <a:bodyPr/>
        <a:lstStyle/>
        <a:p>
          <a:pPr rtl="0"/>
          <a:r>
            <a:rPr lang="en-US" dirty="0"/>
            <a:t>to describe the reality of children under 11 in the digital world and to create evidence-based recommendations for teachers and parents regarding the norms of gadget use for different ages and the conditions under which this interaction will promote the cognitive development of a child of a particular age. </a:t>
          </a:r>
          <a:endParaRPr lang="ru-RU" dirty="0"/>
        </a:p>
      </dgm:t>
    </dgm:pt>
    <dgm:pt modelId="{078345A7-25A8-4916-9769-A0D2466C20A8}" type="parTrans" cxnId="{F80EA626-E7AD-4AAD-BCCA-4D681F9EC31F}">
      <dgm:prSet/>
      <dgm:spPr/>
      <dgm:t>
        <a:bodyPr/>
        <a:lstStyle/>
        <a:p>
          <a:endParaRPr lang="ru-RU"/>
        </a:p>
      </dgm:t>
    </dgm:pt>
    <dgm:pt modelId="{0A904D72-5F9A-49F2-A08B-FED9F616EBE0}" type="sibTrans" cxnId="{F80EA626-E7AD-4AAD-BCCA-4D681F9EC31F}">
      <dgm:prSet/>
      <dgm:spPr/>
      <dgm:t>
        <a:bodyPr/>
        <a:lstStyle/>
        <a:p>
          <a:endParaRPr lang="ru-RU"/>
        </a:p>
      </dgm:t>
    </dgm:pt>
    <dgm:pt modelId="{01D48A92-742C-4DAD-B28F-B8F563DFD7B5}" type="pres">
      <dgm:prSet presAssocID="{F5E594EE-9B33-41F1-A011-70C98856CD62}" presName="linear" presStyleCnt="0">
        <dgm:presLayoutVars>
          <dgm:animLvl val="lvl"/>
          <dgm:resizeHandles val="exact"/>
        </dgm:presLayoutVars>
      </dgm:prSet>
      <dgm:spPr/>
    </dgm:pt>
    <dgm:pt modelId="{D057ADA7-1CB0-4304-869F-B9A2F045C0B6}" type="pres">
      <dgm:prSet presAssocID="{7B671554-B908-4C13-B30A-6C315521FF51}" presName="parentText" presStyleLbl="node1" presStyleIdx="0" presStyleCnt="1" custLinFactNeighborX="-12700" custLinFactNeighborY="77243">
        <dgm:presLayoutVars>
          <dgm:chMax val="0"/>
          <dgm:bulletEnabled val="1"/>
        </dgm:presLayoutVars>
      </dgm:prSet>
      <dgm:spPr/>
    </dgm:pt>
  </dgm:ptLst>
  <dgm:cxnLst>
    <dgm:cxn modelId="{F80EA626-E7AD-4AAD-BCCA-4D681F9EC31F}" srcId="{F5E594EE-9B33-41F1-A011-70C98856CD62}" destId="{7B671554-B908-4C13-B30A-6C315521FF51}" srcOrd="0" destOrd="0" parTransId="{078345A7-25A8-4916-9769-A0D2466C20A8}" sibTransId="{0A904D72-5F9A-49F2-A08B-FED9F616EBE0}"/>
    <dgm:cxn modelId="{8797E932-8155-4ED5-9343-6AB1AE72D845}" type="presOf" srcId="{7B671554-B908-4C13-B30A-6C315521FF51}" destId="{D057ADA7-1CB0-4304-869F-B9A2F045C0B6}" srcOrd="0" destOrd="0" presId="urn:microsoft.com/office/officeart/2005/8/layout/vList2"/>
    <dgm:cxn modelId="{89CBDEA0-D5DC-4831-9770-F30DD114468C}" type="presOf" srcId="{F5E594EE-9B33-41F1-A011-70C98856CD62}" destId="{01D48A92-742C-4DAD-B28F-B8F563DFD7B5}" srcOrd="0" destOrd="0" presId="urn:microsoft.com/office/officeart/2005/8/layout/vList2"/>
    <dgm:cxn modelId="{35CBE285-92D3-4FB4-B5A8-129783B372E4}" type="presParOf" srcId="{01D48A92-742C-4DAD-B28F-B8F563DFD7B5}" destId="{D057ADA7-1CB0-4304-869F-B9A2F045C0B6}"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529CE8-B3F9-4993-ACA7-4AC46BDC72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6957D29-D5CE-4CF5-8DD8-DBD1432673C2}" type="pres">
      <dgm:prSet presAssocID="{37529CE8-B3F9-4993-ACA7-4AC46BDC72F8}" presName="linear" presStyleCnt="0">
        <dgm:presLayoutVars>
          <dgm:animLvl val="lvl"/>
          <dgm:resizeHandles val="exact"/>
        </dgm:presLayoutVars>
      </dgm:prSet>
      <dgm:spPr/>
    </dgm:pt>
  </dgm:ptLst>
  <dgm:cxnLst>
    <dgm:cxn modelId="{F4F1E8FC-4C08-40C0-A7C3-4670E9C7A40C}" type="presOf" srcId="{37529CE8-B3F9-4993-ACA7-4AC46BDC72F8}" destId="{36957D29-D5CE-4CF5-8DD8-DBD1432673C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E41937-7B99-4BC1-B874-9FBA153A4792}"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ru-RU"/>
        </a:p>
      </dgm:t>
    </dgm:pt>
    <dgm:pt modelId="{0B510928-80A3-43F9-A575-5ADE6F02E1B9}">
      <dgm:prSet phldrT="[Текст]"/>
      <dgm:spPr/>
      <dgm:t>
        <a:bodyPr/>
        <a:lstStyle/>
        <a:p>
          <a:r>
            <a:rPr lang="en-US" dirty="0">
              <a:solidFill>
                <a:schemeClr val="tx1"/>
              </a:solidFill>
            </a:rPr>
            <a:t>The ability to hold attention</a:t>
          </a:r>
          <a:endParaRPr lang="ru-RU" dirty="0">
            <a:solidFill>
              <a:schemeClr val="tx1"/>
            </a:solidFill>
          </a:endParaRPr>
        </a:p>
      </dgm:t>
    </dgm:pt>
    <dgm:pt modelId="{A84AED7C-C35B-4F6C-A845-686CF28BBAA1}" type="parTrans" cxnId="{212EBD4D-D381-4B83-82B7-4DDB63A8A7EA}">
      <dgm:prSet/>
      <dgm:spPr/>
      <dgm:t>
        <a:bodyPr/>
        <a:lstStyle/>
        <a:p>
          <a:endParaRPr lang="ru-RU"/>
        </a:p>
      </dgm:t>
    </dgm:pt>
    <dgm:pt modelId="{0CC5FA9E-9E35-413B-9D1B-28080C20A0E3}" type="sibTrans" cxnId="{212EBD4D-D381-4B83-82B7-4DDB63A8A7EA}">
      <dgm:prSet/>
      <dgm:spPr/>
      <dgm:t>
        <a:bodyPr/>
        <a:lstStyle/>
        <a:p>
          <a:endParaRPr lang="ru-RU"/>
        </a:p>
      </dgm:t>
    </dgm:pt>
    <dgm:pt modelId="{CC4F18A4-5756-4D0F-BD95-F6E5306A5930}">
      <dgm:prSet phldrT="[Текст]"/>
      <dgm:spPr/>
      <dgm:t>
        <a:bodyPr/>
        <a:lstStyle/>
        <a:p>
          <a:r>
            <a:rPr lang="en-US" dirty="0"/>
            <a:t>Child's age</a:t>
          </a:r>
          <a:endParaRPr lang="ru-RU" dirty="0"/>
        </a:p>
      </dgm:t>
    </dgm:pt>
    <dgm:pt modelId="{A9A546F9-54E4-4692-BE50-507ED9F3FFE2}" type="parTrans" cxnId="{7B1FDF3A-185F-4ECF-8C91-AB583E215B1A}">
      <dgm:prSet/>
      <dgm:spPr/>
      <dgm:t>
        <a:bodyPr/>
        <a:lstStyle/>
        <a:p>
          <a:endParaRPr lang="ru-RU"/>
        </a:p>
      </dgm:t>
    </dgm:pt>
    <dgm:pt modelId="{6E95688F-C1BC-4B4B-9834-3280B88C3727}" type="sibTrans" cxnId="{7B1FDF3A-185F-4ECF-8C91-AB583E215B1A}">
      <dgm:prSet/>
      <dgm:spPr/>
      <dgm:t>
        <a:bodyPr/>
        <a:lstStyle/>
        <a:p>
          <a:endParaRPr lang="ru-RU"/>
        </a:p>
      </dgm:t>
    </dgm:pt>
    <dgm:pt modelId="{A7E1F334-C2A0-42D6-8507-25CD5E1EF858}">
      <dgm:prSet phldrT="[Текст]"/>
      <dgm:spPr/>
      <dgm:t>
        <a:bodyPr/>
        <a:lstStyle/>
        <a:p>
          <a:r>
            <a:rPr lang="en-US" dirty="0"/>
            <a:t>Number</a:t>
          </a:r>
          <a:endParaRPr lang="ru-RU" dirty="0"/>
        </a:p>
        <a:p>
          <a:r>
            <a:rPr lang="en-US" dirty="0"/>
            <a:t>of family members</a:t>
          </a:r>
          <a:endParaRPr lang="ru-RU" dirty="0"/>
        </a:p>
      </dgm:t>
    </dgm:pt>
    <dgm:pt modelId="{6A871C65-1491-40C9-B365-A62CB3CD7B08}" type="parTrans" cxnId="{65380370-2FAD-424B-A57B-91A856BF883D}">
      <dgm:prSet/>
      <dgm:spPr/>
      <dgm:t>
        <a:bodyPr/>
        <a:lstStyle/>
        <a:p>
          <a:endParaRPr lang="ru-RU"/>
        </a:p>
      </dgm:t>
    </dgm:pt>
    <dgm:pt modelId="{13D73298-87BB-4651-9879-51C6AEA6A3C8}" type="sibTrans" cxnId="{65380370-2FAD-424B-A57B-91A856BF883D}">
      <dgm:prSet/>
      <dgm:spPr/>
      <dgm:t>
        <a:bodyPr/>
        <a:lstStyle/>
        <a:p>
          <a:endParaRPr lang="ru-RU"/>
        </a:p>
      </dgm:t>
    </dgm:pt>
    <dgm:pt modelId="{64FB847E-7F02-4753-8A6E-7F6E9E023BD5}">
      <dgm:prSet phldrT="[Текст]"/>
      <dgm:spPr/>
      <dgm:t>
        <a:bodyPr/>
        <a:lstStyle/>
        <a:p>
          <a:r>
            <a:rPr lang="en-US" dirty="0"/>
            <a:t>Attendance at kindergarten and other classes</a:t>
          </a:r>
          <a:endParaRPr lang="ru-RU" dirty="0"/>
        </a:p>
      </dgm:t>
    </dgm:pt>
    <dgm:pt modelId="{4BC54B1C-8CBC-4D14-B612-6DCDB082F027}" type="parTrans" cxnId="{939BF37D-4A90-469D-9A75-881A6677AB9E}">
      <dgm:prSet/>
      <dgm:spPr/>
      <dgm:t>
        <a:bodyPr/>
        <a:lstStyle/>
        <a:p>
          <a:endParaRPr lang="ru-RU"/>
        </a:p>
      </dgm:t>
    </dgm:pt>
    <dgm:pt modelId="{EB317B0A-28C6-4F24-AC97-93185B0A5CAF}" type="sibTrans" cxnId="{939BF37D-4A90-469D-9A75-881A6677AB9E}">
      <dgm:prSet/>
      <dgm:spPr/>
      <dgm:t>
        <a:bodyPr/>
        <a:lstStyle/>
        <a:p>
          <a:endParaRPr lang="ru-RU"/>
        </a:p>
      </dgm:t>
    </dgm:pt>
    <dgm:pt modelId="{D7C959EE-0EA5-47C8-9951-ECFCEAB264A1}">
      <dgm:prSet phldrT="[Текст]"/>
      <dgm:spPr/>
      <dgm:t>
        <a:bodyPr/>
        <a:lstStyle/>
        <a:p>
          <a:r>
            <a:rPr lang="en-US" dirty="0"/>
            <a:t>Ownership of other skills</a:t>
          </a:r>
          <a:endParaRPr lang="ru-RU" dirty="0"/>
        </a:p>
      </dgm:t>
    </dgm:pt>
    <dgm:pt modelId="{895242E8-D9E1-405E-A75B-140E19808DA8}" type="parTrans" cxnId="{B67AABC7-E96E-4119-B2E9-9253E87E2867}">
      <dgm:prSet/>
      <dgm:spPr/>
      <dgm:t>
        <a:bodyPr/>
        <a:lstStyle/>
        <a:p>
          <a:endParaRPr lang="ru-RU"/>
        </a:p>
      </dgm:t>
    </dgm:pt>
    <dgm:pt modelId="{FC52629F-20C1-480A-99E6-030FF56049AA}" type="sibTrans" cxnId="{B67AABC7-E96E-4119-B2E9-9253E87E2867}">
      <dgm:prSet/>
      <dgm:spPr/>
      <dgm:t>
        <a:bodyPr/>
        <a:lstStyle/>
        <a:p>
          <a:endParaRPr lang="ru-RU"/>
        </a:p>
      </dgm:t>
    </dgm:pt>
    <dgm:pt modelId="{730B9F4C-0118-4DF9-BC2E-BE98C8ECD1E2}">
      <dgm:prSet phldrT="[Текст]"/>
      <dgm:spPr/>
      <dgm:t>
        <a:bodyPr/>
        <a:lstStyle/>
        <a:p>
          <a:r>
            <a:rPr lang="en-US" dirty="0"/>
            <a:t>Ease of falling asleep</a:t>
          </a:r>
          <a:endParaRPr lang="ru-RU" dirty="0"/>
        </a:p>
      </dgm:t>
    </dgm:pt>
    <dgm:pt modelId="{6E0F0559-CC19-4CC6-8285-0BC866B3C75E}" type="parTrans" cxnId="{713FC281-5621-427E-981F-7109C50F5DE9}">
      <dgm:prSet/>
      <dgm:spPr/>
      <dgm:t>
        <a:bodyPr/>
        <a:lstStyle/>
        <a:p>
          <a:endParaRPr lang="ru-RU"/>
        </a:p>
      </dgm:t>
    </dgm:pt>
    <dgm:pt modelId="{F395A2BA-0813-4428-AA2B-12DD36DB484A}" type="sibTrans" cxnId="{713FC281-5621-427E-981F-7109C50F5DE9}">
      <dgm:prSet/>
      <dgm:spPr/>
      <dgm:t>
        <a:bodyPr/>
        <a:lstStyle/>
        <a:p>
          <a:endParaRPr lang="ru-RU"/>
        </a:p>
      </dgm:t>
    </dgm:pt>
    <dgm:pt modelId="{589048BF-56E5-4B13-8472-2C64EB64C66A}">
      <dgm:prSet phldrT="[Текст]"/>
      <dgm:spPr/>
      <dgm:t>
        <a:bodyPr/>
        <a:lstStyle/>
        <a:p>
          <a:r>
            <a:rPr lang="en-US" dirty="0"/>
            <a:t>Age of initiation into gadgets</a:t>
          </a:r>
          <a:endParaRPr lang="ru-RU" dirty="0"/>
        </a:p>
      </dgm:t>
    </dgm:pt>
    <dgm:pt modelId="{9A639AB1-75EF-4FFD-A1BB-3CF7560B69F4}" type="parTrans" cxnId="{0BEEC620-E860-4ABA-810F-A8258736D304}">
      <dgm:prSet/>
      <dgm:spPr/>
      <dgm:t>
        <a:bodyPr/>
        <a:lstStyle/>
        <a:p>
          <a:endParaRPr lang="ru-RU" dirty="0"/>
        </a:p>
      </dgm:t>
    </dgm:pt>
    <dgm:pt modelId="{2869E48F-5284-4581-9299-1ED2E2046122}" type="sibTrans" cxnId="{0BEEC620-E860-4ABA-810F-A8258736D304}">
      <dgm:prSet/>
      <dgm:spPr/>
      <dgm:t>
        <a:bodyPr/>
        <a:lstStyle/>
        <a:p>
          <a:endParaRPr lang="ru-RU"/>
        </a:p>
      </dgm:t>
    </dgm:pt>
    <dgm:pt modelId="{11D3F010-5BED-483D-868E-86A7AA2B6BA5}" type="pres">
      <dgm:prSet presAssocID="{B5E41937-7B99-4BC1-B874-9FBA153A4792}" presName="Name0" presStyleCnt="0">
        <dgm:presLayoutVars>
          <dgm:chMax val="1"/>
          <dgm:dir/>
          <dgm:animLvl val="ctr"/>
          <dgm:resizeHandles val="exact"/>
        </dgm:presLayoutVars>
      </dgm:prSet>
      <dgm:spPr/>
    </dgm:pt>
    <dgm:pt modelId="{701C19BB-FADD-4237-9DAE-047C147EE37F}" type="pres">
      <dgm:prSet presAssocID="{0B510928-80A3-43F9-A575-5ADE6F02E1B9}" presName="centerShape" presStyleLbl="node0" presStyleIdx="0" presStyleCnt="1"/>
      <dgm:spPr/>
    </dgm:pt>
    <dgm:pt modelId="{17D32A61-D721-4C8E-90A9-070B5356AB83}" type="pres">
      <dgm:prSet presAssocID="{A9A546F9-54E4-4692-BE50-507ED9F3FFE2}" presName="parTrans" presStyleLbl="sibTrans2D1" presStyleIdx="0" presStyleCnt="6" custFlipHor="1" custScaleX="107351"/>
      <dgm:spPr>
        <a:prstGeom prst="leftArrow">
          <a:avLst/>
        </a:prstGeom>
      </dgm:spPr>
    </dgm:pt>
    <dgm:pt modelId="{0CE14001-F0F9-4A63-908A-14C6D3BE8C4A}" type="pres">
      <dgm:prSet presAssocID="{A9A546F9-54E4-4692-BE50-507ED9F3FFE2}" presName="connectorText" presStyleLbl="sibTrans2D1" presStyleIdx="0" presStyleCnt="6"/>
      <dgm:spPr/>
    </dgm:pt>
    <dgm:pt modelId="{3D7DBD8A-BA6D-4482-8874-8CB36CD7A045}" type="pres">
      <dgm:prSet presAssocID="{CC4F18A4-5756-4D0F-BD95-F6E5306A5930}" presName="node" presStyleLbl="node1" presStyleIdx="0" presStyleCnt="6">
        <dgm:presLayoutVars>
          <dgm:bulletEnabled val="1"/>
        </dgm:presLayoutVars>
      </dgm:prSet>
      <dgm:spPr/>
    </dgm:pt>
    <dgm:pt modelId="{A20E7CC7-51B7-44D6-991C-F624EDC81F35}" type="pres">
      <dgm:prSet presAssocID="{6A871C65-1491-40C9-B365-A62CB3CD7B08}" presName="parTrans" presStyleLbl="sibTrans2D1" presStyleIdx="1" presStyleCnt="6"/>
      <dgm:spPr>
        <a:prstGeom prst="leftArrow">
          <a:avLst/>
        </a:prstGeom>
      </dgm:spPr>
    </dgm:pt>
    <dgm:pt modelId="{C7C16171-AAF7-4A02-A1F5-EEBC5085414F}" type="pres">
      <dgm:prSet presAssocID="{6A871C65-1491-40C9-B365-A62CB3CD7B08}" presName="connectorText" presStyleLbl="sibTrans2D1" presStyleIdx="1" presStyleCnt="6"/>
      <dgm:spPr/>
    </dgm:pt>
    <dgm:pt modelId="{1E34CEC2-943D-44B2-912C-005F82E9916C}" type="pres">
      <dgm:prSet presAssocID="{A7E1F334-C2A0-42D6-8507-25CD5E1EF858}" presName="node" presStyleLbl="node1" presStyleIdx="1" presStyleCnt="6">
        <dgm:presLayoutVars>
          <dgm:bulletEnabled val="1"/>
        </dgm:presLayoutVars>
      </dgm:prSet>
      <dgm:spPr/>
    </dgm:pt>
    <dgm:pt modelId="{7C3DA511-3E20-4167-A56C-88DF78B953BD}" type="pres">
      <dgm:prSet presAssocID="{4BC54B1C-8CBC-4D14-B612-6DCDB082F027}" presName="parTrans" presStyleLbl="sibTrans2D1" presStyleIdx="2" presStyleCnt="6" custLinFactNeighborX="0" custLinFactNeighborY="0"/>
      <dgm:spPr>
        <a:prstGeom prst="leftArrow">
          <a:avLst/>
        </a:prstGeom>
      </dgm:spPr>
    </dgm:pt>
    <dgm:pt modelId="{9B436E26-E2CD-40ED-846F-B5497D0299DD}" type="pres">
      <dgm:prSet presAssocID="{4BC54B1C-8CBC-4D14-B612-6DCDB082F027}" presName="connectorText" presStyleLbl="sibTrans2D1" presStyleIdx="2" presStyleCnt="6"/>
      <dgm:spPr/>
    </dgm:pt>
    <dgm:pt modelId="{C9F0E88F-6DC2-46C5-A673-C8A60E3C64D1}" type="pres">
      <dgm:prSet presAssocID="{64FB847E-7F02-4753-8A6E-7F6E9E023BD5}" presName="node" presStyleLbl="node1" presStyleIdx="2" presStyleCnt="6">
        <dgm:presLayoutVars>
          <dgm:bulletEnabled val="1"/>
        </dgm:presLayoutVars>
      </dgm:prSet>
      <dgm:spPr/>
    </dgm:pt>
    <dgm:pt modelId="{6D300BA5-AC5D-4C15-BF2E-B6A23DD52529}" type="pres">
      <dgm:prSet presAssocID="{895242E8-D9E1-405E-A75B-140E19808DA8}" presName="parTrans" presStyleLbl="sibTrans2D1" presStyleIdx="3" presStyleCnt="6"/>
      <dgm:spPr>
        <a:prstGeom prst="leftArrow">
          <a:avLst/>
        </a:prstGeom>
      </dgm:spPr>
    </dgm:pt>
    <dgm:pt modelId="{DDD2126F-8816-44AE-99AF-285AAB288D9E}" type="pres">
      <dgm:prSet presAssocID="{895242E8-D9E1-405E-A75B-140E19808DA8}" presName="connectorText" presStyleLbl="sibTrans2D1" presStyleIdx="3" presStyleCnt="6"/>
      <dgm:spPr/>
    </dgm:pt>
    <dgm:pt modelId="{05F718DA-839E-460C-AEE3-D065351256EE}" type="pres">
      <dgm:prSet presAssocID="{D7C959EE-0EA5-47C8-9951-ECFCEAB264A1}" presName="node" presStyleLbl="node1" presStyleIdx="3" presStyleCnt="6">
        <dgm:presLayoutVars>
          <dgm:bulletEnabled val="1"/>
        </dgm:presLayoutVars>
      </dgm:prSet>
      <dgm:spPr/>
    </dgm:pt>
    <dgm:pt modelId="{E7E6B9A5-5E6F-4C5C-9FD0-2DC68D23E6DA}" type="pres">
      <dgm:prSet presAssocID="{6E0F0559-CC19-4CC6-8285-0BC866B3C75E}" presName="parTrans" presStyleLbl="sibTrans2D1" presStyleIdx="4" presStyleCnt="6"/>
      <dgm:spPr>
        <a:prstGeom prst="leftArrow">
          <a:avLst/>
        </a:prstGeom>
      </dgm:spPr>
    </dgm:pt>
    <dgm:pt modelId="{AD9CE72D-7A2E-409F-B833-EB3A7C5A0207}" type="pres">
      <dgm:prSet presAssocID="{6E0F0559-CC19-4CC6-8285-0BC866B3C75E}" presName="connectorText" presStyleLbl="sibTrans2D1" presStyleIdx="4" presStyleCnt="6"/>
      <dgm:spPr/>
    </dgm:pt>
    <dgm:pt modelId="{A692F3DF-8018-4995-A7D8-3848EDE65A36}" type="pres">
      <dgm:prSet presAssocID="{730B9F4C-0118-4DF9-BC2E-BE98C8ECD1E2}" presName="node" presStyleLbl="node1" presStyleIdx="4" presStyleCnt="6">
        <dgm:presLayoutVars>
          <dgm:bulletEnabled val="1"/>
        </dgm:presLayoutVars>
      </dgm:prSet>
      <dgm:spPr/>
    </dgm:pt>
    <dgm:pt modelId="{BF77D209-E4CB-481C-88E1-C05FCDE63694}" type="pres">
      <dgm:prSet presAssocID="{9A639AB1-75EF-4FFD-A1BB-3CF7560B69F4}" presName="parTrans" presStyleLbl="sibTrans2D1" presStyleIdx="5" presStyleCnt="6" custLinFactNeighborX="0" custLinFactNeighborY="0"/>
      <dgm:spPr>
        <a:prstGeom prst="leftArrow">
          <a:avLst/>
        </a:prstGeom>
      </dgm:spPr>
    </dgm:pt>
    <dgm:pt modelId="{431E30B1-43FE-4622-B5BE-FE91A2681221}" type="pres">
      <dgm:prSet presAssocID="{9A639AB1-75EF-4FFD-A1BB-3CF7560B69F4}" presName="connectorText" presStyleLbl="sibTrans2D1" presStyleIdx="5" presStyleCnt="6"/>
      <dgm:spPr/>
    </dgm:pt>
    <dgm:pt modelId="{ABFB270D-068F-486F-9285-8369B20493E1}" type="pres">
      <dgm:prSet presAssocID="{589048BF-56E5-4B13-8472-2C64EB64C66A}" presName="node" presStyleLbl="node1" presStyleIdx="5" presStyleCnt="6">
        <dgm:presLayoutVars>
          <dgm:bulletEnabled val="1"/>
        </dgm:presLayoutVars>
      </dgm:prSet>
      <dgm:spPr/>
    </dgm:pt>
  </dgm:ptLst>
  <dgm:cxnLst>
    <dgm:cxn modelId="{6C40A819-AA2C-4581-B472-5CA1215AAB72}" type="presOf" srcId="{9A639AB1-75EF-4FFD-A1BB-3CF7560B69F4}" destId="{431E30B1-43FE-4622-B5BE-FE91A2681221}" srcOrd="1" destOrd="0" presId="urn:microsoft.com/office/officeart/2005/8/layout/radial5"/>
    <dgm:cxn modelId="{71C6341F-8AEE-446E-9CFF-8C90C6737773}" type="presOf" srcId="{895242E8-D9E1-405E-A75B-140E19808DA8}" destId="{6D300BA5-AC5D-4C15-BF2E-B6A23DD52529}" srcOrd="0" destOrd="0" presId="urn:microsoft.com/office/officeart/2005/8/layout/radial5"/>
    <dgm:cxn modelId="{0BEEC620-E860-4ABA-810F-A8258736D304}" srcId="{0B510928-80A3-43F9-A575-5ADE6F02E1B9}" destId="{589048BF-56E5-4B13-8472-2C64EB64C66A}" srcOrd="5" destOrd="0" parTransId="{9A639AB1-75EF-4FFD-A1BB-3CF7560B69F4}" sibTransId="{2869E48F-5284-4581-9299-1ED2E2046122}"/>
    <dgm:cxn modelId="{90338A22-4DF6-4E00-8A85-F7AEFBF8A11D}" type="presOf" srcId="{A9A546F9-54E4-4692-BE50-507ED9F3FFE2}" destId="{0CE14001-F0F9-4A63-908A-14C6D3BE8C4A}" srcOrd="1" destOrd="0" presId="urn:microsoft.com/office/officeart/2005/8/layout/radial5"/>
    <dgm:cxn modelId="{7B1FDF3A-185F-4ECF-8C91-AB583E215B1A}" srcId="{0B510928-80A3-43F9-A575-5ADE6F02E1B9}" destId="{CC4F18A4-5756-4D0F-BD95-F6E5306A5930}" srcOrd="0" destOrd="0" parTransId="{A9A546F9-54E4-4692-BE50-507ED9F3FFE2}" sibTransId="{6E95688F-C1BC-4B4B-9834-3280B88C3727}"/>
    <dgm:cxn modelId="{61937C60-33D8-4C9C-8ECD-5D81522FA521}" type="presOf" srcId="{6A871C65-1491-40C9-B365-A62CB3CD7B08}" destId="{C7C16171-AAF7-4A02-A1F5-EEBC5085414F}" srcOrd="1" destOrd="0" presId="urn:microsoft.com/office/officeart/2005/8/layout/radial5"/>
    <dgm:cxn modelId="{6011B84A-84F1-472D-A387-E4F7DB32A687}" type="presOf" srcId="{6E0F0559-CC19-4CC6-8285-0BC866B3C75E}" destId="{E7E6B9A5-5E6F-4C5C-9FD0-2DC68D23E6DA}" srcOrd="0" destOrd="0" presId="urn:microsoft.com/office/officeart/2005/8/layout/radial5"/>
    <dgm:cxn modelId="{FB02D16A-4F44-4003-A51D-B52C829E5AB1}" type="presOf" srcId="{CC4F18A4-5756-4D0F-BD95-F6E5306A5930}" destId="{3D7DBD8A-BA6D-4482-8874-8CB36CD7A045}" srcOrd="0" destOrd="0" presId="urn:microsoft.com/office/officeart/2005/8/layout/radial5"/>
    <dgm:cxn modelId="{1B42AD4B-ABDE-4419-A6D9-0B915357063F}" type="presOf" srcId="{B5E41937-7B99-4BC1-B874-9FBA153A4792}" destId="{11D3F010-5BED-483D-868E-86A7AA2B6BA5}" srcOrd="0" destOrd="0" presId="urn:microsoft.com/office/officeart/2005/8/layout/radial5"/>
    <dgm:cxn modelId="{212EBD4D-D381-4B83-82B7-4DDB63A8A7EA}" srcId="{B5E41937-7B99-4BC1-B874-9FBA153A4792}" destId="{0B510928-80A3-43F9-A575-5ADE6F02E1B9}" srcOrd="0" destOrd="0" parTransId="{A84AED7C-C35B-4F6C-A845-686CF28BBAA1}" sibTransId="{0CC5FA9E-9E35-413B-9D1B-28080C20A0E3}"/>
    <dgm:cxn modelId="{65380370-2FAD-424B-A57B-91A856BF883D}" srcId="{0B510928-80A3-43F9-A575-5ADE6F02E1B9}" destId="{A7E1F334-C2A0-42D6-8507-25CD5E1EF858}" srcOrd="1" destOrd="0" parTransId="{6A871C65-1491-40C9-B365-A62CB3CD7B08}" sibTransId="{13D73298-87BB-4651-9879-51C6AEA6A3C8}"/>
    <dgm:cxn modelId="{AC194055-A044-48B4-B226-3187515EAFE6}" type="presOf" srcId="{4BC54B1C-8CBC-4D14-B612-6DCDB082F027}" destId="{7C3DA511-3E20-4167-A56C-88DF78B953BD}" srcOrd="0" destOrd="0" presId="urn:microsoft.com/office/officeart/2005/8/layout/radial5"/>
    <dgm:cxn modelId="{939BF37D-4A90-469D-9A75-881A6677AB9E}" srcId="{0B510928-80A3-43F9-A575-5ADE6F02E1B9}" destId="{64FB847E-7F02-4753-8A6E-7F6E9E023BD5}" srcOrd="2" destOrd="0" parTransId="{4BC54B1C-8CBC-4D14-B612-6DCDB082F027}" sibTransId="{EB317B0A-28C6-4F24-AC97-93185B0A5CAF}"/>
    <dgm:cxn modelId="{713FC281-5621-427E-981F-7109C50F5DE9}" srcId="{0B510928-80A3-43F9-A575-5ADE6F02E1B9}" destId="{730B9F4C-0118-4DF9-BC2E-BE98C8ECD1E2}" srcOrd="4" destOrd="0" parTransId="{6E0F0559-CC19-4CC6-8285-0BC866B3C75E}" sibTransId="{F395A2BA-0813-4428-AA2B-12DD36DB484A}"/>
    <dgm:cxn modelId="{7900468F-03E8-4E1D-9A5E-00F1F7E78F65}" type="presOf" srcId="{730B9F4C-0118-4DF9-BC2E-BE98C8ECD1E2}" destId="{A692F3DF-8018-4995-A7D8-3848EDE65A36}" srcOrd="0" destOrd="0" presId="urn:microsoft.com/office/officeart/2005/8/layout/radial5"/>
    <dgm:cxn modelId="{55052290-B2FE-4059-9E53-3C114ADC446F}" type="presOf" srcId="{64FB847E-7F02-4753-8A6E-7F6E9E023BD5}" destId="{C9F0E88F-6DC2-46C5-A673-C8A60E3C64D1}" srcOrd="0" destOrd="0" presId="urn:microsoft.com/office/officeart/2005/8/layout/radial5"/>
    <dgm:cxn modelId="{6129EF91-5D16-4671-823F-E151BAA7F4AE}" type="presOf" srcId="{6E0F0559-CC19-4CC6-8285-0BC866B3C75E}" destId="{AD9CE72D-7A2E-409F-B833-EB3A7C5A0207}" srcOrd="1" destOrd="0" presId="urn:microsoft.com/office/officeart/2005/8/layout/radial5"/>
    <dgm:cxn modelId="{C4241299-CA9E-4537-A19A-270D397D9F8D}" type="presOf" srcId="{A7E1F334-C2A0-42D6-8507-25CD5E1EF858}" destId="{1E34CEC2-943D-44B2-912C-005F82E9916C}" srcOrd="0" destOrd="0" presId="urn:microsoft.com/office/officeart/2005/8/layout/radial5"/>
    <dgm:cxn modelId="{8F40749F-FC5D-4C37-BB31-06F968D96B62}" type="presOf" srcId="{6A871C65-1491-40C9-B365-A62CB3CD7B08}" destId="{A20E7CC7-51B7-44D6-991C-F624EDC81F35}" srcOrd="0" destOrd="0" presId="urn:microsoft.com/office/officeart/2005/8/layout/radial5"/>
    <dgm:cxn modelId="{E706A6AC-24A4-4237-B7AD-799D7DB244FE}" type="presOf" srcId="{895242E8-D9E1-405E-A75B-140E19808DA8}" destId="{DDD2126F-8816-44AE-99AF-285AAB288D9E}" srcOrd="1" destOrd="0" presId="urn:microsoft.com/office/officeart/2005/8/layout/radial5"/>
    <dgm:cxn modelId="{9FF330C3-04E4-4E79-98F2-5EB805A0EBF2}" type="presOf" srcId="{9A639AB1-75EF-4FFD-A1BB-3CF7560B69F4}" destId="{BF77D209-E4CB-481C-88E1-C05FCDE63694}" srcOrd="0" destOrd="0" presId="urn:microsoft.com/office/officeart/2005/8/layout/radial5"/>
    <dgm:cxn modelId="{B67AABC7-E96E-4119-B2E9-9253E87E2867}" srcId="{0B510928-80A3-43F9-A575-5ADE6F02E1B9}" destId="{D7C959EE-0EA5-47C8-9951-ECFCEAB264A1}" srcOrd="3" destOrd="0" parTransId="{895242E8-D9E1-405E-A75B-140E19808DA8}" sibTransId="{FC52629F-20C1-480A-99E6-030FF56049AA}"/>
    <dgm:cxn modelId="{3764C5C8-D0DF-4BE7-A1D4-5B0002416DA7}" type="presOf" srcId="{589048BF-56E5-4B13-8472-2C64EB64C66A}" destId="{ABFB270D-068F-486F-9285-8369B20493E1}" srcOrd="0" destOrd="0" presId="urn:microsoft.com/office/officeart/2005/8/layout/radial5"/>
    <dgm:cxn modelId="{02A623D7-0C10-403D-B3AD-39AAF59AD562}" type="presOf" srcId="{A9A546F9-54E4-4692-BE50-507ED9F3FFE2}" destId="{17D32A61-D721-4C8E-90A9-070B5356AB83}" srcOrd="0" destOrd="0" presId="urn:microsoft.com/office/officeart/2005/8/layout/radial5"/>
    <dgm:cxn modelId="{B2D2C0D8-2324-4345-B983-A40EEC2145CE}" type="presOf" srcId="{4BC54B1C-8CBC-4D14-B612-6DCDB082F027}" destId="{9B436E26-E2CD-40ED-846F-B5497D0299DD}" srcOrd="1" destOrd="0" presId="urn:microsoft.com/office/officeart/2005/8/layout/radial5"/>
    <dgm:cxn modelId="{225E12DA-9F2B-4E40-A351-BF2774E9E07D}" type="presOf" srcId="{0B510928-80A3-43F9-A575-5ADE6F02E1B9}" destId="{701C19BB-FADD-4237-9DAE-047C147EE37F}" srcOrd="0" destOrd="0" presId="urn:microsoft.com/office/officeart/2005/8/layout/radial5"/>
    <dgm:cxn modelId="{20145ADB-F72F-4EDE-8626-E35DECBB3A21}" type="presOf" srcId="{D7C959EE-0EA5-47C8-9951-ECFCEAB264A1}" destId="{05F718DA-839E-460C-AEE3-D065351256EE}" srcOrd="0" destOrd="0" presId="urn:microsoft.com/office/officeart/2005/8/layout/radial5"/>
    <dgm:cxn modelId="{3AD95798-02FD-43B8-8224-F0BDD7D8968D}" type="presParOf" srcId="{11D3F010-5BED-483D-868E-86A7AA2B6BA5}" destId="{701C19BB-FADD-4237-9DAE-047C147EE37F}" srcOrd="0" destOrd="0" presId="urn:microsoft.com/office/officeart/2005/8/layout/radial5"/>
    <dgm:cxn modelId="{C3671AF1-D345-490A-8B97-AF53D2680ABF}" type="presParOf" srcId="{11D3F010-5BED-483D-868E-86A7AA2B6BA5}" destId="{17D32A61-D721-4C8E-90A9-070B5356AB83}" srcOrd="1" destOrd="0" presId="urn:microsoft.com/office/officeart/2005/8/layout/radial5"/>
    <dgm:cxn modelId="{A73FF90B-E19A-47C2-BE22-737367406ABE}" type="presParOf" srcId="{17D32A61-D721-4C8E-90A9-070B5356AB83}" destId="{0CE14001-F0F9-4A63-908A-14C6D3BE8C4A}" srcOrd="0" destOrd="0" presId="urn:microsoft.com/office/officeart/2005/8/layout/radial5"/>
    <dgm:cxn modelId="{E029C87C-8993-4B94-939F-7825B09BB8D6}" type="presParOf" srcId="{11D3F010-5BED-483D-868E-86A7AA2B6BA5}" destId="{3D7DBD8A-BA6D-4482-8874-8CB36CD7A045}" srcOrd="2" destOrd="0" presId="urn:microsoft.com/office/officeart/2005/8/layout/radial5"/>
    <dgm:cxn modelId="{702ACED3-604B-4505-9172-625326B668B6}" type="presParOf" srcId="{11D3F010-5BED-483D-868E-86A7AA2B6BA5}" destId="{A20E7CC7-51B7-44D6-991C-F624EDC81F35}" srcOrd="3" destOrd="0" presId="urn:microsoft.com/office/officeart/2005/8/layout/radial5"/>
    <dgm:cxn modelId="{82BA71E9-2E66-468F-88AF-E2A5C5E5BA83}" type="presParOf" srcId="{A20E7CC7-51B7-44D6-991C-F624EDC81F35}" destId="{C7C16171-AAF7-4A02-A1F5-EEBC5085414F}" srcOrd="0" destOrd="0" presId="urn:microsoft.com/office/officeart/2005/8/layout/radial5"/>
    <dgm:cxn modelId="{95E6399A-17CC-4DFC-8045-992ACC816C09}" type="presParOf" srcId="{11D3F010-5BED-483D-868E-86A7AA2B6BA5}" destId="{1E34CEC2-943D-44B2-912C-005F82E9916C}" srcOrd="4" destOrd="0" presId="urn:microsoft.com/office/officeart/2005/8/layout/radial5"/>
    <dgm:cxn modelId="{DD8A20AB-C80D-42E2-8225-847AA6A4DE7B}" type="presParOf" srcId="{11D3F010-5BED-483D-868E-86A7AA2B6BA5}" destId="{7C3DA511-3E20-4167-A56C-88DF78B953BD}" srcOrd="5" destOrd="0" presId="urn:microsoft.com/office/officeart/2005/8/layout/radial5"/>
    <dgm:cxn modelId="{4240CCEE-788D-421D-BC05-E2A10083F7AC}" type="presParOf" srcId="{7C3DA511-3E20-4167-A56C-88DF78B953BD}" destId="{9B436E26-E2CD-40ED-846F-B5497D0299DD}" srcOrd="0" destOrd="0" presId="urn:microsoft.com/office/officeart/2005/8/layout/radial5"/>
    <dgm:cxn modelId="{66F60753-BE13-4B87-82E1-32F92A5B98BA}" type="presParOf" srcId="{11D3F010-5BED-483D-868E-86A7AA2B6BA5}" destId="{C9F0E88F-6DC2-46C5-A673-C8A60E3C64D1}" srcOrd="6" destOrd="0" presId="urn:microsoft.com/office/officeart/2005/8/layout/radial5"/>
    <dgm:cxn modelId="{87A2392A-FE9D-4F3B-9BF9-B59F134CAAA1}" type="presParOf" srcId="{11D3F010-5BED-483D-868E-86A7AA2B6BA5}" destId="{6D300BA5-AC5D-4C15-BF2E-B6A23DD52529}" srcOrd="7" destOrd="0" presId="urn:microsoft.com/office/officeart/2005/8/layout/radial5"/>
    <dgm:cxn modelId="{91703570-E047-424E-83DE-40D3C68B2A81}" type="presParOf" srcId="{6D300BA5-AC5D-4C15-BF2E-B6A23DD52529}" destId="{DDD2126F-8816-44AE-99AF-285AAB288D9E}" srcOrd="0" destOrd="0" presId="urn:microsoft.com/office/officeart/2005/8/layout/radial5"/>
    <dgm:cxn modelId="{CF116F98-D991-4CF5-87FB-1F0E48374173}" type="presParOf" srcId="{11D3F010-5BED-483D-868E-86A7AA2B6BA5}" destId="{05F718DA-839E-460C-AEE3-D065351256EE}" srcOrd="8" destOrd="0" presId="urn:microsoft.com/office/officeart/2005/8/layout/radial5"/>
    <dgm:cxn modelId="{A728F550-A64D-44CB-A978-1205875DB93A}" type="presParOf" srcId="{11D3F010-5BED-483D-868E-86A7AA2B6BA5}" destId="{E7E6B9A5-5E6F-4C5C-9FD0-2DC68D23E6DA}" srcOrd="9" destOrd="0" presId="urn:microsoft.com/office/officeart/2005/8/layout/radial5"/>
    <dgm:cxn modelId="{48E133B5-8A5D-47CF-9E23-D88B4AE4C403}" type="presParOf" srcId="{E7E6B9A5-5E6F-4C5C-9FD0-2DC68D23E6DA}" destId="{AD9CE72D-7A2E-409F-B833-EB3A7C5A0207}" srcOrd="0" destOrd="0" presId="urn:microsoft.com/office/officeart/2005/8/layout/radial5"/>
    <dgm:cxn modelId="{D883CF64-1A03-46D9-8E2D-41F102E16173}" type="presParOf" srcId="{11D3F010-5BED-483D-868E-86A7AA2B6BA5}" destId="{A692F3DF-8018-4995-A7D8-3848EDE65A36}" srcOrd="10" destOrd="0" presId="urn:microsoft.com/office/officeart/2005/8/layout/radial5"/>
    <dgm:cxn modelId="{8F98E2AC-6F4E-4AF9-ADAD-C269A01CC09B}" type="presParOf" srcId="{11D3F010-5BED-483D-868E-86A7AA2B6BA5}" destId="{BF77D209-E4CB-481C-88E1-C05FCDE63694}" srcOrd="11" destOrd="0" presId="urn:microsoft.com/office/officeart/2005/8/layout/radial5"/>
    <dgm:cxn modelId="{AB8CE759-A33F-4B6B-8891-90658D62ED2B}" type="presParOf" srcId="{BF77D209-E4CB-481C-88E1-C05FCDE63694}" destId="{431E30B1-43FE-4622-B5BE-FE91A2681221}" srcOrd="0" destOrd="0" presId="urn:microsoft.com/office/officeart/2005/8/layout/radial5"/>
    <dgm:cxn modelId="{6326887F-347F-4A49-9583-B87CAD6DC247}" type="presParOf" srcId="{11D3F010-5BED-483D-868E-86A7AA2B6BA5}" destId="{ABFB270D-068F-486F-9285-8369B20493E1}"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1211C-8FAD-4E16-91D0-F35830609A5F}">
      <dsp:nvSpPr>
        <dsp:cNvPr id="0" name=""/>
        <dsp:cNvSpPr/>
      </dsp:nvSpPr>
      <dsp:spPr>
        <a:xfrm>
          <a:off x="0" y="0"/>
          <a:ext cx="5535789" cy="25204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kern="1200" dirty="0"/>
            <a:t>An online survey of parents and children was conducted to </a:t>
          </a:r>
          <a:r>
            <a:rPr lang="en-US" sz="2000" kern="1200" dirty="0" err="1"/>
            <a:t>realise</a:t>
          </a:r>
          <a:r>
            <a:rPr lang="en-US" sz="2000" kern="1200" dirty="0"/>
            <a:t> this objective.</a:t>
          </a:r>
          <a:r>
            <a:rPr lang="ru-RU" sz="2000" kern="1200" dirty="0"/>
            <a:t> </a:t>
          </a:r>
          <a:r>
            <a:rPr lang="en-US" sz="2000" kern="1200" dirty="0"/>
            <a:t>Two questionnaires were developed, one for parents</a:t>
          </a:r>
          <a:r>
            <a:rPr lang="ru-RU" sz="2000" kern="1200" dirty="0"/>
            <a:t> </a:t>
          </a:r>
          <a:r>
            <a:rPr lang="en-US" sz="2000" kern="1200" dirty="0"/>
            <a:t>and one for school-age children. </a:t>
          </a:r>
          <a:r>
            <a:rPr lang="ru-RU" sz="2000" kern="1200" dirty="0"/>
            <a:t> </a:t>
          </a:r>
          <a:r>
            <a:rPr lang="en-US" sz="2000" kern="1200" dirty="0"/>
            <a:t>A total of 866 parents and </a:t>
          </a:r>
          <a:r>
            <a:rPr lang="ru-RU" sz="2000" kern="1200" dirty="0"/>
            <a:t>40</a:t>
          </a:r>
          <a:r>
            <a:rPr lang="en-US" sz="2000" kern="1200" dirty="0"/>
            <a:t> children participated in the survey. </a:t>
          </a:r>
          <a:endParaRPr lang="ru-RU" sz="2000" kern="1200" dirty="0"/>
        </a:p>
      </dsp:txBody>
      <dsp:txXfrm>
        <a:off x="123040" y="123040"/>
        <a:ext cx="5289709" cy="2274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2B548-5834-474F-84D8-F40E1FA9A01C}">
      <dsp:nvSpPr>
        <dsp:cNvPr id="0" name=""/>
        <dsp:cNvSpPr/>
      </dsp:nvSpPr>
      <dsp:spPr>
        <a:xfrm>
          <a:off x="0" y="7268"/>
          <a:ext cx="5956515" cy="22164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100000"/>
            </a:lnSpc>
            <a:spcBef>
              <a:spcPct val="0"/>
            </a:spcBef>
            <a:spcAft>
              <a:spcPts val="0"/>
            </a:spcAft>
            <a:buNone/>
          </a:pPr>
          <a:r>
            <a:rPr lang="en-US" sz="2000" kern="1200" dirty="0"/>
            <a:t>The study was conducted through various social media. Major Russian bloggers were also involved in disseminating information about the study.</a:t>
          </a:r>
          <a:endParaRPr lang="ru-RU" sz="2000" kern="1200" dirty="0"/>
        </a:p>
      </dsp:txBody>
      <dsp:txXfrm>
        <a:off x="108199" y="115467"/>
        <a:ext cx="5740117" cy="20000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7ADA7-1CB0-4304-869F-B9A2F045C0B6}">
      <dsp:nvSpPr>
        <dsp:cNvPr id="0" name=""/>
        <dsp:cNvSpPr/>
      </dsp:nvSpPr>
      <dsp:spPr>
        <a:xfrm>
          <a:off x="0" y="46862"/>
          <a:ext cx="11515577" cy="1784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to describe the reality of children under 11 in the digital world and to create evidence-based recommendations for teachers and parents regarding the norms of gadget use for different ages and the conditions under which this interaction will promote the cognitive development of a child of a particular age. </a:t>
          </a:r>
          <a:endParaRPr lang="ru-RU" sz="2500" kern="1200" dirty="0"/>
        </a:p>
      </dsp:txBody>
      <dsp:txXfrm>
        <a:off x="87100" y="133962"/>
        <a:ext cx="11341377" cy="1610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C19BB-FADD-4237-9DAE-047C147EE37F}">
      <dsp:nvSpPr>
        <dsp:cNvPr id="0" name=""/>
        <dsp:cNvSpPr/>
      </dsp:nvSpPr>
      <dsp:spPr>
        <a:xfrm>
          <a:off x="2817436" y="1989878"/>
          <a:ext cx="1419051" cy="141905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The ability to hold attention</a:t>
          </a:r>
          <a:endParaRPr lang="ru-RU" sz="1700" kern="1200" dirty="0">
            <a:solidFill>
              <a:schemeClr val="tx1"/>
            </a:solidFill>
          </a:endParaRPr>
        </a:p>
      </dsp:txBody>
      <dsp:txXfrm>
        <a:off x="3025251" y="2197693"/>
        <a:ext cx="1003421" cy="1003421"/>
      </dsp:txXfrm>
    </dsp:sp>
    <dsp:sp modelId="{17D32A61-D721-4C8E-90A9-070B5356AB83}">
      <dsp:nvSpPr>
        <dsp:cNvPr id="0" name=""/>
        <dsp:cNvSpPr/>
      </dsp:nvSpPr>
      <dsp:spPr>
        <a:xfrm rot="5400000" flipH="1">
          <a:off x="3365439" y="1473264"/>
          <a:ext cx="323046" cy="482477"/>
        </a:xfrm>
        <a:prstGeom prst="left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u-RU" sz="1300" kern="1200"/>
        </a:p>
      </dsp:txBody>
      <dsp:txXfrm>
        <a:off x="3413896" y="1618216"/>
        <a:ext cx="226132" cy="289487"/>
      </dsp:txXfrm>
    </dsp:sp>
    <dsp:sp modelId="{3D7DBD8A-BA6D-4482-8874-8CB36CD7A045}">
      <dsp:nvSpPr>
        <dsp:cNvPr id="0" name=""/>
        <dsp:cNvSpPr/>
      </dsp:nvSpPr>
      <dsp:spPr>
        <a:xfrm>
          <a:off x="2817436" y="3043"/>
          <a:ext cx="1419051" cy="141905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Child's age</a:t>
          </a:r>
          <a:endParaRPr lang="ru-RU" sz="1300" kern="1200" dirty="0"/>
        </a:p>
      </dsp:txBody>
      <dsp:txXfrm>
        <a:off x="3025251" y="210858"/>
        <a:ext cx="1003421" cy="1003421"/>
      </dsp:txXfrm>
    </dsp:sp>
    <dsp:sp modelId="{A20E7CC7-51B7-44D6-991C-F624EDC81F35}">
      <dsp:nvSpPr>
        <dsp:cNvPr id="0" name=""/>
        <dsp:cNvSpPr/>
      </dsp:nvSpPr>
      <dsp:spPr>
        <a:xfrm rot="19800000">
          <a:off x="4229448" y="1965714"/>
          <a:ext cx="300925" cy="482477"/>
        </a:xfrm>
        <a:prstGeom prst="left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u-RU" sz="1300" kern="1200"/>
        </a:p>
      </dsp:txBody>
      <dsp:txXfrm>
        <a:off x="4235495" y="2084778"/>
        <a:ext cx="210648" cy="289487"/>
      </dsp:txXfrm>
    </dsp:sp>
    <dsp:sp modelId="{1E34CEC2-943D-44B2-912C-005F82E9916C}">
      <dsp:nvSpPr>
        <dsp:cNvPr id="0" name=""/>
        <dsp:cNvSpPr/>
      </dsp:nvSpPr>
      <dsp:spPr>
        <a:xfrm>
          <a:off x="4538086" y="996460"/>
          <a:ext cx="1419051" cy="141905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Number</a:t>
          </a:r>
          <a:endParaRPr lang="ru-RU" sz="1300" kern="1200" dirty="0"/>
        </a:p>
        <a:p>
          <a:pPr marL="0" lvl="0" indent="0" algn="ctr" defTabSz="577850">
            <a:lnSpc>
              <a:spcPct val="90000"/>
            </a:lnSpc>
            <a:spcBef>
              <a:spcPct val="0"/>
            </a:spcBef>
            <a:spcAft>
              <a:spcPct val="35000"/>
            </a:spcAft>
            <a:buNone/>
          </a:pPr>
          <a:r>
            <a:rPr lang="en-US" sz="1300" kern="1200" dirty="0"/>
            <a:t>of family members</a:t>
          </a:r>
          <a:endParaRPr lang="ru-RU" sz="1300" kern="1200" dirty="0"/>
        </a:p>
      </dsp:txBody>
      <dsp:txXfrm>
        <a:off x="4745901" y="1204275"/>
        <a:ext cx="1003421" cy="1003421"/>
      </dsp:txXfrm>
    </dsp:sp>
    <dsp:sp modelId="{7C3DA511-3E20-4167-A56C-88DF78B953BD}">
      <dsp:nvSpPr>
        <dsp:cNvPr id="0" name=""/>
        <dsp:cNvSpPr/>
      </dsp:nvSpPr>
      <dsp:spPr>
        <a:xfrm rot="1800000">
          <a:off x="4229448" y="2950615"/>
          <a:ext cx="300925" cy="482477"/>
        </a:xfrm>
        <a:prstGeom prst="left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u-RU" sz="1300" kern="1200"/>
        </a:p>
      </dsp:txBody>
      <dsp:txXfrm>
        <a:off x="4235495" y="3024541"/>
        <a:ext cx="210648" cy="289487"/>
      </dsp:txXfrm>
    </dsp:sp>
    <dsp:sp modelId="{C9F0E88F-6DC2-46C5-A673-C8A60E3C64D1}">
      <dsp:nvSpPr>
        <dsp:cNvPr id="0" name=""/>
        <dsp:cNvSpPr/>
      </dsp:nvSpPr>
      <dsp:spPr>
        <a:xfrm>
          <a:off x="4538086" y="2983295"/>
          <a:ext cx="1419051" cy="141905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Attendance at kindergarten and other classes</a:t>
          </a:r>
          <a:endParaRPr lang="ru-RU" sz="1300" kern="1200" dirty="0"/>
        </a:p>
      </dsp:txBody>
      <dsp:txXfrm>
        <a:off x="4745901" y="3191110"/>
        <a:ext cx="1003421" cy="1003421"/>
      </dsp:txXfrm>
    </dsp:sp>
    <dsp:sp modelId="{6D300BA5-AC5D-4C15-BF2E-B6A23DD52529}">
      <dsp:nvSpPr>
        <dsp:cNvPr id="0" name=""/>
        <dsp:cNvSpPr/>
      </dsp:nvSpPr>
      <dsp:spPr>
        <a:xfrm rot="5400000">
          <a:off x="3376499" y="3443066"/>
          <a:ext cx="300925" cy="482477"/>
        </a:xfrm>
        <a:prstGeom prst="left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u-RU" sz="1300" kern="1200"/>
        </a:p>
      </dsp:txBody>
      <dsp:txXfrm>
        <a:off x="3421638" y="3494423"/>
        <a:ext cx="210648" cy="289487"/>
      </dsp:txXfrm>
    </dsp:sp>
    <dsp:sp modelId="{05F718DA-839E-460C-AEE3-D065351256EE}">
      <dsp:nvSpPr>
        <dsp:cNvPr id="0" name=""/>
        <dsp:cNvSpPr/>
      </dsp:nvSpPr>
      <dsp:spPr>
        <a:xfrm>
          <a:off x="2817436" y="3976713"/>
          <a:ext cx="1419051" cy="141905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Ownership of other skills</a:t>
          </a:r>
          <a:endParaRPr lang="ru-RU" sz="1300" kern="1200" dirty="0"/>
        </a:p>
      </dsp:txBody>
      <dsp:txXfrm>
        <a:off x="3025251" y="4184528"/>
        <a:ext cx="1003421" cy="1003421"/>
      </dsp:txXfrm>
    </dsp:sp>
    <dsp:sp modelId="{E7E6B9A5-5E6F-4C5C-9FD0-2DC68D23E6DA}">
      <dsp:nvSpPr>
        <dsp:cNvPr id="0" name=""/>
        <dsp:cNvSpPr/>
      </dsp:nvSpPr>
      <dsp:spPr>
        <a:xfrm rot="9000000">
          <a:off x="2523550" y="2950615"/>
          <a:ext cx="300925" cy="482477"/>
        </a:xfrm>
        <a:prstGeom prst="left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u-RU" sz="1300" kern="1200"/>
        </a:p>
      </dsp:txBody>
      <dsp:txXfrm rot="10800000">
        <a:off x="2607780" y="3024541"/>
        <a:ext cx="210648" cy="289487"/>
      </dsp:txXfrm>
    </dsp:sp>
    <dsp:sp modelId="{A692F3DF-8018-4995-A7D8-3848EDE65A36}">
      <dsp:nvSpPr>
        <dsp:cNvPr id="0" name=""/>
        <dsp:cNvSpPr/>
      </dsp:nvSpPr>
      <dsp:spPr>
        <a:xfrm>
          <a:off x="1096787" y="2983295"/>
          <a:ext cx="1419051" cy="141905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Ease of falling asleep</a:t>
          </a:r>
          <a:endParaRPr lang="ru-RU" sz="1300" kern="1200" dirty="0"/>
        </a:p>
      </dsp:txBody>
      <dsp:txXfrm>
        <a:off x="1304602" y="3191110"/>
        <a:ext cx="1003421" cy="1003421"/>
      </dsp:txXfrm>
    </dsp:sp>
    <dsp:sp modelId="{BF77D209-E4CB-481C-88E1-C05FCDE63694}">
      <dsp:nvSpPr>
        <dsp:cNvPr id="0" name=""/>
        <dsp:cNvSpPr/>
      </dsp:nvSpPr>
      <dsp:spPr>
        <a:xfrm rot="12600000">
          <a:off x="2523550" y="1965714"/>
          <a:ext cx="300925" cy="482477"/>
        </a:xfrm>
        <a:prstGeom prst="left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u-RU" sz="1300" kern="1200" dirty="0"/>
        </a:p>
      </dsp:txBody>
      <dsp:txXfrm rot="10800000">
        <a:off x="2607780" y="2084778"/>
        <a:ext cx="210648" cy="289487"/>
      </dsp:txXfrm>
    </dsp:sp>
    <dsp:sp modelId="{ABFB270D-068F-486F-9285-8369B20493E1}">
      <dsp:nvSpPr>
        <dsp:cNvPr id="0" name=""/>
        <dsp:cNvSpPr/>
      </dsp:nvSpPr>
      <dsp:spPr>
        <a:xfrm>
          <a:off x="1096787" y="996460"/>
          <a:ext cx="1419051" cy="141905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Age of initiation into gadgets</a:t>
          </a:r>
          <a:endParaRPr lang="ru-RU" sz="1300" kern="1200" dirty="0"/>
        </a:p>
      </dsp:txBody>
      <dsp:txXfrm>
        <a:off x="1304602" y="1204275"/>
        <a:ext cx="1003421" cy="10034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0.0702</cdr:y>
    </cdr:from>
    <cdr:to>
      <cdr:x>0.06723</cdr:x>
      <cdr:y>0.12955</cdr:y>
    </cdr:to>
    <cdr:sp macro="" textlink="">
      <cdr:nvSpPr>
        <cdr:cNvPr id="2" name="Прямоугольник 1">
          <a:extLst xmlns:a="http://schemas.openxmlformats.org/drawingml/2006/main">
            <a:ext uri="{FF2B5EF4-FFF2-40B4-BE49-F238E27FC236}">
              <a16:creationId xmlns:a16="http://schemas.microsoft.com/office/drawing/2014/main" id="{19896C1C-328A-454F-936E-0302682C6BB4}"/>
            </a:ext>
          </a:extLst>
        </cdr:cNvPr>
        <cdr:cNvSpPr/>
      </cdr:nvSpPr>
      <cdr:spPr>
        <a:xfrm xmlns:a="http://schemas.openxmlformats.org/drawingml/2006/main">
          <a:off x="0" y="366658"/>
          <a:ext cx="312925" cy="309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400" dirty="0">
              <a:solidFill>
                <a:schemeClr val="tx1">
                  <a:lumMod val="65000"/>
                  <a:lumOff val="35000"/>
                </a:schemeClr>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0.58365</cdr:x>
      <cdr:y>0.20681</cdr:y>
    </cdr:from>
    <cdr:to>
      <cdr:x>0.81968</cdr:x>
      <cdr:y>0.43376</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B0954759-B561-4687-A853-BF63760CE326}"/>
            </a:ext>
          </a:extLst>
        </cdr:cNvPr>
        <cdr:cNvCxnSpPr/>
      </cdr:nvCxnSpPr>
      <cdr:spPr>
        <a:xfrm xmlns:a="http://schemas.openxmlformats.org/drawingml/2006/main">
          <a:off x="4657217" y="1108395"/>
          <a:ext cx="1883338" cy="121634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0.63362</cdr:x>
      <cdr:y>0.53035</cdr:y>
    </cdr:from>
    <cdr:to>
      <cdr:x>0.82239</cdr:x>
      <cdr:y>0.78865</cdr:y>
    </cdr:to>
    <cdr:cxnSp macro="">
      <cdr:nvCxnSpPr>
        <cdr:cNvPr id="6" name="Прямая соединительная линия 5">
          <a:extLst xmlns:a="http://schemas.openxmlformats.org/drawingml/2006/main">
            <a:ext uri="{FF2B5EF4-FFF2-40B4-BE49-F238E27FC236}">
              <a16:creationId xmlns:a16="http://schemas.microsoft.com/office/drawing/2014/main" id="{E5E27A83-E765-4B81-BC59-FAD6C3D340DF}"/>
            </a:ext>
          </a:extLst>
        </cdr:cNvPr>
        <cdr:cNvCxnSpPr/>
      </cdr:nvCxnSpPr>
      <cdr:spPr>
        <a:xfrm xmlns:a="http://schemas.openxmlformats.org/drawingml/2006/main" flipV="1">
          <a:off x="5055907" y="2842429"/>
          <a:ext cx="1506310" cy="138435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0.68377</cdr:x>
      <cdr:y>0.24919</cdr:y>
    </cdr:from>
    <cdr:to>
      <cdr:x>0.91678</cdr:x>
      <cdr:y>0.31689</cdr:y>
    </cdr:to>
    <cdr:cxnSp macro="">
      <cdr:nvCxnSpPr>
        <cdr:cNvPr id="4" name="Соединительная линия уступом 3">
          <a:extLst xmlns:a="http://schemas.openxmlformats.org/drawingml/2006/main">
            <a:ext uri="{FF2B5EF4-FFF2-40B4-BE49-F238E27FC236}">
              <a16:creationId xmlns:a16="http://schemas.microsoft.com/office/drawing/2014/main" id="{86859F7F-5128-45ED-9098-CC12E705913E}"/>
            </a:ext>
          </a:extLst>
        </cdr:cNvPr>
        <cdr:cNvCxnSpPr/>
      </cdr:nvCxnSpPr>
      <cdr:spPr>
        <a:xfrm xmlns:a="http://schemas.openxmlformats.org/drawingml/2006/main" flipV="1">
          <a:off x="3871529" y="1121967"/>
          <a:ext cx="1319355" cy="304802"/>
        </a:xfrm>
        <a:prstGeom xmlns:a="http://schemas.openxmlformats.org/drawingml/2006/main" prst="bentConnector3">
          <a:avLst>
            <a:gd name="adj1" fmla="val 5000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0.79356</cdr:x>
      <cdr:y>0.17304</cdr:y>
    </cdr:from>
    <cdr:to>
      <cdr:x>0.93857</cdr:x>
      <cdr:y>0.25779</cdr:y>
    </cdr:to>
    <cdr:sp macro="" textlink="">
      <cdr:nvSpPr>
        <cdr:cNvPr id="6" name="Прямоугольник 5"/>
        <cdr:cNvSpPr/>
      </cdr:nvSpPr>
      <cdr:spPr>
        <a:xfrm xmlns:a="http://schemas.openxmlformats.org/drawingml/2006/main">
          <a:off x="4493182" y="816889"/>
          <a:ext cx="821059" cy="400110"/>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dirty="0">
              <a:solidFill>
                <a:schemeClr val="tx1">
                  <a:lumMod val="65000"/>
                  <a:lumOff val="35000"/>
                </a:schemeClr>
              </a:solidFill>
            </a:rPr>
            <a:t>28.1</a:t>
          </a:r>
          <a:r>
            <a:rPr lang="ru-RU" sz="2000" dirty="0">
              <a:solidFill>
                <a:schemeClr val="tx1">
                  <a:lumMod val="65000"/>
                  <a:lumOff val="35000"/>
                </a:schemeClr>
              </a:solidFill>
            </a:rPr>
            <a:t>%</a:t>
          </a:r>
        </a:p>
      </cdr:txBody>
    </cdr:sp>
  </cdr:relSizeAnchor>
</c:userShapes>
</file>

<file path=ppt/drawings/drawing4.xml><?xml version="1.0" encoding="utf-8"?>
<c:userShapes xmlns:c="http://schemas.openxmlformats.org/drawingml/2006/chart">
  <cdr:relSizeAnchor xmlns:cdr="http://schemas.openxmlformats.org/drawingml/2006/chartDrawing">
    <cdr:from>
      <cdr:x>0.9349</cdr:x>
      <cdr:y>0.71232</cdr:y>
    </cdr:from>
    <cdr:to>
      <cdr:x>1</cdr:x>
      <cdr:y>0.77641</cdr:y>
    </cdr:to>
    <cdr:sp macro="" textlink="">
      <cdr:nvSpPr>
        <cdr:cNvPr id="2" name="Прямоугольник 1">
          <a:extLst xmlns:a="http://schemas.openxmlformats.org/drawingml/2006/main">
            <a:ext uri="{FF2B5EF4-FFF2-40B4-BE49-F238E27FC236}">
              <a16:creationId xmlns:a16="http://schemas.microsoft.com/office/drawing/2014/main" id="{77993AA1-DB41-4F39-9F41-82605325D787}"/>
            </a:ext>
          </a:extLst>
        </cdr:cNvPr>
        <cdr:cNvSpPr/>
      </cdr:nvSpPr>
      <cdr:spPr>
        <a:xfrm xmlns:a="http://schemas.openxmlformats.org/drawingml/2006/main">
          <a:off x="5427917" y="3420538"/>
          <a:ext cx="377932" cy="3077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400" dirty="0">
              <a:solidFill>
                <a:schemeClr val="tx1">
                  <a:lumMod val="65000"/>
                  <a:lumOff val="35000"/>
                </a:schemeClr>
              </a:solidFill>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0.65452</cdr:x>
      <cdr:y>0.19836</cdr:y>
    </cdr:from>
    <cdr:to>
      <cdr:x>0.87681</cdr:x>
      <cdr:y>0.28314</cdr:y>
    </cdr:to>
    <cdr:cxnSp macro="">
      <cdr:nvCxnSpPr>
        <cdr:cNvPr id="3" name="Соединительная линия уступом 2">
          <a:extLst xmlns:a="http://schemas.openxmlformats.org/drawingml/2006/main">
            <a:ext uri="{FF2B5EF4-FFF2-40B4-BE49-F238E27FC236}">
              <a16:creationId xmlns:a16="http://schemas.microsoft.com/office/drawing/2014/main" id="{242AE1F4-A0E2-4227-A959-1D6CFE02A2F6}"/>
            </a:ext>
          </a:extLst>
        </cdr:cNvPr>
        <cdr:cNvCxnSpPr/>
      </cdr:nvCxnSpPr>
      <cdr:spPr>
        <a:xfrm xmlns:a="http://schemas.openxmlformats.org/drawingml/2006/main" rot="10800000" flipV="1">
          <a:off x="3539675" y="972330"/>
          <a:ext cx="1202142" cy="415592"/>
        </a:xfrm>
        <a:prstGeom xmlns:a="http://schemas.openxmlformats.org/drawingml/2006/main" prst="bentConnector3">
          <a:avLst>
            <a:gd name="adj1" fmla="val 50000"/>
          </a:avLst>
        </a:prstGeom>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0.60628</cdr:x>
      <cdr:y>0.63224</cdr:y>
    </cdr:from>
    <cdr:to>
      <cdr:x>0.89775</cdr:x>
      <cdr:y>0.72091</cdr:y>
    </cdr:to>
    <cdr:cxnSp macro="">
      <cdr:nvCxnSpPr>
        <cdr:cNvPr id="6" name="Соединительная линия уступом 5">
          <a:extLst xmlns:a="http://schemas.openxmlformats.org/drawingml/2006/main">
            <a:ext uri="{FF2B5EF4-FFF2-40B4-BE49-F238E27FC236}">
              <a16:creationId xmlns:a16="http://schemas.microsoft.com/office/drawing/2014/main" id="{62B5D610-8DE8-49A7-B4B0-3AC36010CBEA}"/>
            </a:ext>
          </a:extLst>
        </cdr:cNvPr>
        <cdr:cNvCxnSpPr/>
      </cdr:nvCxnSpPr>
      <cdr:spPr>
        <a:xfrm xmlns:a="http://schemas.openxmlformats.org/drawingml/2006/main">
          <a:off x="3278777" y="3099157"/>
          <a:ext cx="1576289" cy="434629"/>
        </a:xfrm>
        <a:prstGeom xmlns:a="http://schemas.openxmlformats.org/drawingml/2006/main" prst="bentConnector3">
          <a:avLst/>
        </a:prstGeom>
      </cdr:spPr>
      <cdr:style>
        <a:lnRef xmlns:a="http://schemas.openxmlformats.org/drawingml/2006/main" idx="2">
          <a:schemeClr val="accent6"/>
        </a:lnRef>
        <a:fillRef xmlns:a="http://schemas.openxmlformats.org/drawingml/2006/main" idx="0">
          <a:schemeClr val="accent6"/>
        </a:fillRef>
        <a:effectRef xmlns:a="http://schemas.openxmlformats.org/drawingml/2006/main" idx="1">
          <a:schemeClr val="accent6"/>
        </a:effectRef>
        <a:fontRef xmlns:a="http://schemas.openxmlformats.org/drawingml/2006/main" idx="minor">
          <a:schemeClr val="tx1"/>
        </a:fontRef>
      </cdr:style>
    </cdr:cxnSp>
  </cdr:relSizeAnchor>
  <cdr:relSizeAnchor xmlns:cdr="http://schemas.openxmlformats.org/drawingml/2006/chartDrawing">
    <cdr:from>
      <cdr:x>0.06522</cdr:x>
      <cdr:y>0.27248</cdr:y>
    </cdr:from>
    <cdr:to>
      <cdr:x>0.25845</cdr:x>
      <cdr:y>0.3551</cdr:y>
    </cdr:to>
    <cdr:cxnSp macro="">
      <cdr:nvCxnSpPr>
        <cdr:cNvPr id="8" name="Соединительная линия уступом 7">
          <a:extLst xmlns:a="http://schemas.openxmlformats.org/drawingml/2006/main">
            <a:ext uri="{FF2B5EF4-FFF2-40B4-BE49-F238E27FC236}">
              <a16:creationId xmlns:a16="http://schemas.microsoft.com/office/drawing/2014/main" id="{149133CE-3E01-4553-8844-04184198185B}"/>
            </a:ext>
          </a:extLst>
        </cdr:cNvPr>
        <cdr:cNvCxnSpPr/>
      </cdr:nvCxnSpPr>
      <cdr:spPr>
        <a:xfrm xmlns:a="http://schemas.openxmlformats.org/drawingml/2006/main" rot="10800000">
          <a:off x="352697" y="1335672"/>
          <a:ext cx="1045028" cy="404949"/>
        </a:xfrm>
        <a:prstGeom xmlns:a="http://schemas.openxmlformats.org/drawingml/2006/main" prst="bentConnector3">
          <a:avLst/>
        </a:prstGeom>
      </cdr:spPr>
      <cdr:style>
        <a:lnRef xmlns:a="http://schemas.openxmlformats.org/drawingml/2006/main" idx="2">
          <a:schemeClr val="accent6"/>
        </a:lnRef>
        <a:fillRef xmlns:a="http://schemas.openxmlformats.org/drawingml/2006/main" idx="0">
          <a:schemeClr val="accent6"/>
        </a:fillRef>
        <a:effectRef xmlns:a="http://schemas.openxmlformats.org/drawingml/2006/main" idx="1">
          <a:schemeClr val="accent6"/>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0.4396</cdr:x>
      <cdr:y>0.40255</cdr:y>
    </cdr:from>
    <cdr:to>
      <cdr:x>0.4396</cdr:x>
      <cdr:y>0.87575</cdr:y>
    </cdr:to>
    <cdr:cxnSp macro="">
      <cdr:nvCxnSpPr>
        <cdr:cNvPr id="3" name="Прямая соединительная линия 2">
          <a:extLst xmlns:a="http://schemas.openxmlformats.org/drawingml/2006/main">
            <a:ext uri="{FF2B5EF4-FFF2-40B4-BE49-F238E27FC236}">
              <a16:creationId xmlns:a16="http://schemas.microsoft.com/office/drawing/2014/main" id="{6DBA6220-401A-4E0D-8A57-B75B20A70973}"/>
            </a:ext>
          </a:extLst>
        </cdr:cNvPr>
        <cdr:cNvCxnSpPr/>
      </cdr:nvCxnSpPr>
      <cdr:spPr>
        <a:xfrm xmlns:a="http://schemas.openxmlformats.org/drawingml/2006/main" flipV="1">
          <a:off x="2612151" y="2186904"/>
          <a:ext cx="0" cy="257071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0.80195</cdr:x>
      <cdr:y>0.4028</cdr:y>
    </cdr:from>
    <cdr:to>
      <cdr:x>0.80195</cdr:x>
      <cdr:y>0.60316</cdr:y>
    </cdr:to>
    <cdr:cxnSp macro="">
      <cdr:nvCxnSpPr>
        <cdr:cNvPr id="5" name="Прямая соединительная линия 4">
          <a:extLst xmlns:a="http://schemas.openxmlformats.org/drawingml/2006/main">
            <a:ext uri="{FF2B5EF4-FFF2-40B4-BE49-F238E27FC236}">
              <a16:creationId xmlns:a16="http://schemas.microsoft.com/office/drawing/2014/main" id="{5365609C-54E4-4E6E-A22F-9AD206C49FEB}"/>
            </a:ext>
          </a:extLst>
        </cdr:cNvPr>
        <cdr:cNvCxnSpPr/>
      </cdr:nvCxnSpPr>
      <cdr:spPr>
        <a:xfrm xmlns:a="http://schemas.openxmlformats.org/drawingml/2006/main" flipV="1">
          <a:off x="4765247" y="2188279"/>
          <a:ext cx="0" cy="108847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B8A5A-A751-40C6-82B3-77A12CE86B77}" type="datetimeFigureOut">
              <a:rPr lang="ru-RU" smtClean="0"/>
              <a:t>19.05.2022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EC985-9217-4789-917A-4CD2B118EFCE}" type="slidenum">
              <a:rPr lang="ru-RU" smtClean="0"/>
              <a:t>‹#›</a:t>
            </a:fld>
            <a:endParaRPr lang="ru-RU"/>
          </a:p>
        </p:txBody>
      </p:sp>
    </p:spTree>
    <p:extLst>
      <p:ext uri="{BB962C8B-B14F-4D97-AF65-F5344CB8AC3E}">
        <p14:creationId xmlns:p14="http://schemas.microsoft.com/office/powerpoint/2010/main" val="2685896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18EC985-9217-4789-917A-4CD2B118EFCE}" type="slidenum">
              <a:rPr lang="ru-RU" smtClean="0"/>
              <a:t>4</a:t>
            </a:fld>
            <a:endParaRPr lang="ru-RU"/>
          </a:p>
        </p:txBody>
      </p:sp>
    </p:spTree>
    <p:extLst>
      <p:ext uri="{BB962C8B-B14F-4D97-AF65-F5344CB8AC3E}">
        <p14:creationId xmlns:p14="http://schemas.microsoft.com/office/powerpoint/2010/main" val="123540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44A62-7F3F-4139-AB8A-28ABD3C8955C}"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9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44A62-7F3F-4139-AB8A-28ABD3C8955C}"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19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44A62-7F3F-4139-AB8A-28ABD3C8955C}"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94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9A44A62-7F3F-4139-AB8A-28ABD3C8955C}" type="slidenum">
              <a:rPr lang="ru-RU" smtClean="0"/>
              <a:t>11</a:t>
            </a:fld>
            <a:endParaRPr lang="ru-RU"/>
          </a:p>
        </p:txBody>
      </p:sp>
    </p:spTree>
    <p:extLst>
      <p:ext uri="{BB962C8B-B14F-4D97-AF65-F5344CB8AC3E}">
        <p14:creationId xmlns:p14="http://schemas.microsoft.com/office/powerpoint/2010/main" val="2486627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944226A-12B8-475D-9B81-D93320850572}" type="datetimeFigureOut">
              <a:rPr lang="ru-RU" smtClean="0"/>
              <a:t>19.05.2022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104864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44226A-12B8-475D-9B81-D93320850572}" type="datetimeFigureOut">
              <a:rPr lang="ru-RU" smtClean="0"/>
              <a:t>19.05.2022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44635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44226A-12B8-475D-9B81-D93320850572}" type="datetimeFigureOut">
              <a:rPr lang="ru-RU" smtClean="0"/>
              <a:t>19.05.2022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122480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44226A-12B8-475D-9B81-D93320850572}" type="datetimeFigureOut">
              <a:rPr lang="ru-RU" smtClean="0"/>
              <a:t>19.05.2022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361088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944226A-12B8-475D-9B81-D93320850572}" type="datetimeFigureOut">
              <a:rPr lang="ru-RU" smtClean="0"/>
              <a:t>19.05.2022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220342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944226A-12B8-475D-9B81-D93320850572}" type="datetimeFigureOut">
              <a:rPr lang="ru-RU" smtClean="0"/>
              <a:t>19.05.2022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239329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944226A-12B8-475D-9B81-D93320850572}" type="datetimeFigureOut">
              <a:rPr lang="ru-RU" smtClean="0"/>
              <a:t>19.05.2022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104229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944226A-12B8-475D-9B81-D93320850572}" type="datetimeFigureOut">
              <a:rPr lang="ru-RU" smtClean="0"/>
              <a:t>19.05.2022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258398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44226A-12B8-475D-9B81-D93320850572}" type="datetimeFigureOut">
              <a:rPr lang="ru-RU" smtClean="0"/>
              <a:t>19.05.2022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33985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944226A-12B8-475D-9B81-D93320850572}" type="datetimeFigureOut">
              <a:rPr lang="ru-RU" smtClean="0"/>
              <a:t>19.05.2022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68581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944226A-12B8-475D-9B81-D93320850572}" type="datetimeFigureOut">
              <a:rPr lang="ru-RU" smtClean="0"/>
              <a:t>19.05.2022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55BE2C-3DB4-4A0E-9600-E7227BEBE29A}" type="slidenum">
              <a:rPr lang="ru-RU" smtClean="0"/>
              <a:t>‹#›</a:t>
            </a:fld>
            <a:endParaRPr lang="ru-RU"/>
          </a:p>
        </p:txBody>
      </p:sp>
    </p:spTree>
    <p:extLst>
      <p:ext uri="{BB962C8B-B14F-4D97-AF65-F5344CB8AC3E}">
        <p14:creationId xmlns:p14="http://schemas.microsoft.com/office/powerpoint/2010/main" val="419139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4226A-12B8-475D-9B81-D93320850572}" type="datetimeFigureOut">
              <a:rPr lang="ru-RU" smtClean="0"/>
              <a:t>19.05.2022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5BE2C-3DB4-4A0E-9600-E7227BEBE29A}" type="slidenum">
              <a:rPr lang="ru-RU" smtClean="0"/>
              <a:t>‹#›</a:t>
            </a:fld>
            <a:endParaRPr lang="ru-RU"/>
          </a:p>
        </p:txBody>
      </p:sp>
    </p:spTree>
    <p:extLst>
      <p:ext uri="{BB962C8B-B14F-4D97-AF65-F5344CB8AC3E}">
        <p14:creationId xmlns:p14="http://schemas.microsoft.com/office/powerpoint/2010/main" val="1197226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35D052-B4E3-4216-AE8C-83F567A556D3}"/>
              </a:ext>
            </a:extLst>
          </p:cNvPr>
          <p:cNvSpPr>
            <a:spLocks noGrp="1"/>
          </p:cNvSpPr>
          <p:nvPr>
            <p:ph type="ctrTitle"/>
          </p:nvPr>
        </p:nvSpPr>
        <p:spPr>
          <a:xfrm>
            <a:off x="1265582" y="1214438"/>
            <a:ext cx="9660835" cy="2387600"/>
          </a:xfrm>
        </p:spPr>
        <p:txBody>
          <a:bodyPr>
            <a:normAutofit fontScale="90000"/>
          </a:bodyPr>
          <a:lstStyle/>
          <a:p>
            <a:r>
              <a:rPr lang="en-US" dirty="0"/>
              <a:t>Cognitive development of children involved in the digital world to varying degrees</a:t>
            </a:r>
            <a:endParaRPr lang="ru-RU" dirty="0"/>
          </a:p>
        </p:txBody>
      </p:sp>
      <p:sp>
        <p:nvSpPr>
          <p:cNvPr id="3" name="Подзаголовок 2">
            <a:extLst>
              <a:ext uri="{FF2B5EF4-FFF2-40B4-BE49-F238E27FC236}">
                <a16:creationId xmlns:a16="http://schemas.microsoft.com/office/drawing/2014/main" id="{2159B243-16BE-48F6-9870-287CC5258F6F}"/>
              </a:ext>
            </a:extLst>
          </p:cNvPr>
          <p:cNvSpPr>
            <a:spLocks noGrp="1"/>
          </p:cNvSpPr>
          <p:nvPr>
            <p:ph type="subTitle" idx="1"/>
          </p:nvPr>
        </p:nvSpPr>
        <p:spPr>
          <a:xfrm>
            <a:off x="1265581" y="5202238"/>
            <a:ext cx="9660835" cy="1655762"/>
          </a:xfrm>
        </p:spPr>
        <p:txBody>
          <a:bodyPr>
            <a:noAutofit/>
          </a:bodyPr>
          <a:lstStyle/>
          <a:p>
            <a:pPr algn="r">
              <a:lnSpc>
                <a:spcPct val="100000"/>
              </a:lnSpc>
              <a:spcBef>
                <a:spcPts val="0"/>
              </a:spcBef>
            </a:pPr>
            <a:r>
              <a:rPr lang="en-US" sz="1600" dirty="0"/>
              <a:t>Marina L. </a:t>
            </a:r>
            <a:r>
              <a:rPr lang="en-US" sz="1600" dirty="0" err="1"/>
              <a:t>Isachenkova</a:t>
            </a:r>
            <a:endParaRPr lang="en-US" sz="1600" dirty="0"/>
          </a:p>
          <a:p>
            <a:pPr algn="r">
              <a:lnSpc>
                <a:spcPct val="100000"/>
              </a:lnSpc>
              <a:spcBef>
                <a:spcPts val="0"/>
              </a:spcBef>
            </a:pPr>
            <a:r>
              <a:rPr lang="en-US" sz="1600" dirty="0"/>
              <a:t>Postgraduate student at Herzen University </a:t>
            </a:r>
          </a:p>
          <a:p>
            <a:pPr algn="r">
              <a:lnSpc>
                <a:spcPct val="100000"/>
              </a:lnSpc>
              <a:spcBef>
                <a:spcPts val="0"/>
              </a:spcBef>
            </a:pPr>
            <a:r>
              <a:rPr lang="en-US" sz="1600" dirty="0"/>
              <a:t>Psychologist at the Russian State Hydrometeorological University</a:t>
            </a:r>
            <a:endParaRPr lang="ru-RU" sz="1600" dirty="0"/>
          </a:p>
          <a:p>
            <a:pPr algn="r">
              <a:lnSpc>
                <a:spcPct val="100000"/>
              </a:lnSpc>
              <a:spcBef>
                <a:spcPts val="0"/>
              </a:spcBef>
            </a:pPr>
            <a:r>
              <a:rPr lang="en-US" sz="1600" dirty="0"/>
              <a:t>Elena I. </a:t>
            </a:r>
            <a:r>
              <a:rPr lang="en-US" sz="1600" dirty="0" err="1"/>
              <a:t>Nikolaeva</a:t>
            </a:r>
            <a:endParaRPr lang="en-US" sz="1600" dirty="0"/>
          </a:p>
          <a:p>
            <a:pPr algn="r">
              <a:lnSpc>
                <a:spcPct val="100000"/>
              </a:lnSpc>
              <a:spcBef>
                <a:spcPts val="0"/>
              </a:spcBef>
            </a:pPr>
            <a:r>
              <a:rPr lang="en-US" sz="1600" dirty="0"/>
              <a:t>PhD, Professor at Herzen University </a:t>
            </a:r>
            <a:endParaRPr lang="ru-RU" sz="1600" dirty="0"/>
          </a:p>
        </p:txBody>
      </p:sp>
    </p:spTree>
    <p:extLst>
      <p:ext uri="{BB962C8B-B14F-4D97-AF65-F5344CB8AC3E}">
        <p14:creationId xmlns:p14="http://schemas.microsoft.com/office/powerpoint/2010/main" val="2548842408"/>
      </p:ext>
    </p:extLst>
  </p:cSld>
  <p:clrMapOvr>
    <a:masterClrMapping/>
  </p:clrMapOvr>
  <mc:AlternateContent xmlns:mc="http://schemas.openxmlformats.org/markup-compatibility/2006">
    <mc:Choice xmlns:p14="http://schemas.microsoft.com/office/powerpoint/2010/main" Requires="p14">
      <p:transition spd="slow" p14:dur="2000" advTm="16856"/>
    </mc:Choice>
    <mc:Fallback>
      <p:transition spd="slow" advTm="168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p:cNvGraphicFramePr/>
          <p:nvPr>
            <p:extLst/>
          </p:nvPr>
        </p:nvGraphicFramePr>
        <p:xfrm>
          <a:off x="222069" y="1381403"/>
          <a:ext cx="5408021" cy="4901831"/>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398570" y="5322708"/>
            <a:ext cx="13814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Parent answers  </a:t>
            </a:r>
            <a:endParaRPr kumimoji="0" lang="ru-RU"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Прямоугольник 8"/>
          <p:cNvSpPr/>
          <p:nvPr/>
        </p:nvSpPr>
        <p:spPr>
          <a:xfrm>
            <a:off x="4353059" y="4515079"/>
            <a:ext cx="821059"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51</a:t>
            </a: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.3</a:t>
            </a:r>
            <a:r>
              <a:rPr kumimoji="0" lang="ru-RU"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sp>
        <p:nvSpPr>
          <p:cNvPr id="10" name="Прямоугольник 9"/>
          <p:cNvSpPr/>
          <p:nvPr/>
        </p:nvSpPr>
        <p:spPr>
          <a:xfrm>
            <a:off x="497925" y="2353733"/>
            <a:ext cx="69121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8.8</a:t>
            </a:r>
            <a:r>
              <a:rPr kumimoji="0" lang="ru-RU"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sp>
        <p:nvSpPr>
          <p:cNvPr id="11" name="Прямоугольник 10"/>
          <p:cNvSpPr/>
          <p:nvPr/>
        </p:nvSpPr>
        <p:spPr>
          <a:xfrm>
            <a:off x="4353059" y="2022542"/>
            <a:ext cx="627095"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25%</a:t>
            </a:r>
          </a:p>
        </p:txBody>
      </p:sp>
      <p:graphicFrame>
        <p:nvGraphicFramePr>
          <p:cNvPr id="14" name="Диаграмма 13"/>
          <p:cNvGraphicFramePr/>
          <p:nvPr>
            <p:extLst/>
          </p:nvPr>
        </p:nvGraphicFramePr>
        <p:xfrm>
          <a:off x="5851365" y="1196788"/>
          <a:ext cx="5942065" cy="5432612"/>
        </p:xfrm>
        <a:graphic>
          <a:graphicData uri="http://schemas.openxmlformats.org/drawingml/2006/chart">
            <c:chart xmlns:c="http://schemas.openxmlformats.org/drawingml/2006/chart" xmlns:r="http://schemas.openxmlformats.org/officeDocument/2006/relationships" r:id="rId4"/>
          </a:graphicData>
        </a:graphic>
      </p:graphicFrame>
      <p:sp>
        <p:nvSpPr>
          <p:cNvPr id="15" name="Правая фигурная скобка 14"/>
          <p:cNvSpPr/>
          <p:nvPr/>
        </p:nvSpPr>
        <p:spPr>
          <a:xfrm rot="16200000">
            <a:off x="9298337" y="2110725"/>
            <a:ext cx="483454" cy="2153096"/>
          </a:xfrm>
          <a:prstGeom prst="rightBrace">
            <a:avLst>
              <a:gd name="adj1" fmla="val 8333"/>
              <a:gd name="adj2" fmla="val 4952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Прямоугольник 16"/>
          <p:cNvSpPr/>
          <p:nvPr/>
        </p:nvSpPr>
        <p:spPr>
          <a:xfrm>
            <a:off x="9171263" y="2545436"/>
            <a:ext cx="821059" cy="4001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43</a:t>
            </a:r>
            <a:r>
              <a:rPr kumimoji="0" lang="en-US" sz="2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t>
            </a:r>
            <a:r>
              <a:rPr kumimoji="0" lang="ru-RU" sz="2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9%</a:t>
            </a:r>
          </a:p>
        </p:txBody>
      </p:sp>
      <p:sp>
        <p:nvSpPr>
          <p:cNvPr id="12" name="Прямоугольник 11">
            <a:extLst>
              <a:ext uri="{FF2B5EF4-FFF2-40B4-BE49-F238E27FC236}">
                <a16:creationId xmlns:a16="http://schemas.microsoft.com/office/drawing/2014/main" id="{73734601-EAED-4CB8-AC21-FE544A4F57A3}"/>
              </a:ext>
            </a:extLst>
          </p:cNvPr>
          <p:cNvSpPr/>
          <p:nvPr/>
        </p:nvSpPr>
        <p:spPr>
          <a:xfrm>
            <a:off x="5854643" y="2545436"/>
            <a:ext cx="311426" cy="285910"/>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sp>
        <p:nvSpPr>
          <p:cNvPr id="2" name="Прямоугольник 1">
            <a:extLst>
              <a:ext uri="{FF2B5EF4-FFF2-40B4-BE49-F238E27FC236}">
                <a16:creationId xmlns:a16="http://schemas.microsoft.com/office/drawing/2014/main" id="{0895626B-2AB1-4A23-9EAC-542654EFD2D4}"/>
              </a:ext>
            </a:extLst>
          </p:cNvPr>
          <p:cNvSpPr/>
          <p:nvPr/>
        </p:nvSpPr>
        <p:spPr>
          <a:xfrm>
            <a:off x="5774397" y="1270948"/>
            <a:ext cx="6096000" cy="6463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Do parents feel they have enough information about the benefits or harms of gadgets</a:t>
            </a:r>
            <a:endParaRPr kumimoji="0" lang="ru-RU"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 name="Прямоугольник 3">
            <a:extLst>
              <a:ext uri="{FF2B5EF4-FFF2-40B4-BE49-F238E27FC236}">
                <a16:creationId xmlns:a16="http://schemas.microsoft.com/office/drawing/2014/main" id="{52A6D35D-C1FB-49C1-B881-CB4F8EC76E93}"/>
              </a:ext>
            </a:extLst>
          </p:cNvPr>
          <p:cNvSpPr/>
          <p:nvPr/>
        </p:nvSpPr>
        <p:spPr>
          <a:xfrm>
            <a:off x="1780038" y="294707"/>
            <a:ext cx="8707277" cy="498663"/>
          </a:xfrm>
          <a:prstGeom prst="rect">
            <a:avLst/>
          </a:prstGeom>
        </p:spPr>
        <p:txBody>
          <a:bodyPr wrap="square">
            <a:spAutoFit/>
          </a:bodyPr>
          <a:lstStyle/>
          <a:p>
            <a:pPr marL="0" marR="0" lvl="0" indent="450215"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 role of gadgets in child development and parental awareness about it</a:t>
            </a:r>
            <a:endPar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459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095999" y="2126216"/>
            <a:ext cx="5624367" cy="3139321"/>
          </a:xfrm>
          <a:prstGeom prst="rect">
            <a:avLst/>
          </a:prstGeom>
        </p:spPr>
        <p:txBody>
          <a:bodyPr wrap="square">
            <a:spAutoFit/>
          </a:bodyPr>
          <a:lstStyle/>
          <a:p>
            <a:pPr marL="285750" indent="-285750" algn="just">
              <a:buFont typeface="Arial" panose="020B0604020202020204" pitchFamily="34" charset="0"/>
              <a:buChar char="•"/>
            </a:pPr>
            <a:r>
              <a:rPr lang="en-US" dirty="0"/>
              <a:t>The earlier a child is given gadgets, the more likely it is that parents will give them to a child to take a break from the child</a:t>
            </a:r>
            <a:endParaRPr lang="ru-RU"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timing of the first encounter with a gadget has nothing to do with self-care skills or the child's moodiness</a:t>
            </a:r>
            <a:endParaRPr lang="ru-RU" dirty="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more family members raising a child, the less certain parents are that they have enough knowledge about whether a gadget is harmful or useful</a:t>
            </a:r>
            <a:endParaRPr lang="ru-RU" dirty="0"/>
          </a:p>
        </p:txBody>
      </p:sp>
      <p:graphicFrame>
        <p:nvGraphicFramePr>
          <p:cNvPr id="8" name="Схема 7"/>
          <p:cNvGraphicFramePr/>
          <p:nvPr>
            <p:extLst>
              <p:ext uri="{D42A27DB-BD31-4B8C-83A1-F6EECF244321}">
                <p14:modId xmlns:p14="http://schemas.microsoft.com/office/powerpoint/2010/main" val="3643056336"/>
              </p:ext>
            </p:extLst>
          </p:nvPr>
        </p:nvGraphicFramePr>
        <p:xfrm>
          <a:off x="-361579" y="996473"/>
          <a:ext cx="7053925" cy="5398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Заголовок 9"/>
          <p:cNvSpPr>
            <a:spLocks noGrp="1"/>
          </p:cNvSpPr>
          <p:nvPr>
            <p:ph type="title"/>
          </p:nvPr>
        </p:nvSpPr>
        <p:spPr>
          <a:xfrm>
            <a:off x="1235119" y="250807"/>
            <a:ext cx="9721761" cy="462719"/>
          </a:xfrm>
        </p:spPr>
        <p:txBody>
          <a:bodyPr>
            <a:normAutofit/>
          </a:bodyPr>
          <a:lstStyle/>
          <a:p>
            <a:pPr algn="ctr"/>
            <a:r>
              <a:rPr lang="en-US" sz="2000" b="1" dirty="0">
                <a:latin typeface="Times New Roman" panose="02020603050405020304" pitchFamily="18" charset="0"/>
                <a:cs typeface="Times New Roman" panose="02020603050405020304" pitchFamily="18" charset="0"/>
              </a:rPr>
              <a:t>Results of factor and regression analysis</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73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a:extLst>
              <a:ext uri="{FF2B5EF4-FFF2-40B4-BE49-F238E27FC236}">
                <a16:creationId xmlns:a16="http://schemas.microsoft.com/office/drawing/2014/main" id="{4527B8E3-D10A-4AB9-8A55-25EDEEBE3A0E}"/>
              </a:ext>
            </a:extLst>
          </p:cNvPr>
          <p:cNvGraphicFramePr/>
          <p:nvPr>
            <p:extLst>
              <p:ext uri="{D42A27DB-BD31-4B8C-83A1-F6EECF244321}">
                <p14:modId xmlns:p14="http://schemas.microsoft.com/office/powerpoint/2010/main" val="862116806"/>
              </p:ext>
            </p:extLst>
          </p:nvPr>
        </p:nvGraphicFramePr>
        <p:xfrm>
          <a:off x="-1394569" y="2042611"/>
          <a:ext cx="7795370" cy="3757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a:extLst>
              <a:ext uri="{FF2B5EF4-FFF2-40B4-BE49-F238E27FC236}">
                <a16:creationId xmlns:a16="http://schemas.microsoft.com/office/drawing/2014/main" id="{0C1F78BF-D6DB-431E-93B3-2000F2B9A8D9}"/>
              </a:ext>
            </a:extLst>
          </p:cNvPr>
          <p:cNvGraphicFramePr/>
          <p:nvPr>
            <p:extLst>
              <p:ext uri="{D42A27DB-BD31-4B8C-83A1-F6EECF244321}">
                <p14:modId xmlns:p14="http://schemas.microsoft.com/office/powerpoint/2010/main" val="4243317715"/>
              </p:ext>
            </p:extLst>
          </p:nvPr>
        </p:nvGraphicFramePr>
        <p:xfrm>
          <a:off x="5336424" y="2042610"/>
          <a:ext cx="6537127" cy="3757688"/>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a:extLst>
              <a:ext uri="{FF2B5EF4-FFF2-40B4-BE49-F238E27FC236}">
                <a16:creationId xmlns:a16="http://schemas.microsoft.com/office/drawing/2014/main" id="{757E936A-6E55-44B4-9F9F-902DD880C388}"/>
              </a:ext>
            </a:extLst>
          </p:cNvPr>
          <p:cNvSpPr/>
          <p:nvPr/>
        </p:nvSpPr>
        <p:spPr>
          <a:xfrm>
            <a:off x="5336424" y="1734833"/>
            <a:ext cx="31290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sp>
        <p:nvSpPr>
          <p:cNvPr id="7" name="Прямоугольник 6">
            <a:extLst>
              <a:ext uri="{FF2B5EF4-FFF2-40B4-BE49-F238E27FC236}">
                <a16:creationId xmlns:a16="http://schemas.microsoft.com/office/drawing/2014/main" id="{351FB3AE-1237-44A7-A9B3-7D4E5170E33E}"/>
              </a:ext>
            </a:extLst>
          </p:cNvPr>
          <p:cNvSpPr/>
          <p:nvPr/>
        </p:nvSpPr>
        <p:spPr>
          <a:xfrm>
            <a:off x="1754369" y="292100"/>
            <a:ext cx="9292864" cy="400110"/>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Demographic characteristics of the sample among primary school children</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43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686E366-4272-47D1-962B-089B30EEE1AA}"/>
              </a:ext>
            </a:extLst>
          </p:cNvPr>
          <p:cNvSpPr/>
          <p:nvPr/>
        </p:nvSpPr>
        <p:spPr>
          <a:xfrm>
            <a:off x="2327159" y="288226"/>
            <a:ext cx="7867280" cy="400110"/>
          </a:xfrm>
          <a:prstGeom prst="rect">
            <a:avLst/>
          </a:prstGeom>
        </p:spPr>
        <p:txBody>
          <a:bodyPr wrap="square">
            <a:spAutoFit/>
          </a:bodyPr>
          <a:lstStyle/>
          <a:p>
            <a:pPr lvl="0" algn="ctr">
              <a:defRPr/>
            </a:pPr>
            <a:r>
              <a:rPr lang="en-US" sz="2000" b="1" dirty="0">
                <a:solidFill>
                  <a:prstClr val="black"/>
                </a:solidFill>
                <a:latin typeface="Times New Roman" panose="02020603050405020304" pitchFamily="18" charset="0"/>
                <a:ea typeface="Calibri" panose="020F0502020204030204" pitchFamily="34" charset="0"/>
              </a:rPr>
              <a:t>Do primary school children have their own gadget</a:t>
            </a:r>
            <a:r>
              <a:rPr lang="ru-RU" sz="2000" b="1" dirty="0">
                <a:solidFill>
                  <a:prstClr val="black"/>
                </a:solidFill>
                <a:latin typeface="Times New Roman" panose="02020603050405020304" pitchFamily="18" charset="0"/>
                <a:ea typeface="Calibri" panose="020F0502020204030204" pitchFamily="34" charset="0"/>
              </a:rPr>
              <a:t>?</a:t>
            </a:r>
            <a:endParaRPr kumimoji="0" lang="ru-RU"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Объект 5">
            <a:extLst>
              <a:ext uri="{FF2B5EF4-FFF2-40B4-BE49-F238E27FC236}">
                <a16:creationId xmlns:a16="http://schemas.microsoft.com/office/drawing/2014/main" id="{380ABAD5-25ED-4A0D-8B5F-8F0CF3953123}"/>
              </a:ext>
            </a:extLst>
          </p:cNvPr>
          <p:cNvGraphicFramePr>
            <a:graphicFrameLocks/>
          </p:cNvGraphicFramePr>
          <p:nvPr>
            <p:extLst>
              <p:ext uri="{D42A27DB-BD31-4B8C-83A1-F6EECF244321}">
                <p14:modId xmlns:p14="http://schemas.microsoft.com/office/powerpoint/2010/main" val="3725010265"/>
              </p:ext>
            </p:extLst>
          </p:nvPr>
        </p:nvGraphicFramePr>
        <p:xfrm>
          <a:off x="-88169" y="1791464"/>
          <a:ext cx="4830656" cy="4342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Объект 5">
            <a:extLst>
              <a:ext uri="{FF2B5EF4-FFF2-40B4-BE49-F238E27FC236}">
                <a16:creationId xmlns:a16="http://schemas.microsoft.com/office/drawing/2014/main" id="{737D7C1F-4813-432F-B78D-52261BB5A808}"/>
              </a:ext>
            </a:extLst>
          </p:cNvPr>
          <p:cNvGraphicFramePr>
            <a:graphicFrameLocks/>
          </p:cNvGraphicFramePr>
          <p:nvPr>
            <p:extLst>
              <p:ext uri="{D42A27DB-BD31-4B8C-83A1-F6EECF244321}">
                <p14:modId xmlns:p14="http://schemas.microsoft.com/office/powerpoint/2010/main" val="1270682236"/>
              </p:ext>
            </p:extLst>
          </p:nvPr>
        </p:nvGraphicFramePr>
        <p:xfrm>
          <a:off x="3552591" y="1791463"/>
          <a:ext cx="4830656" cy="4342635"/>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a:extLst>
              <a:ext uri="{FF2B5EF4-FFF2-40B4-BE49-F238E27FC236}">
                <a16:creationId xmlns:a16="http://schemas.microsoft.com/office/drawing/2014/main" id="{D177BCB7-CE2C-454C-8536-C0277EF4A6FF}"/>
              </a:ext>
            </a:extLst>
          </p:cNvPr>
          <p:cNvSpPr/>
          <p:nvPr/>
        </p:nvSpPr>
        <p:spPr>
          <a:xfrm>
            <a:off x="1127166" y="1916012"/>
            <a:ext cx="2450864" cy="646331"/>
          </a:xfrm>
          <a:prstGeom prst="rect">
            <a:avLst/>
          </a:prstGeom>
        </p:spPr>
        <p:txBody>
          <a:bodyPr wrap="none">
            <a:spAutoFit/>
          </a:bodyPr>
          <a:lstStyle/>
          <a:p>
            <a:pPr algn="ctr"/>
            <a:r>
              <a:rPr lang="en-US" dirty="0"/>
              <a:t>Having your own gadget</a:t>
            </a:r>
            <a:endParaRPr lang="ru-RU" dirty="0"/>
          </a:p>
          <a:p>
            <a:pPr algn="ctr"/>
            <a:r>
              <a:rPr lang="ru-RU" dirty="0"/>
              <a:t>(</a:t>
            </a:r>
            <a:r>
              <a:rPr lang="en-US" dirty="0"/>
              <a:t>the entire sample</a:t>
            </a:r>
            <a:r>
              <a:rPr lang="ru-RU" dirty="0"/>
              <a:t>) </a:t>
            </a:r>
          </a:p>
        </p:txBody>
      </p:sp>
      <p:graphicFrame>
        <p:nvGraphicFramePr>
          <p:cNvPr id="13" name="Объект 5">
            <a:extLst>
              <a:ext uri="{FF2B5EF4-FFF2-40B4-BE49-F238E27FC236}">
                <a16:creationId xmlns:a16="http://schemas.microsoft.com/office/drawing/2014/main" id="{EEED1A17-1321-4824-BDA0-581A012A5674}"/>
              </a:ext>
            </a:extLst>
          </p:cNvPr>
          <p:cNvGraphicFramePr>
            <a:graphicFrameLocks/>
          </p:cNvGraphicFramePr>
          <p:nvPr>
            <p:extLst>
              <p:ext uri="{D42A27DB-BD31-4B8C-83A1-F6EECF244321}">
                <p14:modId xmlns:p14="http://schemas.microsoft.com/office/powerpoint/2010/main" val="2774018640"/>
              </p:ext>
            </p:extLst>
          </p:nvPr>
        </p:nvGraphicFramePr>
        <p:xfrm>
          <a:off x="7193351" y="1791462"/>
          <a:ext cx="4830656" cy="4342635"/>
        </p:xfrm>
        <a:graphic>
          <a:graphicData uri="http://schemas.openxmlformats.org/drawingml/2006/chart">
            <c:chart xmlns:c="http://schemas.openxmlformats.org/drawingml/2006/chart" xmlns:r="http://schemas.openxmlformats.org/officeDocument/2006/relationships" r:id="rId4"/>
          </a:graphicData>
        </a:graphic>
      </p:graphicFrame>
      <p:sp>
        <p:nvSpPr>
          <p:cNvPr id="14" name="Прямоугольник 13">
            <a:extLst>
              <a:ext uri="{FF2B5EF4-FFF2-40B4-BE49-F238E27FC236}">
                <a16:creationId xmlns:a16="http://schemas.microsoft.com/office/drawing/2014/main" id="{3C314E31-E682-4845-A930-1EF85E9E00BF}"/>
              </a:ext>
            </a:extLst>
          </p:cNvPr>
          <p:cNvSpPr/>
          <p:nvPr/>
        </p:nvSpPr>
        <p:spPr>
          <a:xfrm>
            <a:off x="8408686" y="1916010"/>
            <a:ext cx="2450864" cy="646331"/>
          </a:xfrm>
          <a:prstGeom prst="rect">
            <a:avLst/>
          </a:prstGeom>
        </p:spPr>
        <p:txBody>
          <a:bodyPr wrap="none">
            <a:spAutoFit/>
          </a:bodyPr>
          <a:lstStyle/>
          <a:p>
            <a:r>
              <a:rPr lang="en-US" dirty="0"/>
              <a:t>Having your own gadget</a:t>
            </a:r>
          </a:p>
          <a:p>
            <a:pPr algn="ctr"/>
            <a:r>
              <a:rPr lang="en-US" dirty="0"/>
              <a:t>(Girls) </a:t>
            </a:r>
            <a:endParaRPr lang="ru-RU" dirty="0"/>
          </a:p>
        </p:txBody>
      </p:sp>
      <p:sp>
        <p:nvSpPr>
          <p:cNvPr id="10" name="Прямоугольник 9">
            <a:extLst>
              <a:ext uri="{FF2B5EF4-FFF2-40B4-BE49-F238E27FC236}">
                <a16:creationId xmlns:a16="http://schemas.microsoft.com/office/drawing/2014/main" id="{50ED7770-E49E-43F2-9FE2-B4B4B05961F1}"/>
              </a:ext>
            </a:extLst>
          </p:cNvPr>
          <p:cNvSpPr/>
          <p:nvPr/>
        </p:nvSpPr>
        <p:spPr>
          <a:xfrm>
            <a:off x="4767926" y="1916009"/>
            <a:ext cx="2450864" cy="646331"/>
          </a:xfrm>
          <a:prstGeom prst="rect">
            <a:avLst/>
          </a:prstGeom>
        </p:spPr>
        <p:txBody>
          <a:bodyPr wrap="none">
            <a:spAutoFit/>
          </a:bodyPr>
          <a:lstStyle/>
          <a:p>
            <a:pPr algn="ctr"/>
            <a:r>
              <a:rPr lang="en-US" dirty="0"/>
              <a:t>Having your own gadget</a:t>
            </a:r>
            <a:endParaRPr lang="ru-RU" dirty="0"/>
          </a:p>
          <a:p>
            <a:pPr algn="ctr"/>
            <a:r>
              <a:rPr lang="ru-RU" dirty="0"/>
              <a:t>(</a:t>
            </a:r>
            <a:r>
              <a:rPr lang="en-US" dirty="0"/>
              <a:t>Boys</a:t>
            </a:r>
            <a:r>
              <a:rPr lang="ru-RU" dirty="0"/>
              <a:t>) </a:t>
            </a:r>
          </a:p>
        </p:txBody>
      </p:sp>
    </p:spTree>
    <p:extLst>
      <p:ext uri="{BB962C8B-B14F-4D97-AF65-F5344CB8AC3E}">
        <p14:creationId xmlns:p14="http://schemas.microsoft.com/office/powerpoint/2010/main" val="2027772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686E366-4272-47D1-962B-089B30EEE1AA}"/>
              </a:ext>
            </a:extLst>
          </p:cNvPr>
          <p:cNvSpPr/>
          <p:nvPr/>
        </p:nvSpPr>
        <p:spPr>
          <a:xfrm>
            <a:off x="2327159" y="288226"/>
            <a:ext cx="7867280" cy="400110"/>
          </a:xfrm>
          <a:prstGeom prst="rect">
            <a:avLst/>
          </a:prstGeom>
        </p:spPr>
        <p:txBody>
          <a:bodyPr wrap="square">
            <a:spAutoFit/>
          </a:bodyPr>
          <a:lstStyle/>
          <a:p>
            <a:pPr lvl="0" algn="ctr">
              <a:defRPr/>
            </a:pPr>
            <a:r>
              <a:rPr lang="en-US" sz="2000" b="1" dirty="0">
                <a:solidFill>
                  <a:prstClr val="black"/>
                </a:solidFill>
                <a:latin typeface="Times New Roman" panose="02020603050405020304" pitchFamily="18" charset="0"/>
                <a:ea typeface="Calibri" panose="020F0502020204030204" pitchFamily="34" charset="0"/>
              </a:rPr>
              <a:t>Interaction of primary school children with gadgets </a:t>
            </a:r>
            <a:endParaRPr kumimoji="0" lang="ru-RU"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1" name="Объект 5">
            <a:extLst>
              <a:ext uri="{FF2B5EF4-FFF2-40B4-BE49-F238E27FC236}">
                <a16:creationId xmlns:a16="http://schemas.microsoft.com/office/drawing/2014/main" id="{737D7C1F-4813-432F-B78D-52261BB5A808}"/>
              </a:ext>
            </a:extLst>
          </p:cNvPr>
          <p:cNvGraphicFramePr>
            <a:graphicFrameLocks/>
          </p:cNvGraphicFramePr>
          <p:nvPr>
            <p:extLst/>
          </p:nvPr>
        </p:nvGraphicFramePr>
        <p:xfrm>
          <a:off x="574929" y="1791462"/>
          <a:ext cx="4830656" cy="4342635"/>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a:extLst>
              <a:ext uri="{FF2B5EF4-FFF2-40B4-BE49-F238E27FC236}">
                <a16:creationId xmlns:a16="http://schemas.microsoft.com/office/drawing/2014/main" id="{9263A556-9988-40A8-A2D9-B3895E9159FB}"/>
              </a:ext>
            </a:extLst>
          </p:cNvPr>
          <p:cNvSpPr/>
          <p:nvPr/>
        </p:nvSpPr>
        <p:spPr>
          <a:xfrm>
            <a:off x="1824328" y="2054512"/>
            <a:ext cx="2331857" cy="369332"/>
          </a:xfrm>
          <a:prstGeom prst="rect">
            <a:avLst/>
          </a:prstGeom>
        </p:spPr>
        <p:txBody>
          <a:bodyPr wrap="none">
            <a:spAutoFit/>
          </a:bodyPr>
          <a:lstStyle/>
          <a:p>
            <a:r>
              <a:rPr lang="en-US" dirty="0"/>
              <a:t>A social media account</a:t>
            </a:r>
            <a:endParaRPr lang="ru-RU" dirty="0"/>
          </a:p>
        </p:txBody>
      </p:sp>
      <p:sp>
        <p:nvSpPr>
          <p:cNvPr id="7" name="Прямоугольник 6">
            <a:extLst>
              <a:ext uri="{FF2B5EF4-FFF2-40B4-BE49-F238E27FC236}">
                <a16:creationId xmlns:a16="http://schemas.microsoft.com/office/drawing/2014/main" id="{6B2F17BA-582D-48A7-97B5-103202C79334}"/>
              </a:ext>
            </a:extLst>
          </p:cNvPr>
          <p:cNvSpPr/>
          <p:nvPr/>
        </p:nvSpPr>
        <p:spPr>
          <a:xfrm>
            <a:off x="6260799" y="2023734"/>
            <a:ext cx="4651295" cy="400110"/>
          </a:xfrm>
          <a:prstGeom prst="rect">
            <a:avLst/>
          </a:prstGeom>
        </p:spPr>
        <p:txBody>
          <a:bodyPr wrap="square">
            <a:spAutoFit/>
          </a:bodyPr>
          <a:lstStyle/>
          <a:p>
            <a:r>
              <a:rPr lang="en-US" dirty="0">
                <a:cs typeface="Times New Roman" panose="02020603050405020304" pitchFamily="18" charset="0"/>
              </a:rPr>
              <a:t>Who manages your social media account</a:t>
            </a:r>
            <a:r>
              <a:rPr lang="en-US" sz="2000" dirty="0">
                <a:cs typeface="Times New Roman" panose="02020603050405020304" pitchFamily="18" charset="0"/>
              </a:rPr>
              <a:t>?</a:t>
            </a:r>
            <a:endParaRPr lang="ru-RU" sz="2000" dirty="0">
              <a:cs typeface="Times New Roman" panose="02020603050405020304" pitchFamily="18" charset="0"/>
            </a:endParaRPr>
          </a:p>
        </p:txBody>
      </p:sp>
      <p:graphicFrame>
        <p:nvGraphicFramePr>
          <p:cNvPr id="8" name="Диаграмма 7">
            <a:extLst>
              <a:ext uri="{FF2B5EF4-FFF2-40B4-BE49-F238E27FC236}">
                <a16:creationId xmlns:a16="http://schemas.microsoft.com/office/drawing/2014/main" id="{A721C583-39B1-4904-908F-A51569C1CBA3}"/>
              </a:ext>
            </a:extLst>
          </p:cNvPr>
          <p:cNvGraphicFramePr/>
          <p:nvPr>
            <p:extLst>
              <p:ext uri="{D42A27DB-BD31-4B8C-83A1-F6EECF244321}">
                <p14:modId xmlns:p14="http://schemas.microsoft.com/office/powerpoint/2010/main" val="2398781787"/>
              </p:ext>
            </p:extLst>
          </p:nvPr>
        </p:nvGraphicFramePr>
        <p:xfrm>
          <a:off x="5525693" y="2436852"/>
          <a:ext cx="5464862" cy="3697245"/>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a:extLst>
              <a:ext uri="{FF2B5EF4-FFF2-40B4-BE49-F238E27FC236}">
                <a16:creationId xmlns:a16="http://schemas.microsoft.com/office/drawing/2014/main" id="{15CA0680-DC9C-4A06-AE4D-B8E470622D00}"/>
              </a:ext>
            </a:extLst>
          </p:cNvPr>
          <p:cNvSpPr/>
          <p:nvPr/>
        </p:nvSpPr>
        <p:spPr>
          <a:xfrm>
            <a:off x="5525693" y="2164211"/>
            <a:ext cx="22026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4040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686E366-4272-47D1-962B-089B30EEE1AA}"/>
              </a:ext>
            </a:extLst>
          </p:cNvPr>
          <p:cNvSpPr/>
          <p:nvPr/>
        </p:nvSpPr>
        <p:spPr>
          <a:xfrm>
            <a:off x="1967008" y="421391"/>
            <a:ext cx="7867280" cy="400110"/>
          </a:xfrm>
          <a:prstGeom prst="rect">
            <a:avLst/>
          </a:prstGeom>
        </p:spPr>
        <p:txBody>
          <a:bodyPr wrap="square">
            <a:spAutoFit/>
          </a:bodyPr>
          <a:lstStyle/>
          <a:p>
            <a:pPr lvl="0" algn="ctr">
              <a:defRPr/>
            </a:pPr>
            <a:r>
              <a:rPr lang="en-US" sz="2000" b="1" dirty="0">
                <a:solidFill>
                  <a:prstClr val="black"/>
                </a:solidFill>
                <a:latin typeface="Times New Roman" panose="02020603050405020304" pitchFamily="18" charset="0"/>
                <a:ea typeface="Calibri" panose="020F0502020204030204" pitchFamily="34" charset="0"/>
              </a:rPr>
              <a:t>Communicating with school friends online</a:t>
            </a:r>
          </a:p>
        </p:txBody>
      </p:sp>
      <p:graphicFrame>
        <p:nvGraphicFramePr>
          <p:cNvPr id="13" name="Объект 5">
            <a:extLst>
              <a:ext uri="{FF2B5EF4-FFF2-40B4-BE49-F238E27FC236}">
                <a16:creationId xmlns:a16="http://schemas.microsoft.com/office/drawing/2014/main" id="{EEED1A17-1321-4824-BDA0-581A012A5674}"/>
              </a:ext>
            </a:extLst>
          </p:cNvPr>
          <p:cNvGraphicFramePr>
            <a:graphicFrameLocks/>
          </p:cNvGraphicFramePr>
          <p:nvPr>
            <p:extLst>
              <p:ext uri="{D42A27DB-BD31-4B8C-83A1-F6EECF244321}">
                <p14:modId xmlns:p14="http://schemas.microsoft.com/office/powerpoint/2010/main" val="4140983249"/>
              </p:ext>
            </p:extLst>
          </p:nvPr>
        </p:nvGraphicFramePr>
        <p:xfrm>
          <a:off x="2077374" y="941035"/>
          <a:ext cx="7646548" cy="5699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8257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96A695B1-BC33-49F8-9BB3-7CBBE580A05C}"/>
              </a:ext>
            </a:extLst>
          </p:cNvPr>
          <p:cNvSpPr>
            <a:spLocks noGrp="1"/>
          </p:cNvSpPr>
          <p:nvPr>
            <p:ph sz="half" idx="1"/>
          </p:nvPr>
        </p:nvSpPr>
        <p:spPr>
          <a:xfrm>
            <a:off x="6324600" y="2322671"/>
            <a:ext cx="5181600" cy="3627120"/>
          </a:xfrm>
        </p:spPr>
        <p:txBody>
          <a:bodyPr/>
          <a:lstStyle/>
          <a:p>
            <a:pPr marL="0" indent="0" algn="just">
              <a:buNone/>
            </a:pPr>
            <a:r>
              <a:rPr lang="en-US" dirty="0"/>
              <a:t>The main conclusion of the work is that parents are ignorant of the possibilities of today's digital world aimed at creating apps for the cognitive development of the child, and thus accustom the child to the passive absorption of digital information.</a:t>
            </a:r>
          </a:p>
          <a:p>
            <a:endParaRPr lang="ru-RU" dirty="0"/>
          </a:p>
        </p:txBody>
      </p:sp>
      <p:pic>
        <p:nvPicPr>
          <p:cNvPr id="9" name="Объект 8">
            <a:extLst>
              <a:ext uri="{FF2B5EF4-FFF2-40B4-BE49-F238E27FC236}">
                <a16:creationId xmlns:a16="http://schemas.microsoft.com/office/drawing/2014/main" id="{462B3640-823A-4CDE-8C1E-4562CA596FD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200" y="2322671"/>
            <a:ext cx="5181600" cy="3627120"/>
          </a:xfrm>
        </p:spPr>
      </p:pic>
      <p:sp>
        <p:nvSpPr>
          <p:cNvPr id="10" name="Прямоугольник 9">
            <a:extLst>
              <a:ext uri="{FF2B5EF4-FFF2-40B4-BE49-F238E27FC236}">
                <a16:creationId xmlns:a16="http://schemas.microsoft.com/office/drawing/2014/main" id="{D16CAE72-3B6B-4BF8-B2CD-FFAACB1FF385}"/>
              </a:ext>
            </a:extLst>
          </p:cNvPr>
          <p:cNvSpPr/>
          <p:nvPr/>
        </p:nvSpPr>
        <p:spPr>
          <a:xfrm>
            <a:off x="838200" y="5951543"/>
            <a:ext cx="1624163" cy="215444"/>
          </a:xfrm>
          <a:prstGeom prst="rect">
            <a:avLst/>
          </a:prstGeom>
        </p:spPr>
        <p:txBody>
          <a:bodyPr wrap="none">
            <a:spAutoFit/>
          </a:bodyPr>
          <a:lstStyle/>
          <a:p>
            <a:r>
              <a:rPr lang="en-US" sz="800" dirty="0"/>
              <a:t>Photo taken from an open source.</a:t>
            </a:r>
            <a:endParaRPr lang="ru-RU" sz="800" dirty="0"/>
          </a:p>
        </p:txBody>
      </p:sp>
    </p:spTree>
    <p:extLst>
      <p:ext uri="{BB962C8B-B14F-4D97-AF65-F5344CB8AC3E}">
        <p14:creationId xmlns:p14="http://schemas.microsoft.com/office/powerpoint/2010/main" val="3312084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1684870-1ABF-46E5-A643-70CB8DDFEC4A}"/>
              </a:ext>
            </a:extLst>
          </p:cNvPr>
          <p:cNvSpPr>
            <a:spLocks noGrp="1"/>
          </p:cNvSpPr>
          <p:nvPr>
            <p:ph type="title"/>
          </p:nvPr>
        </p:nvSpPr>
        <p:spPr/>
        <p:txBody>
          <a:bodyPr/>
          <a:lstStyle/>
          <a:p>
            <a:pPr algn="ctr"/>
            <a:r>
              <a:rPr lang="en-US" dirty="0"/>
              <a:t>Thank you for your attention</a:t>
            </a:r>
            <a:endParaRPr lang="ru-RU" dirty="0"/>
          </a:p>
        </p:txBody>
      </p:sp>
    </p:spTree>
    <p:extLst>
      <p:ext uri="{BB962C8B-B14F-4D97-AF65-F5344CB8AC3E}">
        <p14:creationId xmlns:p14="http://schemas.microsoft.com/office/powerpoint/2010/main" val="365205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BD7BDEDF-9202-4F99-AD07-7F1F5678DB4A}"/>
              </a:ext>
            </a:extLst>
          </p:cNvPr>
          <p:cNvSpPr>
            <a:spLocks noGrp="1"/>
          </p:cNvSpPr>
          <p:nvPr>
            <p:ph type="title"/>
          </p:nvPr>
        </p:nvSpPr>
        <p:spPr/>
        <p:txBody>
          <a:bodyPr/>
          <a:lstStyle/>
          <a:p>
            <a:endParaRPr lang="ru-RU" dirty="0"/>
          </a:p>
        </p:txBody>
      </p:sp>
      <p:sp>
        <p:nvSpPr>
          <p:cNvPr id="5" name="Объект 4">
            <a:extLst>
              <a:ext uri="{FF2B5EF4-FFF2-40B4-BE49-F238E27FC236}">
                <a16:creationId xmlns:a16="http://schemas.microsoft.com/office/drawing/2014/main" id="{638434CE-231B-4003-BF8D-4E3F343BD570}"/>
              </a:ext>
            </a:extLst>
          </p:cNvPr>
          <p:cNvSpPr>
            <a:spLocks noGrp="1"/>
          </p:cNvSpPr>
          <p:nvPr>
            <p:ph sz="half" idx="1"/>
          </p:nvPr>
        </p:nvSpPr>
        <p:spPr/>
        <p:txBody>
          <a:bodyPr>
            <a:normAutofit lnSpcReduction="10000"/>
          </a:bodyPr>
          <a:lstStyle/>
          <a:p>
            <a:r>
              <a:rPr lang="en-US" dirty="0"/>
              <a:t>The sudden shift in the child's ratio between real and digital worlds due to the pandemic has raised the question of the benefits and harms of gadgets and the conditions of their use at different stages of ontogenesis. Forced to study online and then do homework using a computer, schoolchildren violated all norms regarding healthy lifestyle. </a:t>
            </a:r>
            <a:endParaRPr lang="ru-RU" dirty="0"/>
          </a:p>
        </p:txBody>
      </p:sp>
      <p:pic>
        <p:nvPicPr>
          <p:cNvPr id="8" name="Объект 7">
            <a:extLst>
              <a:ext uri="{FF2B5EF4-FFF2-40B4-BE49-F238E27FC236}">
                <a16:creationId xmlns:a16="http://schemas.microsoft.com/office/drawing/2014/main" id="{731AF80D-8952-408F-9355-1666F5C7CBA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
        <p:nvSpPr>
          <p:cNvPr id="9" name="Прямоугольник 8">
            <a:extLst>
              <a:ext uri="{FF2B5EF4-FFF2-40B4-BE49-F238E27FC236}">
                <a16:creationId xmlns:a16="http://schemas.microsoft.com/office/drawing/2014/main" id="{E647D3A5-5D01-48C4-85D0-4D0A6A019514}"/>
              </a:ext>
            </a:extLst>
          </p:cNvPr>
          <p:cNvSpPr/>
          <p:nvPr/>
        </p:nvSpPr>
        <p:spPr>
          <a:xfrm>
            <a:off x="6587331" y="6176963"/>
            <a:ext cx="4351338" cy="215444"/>
          </a:xfrm>
          <a:prstGeom prst="rect">
            <a:avLst/>
          </a:prstGeom>
        </p:spPr>
        <p:txBody>
          <a:bodyPr wrap="square">
            <a:spAutoFit/>
          </a:bodyPr>
          <a:lstStyle/>
          <a:p>
            <a:r>
              <a:rPr lang="en-US" sz="800" dirty="0"/>
              <a:t>Photo from the author's archive of the study. The children's parents agreed to its use.</a:t>
            </a:r>
            <a:endParaRPr lang="ru-RU" sz="800" dirty="0"/>
          </a:p>
        </p:txBody>
      </p:sp>
    </p:spTree>
    <p:extLst>
      <p:ext uri="{BB962C8B-B14F-4D97-AF65-F5344CB8AC3E}">
        <p14:creationId xmlns:p14="http://schemas.microsoft.com/office/powerpoint/2010/main" val="167428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4289442919"/>
              </p:ext>
            </p:extLst>
          </p:nvPr>
        </p:nvGraphicFramePr>
        <p:xfrm>
          <a:off x="250556" y="3881152"/>
          <a:ext cx="5535789" cy="3801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Прямоугольник 6"/>
          <p:cNvSpPr/>
          <p:nvPr/>
        </p:nvSpPr>
        <p:spPr>
          <a:xfrm>
            <a:off x="6067442" y="3404989"/>
            <a:ext cx="6096000" cy="738664"/>
          </a:xfrm>
          <a:prstGeom prst="rect">
            <a:avLst/>
          </a:prstGeom>
        </p:spPr>
        <p:txBody>
          <a:bodyPr>
            <a:spAutoFit/>
          </a:bodyPr>
          <a:lstStyle/>
          <a:p>
            <a:r>
              <a:rPr lang="en-US" sz="2400" dirty="0" err="1"/>
              <a:t>Organisation</a:t>
            </a:r>
            <a:r>
              <a:rPr lang="en-US" sz="2400" dirty="0"/>
              <a:t> of the study</a:t>
            </a:r>
            <a:endParaRPr lang="ru-RU" sz="2400" dirty="0"/>
          </a:p>
          <a:p>
            <a:endParaRPr lang="ru-RU" dirty="0"/>
          </a:p>
        </p:txBody>
      </p:sp>
      <p:graphicFrame>
        <p:nvGraphicFramePr>
          <p:cNvPr id="8" name="Схема 7"/>
          <p:cNvGraphicFramePr/>
          <p:nvPr>
            <p:extLst>
              <p:ext uri="{D42A27DB-BD31-4B8C-83A1-F6EECF244321}">
                <p14:modId xmlns:p14="http://schemas.microsoft.com/office/powerpoint/2010/main" val="3016894005"/>
              </p:ext>
            </p:extLst>
          </p:nvPr>
        </p:nvGraphicFramePr>
        <p:xfrm>
          <a:off x="5925830" y="3873885"/>
          <a:ext cx="5956515" cy="27060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Прямоугольник 9">
            <a:extLst>
              <a:ext uri="{FF2B5EF4-FFF2-40B4-BE49-F238E27FC236}">
                <a16:creationId xmlns:a16="http://schemas.microsoft.com/office/drawing/2014/main" id="{B99AFDCB-119F-439E-80E0-3CA63F190DB7}"/>
              </a:ext>
            </a:extLst>
          </p:cNvPr>
          <p:cNvSpPr/>
          <p:nvPr/>
        </p:nvSpPr>
        <p:spPr>
          <a:xfrm>
            <a:off x="366768" y="3429000"/>
            <a:ext cx="6096000" cy="738664"/>
          </a:xfrm>
          <a:prstGeom prst="rect">
            <a:avLst/>
          </a:prstGeom>
        </p:spPr>
        <p:txBody>
          <a:bodyPr>
            <a:spAutoFit/>
          </a:bodyPr>
          <a:lstStyle/>
          <a:p>
            <a:r>
              <a:rPr lang="en-US" sz="2400" dirty="0"/>
              <a:t>Methods</a:t>
            </a:r>
            <a:r>
              <a:rPr lang="ru-RU" sz="2400" dirty="0"/>
              <a:t> </a:t>
            </a:r>
          </a:p>
          <a:p>
            <a:endParaRPr lang="ru-RU" dirty="0"/>
          </a:p>
        </p:txBody>
      </p:sp>
      <p:sp>
        <p:nvSpPr>
          <p:cNvPr id="14" name="Заголовок 7">
            <a:extLst>
              <a:ext uri="{FF2B5EF4-FFF2-40B4-BE49-F238E27FC236}">
                <a16:creationId xmlns:a16="http://schemas.microsoft.com/office/drawing/2014/main" id="{584AD695-ABCE-4A12-BC83-C5EC3DF7F882}"/>
              </a:ext>
            </a:extLst>
          </p:cNvPr>
          <p:cNvSpPr txBox="1">
            <a:spLocks/>
          </p:cNvSpPr>
          <p:nvPr/>
        </p:nvSpPr>
        <p:spPr>
          <a:xfrm>
            <a:off x="366768" y="220615"/>
            <a:ext cx="4786470" cy="124732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Purpose of the study</a:t>
            </a:r>
            <a:endParaRPr lang="ru-RU" b="1" dirty="0"/>
          </a:p>
        </p:txBody>
      </p:sp>
      <p:graphicFrame>
        <p:nvGraphicFramePr>
          <p:cNvPr id="15" name="Объект 1">
            <a:extLst>
              <a:ext uri="{FF2B5EF4-FFF2-40B4-BE49-F238E27FC236}">
                <a16:creationId xmlns:a16="http://schemas.microsoft.com/office/drawing/2014/main" id="{AB4A03E7-369B-42C2-983A-0D49999344C3}"/>
              </a:ext>
            </a:extLst>
          </p:cNvPr>
          <p:cNvGraphicFramePr>
            <a:graphicFrameLocks/>
          </p:cNvGraphicFramePr>
          <p:nvPr>
            <p:extLst>
              <p:ext uri="{D42A27DB-BD31-4B8C-83A1-F6EECF244321}">
                <p14:modId xmlns:p14="http://schemas.microsoft.com/office/powerpoint/2010/main" val="2206532179"/>
              </p:ext>
            </p:extLst>
          </p:nvPr>
        </p:nvGraphicFramePr>
        <p:xfrm>
          <a:off x="309654" y="912088"/>
          <a:ext cx="11515577" cy="183111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Прямоугольник 15">
            <a:extLst>
              <a:ext uri="{FF2B5EF4-FFF2-40B4-BE49-F238E27FC236}">
                <a16:creationId xmlns:a16="http://schemas.microsoft.com/office/drawing/2014/main" id="{54E86DE2-995D-4214-B45E-9B3D543BB781}"/>
              </a:ext>
            </a:extLst>
          </p:cNvPr>
          <p:cNvSpPr/>
          <p:nvPr/>
        </p:nvSpPr>
        <p:spPr>
          <a:xfrm>
            <a:off x="4159964" y="1467940"/>
            <a:ext cx="1738468" cy="584775"/>
          </a:xfrm>
          <a:prstGeom prst="rect">
            <a:avLst/>
          </a:prstGeom>
        </p:spPr>
        <p:txBody>
          <a:bodyPr wrap="square">
            <a:spAutoFit/>
          </a:bodyPr>
          <a:lstStyle/>
          <a:p>
            <a:endParaRPr lang="ru-RU" sz="3200" dirty="0"/>
          </a:p>
        </p:txBody>
      </p:sp>
    </p:spTree>
    <p:extLst>
      <p:ext uri="{BB962C8B-B14F-4D97-AF65-F5344CB8AC3E}">
        <p14:creationId xmlns:p14="http://schemas.microsoft.com/office/powerpoint/2010/main" val="395510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a:extLst>
              <a:ext uri="{FF2B5EF4-FFF2-40B4-BE49-F238E27FC236}">
                <a16:creationId xmlns:a16="http://schemas.microsoft.com/office/drawing/2014/main" id="{E5A533A9-B1BA-4E0F-8284-AAD62BB00F73}"/>
              </a:ext>
            </a:extLst>
          </p:cNvPr>
          <p:cNvGraphicFramePr/>
          <p:nvPr>
            <p:extLst>
              <p:ext uri="{D42A27DB-BD31-4B8C-83A1-F6EECF244321}">
                <p14:modId xmlns:p14="http://schemas.microsoft.com/office/powerpoint/2010/main" val="3384989440"/>
              </p:ext>
            </p:extLst>
          </p:nvPr>
        </p:nvGraphicFramePr>
        <p:xfrm>
          <a:off x="-1394570" y="2042610"/>
          <a:ext cx="8328541" cy="3936507"/>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a:extLst>
              <a:ext uri="{FF2B5EF4-FFF2-40B4-BE49-F238E27FC236}">
                <a16:creationId xmlns:a16="http://schemas.microsoft.com/office/drawing/2014/main" id="{1AB9F0A2-4F6A-474E-AD8F-701CABC8AEB1}"/>
              </a:ext>
            </a:extLst>
          </p:cNvPr>
          <p:cNvSpPr/>
          <p:nvPr/>
        </p:nvSpPr>
        <p:spPr>
          <a:xfrm>
            <a:off x="-139150" y="1398306"/>
            <a:ext cx="5817703" cy="49866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Distribution of parents by age group of children</a:t>
            </a:r>
            <a:endPar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Диаграмма 3">
            <a:extLst>
              <a:ext uri="{FF2B5EF4-FFF2-40B4-BE49-F238E27FC236}">
                <a16:creationId xmlns:a16="http://schemas.microsoft.com/office/drawing/2014/main" id="{F175FB73-D141-47F3-8580-F19820709626}"/>
              </a:ext>
            </a:extLst>
          </p:cNvPr>
          <p:cNvGraphicFramePr/>
          <p:nvPr>
            <p:extLst>
              <p:ext uri="{D42A27DB-BD31-4B8C-83A1-F6EECF244321}">
                <p14:modId xmlns:p14="http://schemas.microsoft.com/office/powerpoint/2010/main" val="1063972849"/>
              </p:ext>
            </p:extLst>
          </p:nvPr>
        </p:nvGraphicFramePr>
        <p:xfrm>
          <a:off x="5678554" y="2319132"/>
          <a:ext cx="6062868" cy="3257426"/>
        </p:xfrm>
        <a:graphic>
          <a:graphicData uri="http://schemas.openxmlformats.org/drawingml/2006/chart">
            <c:chart xmlns:c="http://schemas.openxmlformats.org/drawingml/2006/chart" xmlns:r="http://schemas.openxmlformats.org/officeDocument/2006/relationships" r:id="rId4"/>
          </a:graphicData>
        </a:graphic>
      </p:graphicFrame>
      <p:sp>
        <p:nvSpPr>
          <p:cNvPr id="5" name="Прямоугольник 4">
            <a:extLst>
              <a:ext uri="{FF2B5EF4-FFF2-40B4-BE49-F238E27FC236}">
                <a16:creationId xmlns:a16="http://schemas.microsoft.com/office/drawing/2014/main" id="{EB87171E-2410-422E-934A-5E788F9259C5}"/>
              </a:ext>
            </a:extLst>
          </p:cNvPr>
          <p:cNvSpPr/>
          <p:nvPr/>
        </p:nvSpPr>
        <p:spPr>
          <a:xfrm>
            <a:off x="6513448" y="1416805"/>
            <a:ext cx="4665558" cy="960328"/>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Parents with or without higher education (HE)</a:t>
            </a:r>
            <a:endPar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037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Диаграмма 12"/>
          <p:cNvGraphicFramePr/>
          <p:nvPr>
            <p:extLst/>
          </p:nvPr>
        </p:nvGraphicFramePr>
        <p:xfrm>
          <a:off x="-270985" y="1581450"/>
          <a:ext cx="6089711" cy="4339655"/>
        </p:xfrm>
        <a:graphic>
          <a:graphicData uri="http://schemas.openxmlformats.org/drawingml/2006/chart">
            <c:chart xmlns:c="http://schemas.openxmlformats.org/drawingml/2006/chart" xmlns:r="http://schemas.openxmlformats.org/officeDocument/2006/relationships" r:id="rId2"/>
          </a:graphicData>
        </a:graphic>
      </p:graphicFrame>
      <p:sp>
        <p:nvSpPr>
          <p:cNvPr id="14" name="Стрелка вправо 13"/>
          <p:cNvSpPr/>
          <p:nvPr/>
        </p:nvSpPr>
        <p:spPr>
          <a:xfrm rot="10800000" flipH="1" flipV="1">
            <a:off x="4781168" y="3367410"/>
            <a:ext cx="496052" cy="767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graphicFrame>
        <p:nvGraphicFramePr>
          <p:cNvPr id="17" name="Диаграмма 16"/>
          <p:cNvGraphicFramePr/>
          <p:nvPr>
            <p:extLst/>
          </p:nvPr>
        </p:nvGraphicFramePr>
        <p:xfrm>
          <a:off x="5505820" y="1699713"/>
          <a:ext cx="6089710" cy="4111816"/>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a:extLst>
              <a:ext uri="{FF2B5EF4-FFF2-40B4-BE49-F238E27FC236}">
                <a16:creationId xmlns:a16="http://schemas.microsoft.com/office/drawing/2014/main" id="{19896C1C-328A-454F-936E-0302682C6BB4}"/>
              </a:ext>
            </a:extLst>
          </p:cNvPr>
          <p:cNvSpPr/>
          <p:nvPr/>
        </p:nvSpPr>
        <p:spPr>
          <a:xfrm>
            <a:off x="5505820" y="1486693"/>
            <a:ext cx="31290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sp>
        <p:nvSpPr>
          <p:cNvPr id="2" name="Прямоугольник 1">
            <a:extLst>
              <a:ext uri="{FF2B5EF4-FFF2-40B4-BE49-F238E27FC236}">
                <a16:creationId xmlns:a16="http://schemas.microsoft.com/office/drawing/2014/main" id="{7BBC97AE-EE08-446D-AED5-8C6DB92A9A8E}"/>
              </a:ext>
            </a:extLst>
          </p:cNvPr>
          <p:cNvSpPr/>
          <p:nvPr/>
        </p:nvSpPr>
        <p:spPr>
          <a:xfrm>
            <a:off x="1572907" y="183845"/>
            <a:ext cx="8178732" cy="504625"/>
          </a:xfrm>
          <a:prstGeom prst="rect">
            <a:avLst/>
          </a:prstGeom>
        </p:spPr>
        <p:txBody>
          <a:bodyPr wrap="square">
            <a:spAutoFit/>
          </a:bodyPr>
          <a:lstStyle/>
          <a:p>
            <a:pPr marL="0" marR="0" lvl="0" indent="450215"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 age of the child when he or she was first introduced to the gadget</a:t>
            </a:r>
            <a:endParaRPr kumimoji="0" lang="ru-RU"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62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p:nvPr>
            <p:extLst/>
          </p:nvPr>
        </p:nvGraphicFramePr>
        <p:xfrm>
          <a:off x="641350" y="1253805"/>
          <a:ext cx="4654550" cy="52231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extLst/>
          </p:nvPr>
        </p:nvGraphicFramePr>
        <p:xfrm>
          <a:off x="3772408" y="1253805"/>
          <a:ext cx="7979401" cy="5359515"/>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5991225" y="5848134"/>
            <a:ext cx="130131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Parent answers</a:t>
            </a:r>
            <a:endParaRPr kumimoji="0" lang="ru-RU"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Прямоугольник 10"/>
          <p:cNvSpPr/>
          <p:nvPr/>
        </p:nvSpPr>
        <p:spPr>
          <a:xfrm>
            <a:off x="10228316" y="3634569"/>
            <a:ext cx="94769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64.4</a:t>
            </a:r>
            <a:r>
              <a:rPr kumimoji="0" lang="ru-RU"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sp>
        <p:nvSpPr>
          <p:cNvPr id="3" name="Прямоугольник 2">
            <a:extLst>
              <a:ext uri="{FF2B5EF4-FFF2-40B4-BE49-F238E27FC236}">
                <a16:creationId xmlns:a16="http://schemas.microsoft.com/office/drawing/2014/main" id="{85F9BB5F-AA73-4529-A4BE-DF90DF4D4E3C}"/>
              </a:ext>
            </a:extLst>
          </p:cNvPr>
          <p:cNvSpPr/>
          <p:nvPr/>
        </p:nvSpPr>
        <p:spPr>
          <a:xfrm>
            <a:off x="3048000" y="154325"/>
            <a:ext cx="6096000" cy="498663"/>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Motives for parents to give gadgets to their children</a:t>
            </a:r>
            <a:endPar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014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nvPr>
        </p:nvGraphicFramePr>
        <p:xfrm>
          <a:off x="215562" y="1418102"/>
          <a:ext cx="8720619" cy="610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Диаграмма 9"/>
          <p:cNvGraphicFramePr/>
          <p:nvPr>
            <p:extLst/>
          </p:nvPr>
        </p:nvGraphicFramePr>
        <p:xfrm>
          <a:off x="373328" y="1418102"/>
          <a:ext cx="5662057" cy="4720813"/>
        </p:xfrm>
        <a:graphic>
          <a:graphicData uri="http://schemas.openxmlformats.org/drawingml/2006/chart">
            <c:chart xmlns:c="http://schemas.openxmlformats.org/drawingml/2006/chart" xmlns:r="http://schemas.openxmlformats.org/officeDocument/2006/relationships" r:id="rId8"/>
          </a:graphicData>
        </a:graphic>
      </p:graphicFrame>
      <p:sp>
        <p:nvSpPr>
          <p:cNvPr id="24" name="Стрелка вправо 23"/>
          <p:cNvSpPr/>
          <p:nvPr/>
        </p:nvSpPr>
        <p:spPr>
          <a:xfrm rot="10800000" flipH="1">
            <a:off x="4777508" y="3522259"/>
            <a:ext cx="1257877" cy="512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7" name="Диаграмма 26"/>
          <p:cNvGraphicFramePr/>
          <p:nvPr>
            <p:extLst>
              <p:ext uri="{D42A27DB-BD31-4B8C-83A1-F6EECF244321}">
                <p14:modId xmlns:p14="http://schemas.microsoft.com/office/powerpoint/2010/main" val="595408648"/>
              </p:ext>
            </p:extLst>
          </p:nvPr>
        </p:nvGraphicFramePr>
        <p:xfrm>
          <a:off x="6193151" y="1619249"/>
          <a:ext cx="5421745" cy="4400551"/>
        </p:xfrm>
        <a:graphic>
          <a:graphicData uri="http://schemas.openxmlformats.org/drawingml/2006/chart">
            <c:chart xmlns:c="http://schemas.openxmlformats.org/drawingml/2006/chart" xmlns:r="http://schemas.openxmlformats.org/officeDocument/2006/relationships" r:id="rId9"/>
          </a:graphicData>
        </a:graphic>
      </p:graphicFrame>
      <p:sp>
        <p:nvSpPr>
          <p:cNvPr id="9" name="Прямоугольник 8">
            <a:extLst>
              <a:ext uri="{FF2B5EF4-FFF2-40B4-BE49-F238E27FC236}">
                <a16:creationId xmlns:a16="http://schemas.microsoft.com/office/drawing/2014/main" id="{77993AA1-DB41-4F39-9F41-82605325D787}"/>
              </a:ext>
            </a:extLst>
          </p:cNvPr>
          <p:cNvSpPr/>
          <p:nvPr/>
        </p:nvSpPr>
        <p:spPr>
          <a:xfrm>
            <a:off x="6193151" y="5712023"/>
            <a:ext cx="31290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sp>
        <p:nvSpPr>
          <p:cNvPr id="2" name="Прямоугольник 1">
            <a:extLst>
              <a:ext uri="{FF2B5EF4-FFF2-40B4-BE49-F238E27FC236}">
                <a16:creationId xmlns:a16="http://schemas.microsoft.com/office/drawing/2014/main" id="{E2931136-7C02-4340-92E8-7A6DB8B12D02}"/>
              </a:ext>
            </a:extLst>
          </p:cNvPr>
          <p:cNvSpPr/>
          <p:nvPr/>
        </p:nvSpPr>
        <p:spPr>
          <a:xfrm>
            <a:off x="2445128" y="220422"/>
            <a:ext cx="7180513" cy="498663"/>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Data on children's time spent with gadgets and on the Internet</a:t>
            </a:r>
            <a:endPar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812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a16="http://schemas.microsoft.com/office/drawing/2014/main" id="{6AAE52BE-0F14-4A5C-BA96-83079DAEDB97}"/>
              </a:ext>
            </a:extLst>
          </p:cNvPr>
          <p:cNvGraphicFramePr>
            <a:graphicFrameLocks noGrp="1"/>
          </p:cNvGraphicFramePr>
          <p:nvPr>
            <p:ph idx="1"/>
            <p:extLst/>
          </p:nvPr>
        </p:nvGraphicFramePr>
        <p:xfrm>
          <a:off x="951461" y="1823942"/>
          <a:ext cx="4751559" cy="342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Объект 5">
            <a:extLst>
              <a:ext uri="{FF2B5EF4-FFF2-40B4-BE49-F238E27FC236}">
                <a16:creationId xmlns:a16="http://schemas.microsoft.com/office/drawing/2014/main" id="{65A5478E-0101-4497-904C-BECD1C5F20EF}"/>
              </a:ext>
            </a:extLst>
          </p:cNvPr>
          <p:cNvGraphicFramePr>
            <a:graphicFrameLocks/>
          </p:cNvGraphicFramePr>
          <p:nvPr>
            <p:extLst/>
          </p:nvPr>
        </p:nvGraphicFramePr>
        <p:xfrm>
          <a:off x="3494195" y="1791464"/>
          <a:ext cx="4830656" cy="4342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Объект 5">
            <a:extLst>
              <a:ext uri="{FF2B5EF4-FFF2-40B4-BE49-F238E27FC236}">
                <a16:creationId xmlns:a16="http://schemas.microsoft.com/office/drawing/2014/main" id="{18407E51-8C17-4513-A744-77CF75605316}"/>
              </a:ext>
            </a:extLst>
          </p:cNvPr>
          <p:cNvGraphicFramePr>
            <a:graphicFrameLocks/>
          </p:cNvGraphicFramePr>
          <p:nvPr>
            <p:extLst/>
          </p:nvPr>
        </p:nvGraphicFramePr>
        <p:xfrm>
          <a:off x="6714013" y="1858140"/>
          <a:ext cx="3788818" cy="3460548"/>
        </p:xfrm>
        <a:graphic>
          <a:graphicData uri="http://schemas.openxmlformats.org/drawingml/2006/chart">
            <c:chart xmlns:c="http://schemas.openxmlformats.org/drawingml/2006/chart" xmlns:r="http://schemas.openxmlformats.org/officeDocument/2006/relationships" r:id="rId4"/>
          </a:graphicData>
        </a:graphic>
      </p:graphicFrame>
      <p:sp>
        <p:nvSpPr>
          <p:cNvPr id="10" name="Прямоугольник 9">
            <a:extLst>
              <a:ext uri="{FF2B5EF4-FFF2-40B4-BE49-F238E27FC236}">
                <a16:creationId xmlns:a16="http://schemas.microsoft.com/office/drawing/2014/main" id="{89CC99E4-B88A-4CC8-A2CE-A61127A3DFB5}"/>
              </a:ext>
            </a:extLst>
          </p:cNvPr>
          <p:cNvSpPr/>
          <p:nvPr/>
        </p:nvSpPr>
        <p:spPr>
          <a:xfrm>
            <a:off x="5382311" y="5243252"/>
            <a:ext cx="130131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Parent</a:t>
            </a:r>
            <a:r>
              <a:rPr kumimoji="0" lang="ru-RU"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answers</a:t>
            </a:r>
            <a:endParaRPr kumimoji="0" lang="ru-RU" sz="1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2" name="Прямоугольник 1">
            <a:extLst>
              <a:ext uri="{FF2B5EF4-FFF2-40B4-BE49-F238E27FC236}">
                <a16:creationId xmlns:a16="http://schemas.microsoft.com/office/drawing/2014/main" id="{9686E366-4272-47D1-962B-089B30EEE1AA}"/>
              </a:ext>
            </a:extLst>
          </p:cNvPr>
          <p:cNvSpPr/>
          <p:nvPr/>
        </p:nvSpPr>
        <p:spPr>
          <a:xfrm>
            <a:off x="2327159" y="288226"/>
            <a:ext cx="786728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Number of parents considering how to keep their child safe online</a:t>
            </a:r>
            <a:endParaRPr kumimoji="0" lang="ru-RU"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00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p:cNvGraphicFramePr/>
          <p:nvPr>
            <p:extLst/>
          </p:nvPr>
        </p:nvGraphicFramePr>
        <p:xfrm>
          <a:off x="379389" y="1313630"/>
          <a:ext cx="5805849" cy="4801988"/>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авая фигурная скобка 6"/>
          <p:cNvSpPr/>
          <p:nvPr/>
        </p:nvSpPr>
        <p:spPr>
          <a:xfrm>
            <a:off x="5807306" y="2950349"/>
            <a:ext cx="311319" cy="13257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9" name="Прямая соединительная линия 8"/>
          <p:cNvCxnSpPr/>
          <p:nvPr/>
        </p:nvCxnSpPr>
        <p:spPr>
          <a:xfrm>
            <a:off x="5200717" y="2950348"/>
            <a:ext cx="630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a:cxnSpLocks/>
          </p:cNvCxnSpPr>
          <p:nvPr/>
        </p:nvCxnSpPr>
        <p:spPr>
          <a:xfrm>
            <a:off x="1680883" y="4276048"/>
            <a:ext cx="415021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6225615" y="3351589"/>
            <a:ext cx="1132423" cy="52322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52.8</a:t>
            </a:r>
            <a:r>
              <a:rPr kumimoji="0" lang="ru-RU" sz="2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p:txBody>
      </p:sp>
      <p:sp>
        <p:nvSpPr>
          <p:cNvPr id="13" name="Прямоугольник 12"/>
          <p:cNvSpPr/>
          <p:nvPr/>
        </p:nvSpPr>
        <p:spPr>
          <a:xfrm>
            <a:off x="6593124" y="2106340"/>
            <a:ext cx="5071985" cy="769441"/>
          </a:xfrm>
          <a:prstGeom prst="rect">
            <a:avLst/>
          </a:prstGeom>
        </p:spPr>
        <p:txBody>
          <a:bodyPr wrap="square">
            <a:spAutoFit/>
          </a:bodyPr>
          <a:lstStyle/>
          <a:p>
            <a:pPr lvl="0" algn="ctr">
              <a:defRPr/>
            </a:pPr>
            <a:r>
              <a:rPr kumimoji="0" lang="en-US" sz="22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Calibri" panose="020F0502020204030204" pitchFamily="34" charset="0"/>
                <a:cs typeface="+mn-cs"/>
              </a:rPr>
              <a:t>If parents </a:t>
            </a:r>
            <a:r>
              <a:rPr lang="en-US" sz="2200" dirty="0">
                <a:solidFill>
                  <a:prstClr val="black">
                    <a:lumMod val="65000"/>
                    <a:lumOff val="35000"/>
                  </a:prstClr>
                </a:solidFill>
                <a:latin typeface="Times New Roman" panose="02020603050405020304" pitchFamily="18" charset="0"/>
                <a:ea typeface="Calibri" panose="020F0502020204030204" pitchFamily="34" charset="0"/>
              </a:rPr>
              <a:t>consciously </a:t>
            </a:r>
            <a:r>
              <a:rPr kumimoji="0" lang="en-US" sz="22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Calibri" panose="020F0502020204030204" pitchFamily="34" charset="0"/>
                <a:cs typeface="+mn-cs"/>
              </a:rPr>
              <a:t>give their children a gadget,</a:t>
            </a:r>
            <a:endParaRPr kumimoji="0" lang="ru-RU" sz="2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4" name="Стрелка вниз 13"/>
          <p:cNvSpPr/>
          <p:nvPr/>
        </p:nvSpPr>
        <p:spPr>
          <a:xfrm flipH="1">
            <a:off x="8755044" y="3162464"/>
            <a:ext cx="748146" cy="766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Прямоугольник 14"/>
          <p:cNvSpPr/>
          <p:nvPr/>
        </p:nvSpPr>
        <p:spPr>
          <a:xfrm>
            <a:off x="6636847" y="4215197"/>
            <a:ext cx="498453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prstClr val="black">
                    <a:lumMod val="65000"/>
                    <a:lumOff val="35000"/>
                  </a:prstClr>
                </a:solidFill>
                <a:latin typeface="Times New Roman" panose="02020603050405020304" pitchFamily="18" charset="0"/>
                <a:cs typeface="Times New Roman" panose="02020603050405020304" pitchFamily="18" charset="0"/>
              </a:rPr>
              <a:t>t</a:t>
            </a:r>
            <a:r>
              <a:rPr kumimoji="0" lang="en-US" sz="22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rPr>
              <a:t>he child easily gives it back when parents ask for it</a:t>
            </a:r>
            <a:endParaRPr kumimoji="0" lang="ru-RU" sz="2200" b="0"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mn-ea"/>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F7B87092-D7AE-4ED6-A36F-EEE592E2DB17}"/>
              </a:ext>
            </a:extLst>
          </p:cNvPr>
          <p:cNvSpPr/>
          <p:nvPr/>
        </p:nvSpPr>
        <p:spPr>
          <a:xfrm>
            <a:off x="1501868" y="152117"/>
            <a:ext cx="8658459" cy="498663"/>
          </a:xfrm>
          <a:prstGeom prst="rect">
            <a:avLst/>
          </a:prstGeom>
        </p:spPr>
        <p:txBody>
          <a:bodyPr wrap="square">
            <a:spAutoFit/>
          </a:bodyPr>
          <a:lstStyle/>
          <a:p>
            <a:pPr marL="0" marR="0" lvl="0" indent="450215"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Data on how children respond to parents' requests to put the gadget away</a:t>
            </a:r>
            <a:endPar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761947"/>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789</TotalTime>
  <Words>788</Words>
  <Application>Microsoft Office PowerPoint</Application>
  <PresentationFormat>Широкоэкранный</PresentationFormat>
  <Paragraphs>146</Paragraphs>
  <Slides>17</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Times New Roman</vt:lpstr>
      <vt:lpstr>1_Тема Office</vt:lpstr>
      <vt:lpstr>Cognitive development of children involved in the digital world to varying degrees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Results of factor and regression analysis</vt:lpstr>
      <vt:lpstr>Презентация PowerPoint</vt:lpstr>
      <vt:lpstr>Презентация PowerPoint</vt:lpstr>
      <vt:lpstr>Презентация PowerPoint</vt:lpstr>
      <vt:lpstr>Презентация PowerPoint</vt:lpstr>
      <vt:lpstr>Презентация PowerPoint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UVVR6</dc:creator>
  <cp:lastModifiedBy>UVVR6</cp:lastModifiedBy>
  <cp:revision>27</cp:revision>
  <dcterms:created xsi:type="dcterms:W3CDTF">2021-09-09T07:57:31Z</dcterms:created>
  <dcterms:modified xsi:type="dcterms:W3CDTF">2022-05-19T14:08:21Z</dcterms:modified>
</cp:coreProperties>
</file>