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8500"/>
    <a:srgbClr val="3D615E"/>
    <a:srgbClr val="4A7672"/>
    <a:srgbClr val="92BBB7"/>
    <a:srgbClr val="AC7700"/>
    <a:srgbClr val="F2A700"/>
    <a:srgbClr val="FFCE65"/>
    <a:srgbClr val="FF562F"/>
    <a:srgbClr val="FF3809"/>
    <a:srgbClr val="FF562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51"/>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11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layout/>
    </c:title>
    <c:plotArea>
      <c:layout/>
      <c:pieChart>
        <c:varyColors val="1"/>
        <c:ser>
          <c:idx val="0"/>
          <c:order val="0"/>
          <c:tx>
            <c:strRef>
              <c:f>Лист1!$B$1</c:f>
              <c:strCache>
                <c:ptCount val="1"/>
                <c:pt idx="0">
                  <c:v>Tendency in communication</c:v>
                </c:pt>
              </c:strCache>
            </c:strRef>
          </c:tx>
          <c:dLbls>
            <c:showPercent val="1"/>
            <c:showLeaderLines val="1"/>
          </c:dLbls>
          <c:cat>
            <c:strRef>
              <c:f>Лист1!$A$2:$A$5</c:f>
              <c:strCache>
                <c:ptCount val="3"/>
                <c:pt idx="0">
                  <c:v>Without changes</c:v>
                </c:pt>
                <c:pt idx="1">
                  <c:v>The fear has decreased</c:v>
                </c:pt>
                <c:pt idx="2">
                  <c:v>Positive</c:v>
                </c:pt>
              </c:strCache>
            </c:strRef>
          </c:cat>
          <c:val>
            <c:numRef>
              <c:f>Лист1!$B$2:$B$5</c:f>
              <c:numCache>
                <c:formatCode>General</c:formatCode>
                <c:ptCount val="4"/>
                <c:pt idx="0">
                  <c:v>3</c:v>
                </c:pt>
                <c:pt idx="1">
                  <c:v>5</c:v>
                </c:pt>
                <c:pt idx="2">
                  <c:v>12</c:v>
                </c:pt>
              </c:numCache>
            </c:numRef>
          </c:val>
        </c:ser>
        <c:dLbls>
          <c:showPercent val="1"/>
        </c:dLbls>
        <c:firstSliceAng val="0"/>
      </c:pieChart>
    </c:plotArea>
    <c:legend>
      <c:legendPos val="t"/>
      <c:legendEntry>
        <c:idx val="3"/>
        <c:delete val="1"/>
      </c:legendEntry>
      <c:layout/>
    </c:legend>
    <c:plotVisOnly val="1"/>
  </c:chart>
  <c:txPr>
    <a:bodyPr/>
    <a:lstStyle/>
    <a:p>
      <a:pPr>
        <a:defRPr sz="1800"/>
      </a:pPr>
      <a:endParaRPr lang="ru-RU"/>
    </a:p>
  </c:txPr>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9BD25A9A-4588-F950-15AF-937F795ACB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0" y="1"/>
            <a:ext cx="12192000" cy="6858000"/>
          </a:xfrm>
          <a:prstGeom prst="rect">
            <a:avLst/>
          </a:prstGeom>
        </p:spPr>
      </p:pic>
      <p:sp>
        <p:nvSpPr>
          <p:cNvPr id="2" name="Заголовок 1">
            <a:extLst>
              <a:ext uri="{FF2B5EF4-FFF2-40B4-BE49-F238E27FC236}">
                <a16:creationId xmlns:a16="http://schemas.microsoft.com/office/drawing/2014/main" xmlns="" id="{F4C0F4C0-E091-A02A-D498-287575D9BF7C}"/>
              </a:ext>
            </a:extLst>
          </p:cNvPr>
          <p:cNvSpPr>
            <a:spLocks noGrp="1"/>
          </p:cNvSpPr>
          <p:nvPr>
            <p:ph type="ctrTitle"/>
          </p:nvPr>
        </p:nvSpPr>
        <p:spPr>
          <a:xfrm>
            <a:off x="1524000" y="1750428"/>
            <a:ext cx="9144000" cy="2387600"/>
          </a:xfrm>
        </p:spPr>
        <p:txBody>
          <a:bodyPr anchor="b">
            <a:normAutofit/>
          </a:bodyPr>
          <a:lstStyle>
            <a:lvl1pPr algn="ctr">
              <a:defRPr sz="8000" b="1">
                <a:solidFill>
                  <a:srgbClr val="3D615E"/>
                </a:solidFill>
              </a:defRPr>
            </a:lvl1pPr>
          </a:lstStyle>
          <a:p>
            <a:r>
              <a:rPr lang="ru-RU" dirty="0"/>
              <a:t>Образец заголовка</a:t>
            </a:r>
            <a:endParaRPr lang="x-none" dirty="0"/>
          </a:p>
        </p:txBody>
      </p:sp>
      <p:sp>
        <p:nvSpPr>
          <p:cNvPr id="3" name="Подзаголовок 2">
            <a:extLst>
              <a:ext uri="{FF2B5EF4-FFF2-40B4-BE49-F238E27FC236}">
                <a16:creationId xmlns:a16="http://schemas.microsoft.com/office/drawing/2014/main" xmlns="" id="{322FF636-EAE4-BB90-6DAC-F208C86AC661}"/>
              </a:ext>
            </a:extLst>
          </p:cNvPr>
          <p:cNvSpPr>
            <a:spLocks noGrp="1"/>
          </p:cNvSpPr>
          <p:nvPr>
            <p:ph type="subTitle" idx="1"/>
          </p:nvPr>
        </p:nvSpPr>
        <p:spPr>
          <a:xfrm>
            <a:off x="1524000" y="4249351"/>
            <a:ext cx="9144000" cy="770865"/>
          </a:xfrm>
        </p:spPr>
        <p:txBody>
          <a:bodyPr/>
          <a:lstStyle>
            <a:lvl1pPr marL="0" indent="0" algn="ctr">
              <a:buNone/>
              <a:defRPr sz="2400" b="1">
                <a:solidFill>
                  <a:srgbClr val="C085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dirty="0"/>
              <a:t>Образец подзаголовка</a:t>
            </a:r>
            <a:endParaRPr lang="x-none" dirty="0"/>
          </a:p>
        </p:txBody>
      </p:sp>
      <p:sp>
        <p:nvSpPr>
          <p:cNvPr id="4" name="Дата 3">
            <a:extLst>
              <a:ext uri="{FF2B5EF4-FFF2-40B4-BE49-F238E27FC236}">
                <a16:creationId xmlns:a16="http://schemas.microsoft.com/office/drawing/2014/main" xmlns="" id="{BA49DEA6-0D43-EAA5-9772-F327A1650E5B}"/>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4337A9CA-7EE9-FDBD-18C5-789F9522483B}"/>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CEAED3E4-7070-60FA-BE9D-154D14E48E13}"/>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48529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6BB08A7-43AF-E76D-8BA8-85829519565F}"/>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xmlns="" id="{C256426A-677C-E18E-047B-E1407D8380D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1981C7E2-0ECF-266C-6645-666A7DDFB315}"/>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22B63812-BBDB-1132-77E9-18DCB9268023}"/>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232A74AB-F6B9-D610-E9B2-186A78AB5FAB}"/>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125429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29FCF4AF-A827-0D51-17F4-89774A9D5C97}"/>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a16="http://schemas.microsoft.com/office/drawing/2014/main" xmlns="" id="{480E2A35-41BA-F516-C251-EA551E2F2EA5}"/>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B39872F5-BC5D-D839-E315-5CFB72BE1C7F}"/>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21C74A1E-333E-7E3C-F452-D7D94E36DCC1}"/>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E07CA703-AD0A-1741-02BC-3F9D5CE421C0}"/>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43167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54E9FD6-471F-7AB8-0AE8-82B25BB8E27B}"/>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xmlns="" id="{F5885101-1B29-3AD7-901C-A00DD833343E}"/>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73C61163-4E90-987D-5F9C-A480D6C7A244}"/>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A152BA18-474E-BCBB-034E-7865B7F1CBE4}"/>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82824B9E-A8C2-3562-1A8F-0E5346A1A880}"/>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210694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690D2A3-3F6C-6939-2878-0EAE4B2873F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a16="http://schemas.microsoft.com/office/drawing/2014/main" xmlns="" id="{B2DBBCE6-69E4-A973-E95E-6D82130EFE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EB8DE9A9-84C5-5FDB-6F71-1926140C290F}"/>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88F8C557-803E-78D5-67EE-C47E8DE4A214}"/>
              </a:ext>
            </a:extLst>
          </p:cNvPr>
          <p:cNvSpPr>
            <a:spLocks noGrp="1"/>
          </p:cNvSpPr>
          <p:nvPr>
            <p:ph type="ftr" sz="quarter" idx="11"/>
          </p:nvPr>
        </p:nvSpPr>
        <p:spPr/>
        <p:txBody>
          <a:bodyPr/>
          <a:lstStyle/>
          <a:p>
            <a:endParaRPr lang="x-none"/>
          </a:p>
        </p:txBody>
      </p:sp>
      <p:sp>
        <p:nvSpPr>
          <p:cNvPr id="6" name="Номер слайда 5">
            <a:extLst>
              <a:ext uri="{FF2B5EF4-FFF2-40B4-BE49-F238E27FC236}">
                <a16:creationId xmlns:a16="http://schemas.microsoft.com/office/drawing/2014/main" xmlns="" id="{D805E29A-7F00-A7F2-D3FD-72C6846FFEAD}"/>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258305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F637ACDF-AABE-1E29-7CA1-4181F4652C9A}"/>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a16="http://schemas.microsoft.com/office/drawing/2014/main" xmlns="" id="{DCAE7B99-9866-765E-51B5-A160D072F22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a16="http://schemas.microsoft.com/office/drawing/2014/main" xmlns="" id="{61EFC735-9C92-33C4-CB27-28192C19EE3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a16="http://schemas.microsoft.com/office/drawing/2014/main" xmlns="" id="{8C90C563-D8D3-4A61-99B0-762911310272}"/>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6" name="Нижний колонтитул 5">
            <a:extLst>
              <a:ext uri="{FF2B5EF4-FFF2-40B4-BE49-F238E27FC236}">
                <a16:creationId xmlns:a16="http://schemas.microsoft.com/office/drawing/2014/main" xmlns="" id="{23BEDDF3-CE4A-ED6D-97BA-DDD50E3316C2}"/>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45E49543-9736-8E7D-49C9-CBF2EE07AD9A}"/>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828939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0D07B37-EFC5-016D-E633-F8D4145FACE2}"/>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a16="http://schemas.microsoft.com/office/drawing/2014/main" xmlns="" id="{BF4A2552-4E03-4F13-C57D-1835344903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166F37C0-B8A2-5FDB-65F3-3037643D09F5}"/>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a16="http://schemas.microsoft.com/office/drawing/2014/main" xmlns="" id="{028CC84B-14B8-6224-6865-B54FC32FAB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C411F1BB-5D1D-7C41-A3F9-0BE3649AE74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a16="http://schemas.microsoft.com/office/drawing/2014/main" xmlns="" id="{29135937-DE84-D594-266C-F2327F922506}"/>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8" name="Нижний колонтитул 7">
            <a:extLst>
              <a:ext uri="{FF2B5EF4-FFF2-40B4-BE49-F238E27FC236}">
                <a16:creationId xmlns:a16="http://schemas.microsoft.com/office/drawing/2014/main" xmlns="" id="{3EA01070-3C01-F0D8-1B99-1C82E2761337}"/>
              </a:ext>
            </a:extLst>
          </p:cNvPr>
          <p:cNvSpPr>
            <a:spLocks noGrp="1"/>
          </p:cNvSpPr>
          <p:nvPr>
            <p:ph type="ftr" sz="quarter" idx="11"/>
          </p:nvPr>
        </p:nvSpPr>
        <p:spPr/>
        <p:txBody>
          <a:bodyPr/>
          <a:lstStyle/>
          <a:p>
            <a:endParaRPr lang="x-none"/>
          </a:p>
        </p:txBody>
      </p:sp>
      <p:sp>
        <p:nvSpPr>
          <p:cNvPr id="9" name="Номер слайда 8">
            <a:extLst>
              <a:ext uri="{FF2B5EF4-FFF2-40B4-BE49-F238E27FC236}">
                <a16:creationId xmlns:a16="http://schemas.microsoft.com/office/drawing/2014/main" xmlns="" id="{0B4BB968-51C7-D0F3-E8DF-4896C9D7BD74}"/>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2013344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7BAA0F14-3B6F-2216-BD66-A58F4558775A}"/>
              </a:ext>
            </a:extLst>
          </p:cNvPr>
          <p:cNvSpPr>
            <a:spLocks noGrp="1"/>
          </p:cNvSpPr>
          <p:nvPr>
            <p:ph type="title"/>
          </p:nvPr>
        </p:nvSpPr>
        <p:spPr/>
        <p:txBody>
          <a:bodyPr/>
          <a:lstStyle/>
          <a:p>
            <a:r>
              <a:rPr lang="ru-RU"/>
              <a:t>Образец заголовка</a:t>
            </a:r>
            <a:endParaRPr lang="x-none"/>
          </a:p>
        </p:txBody>
      </p:sp>
      <p:sp>
        <p:nvSpPr>
          <p:cNvPr id="3" name="Дата 2">
            <a:extLst>
              <a:ext uri="{FF2B5EF4-FFF2-40B4-BE49-F238E27FC236}">
                <a16:creationId xmlns:a16="http://schemas.microsoft.com/office/drawing/2014/main" xmlns="" id="{13D3BED4-F4B4-CAC5-B220-9109229CEC3C}"/>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4" name="Нижний колонтитул 3">
            <a:extLst>
              <a:ext uri="{FF2B5EF4-FFF2-40B4-BE49-F238E27FC236}">
                <a16:creationId xmlns:a16="http://schemas.microsoft.com/office/drawing/2014/main" xmlns="" id="{E348B434-CAEE-C91F-E1F7-28A555C2D89B}"/>
              </a:ext>
            </a:extLst>
          </p:cNvPr>
          <p:cNvSpPr>
            <a:spLocks noGrp="1"/>
          </p:cNvSpPr>
          <p:nvPr>
            <p:ph type="ftr" sz="quarter" idx="11"/>
          </p:nvPr>
        </p:nvSpPr>
        <p:spPr/>
        <p:txBody>
          <a:bodyPr/>
          <a:lstStyle/>
          <a:p>
            <a:endParaRPr lang="x-none"/>
          </a:p>
        </p:txBody>
      </p:sp>
      <p:sp>
        <p:nvSpPr>
          <p:cNvPr id="5" name="Номер слайда 4">
            <a:extLst>
              <a:ext uri="{FF2B5EF4-FFF2-40B4-BE49-F238E27FC236}">
                <a16:creationId xmlns:a16="http://schemas.microsoft.com/office/drawing/2014/main" xmlns="" id="{53B469EE-F053-0AD2-2716-97837215FBD6}"/>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2443852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88DE3E20-4CBE-56E2-4155-AD031161931F}"/>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3" name="Нижний колонтитул 2">
            <a:extLst>
              <a:ext uri="{FF2B5EF4-FFF2-40B4-BE49-F238E27FC236}">
                <a16:creationId xmlns:a16="http://schemas.microsoft.com/office/drawing/2014/main" xmlns="" id="{3546CAF5-BC96-9D37-926C-697F710EA0D4}"/>
              </a:ext>
            </a:extLst>
          </p:cNvPr>
          <p:cNvSpPr>
            <a:spLocks noGrp="1"/>
          </p:cNvSpPr>
          <p:nvPr>
            <p:ph type="ftr" sz="quarter" idx="11"/>
          </p:nvPr>
        </p:nvSpPr>
        <p:spPr/>
        <p:txBody>
          <a:bodyPr/>
          <a:lstStyle/>
          <a:p>
            <a:endParaRPr lang="x-none"/>
          </a:p>
        </p:txBody>
      </p:sp>
      <p:sp>
        <p:nvSpPr>
          <p:cNvPr id="4" name="Номер слайда 3">
            <a:extLst>
              <a:ext uri="{FF2B5EF4-FFF2-40B4-BE49-F238E27FC236}">
                <a16:creationId xmlns:a16="http://schemas.microsoft.com/office/drawing/2014/main" xmlns="" id="{CAA3200E-13FF-E654-CF5E-6D4DBE5989F1}"/>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228403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6A62C23-9938-47AC-347B-2F955301FE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a16="http://schemas.microsoft.com/office/drawing/2014/main" xmlns="" id="{98010739-720D-60CE-4B14-8ED9E1E4996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a16="http://schemas.microsoft.com/office/drawing/2014/main" xmlns="" id="{C25B897A-A13E-BEB4-72C0-7707CB0720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79837B4-C988-E07B-E3F4-89FDB12E193F}"/>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6" name="Нижний колонтитул 5">
            <a:extLst>
              <a:ext uri="{FF2B5EF4-FFF2-40B4-BE49-F238E27FC236}">
                <a16:creationId xmlns:a16="http://schemas.microsoft.com/office/drawing/2014/main" xmlns="" id="{66A46F2C-43D2-F901-6E8E-DCEF64363D9A}"/>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766B9DB4-8B25-ADC6-8FA0-9A7DB73FBB25}"/>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55580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AF64C891-7065-88A8-43A8-96D9D02099C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a16="http://schemas.microsoft.com/office/drawing/2014/main" xmlns="" id="{CC24D8D8-539A-706E-339B-4A981AF18F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a:extLst>
              <a:ext uri="{FF2B5EF4-FFF2-40B4-BE49-F238E27FC236}">
                <a16:creationId xmlns:a16="http://schemas.microsoft.com/office/drawing/2014/main" xmlns="" id="{64242E42-4474-8264-6B5C-77BE8C768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1AF29A36-0C66-5B35-424B-99AE88980C15}"/>
              </a:ext>
            </a:extLst>
          </p:cNvPr>
          <p:cNvSpPr>
            <a:spLocks noGrp="1"/>
          </p:cNvSpPr>
          <p:nvPr>
            <p:ph type="dt" sz="half" idx="10"/>
          </p:nvPr>
        </p:nvSpPr>
        <p:spPr/>
        <p:txBody>
          <a:bodyPr/>
          <a:lstStyle/>
          <a:p>
            <a:fld id="{61271D1A-1E00-4F00-9601-127C15B7BBB5}" type="datetimeFigureOut">
              <a:rPr lang="x-none" smtClean="0"/>
              <a:pPr/>
              <a:t>20.05.2023</a:t>
            </a:fld>
            <a:endParaRPr lang="x-none"/>
          </a:p>
        </p:txBody>
      </p:sp>
      <p:sp>
        <p:nvSpPr>
          <p:cNvPr id="6" name="Нижний колонтитул 5">
            <a:extLst>
              <a:ext uri="{FF2B5EF4-FFF2-40B4-BE49-F238E27FC236}">
                <a16:creationId xmlns:a16="http://schemas.microsoft.com/office/drawing/2014/main" xmlns="" id="{2BB1A4CB-776E-ECA2-15C5-5421DDB86194}"/>
              </a:ext>
            </a:extLst>
          </p:cNvPr>
          <p:cNvSpPr>
            <a:spLocks noGrp="1"/>
          </p:cNvSpPr>
          <p:nvPr>
            <p:ph type="ftr" sz="quarter" idx="11"/>
          </p:nvPr>
        </p:nvSpPr>
        <p:spPr/>
        <p:txBody>
          <a:bodyPr/>
          <a:lstStyle/>
          <a:p>
            <a:endParaRPr lang="x-none"/>
          </a:p>
        </p:txBody>
      </p:sp>
      <p:sp>
        <p:nvSpPr>
          <p:cNvPr id="7" name="Номер слайда 6">
            <a:extLst>
              <a:ext uri="{FF2B5EF4-FFF2-40B4-BE49-F238E27FC236}">
                <a16:creationId xmlns:a16="http://schemas.microsoft.com/office/drawing/2014/main" xmlns="" id="{A1A049A5-218E-4FD0-D648-9991B861415F}"/>
              </a:ext>
            </a:extLst>
          </p:cNvPr>
          <p:cNvSpPr>
            <a:spLocks noGrp="1"/>
          </p:cNvSpPr>
          <p:nvPr>
            <p:ph type="sldNum" sz="quarter" idx="12"/>
          </p:nvPr>
        </p:nvSpPr>
        <p:spPr/>
        <p:txBody>
          <a:body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3493764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Рисунок 7">
            <a:extLst>
              <a:ext uri="{FF2B5EF4-FFF2-40B4-BE49-F238E27FC236}">
                <a16:creationId xmlns:a16="http://schemas.microsoft.com/office/drawing/2014/main" xmlns="" id="{24F4D78A-B50F-94B9-8230-DEB2A9DF2FE2}"/>
              </a:ext>
            </a:extLst>
          </p:cNvPr>
          <p:cNvPicPr>
            <a:picLocks noChangeAspect="1"/>
          </p:cNvPicPr>
          <p:nvPr userDrawn="1"/>
        </p:nvPicPr>
        <p:blipFill>
          <a:blip r:embed="rId13" cstate="print">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Заголовок 1">
            <a:extLst>
              <a:ext uri="{FF2B5EF4-FFF2-40B4-BE49-F238E27FC236}">
                <a16:creationId xmlns:a16="http://schemas.microsoft.com/office/drawing/2014/main" xmlns="" id="{1A7EFCD6-5BC6-6749-8FAA-9E8DA50E94CB}"/>
              </a:ext>
            </a:extLst>
          </p:cNvPr>
          <p:cNvSpPr>
            <a:spLocks noGrp="1"/>
          </p:cNvSpPr>
          <p:nvPr>
            <p:ph type="title"/>
          </p:nvPr>
        </p:nvSpPr>
        <p:spPr>
          <a:xfrm>
            <a:off x="1050637" y="594592"/>
            <a:ext cx="10515600" cy="549996"/>
          </a:xfrm>
          <a:prstGeom prst="rect">
            <a:avLst/>
          </a:prstGeom>
        </p:spPr>
        <p:txBody>
          <a:bodyPr vert="horz" lIns="91440" tIns="45720" rIns="91440" bIns="45720" rtlCol="0" anchor="ctr">
            <a:normAutofit/>
          </a:bodyPr>
          <a:lstStyle/>
          <a:p>
            <a:r>
              <a:rPr lang="ru-RU" dirty="0"/>
              <a:t>Образец заголовка</a:t>
            </a:r>
            <a:endParaRPr lang="x-none" dirty="0"/>
          </a:p>
        </p:txBody>
      </p:sp>
      <p:sp>
        <p:nvSpPr>
          <p:cNvPr id="3" name="Текст 2">
            <a:extLst>
              <a:ext uri="{FF2B5EF4-FFF2-40B4-BE49-F238E27FC236}">
                <a16:creationId xmlns:a16="http://schemas.microsoft.com/office/drawing/2014/main" xmlns="" id="{8E69D9BB-4AD5-71FB-6382-1AF1D448FB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a16="http://schemas.microsoft.com/office/drawing/2014/main" xmlns="" id="{A4608568-69F3-FE8F-4490-7FEA508254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271D1A-1E00-4F00-9601-127C15B7BBB5}" type="datetimeFigureOut">
              <a:rPr lang="x-none" smtClean="0"/>
              <a:pPr/>
              <a:t>20.05.2023</a:t>
            </a:fld>
            <a:endParaRPr lang="x-none"/>
          </a:p>
        </p:txBody>
      </p:sp>
      <p:sp>
        <p:nvSpPr>
          <p:cNvPr id="5" name="Нижний колонтитул 4">
            <a:extLst>
              <a:ext uri="{FF2B5EF4-FFF2-40B4-BE49-F238E27FC236}">
                <a16:creationId xmlns:a16="http://schemas.microsoft.com/office/drawing/2014/main" xmlns="" id="{EA196CBD-027C-1CAC-0387-63E908E5D0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p>
        </p:txBody>
      </p:sp>
      <p:sp>
        <p:nvSpPr>
          <p:cNvPr id="6" name="Номер слайда 5">
            <a:extLst>
              <a:ext uri="{FF2B5EF4-FFF2-40B4-BE49-F238E27FC236}">
                <a16:creationId xmlns:a16="http://schemas.microsoft.com/office/drawing/2014/main" xmlns="" id="{98EFBBCB-ABF7-6E53-505E-FC5EDC84A9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E06B0-1090-416B-897D-0C6E44530F4B}" type="slidenum">
              <a:rPr lang="x-none" smtClean="0"/>
              <a:pPr/>
              <a:t>‹#›</a:t>
            </a:fld>
            <a:endParaRPr lang="x-none"/>
          </a:p>
        </p:txBody>
      </p:sp>
    </p:spTree>
    <p:extLst>
      <p:ext uri="{BB962C8B-B14F-4D97-AF65-F5344CB8AC3E}">
        <p14:creationId xmlns:p14="http://schemas.microsoft.com/office/powerpoint/2010/main" xmlns="" val="15921582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rgbClr val="FF562F"/>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00E4111-9633-9AD3-ED69-D2F3150F1370}"/>
              </a:ext>
            </a:extLst>
          </p:cNvPr>
          <p:cNvSpPr>
            <a:spLocks noGrp="1"/>
          </p:cNvSpPr>
          <p:nvPr>
            <p:ph type="ctrTitle"/>
          </p:nvPr>
        </p:nvSpPr>
        <p:spPr>
          <a:xfrm>
            <a:off x="1608405" y="2369406"/>
            <a:ext cx="9144000" cy="2387600"/>
          </a:xfrm>
        </p:spPr>
        <p:txBody>
          <a:bodyPr>
            <a:noAutofit/>
          </a:bodyPr>
          <a:lstStyle/>
          <a:p>
            <a:r>
              <a:rPr lang="en-US" sz="6000" dirty="0" smtClean="0"/>
              <a:t>Virtual communication as a way of establishing informal communication for children with special needs</a:t>
            </a:r>
            <a:endParaRPr lang="x-none" sz="6000" dirty="0"/>
          </a:p>
        </p:txBody>
      </p:sp>
    </p:spTree>
    <p:extLst>
      <p:ext uri="{BB962C8B-B14F-4D97-AF65-F5344CB8AC3E}">
        <p14:creationId xmlns:p14="http://schemas.microsoft.com/office/powerpoint/2010/main" xmlns="" val="984180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Прямоугольник 19"/>
          <p:cNvSpPr/>
          <p:nvPr/>
        </p:nvSpPr>
        <p:spPr>
          <a:xfrm>
            <a:off x="1252024" y="1026942"/>
            <a:ext cx="10086536" cy="4524315"/>
          </a:xfrm>
          <a:prstGeom prst="rect">
            <a:avLst/>
          </a:prstGeom>
        </p:spPr>
        <p:txBody>
          <a:bodyPr wrap="square">
            <a:spAutoFit/>
          </a:bodyPr>
          <a:lstStyle/>
          <a:p>
            <a:pPr>
              <a:buNone/>
            </a:pPr>
            <a:r>
              <a:rPr lang="en-US" sz="3200" dirty="0" smtClean="0"/>
              <a:t>Relevance</a:t>
            </a:r>
            <a:endParaRPr lang="ru-RU" sz="3200" dirty="0" smtClean="0"/>
          </a:p>
          <a:p>
            <a:pPr indent="457200">
              <a:buNone/>
            </a:pPr>
            <a:r>
              <a:rPr lang="en-US" sz="3200" dirty="0" smtClean="0"/>
              <a:t>In </a:t>
            </a:r>
            <a:r>
              <a:rPr lang="en-US" sz="3200" dirty="0" smtClean="0"/>
              <a:t>the modern world the problem of children inclusion has become very acute. Possibility to communicate is in high demand among children with special needs.  Speech barriers can easily be overcome by using social networks and various chat rooms for communication. With virtual communication, shyness and avoidance of communication are reduced for both normal children and children with special needs.</a:t>
            </a:r>
            <a:endParaRPr lang="ru-RU" sz="3200" dirty="0"/>
          </a:p>
        </p:txBody>
      </p:sp>
    </p:spTree>
    <p:extLst>
      <p:ext uri="{BB962C8B-B14F-4D97-AF65-F5344CB8AC3E}">
        <p14:creationId xmlns:p14="http://schemas.microsoft.com/office/powerpoint/2010/main" xmlns="" val="4190436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noGrp="1"/>
          </p:cNvSpPr>
          <p:nvPr>
            <p:ph idx="1"/>
          </p:nvPr>
        </p:nvSpPr>
        <p:spPr>
          <a:xfrm>
            <a:off x="1508553" y="1747061"/>
            <a:ext cx="9759668" cy="4710009"/>
          </a:xfrm>
        </p:spPr>
        <p:txBody>
          <a:bodyPr>
            <a:normAutofit/>
          </a:bodyPr>
          <a:lstStyle/>
          <a:p>
            <a:pPr>
              <a:buNone/>
            </a:pPr>
            <a:r>
              <a:rPr lang="en-US" sz="3200" i="1" dirty="0" smtClean="0"/>
              <a:t>The objective of this study</a:t>
            </a:r>
            <a:r>
              <a:rPr lang="en-US" sz="3200" dirty="0" smtClean="0"/>
              <a:t> is to reveal positive tendency in communication in the Internet among children with special needs. </a:t>
            </a:r>
            <a:endParaRPr lang="ru-RU" sz="3200" dirty="0" smtClean="0"/>
          </a:p>
          <a:p>
            <a:pPr>
              <a:buNone/>
            </a:pPr>
            <a:r>
              <a:rPr lang="en-US" sz="3200" i="1" dirty="0" smtClean="0"/>
              <a:t>The method of the study</a:t>
            </a:r>
            <a:r>
              <a:rPr lang="en-US" sz="3200" dirty="0" smtClean="0"/>
              <a:t> is the questionnaire which has been written and adapted for the respondents. The respondents are 20 persons (teenagers with special needs aged from 13 to 17). </a:t>
            </a:r>
            <a:endParaRPr lang="ru-RU" sz="3200" dirty="0" smtClean="0"/>
          </a:p>
          <a:p>
            <a:endParaRPr lang="ru-RU" sz="3200" dirty="0"/>
          </a:p>
        </p:txBody>
      </p:sp>
    </p:spTree>
    <p:extLst>
      <p:ext uri="{BB962C8B-B14F-4D97-AF65-F5344CB8AC3E}">
        <p14:creationId xmlns:p14="http://schemas.microsoft.com/office/powerpoint/2010/main" xmlns="" val="4190436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noGrp="1"/>
          </p:cNvSpPr>
          <p:nvPr>
            <p:ph idx="1"/>
          </p:nvPr>
        </p:nvSpPr>
        <p:spPr>
          <a:xfrm>
            <a:off x="1269402" y="1288191"/>
            <a:ext cx="10041022" cy="5035236"/>
          </a:xfrm>
        </p:spPr>
        <p:txBody>
          <a:bodyPr>
            <a:normAutofit/>
          </a:bodyPr>
          <a:lstStyle/>
          <a:p>
            <a:pPr indent="228600">
              <a:buNone/>
            </a:pPr>
            <a:r>
              <a:rPr lang="en-US" sz="3200" i="1" dirty="0" smtClean="0"/>
              <a:t>Main results: </a:t>
            </a:r>
            <a:r>
              <a:rPr lang="en-US" sz="3200" dirty="0" smtClean="0"/>
              <a:t>3 respondents out of 20 have not changed their views on communication with their peers. </a:t>
            </a:r>
            <a:endParaRPr lang="ru-RU" sz="3200" dirty="0" smtClean="0"/>
          </a:p>
          <a:p>
            <a:pPr indent="228600">
              <a:buNone/>
            </a:pPr>
            <a:r>
              <a:rPr lang="en-US" sz="3200" dirty="0" smtClean="0"/>
              <a:t>Another </a:t>
            </a:r>
            <a:r>
              <a:rPr lang="en-US" sz="3200" dirty="0" smtClean="0"/>
              <a:t>5 respondents have felt that shyness before communication has been reduced. </a:t>
            </a:r>
            <a:endParaRPr lang="ru-RU" sz="3200" dirty="0" smtClean="0"/>
          </a:p>
          <a:p>
            <a:pPr indent="228600">
              <a:buNone/>
            </a:pPr>
            <a:r>
              <a:rPr lang="en-US" sz="3200" dirty="0" smtClean="0"/>
              <a:t>The </a:t>
            </a:r>
            <a:r>
              <a:rPr lang="en-US" sz="3200" dirty="0" smtClean="0"/>
              <a:t>remaining 13 people have had positive interaction experience. They are willing to continue communication in social networks and have found online pen pals.</a:t>
            </a:r>
            <a:endParaRPr lang="ru-RU" sz="3200" dirty="0" smtClean="0"/>
          </a:p>
          <a:p>
            <a:pPr>
              <a:buNone/>
            </a:pPr>
            <a:endParaRPr lang="ru-RU" sz="3200" dirty="0"/>
          </a:p>
        </p:txBody>
      </p:sp>
    </p:spTree>
    <p:extLst>
      <p:ext uri="{BB962C8B-B14F-4D97-AF65-F5344CB8AC3E}">
        <p14:creationId xmlns:p14="http://schemas.microsoft.com/office/powerpoint/2010/main" xmlns="" val="4190436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897440" y="1387733"/>
          <a:ext cx="3888432" cy="3672408"/>
        </p:xfrm>
        <a:graphic>
          <a:graphicData uri="http://schemas.openxmlformats.org/drawingml/2006/table">
            <a:tbl>
              <a:tblPr firstRow="1" bandRow="1">
                <a:tableStyleId>{21E4AEA4-8DFA-4A89-87EB-49C32662AFE0}</a:tableStyleId>
              </a:tblPr>
              <a:tblGrid>
                <a:gridCol w="2376264"/>
                <a:gridCol w="1512168"/>
              </a:tblGrid>
              <a:tr h="918102">
                <a:tc gridSpan="2">
                  <a:txBody>
                    <a:bodyPr/>
                    <a:lstStyle/>
                    <a:p>
                      <a:pPr algn="ctr"/>
                      <a:endParaRPr lang="ru-RU" dirty="0" smtClean="0"/>
                    </a:p>
                    <a:p>
                      <a:pPr algn="ctr"/>
                      <a:r>
                        <a:rPr lang="en-US" dirty="0" smtClean="0"/>
                        <a:t>Tendency in communication</a:t>
                      </a:r>
                      <a:r>
                        <a:rPr lang="ru-RU" dirty="0" smtClean="0"/>
                        <a:t>5</a:t>
                      </a:r>
                      <a:endParaRPr lang="ru-RU" dirty="0"/>
                    </a:p>
                  </a:txBody>
                  <a:tcPr/>
                </a:tc>
                <a:tc hMerge="1">
                  <a:txBody>
                    <a:bodyPr/>
                    <a:lstStyle/>
                    <a:p>
                      <a:endParaRPr lang="ru-RU" dirty="0"/>
                    </a:p>
                  </a:txBody>
                  <a:tcPr/>
                </a:tc>
              </a:tr>
              <a:tr h="918102">
                <a:tc>
                  <a:txBody>
                    <a:bodyPr/>
                    <a:lstStyle/>
                    <a:p>
                      <a:endParaRPr lang="ru-RU" dirty="0" smtClean="0"/>
                    </a:p>
                    <a:p>
                      <a:r>
                        <a:rPr lang="en-US" dirty="0" smtClean="0"/>
                        <a:t>Without changes</a:t>
                      </a:r>
                      <a:endParaRPr lang="ru-RU" dirty="0"/>
                    </a:p>
                  </a:txBody>
                  <a:tcPr/>
                </a:tc>
                <a:tc>
                  <a:txBody>
                    <a:bodyPr/>
                    <a:lstStyle/>
                    <a:p>
                      <a:endParaRPr lang="ru-RU" dirty="0" smtClean="0"/>
                    </a:p>
                    <a:p>
                      <a:r>
                        <a:rPr lang="ru-RU" dirty="0" smtClean="0"/>
                        <a:t>5</a:t>
                      </a:r>
                      <a:endParaRPr lang="ru-RU" dirty="0"/>
                    </a:p>
                  </a:txBody>
                  <a:tcPr/>
                </a:tc>
              </a:tr>
              <a:tr h="918102">
                <a:tc>
                  <a:txBody>
                    <a:bodyPr/>
                    <a:lstStyle/>
                    <a:p>
                      <a:endParaRPr lang="ru-RU" dirty="0" smtClean="0"/>
                    </a:p>
                    <a:p>
                      <a:r>
                        <a:rPr lang="en-US" dirty="0" smtClean="0"/>
                        <a:t>The fear has decreased</a:t>
                      </a:r>
                      <a:endParaRPr lang="ru-RU" dirty="0"/>
                    </a:p>
                  </a:txBody>
                  <a:tcPr/>
                </a:tc>
                <a:tc>
                  <a:txBody>
                    <a:bodyPr/>
                    <a:lstStyle/>
                    <a:p>
                      <a:endParaRPr lang="ru-RU" dirty="0" smtClean="0"/>
                    </a:p>
                    <a:p>
                      <a:r>
                        <a:rPr lang="ru-RU" dirty="0" smtClean="0"/>
                        <a:t>3</a:t>
                      </a:r>
                      <a:endParaRPr lang="ru-RU" dirty="0"/>
                    </a:p>
                  </a:txBody>
                  <a:tcPr/>
                </a:tc>
              </a:tr>
              <a:tr h="918102">
                <a:tc>
                  <a:txBody>
                    <a:bodyPr/>
                    <a:lstStyle/>
                    <a:p>
                      <a:endParaRPr lang="ru-RU" dirty="0" smtClean="0"/>
                    </a:p>
                    <a:p>
                      <a:r>
                        <a:rPr lang="en-US" dirty="0" smtClean="0"/>
                        <a:t>Positive</a:t>
                      </a:r>
                      <a:endParaRPr lang="ru-RU" dirty="0"/>
                    </a:p>
                  </a:txBody>
                  <a:tcPr/>
                </a:tc>
                <a:tc>
                  <a:txBody>
                    <a:bodyPr/>
                    <a:lstStyle/>
                    <a:p>
                      <a:endParaRPr lang="ru-RU" dirty="0" smtClean="0"/>
                    </a:p>
                    <a:p>
                      <a:r>
                        <a:rPr lang="ru-RU" dirty="0" smtClean="0"/>
                        <a:t>12</a:t>
                      </a:r>
                      <a:endParaRPr lang="ru-RU" dirty="0"/>
                    </a:p>
                  </a:txBody>
                  <a:tcPr/>
                </a:tc>
              </a:tr>
            </a:tbl>
          </a:graphicData>
        </a:graphic>
      </p:graphicFrame>
      <p:graphicFrame>
        <p:nvGraphicFramePr>
          <p:cNvPr id="3" name="Содержимое 3"/>
          <p:cNvGraphicFramePr>
            <a:graphicFrameLocks noGrp="1"/>
          </p:cNvGraphicFramePr>
          <p:nvPr>
            <p:ph idx="1"/>
          </p:nvPr>
        </p:nvGraphicFramePr>
        <p:xfrm>
          <a:off x="6058167" y="676248"/>
          <a:ext cx="4536504" cy="53285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4190436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2"/>
          <p:cNvSpPr>
            <a:spLocks noGrp="1"/>
          </p:cNvSpPr>
          <p:nvPr>
            <p:ph idx="1"/>
          </p:nvPr>
        </p:nvSpPr>
        <p:spPr>
          <a:xfrm>
            <a:off x="1156861" y="1232633"/>
            <a:ext cx="9956616" cy="5625367"/>
          </a:xfrm>
        </p:spPr>
        <p:txBody>
          <a:bodyPr>
            <a:normAutofit/>
          </a:bodyPr>
          <a:lstStyle/>
          <a:p>
            <a:pPr indent="228600">
              <a:buNone/>
            </a:pPr>
            <a:r>
              <a:rPr lang="en-US" sz="3200" dirty="0" smtClean="0"/>
              <a:t>The study has showed that social networking and messaging have a positive impact on the attitude of adolescents with special needs towards communication. Many children with special needs have speech spectrum disorders and have difficulties in starting informal communication with peers because of shyness, increased time of this communication. However, in virtual communication, these barriers are significantly reduced, the quality of social life, confidence, overall psychological state are improved. </a:t>
            </a:r>
            <a:endParaRPr lang="ru-RU" sz="3200" dirty="0"/>
          </a:p>
        </p:txBody>
      </p:sp>
    </p:spTree>
    <p:extLst>
      <p:ext uri="{BB962C8B-B14F-4D97-AF65-F5344CB8AC3E}">
        <p14:creationId xmlns:p14="http://schemas.microsoft.com/office/powerpoint/2010/main" xmlns="" val="4190436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08294" y="1125416"/>
            <a:ext cx="9467557" cy="5078313"/>
          </a:xfrm>
          <a:prstGeom prst="rect">
            <a:avLst/>
          </a:prstGeom>
        </p:spPr>
        <p:txBody>
          <a:bodyPr wrap="square">
            <a:spAutoFit/>
          </a:bodyPr>
          <a:lstStyle/>
          <a:p>
            <a:pPr indent="457200">
              <a:buNone/>
            </a:pPr>
            <a:r>
              <a:rPr lang="en-US" sz="3600" dirty="0" smtClean="0"/>
              <a:t>In addition, it is important that respondents "on the other side of the screen" (normal teenagers) have been willing to make contact, showed interest (which might  not happened in everyday life) even if they never had prior communication with people with special needs.  Therefore, virtual communication is effective as a way of establishing informal communication for children with special needs.</a:t>
            </a:r>
            <a:endParaRPr lang="ru-RU" sz="3600" dirty="0"/>
          </a:p>
        </p:txBody>
      </p:sp>
    </p:spTree>
    <p:extLst>
      <p:ext uri="{BB962C8B-B14F-4D97-AF65-F5344CB8AC3E}">
        <p14:creationId xmlns:p14="http://schemas.microsoft.com/office/powerpoint/2010/main" xmlns="" val="419043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Я\Desktop\foto-distancz-obuchenie-detej-s-ovz.jpg"/>
          <p:cNvPicPr>
            <a:picLocks noChangeAspect="1" noChangeArrowheads="1"/>
          </p:cNvPicPr>
          <p:nvPr/>
        </p:nvPicPr>
        <p:blipFill>
          <a:blip r:embed="rId2" cstate="print"/>
          <a:srcRect/>
          <a:stretch>
            <a:fillRect/>
          </a:stretch>
        </p:blipFill>
        <p:spPr bwMode="auto">
          <a:xfrm>
            <a:off x="1322363" y="3645024"/>
            <a:ext cx="4824174" cy="3212976"/>
          </a:xfrm>
          <a:prstGeom prst="rect">
            <a:avLst/>
          </a:prstGeom>
          <a:noFill/>
        </p:spPr>
      </p:pic>
      <p:pic>
        <p:nvPicPr>
          <p:cNvPr id="3" name="Picture 1" descr="C:\Users\Я\Desktop\63d22ec2b28d7010729134.jpg"/>
          <p:cNvPicPr>
            <a:picLocks noGrp="1" noChangeAspect="1" noChangeArrowheads="1"/>
          </p:cNvPicPr>
          <p:nvPr>
            <p:ph idx="1"/>
          </p:nvPr>
        </p:nvPicPr>
        <p:blipFill>
          <a:blip r:embed="rId3" cstate="print"/>
          <a:srcRect/>
          <a:stretch>
            <a:fillRect/>
          </a:stretch>
        </p:blipFill>
        <p:spPr bwMode="auto">
          <a:xfrm>
            <a:off x="6403500" y="0"/>
            <a:ext cx="4860032" cy="3645024"/>
          </a:xfrm>
          <a:prstGeom prst="rect">
            <a:avLst/>
          </a:prstGeom>
          <a:noFill/>
        </p:spPr>
      </p:pic>
    </p:spTree>
    <p:extLst>
      <p:ext uri="{BB962C8B-B14F-4D97-AF65-F5344CB8AC3E}">
        <p14:creationId xmlns:p14="http://schemas.microsoft.com/office/powerpoint/2010/main" xmlns="" val="41904367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359</Words>
  <Application>Microsoft Office PowerPoint</Application>
  <PresentationFormat>Произвольный</PresentationFormat>
  <Paragraphs>25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Virtual communication as a way of establishing informal communication for children with special needs</vt:lpstr>
      <vt:lpstr>Слайд 2</vt:lpstr>
      <vt:lpstr>Слайд 3</vt:lpstr>
      <vt:lpstr>Слайд 4</vt:lpstr>
      <vt:lpstr>Слайд 5</vt:lpstr>
      <vt:lpstr>Слайд 6</vt:lpstr>
      <vt:lpstr>Слайд 7</vt:lpstr>
      <vt:lpstr>Слайд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Марина Маркасьян</dc:creator>
  <cp:lastModifiedBy>Я</cp:lastModifiedBy>
  <cp:revision>5</cp:revision>
  <dcterms:created xsi:type="dcterms:W3CDTF">2023-02-11T08:11:06Z</dcterms:created>
  <dcterms:modified xsi:type="dcterms:W3CDTF">2023-05-20T13:45:50Z</dcterms:modified>
</cp:coreProperties>
</file>