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9144000" cy="6858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15"/>
  </p:normalViewPr>
  <p:slideViewPr>
    <p:cSldViewPr>
      <p:cViewPr varScale="1">
        <p:scale>
          <a:sx n="106" d="100"/>
          <a:sy n="106" d="100"/>
        </p:scale>
        <p:origin x="180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Header Placeholder 1"/>
          <p:cNvSpPr>
            <a:spLocks noGrp="1"/>
          </p:cNvSpPr>
          <p:nvPr>
            <p:ph type="hdr" sz="quarter"/>
          </p:nvPr>
        </p:nvSpPr>
        <p:spPr bwMode="auto">
          <a:xfrm>
            <a:off x="0" y="0"/>
            <a:ext cx="2971800" cy="458788"/>
          </a:xfrm>
          <a:prstGeom prst="rect">
            <a:avLst/>
          </a:prstGeom>
        </p:spPr>
        <p:txBody>
          <a:bodyPr vert="horz" lIns="91440" tIns="45720" rIns="91440" bIns="45720" rtlCol="0" anchor="ctr"/>
          <a:lstStyle>
            <a:lvl1pPr algn="l">
              <a:defRPr sz="1200"/>
            </a:lvl1pPr>
          </a:lstStyle>
          <a:p>
            <a:pPr>
              <a:defRPr/>
            </a:pPr>
            <a:endParaRPr/>
          </a:p>
        </p:txBody>
      </p:sp>
      <p:sp>
        <p:nvSpPr>
          <p:cNvPr id="3" name="Date Placeholder 2"/>
          <p:cNvSpPr>
            <a:spLocks noGrp="1"/>
          </p:cNvSpPr>
          <p:nvPr>
            <p:ph type="dt" idx="2"/>
          </p:nvPr>
        </p:nvSpPr>
        <p:spPr bwMode="auto">
          <a:xfrm>
            <a:off x="3884613" y="0"/>
            <a:ext cx="2971800" cy="458788"/>
          </a:xfrm>
          <a:prstGeom prst="rect">
            <a:avLst/>
          </a:prstGeom>
        </p:spPr>
        <p:txBody>
          <a:bodyPr vert="horz" lIns="91440" tIns="45720" rIns="91440" bIns="45720" rtlCol="0" anchor="ctr"/>
          <a:lstStyle>
            <a:lvl1pPr algn="r">
              <a:defRPr sz="1200"/>
            </a:lvl1pPr>
          </a:lstStyle>
          <a:p>
            <a:pPr>
              <a:defRPr/>
            </a:pPr>
            <a:endParaRPr/>
          </a:p>
        </p:txBody>
      </p:sp>
      <p:sp>
        <p:nvSpPr>
          <p:cNvPr id="4" name="Date Placeholder 2"/>
          <p:cNvSpPr>
            <a:spLocks noGrp="1"/>
          </p:cNvSpPr>
          <p:nvPr>
            <p:ph type="dt" idx="3"/>
          </p:nvPr>
        </p:nvSpPr>
        <p:spPr bwMode="auto">
          <a:xfrm>
            <a:off x="3884613" y="0"/>
            <a:ext cx="2971800" cy="458788"/>
          </a:xfrm>
          <a:prstGeom prst="rect">
            <a:avLst/>
          </a:prstGeom>
        </p:spPr>
        <p:txBody>
          <a:bodyPr vert="horz" lIns="91440" tIns="45720" rIns="91440" bIns="45720" rtlCol="0" anchor="ctr"/>
          <a:lstStyle>
            <a:lvl1pPr algn="r">
              <a:defRPr sz="1200"/>
            </a:lvl1pPr>
          </a:lstStyle>
          <a:p>
            <a:pPr>
              <a:defRPr/>
            </a:pPr>
            <a:endParaRPr/>
          </a:p>
        </p:txBody>
      </p:sp>
      <p:sp>
        <p:nvSpPr>
          <p:cNvPr id="5" name="Notes Placeholder 4"/>
          <p:cNvSpPr>
            <a:spLocks noGrp="1"/>
          </p:cNvSpPr>
          <p:nvPr>
            <p:ph type="body" sz="quarter" idx="1"/>
          </p:nvPr>
        </p:nvSpPr>
        <p:spPr bwMode="auto">
          <a:xfrm>
            <a:off x="685800" y="4400550"/>
            <a:ext cx="5486400" cy="3600450"/>
          </a:xfrm>
          <a:prstGeom prst="rect">
            <a:avLst/>
          </a:prstGeom>
        </p:spPr>
        <p:txBody>
          <a:bodyPr vert="horz" lIns="91440" tIns="45720" rIns="91440" bIns="45720" rtlCol="0" anchor="ctr"/>
          <a:lstStyle/>
          <a:p>
            <a:pPr>
              <a:defRPr/>
            </a:pPr>
            <a:endParaRPr/>
          </a:p>
        </p:txBody>
      </p:sp>
      <p:sp>
        <p:nvSpPr>
          <p:cNvPr id="6" name="Footer Placeholder 5"/>
          <p:cNvSpPr>
            <a:spLocks noGrp="1"/>
          </p:cNvSpPr>
          <p:nvPr>
            <p:ph type="ftr" sz="quarter" idx="4"/>
          </p:nvPr>
        </p:nvSpPr>
        <p:spPr bwMode="auto">
          <a:xfrm>
            <a:off x="0" y="8685213"/>
            <a:ext cx="2971800" cy="458787"/>
          </a:xfrm>
          <a:prstGeom prst="rect">
            <a:avLst/>
          </a:prstGeom>
        </p:spPr>
        <p:txBody>
          <a:bodyPr vert="horz" lIns="91440" tIns="45720" rIns="91440" bIns="45720" rtlCol="0" anchor="b"/>
          <a:lstStyle>
            <a:lvl1pPr algn="l">
              <a:defRPr sz="1200"/>
            </a:lvl1pPr>
          </a:lstStyle>
          <a:p>
            <a:pPr>
              <a:defRPr/>
            </a:pPr>
            <a:endParaRPr/>
          </a:p>
        </p:txBody>
      </p:sp>
      <p:sp>
        <p:nvSpPr>
          <p:cNvPr id="7" name="Slide Number Placeholder 6"/>
          <p:cNvSpPr>
            <a:spLocks noGrp="1"/>
          </p:cNvSpPr>
          <p:nvPr>
            <p:ph type="sldNum" sz="quarter" idx="10"/>
          </p:nvPr>
        </p:nvSpPr>
        <p:spPr bwMode="auto">
          <a:xfrm>
            <a:off x="3884613" y="8685213"/>
            <a:ext cx="2971800" cy="458787"/>
          </a:xfrm>
          <a:prstGeom prst="rect">
            <a:avLst/>
          </a:prstGeom>
        </p:spPr>
        <p:txBody>
          <a:bodyPr vert="horz" lIns="91440" tIns="45720" rIns="91440" bIns="45720" rtlCol="0" anchor="b"/>
          <a:lstStyle>
            <a:lvl1pPr algn="r">
              <a:defRPr sz="1200"/>
            </a:lvl1pPr>
          </a:lstStyle>
          <a:p>
            <a:pPr>
              <a:defRPr/>
            </a:pPr>
            <a:endParaRPr/>
          </a:p>
        </p:txBody>
      </p:sp>
    </p:spTree>
  </p:cSld>
  <p:clrMap bg1="lt1" tx1="dk1" bg2="lt2" tx2="dk2" accent1="accent1" accent2="accent2" accent3="accent3" accent4="accent4" accent5="accent5" accent6="accent6" hlink="hlink" folHlink="folHlink"/>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r>
              <a:rPr lang="en-US" sz="1200" b="0" i="0" u="none" strike="noStrike" cap="none" spc="0">
                <a:solidFill>
                  <a:schemeClr val="tx1"/>
                </a:solidFill>
                <a:latin typeface="Arial"/>
                <a:ea typeface="Arial"/>
                <a:cs typeface="Arial"/>
              </a:rPr>
              <a:t>Изменение ситуации развития современного ребенка, основанное на стремительном развитии технологий и их внедрение во все сферы жизни ставит перед психологами задачи изучения влияния новых условий на развитие его личности. Исследования, проведенные в рамках одного учебного заведения в разные временные эпохи позволяют говорить о выявленных различиях. </a:t>
            </a:r>
            <a:endParaRPr/>
          </a:p>
        </p:txBody>
      </p:sp>
      <p:sp>
        <p:nvSpPr>
          <p:cNvPr id="4" name="Slide Number Placeholder 3"/>
          <p:cNvSpPr>
            <a:spLocks noGrp="1"/>
          </p:cNvSpPr>
          <p:nvPr>
            <p:ph type="sldNum" sz="quarter" idx="10"/>
          </p:nvPr>
        </p:nvSpPr>
        <p:spPr bwMode="auto"/>
        <p:txBody>
          <a:bodyPr/>
          <a:lstStyle/>
          <a:p>
            <a:pPr>
              <a:defRPr/>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spcBef>
                <a:spcPts val="696"/>
              </a:spcBef>
              <a:defRPr/>
            </a:pPr>
            <a:r>
              <a:rPr lang="en-US" sz="1200" b="0" i="0" u="none" strike="noStrike" cap="none" spc="0">
                <a:solidFill>
                  <a:srgbClr val="000000"/>
                </a:solidFill>
                <a:latin typeface="Arial"/>
                <a:ea typeface="Arial"/>
                <a:cs typeface="Arial"/>
              </a:rPr>
              <a:t>На выборках с временной разницей от 9 до 23 лет сопоставлялись уровни развития интеллекта и одаренности. Уровень интеллекта оценивался по успешности овладения способом деятельности, решения задачи. </a:t>
            </a:r>
            <a:endParaRPr sz="1200" b="0" strike="noStrike" spc="0">
              <a:solidFill>
                <a:srgbClr val="000000"/>
              </a:solidFill>
              <a:latin typeface="Arial"/>
            </a:endParaRPr>
          </a:p>
          <a:p>
            <a:pPr>
              <a:defRPr/>
            </a:pPr>
            <a:r>
              <a:rPr lang="en-US" sz="1200" b="0" i="0" u="none" strike="noStrike" cap="none" spc="0">
                <a:solidFill>
                  <a:srgbClr val="000000"/>
                </a:solidFill>
                <a:latin typeface="Arial"/>
                <a:ea typeface="Arial"/>
                <a:cs typeface="Arial"/>
              </a:rPr>
              <a:t>Мы определяем одарённость как способность к творчеству, которая понимается как развитие деятельности по собственной инициативе.</a:t>
            </a:r>
            <a:endParaRPr sz="1200" b="0" strike="noStrike" spc="0">
              <a:solidFill>
                <a:srgbClr val="000000"/>
              </a:solidFill>
              <a:latin typeface="Arial"/>
            </a:endParaRPr>
          </a:p>
        </p:txBody>
      </p:sp>
      <p:sp>
        <p:nvSpPr>
          <p:cNvPr id="4" name="Slide Number Placeholder 3"/>
          <p:cNvSpPr>
            <a:spLocks noGrp="1"/>
          </p:cNvSpPr>
          <p:nvPr>
            <p:ph type="sldNum" sz="quarter" idx="10"/>
          </p:nvPr>
        </p:nvSpPr>
        <p:spPr bwMode="auto"/>
        <p:txBody>
          <a:bodyPr/>
          <a:lstStyle/>
          <a:p>
            <a:pPr>
              <a:defRPr/>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lnSpc>
                <a:spcPct val="90000"/>
              </a:lnSpc>
              <a:spcBef>
                <a:spcPts val="597"/>
              </a:spcBef>
              <a:defRPr/>
            </a:pPr>
            <a:r>
              <a:rPr lang="en-US" sz="1200" b="0" i="0" u="none" strike="noStrike" cap="none" spc="0">
                <a:solidFill>
                  <a:srgbClr val="000000"/>
                </a:solidFill>
                <a:latin typeface="Arial"/>
                <a:ea typeface="Arial"/>
                <a:cs typeface="Arial"/>
              </a:rPr>
              <a:t>Метод «Креативное поле», представленный в методике «Звери в цирке» (Богоявленская Д.Б.) позволяет нам исследовать уровень интеллекта и одаренности. Выборки представляли собой  группы детей в возрасте 6 и 9 лет: </a:t>
            </a:r>
            <a:endParaRPr sz="1200" b="0" strike="noStrike" spc="0">
              <a:solidFill>
                <a:srgbClr val="000000"/>
              </a:solidFill>
              <a:latin typeface="Arial"/>
            </a:endParaRPr>
          </a:p>
          <a:p>
            <a:pPr>
              <a:lnSpc>
                <a:spcPct val="90000"/>
              </a:lnSpc>
              <a:spcBef>
                <a:spcPts val="696"/>
              </a:spcBef>
              <a:defRPr/>
            </a:pPr>
            <a:r>
              <a:rPr lang="en-US" sz="1200" b="0" i="0" u="none" strike="noStrike" cap="none" spc="0">
                <a:solidFill>
                  <a:srgbClr val="000000"/>
                </a:solidFill>
                <a:latin typeface="Arial"/>
                <a:ea typeface="Arial"/>
                <a:cs typeface="Arial"/>
              </a:rPr>
              <a:t>дошкольники:</a:t>
            </a:r>
            <a:endParaRPr sz="1200" b="0" strike="noStrike" spc="0">
              <a:solidFill>
                <a:srgbClr val="000000"/>
              </a:solidFill>
              <a:latin typeface="Arial"/>
            </a:endParaRPr>
          </a:p>
          <a:p>
            <a:pPr lvl="2">
              <a:lnSpc>
                <a:spcPct val="90000"/>
              </a:lnSpc>
              <a:spcBef>
                <a:spcPts val="498"/>
              </a:spcBef>
              <a:defRPr/>
            </a:pPr>
            <a:r>
              <a:rPr lang="en-US" sz="1200" b="0" i="0" u="none" strike="noStrike" cap="none" spc="0">
                <a:solidFill>
                  <a:srgbClr val="000000"/>
                </a:solidFill>
                <a:latin typeface="Arial"/>
                <a:ea typeface="Arial"/>
                <a:cs typeface="Arial"/>
              </a:rPr>
              <a:t>в 1997 году - 33 человека, В 2016 году - 61 человека,</a:t>
            </a:r>
            <a:endParaRPr sz="1200" b="0" strike="noStrike" spc="0">
              <a:solidFill>
                <a:srgbClr val="000000"/>
              </a:solidFill>
              <a:latin typeface="Arial"/>
            </a:endParaRPr>
          </a:p>
          <a:p>
            <a:pPr>
              <a:lnSpc>
                <a:spcPct val="90000"/>
              </a:lnSpc>
              <a:spcBef>
                <a:spcPts val="696"/>
              </a:spcBef>
              <a:defRPr/>
            </a:pPr>
            <a:r>
              <a:rPr lang="en-US" sz="1200" b="0" i="0" u="none" strike="noStrike" cap="none" spc="0">
                <a:solidFill>
                  <a:srgbClr val="000000"/>
                </a:solidFill>
                <a:latin typeface="Arial"/>
                <a:ea typeface="Arial"/>
                <a:cs typeface="Arial"/>
              </a:rPr>
              <a:t>младшие школьники: </a:t>
            </a:r>
            <a:endParaRPr sz="1200" b="0" strike="noStrike" spc="0">
              <a:solidFill>
                <a:srgbClr val="000000"/>
              </a:solidFill>
              <a:latin typeface="Arial"/>
            </a:endParaRPr>
          </a:p>
          <a:p>
            <a:pPr lvl="2">
              <a:lnSpc>
                <a:spcPct val="90000"/>
              </a:lnSpc>
              <a:spcBef>
                <a:spcPts val="498"/>
              </a:spcBef>
              <a:defRPr/>
            </a:pPr>
            <a:r>
              <a:rPr lang="en-US" sz="1200" b="0" i="0" u="none" strike="noStrike" cap="none" spc="0">
                <a:solidFill>
                  <a:srgbClr val="000000"/>
                </a:solidFill>
                <a:latin typeface="Arial"/>
                <a:ea typeface="Arial"/>
                <a:cs typeface="Arial"/>
              </a:rPr>
              <a:t>в 1999 году - 21 человек, в 2013 году – 53 человека, </a:t>
            </a:r>
            <a:endParaRPr sz="1200" b="0" strike="noStrike" spc="0">
              <a:solidFill>
                <a:srgbClr val="000000"/>
              </a:solidFill>
              <a:latin typeface="Arial"/>
            </a:endParaRPr>
          </a:p>
          <a:p>
            <a:pPr>
              <a:defRPr/>
            </a:pPr>
            <a:r>
              <a:rPr lang="en-US" sz="1200" b="0" i="0" u="none" strike="noStrike" cap="none" spc="0">
                <a:solidFill>
                  <a:srgbClr val="000000"/>
                </a:solidFill>
                <a:latin typeface="Arial"/>
                <a:ea typeface="Arial"/>
                <a:cs typeface="Arial"/>
              </a:rPr>
              <a:t>в 2022 году – 19 человек. </a:t>
            </a:r>
            <a:endParaRPr sz="1200" b="0" strike="noStrike" spc="0">
              <a:solidFill>
                <a:srgbClr val="000000"/>
              </a:solidFill>
              <a:latin typeface="Arial"/>
            </a:endParaRPr>
          </a:p>
        </p:txBody>
      </p:sp>
      <p:sp>
        <p:nvSpPr>
          <p:cNvPr id="4" name="Slide Number Placeholder 3"/>
          <p:cNvSpPr>
            <a:spLocks noGrp="1"/>
          </p:cNvSpPr>
          <p:nvPr>
            <p:ph type="sldNum" sz="quarter" idx="10"/>
          </p:nvPr>
        </p:nvSpPr>
        <p:spPr bwMode="auto"/>
        <p:txBody>
          <a:bodyPr/>
          <a:lstStyle/>
          <a:p>
            <a:pPr>
              <a:defRPr/>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lnSpc>
                <a:spcPct val="90000"/>
              </a:lnSpc>
              <a:spcBef>
                <a:spcPts val="696"/>
              </a:spcBef>
              <a:defRPr/>
            </a:pPr>
            <a:r>
              <a:rPr lang="en-US" sz="1200" b="0" i="0" u="none" strike="noStrike" cap="none" spc="0">
                <a:solidFill>
                  <a:srgbClr val="000000"/>
                </a:solidFill>
                <a:latin typeface="Arial"/>
                <a:ea typeface="Arial"/>
                <a:cs typeface="Arial"/>
              </a:rPr>
              <a:t>В дошкольном возрасте группа детей с серьезными трудностями в овладении деятельностью и решении задачи в 1997 году составляет 5% от выборки при 23% одаренных детей. Тогда как в 2016 году мы видим рост «проблемных» детей до 26% и снижение проявлений одаренности до 5 %. </a:t>
            </a:r>
            <a:endParaRPr sz="1200" b="0" strike="noStrike" spc="0">
              <a:solidFill>
                <a:srgbClr val="000000"/>
              </a:solidFill>
              <a:latin typeface="Arial"/>
            </a:endParaRPr>
          </a:p>
          <a:p>
            <a:pPr>
              <a:defRPr/>
            </a:pPr>
            <a:r>
              <a:rPr lang="en-US" sz="1200" b="0" i="0" u="none" strike="noStrike" cap="none" spc="0">
                <a:solidFill>
                  <a:srgbClr val="000000"/>
                </a:solidFill>
                <a:latin typeface="Arial"/>
                <a:ea typeface="Arial"/>
                <a:cs typeface="Arial"/>
              </a:rPr>
              <a:t>В младшем школьном возрасте 23 года назад только 1 %  детей не могут овладеть деятельностью, тогда как  через 14 лет и до сегодняшнего дня процент интеллектуальных проблем растет при явном снижении проявлений одаренности.	</a:t>
            </a:r>
            <a:endParaRPr sz="1200" b="0" strike="noStrike" spc="0">
              <a:solidFill>
                <a:srgbClr val="000000"/>
              </a:solidFill>
              <a:latin typeface="Arial"/>
            </a:endParaRPr>
          </a:p>
        </p:txBody>
      </p:sp>
      <p:sp>
        <p:nvSpPr>
          <p:cNvPr id="4" name="Slide Number Placeholder 3"/>
          <p:cNvSpPr>
            <a:spLocks noGrp="1"/>
          </p:cNvSpPr>
          <p:nvPr>
            <p:ph type="sldNum" sz="quarter" idx="10"/>
          </p:nvPr>
        </p:nvSpPr>
        <p:spPr bwMode="auto"/>
        <p:txBody>
          <a:bodyPr/>
          <a:lstStyle/>
          <a:p>
            <a:pPr>
              <a:defRPr/>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r>
              <a:rPr lang="en-US" sz="1200" b="0" i="0" u="none" strike="noStrike" cap="none" spc="0">
                <a:solidFill>
                  <a:schemeClr val="tx1"/>
                </a:solidFill>
                <a:latin typeface="Arial"/>
                <a:ea typeface="Arial"/>
                <a:cs typeface="Arial"/>
              </a:rPr>
              <a:t>Сопоставляя показатели интеллектуального развития и проявления одаренности в разные временные эпохи, мы видим снижение проявлений одаренности в этих возрастах и увеличение количества «проблемных» детей. </a:t>
            </a:r>
            <a:endParaRPr/>
          </a:p>
        </p:txBody>
      </p:sp>
      <p:sp>
        <p:nvSpPr>
          <p:cNvPr id="4" name="Slide Number Placeholder 3"/>
          <p:cNvSpPr>
            <a:spLocks noGrp="1"/>
          </p:cNvSpPr>
          <p:nvPr>
            <p:ph type="sldNum" sz="quarter" idx="10"/>
          </p:nvPr>
        </p:nvSpPr>
        <p:spPr bwMode="auto"/>
        <p:txBody>
          <a:bodyPr/>
          <a:lstStyle/>
          <a:p>
            <a:pPr>
              <a:defRPr/>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marL="217793" indent="-217793">
              <a:lnSpc>
                <a:spcPct val="80000"/>
              </a:lnSpc>
              <a:spcBef>
                <a:spcPts val="597"/>
              </a:spcBef>
              <a:buFont typeface="Arial"/>
              <a:buChar char="•"/>
              <a:defRPr/>
            </a:pPr>
            <a:r>
              <a:rPr lang="en-US" sz="1200" b="0" i="0" u="none" strike="noStrike" cap="none" spc="0">
                <a:solidFill>
                  <a:srgbClr val="000000"/>
                </a:solidFill>
                <a:latin typeface="Arial"/>
                <a:ea typeface="Arial"/>
                <a:cs typeface="Arial"/>
              </a:rPr>
              <a:t>Анализ разных временных срезов показывает, что </a:t>
            </a:r>
            <a:r>
              <a:rPr lang="en-US" sz="1200" b="1" i="0" u="sng" strike="noStrike" cap="none" spc="0">
                <a:solidFill>
                  <a:srgbClr val="000000"/>
                </a:solidFill>
                <a:latin typeface="Arial"/>
                <a:ea typeface="Arial"/>
                <a:cs typeface="Arial"/>
              </a:rPr>
              <a:t>развитие одаренности по сравнению с 23мя годами ранее показывает отрицательную динамику</a:t>
            </a:r>
            <a:r>
              <a:rPr lang="en-US" sz="1200" b="0" i="0" u="none" strike="noStrike" cap="none" spc="0">
                <a:solidFill>
                  <a:srgbClr val="000000"/>
                </a:solidFill>
                <a:latin typeface="Arial"/>
                <a:ea typeface="Arial"/>
                <a:cs typeface="Arial"/>
              </a:rPr>
              <a:t>. </a:t>
            </a:r>
            <a:endParaRPr sz="1200" b="0" strike="noStrike" spc="0">
              <a:solidFill>
                <a:srgbClr val="000000"/>
              </a:solidFill>
              <a:latin typeface="Arial"/>
            </a:endParaRPr>
          </a:p>
          <a:p>
            <a:pPr marL="217793" indent="-217793">
              <a:lnSpc>
                <a:spcPct val="80000"/>
              </a:lnSpc>
              <a:spcBef>
                <a:spcPts val="597"/>
              </a:spcBef>
              <a:buFont typeface="Arial"/>
              <a:buChar char="•"/>
              <a:defRPr/>
            </a:pPr>
            <a:r>
              <a:rPr lang="en-US" sz="1200" b="0" i="0" u="none" strike="noStrike" cap="none" spc="0">
                <a:solidFill>
                  <a:srgbClr val="000000"/>
                </a:solidFill>
                <a:latin typeface="Arial"/>
                <a:ea typeface="Arial"/>
                <a:cs typeface="Arial"/>
              </a:rPr>
              <a:t>По сравнению с концом прошлого века в 21 веке мы наблюдаем рост количества детей с интеллектуальными проблемами.</a:t>
            </a:r>
          </a:p>
          <a:p>
            <a:pPr marL="217793" indent="-217793">
              <a:lnSpc>
                <a:spcPct val="80000"/>
              </a:lnSpc>
              <a:spcBef>
                <a:spcPts val="597"/>
              </a:spcBef>
              <a:buFont typeface="Arial"/>
              <a:buChar char="•"/>
              <a:defRPr/>
            </a:pPr>
            <a:r>
              <a:rPr lang="en-US" sz="1200" b="0" i="0" u="none" strike="noStrike" cap="none" spc="0">
                <a:solidFill>
                  <a:srgbClr val="000000"/>
                </a:solidFill>
                <a:latin typeface="Arial"/>
                <a:ea typeface="Arial"/>
                <a:cs typeface="Arial"/>
              </a:rPr>
              <a:t>Нам представляется, что за выявленной картиной различий </a:t>
            </a:r>
            <a:r>
              <a:rPr lang="en-US" sz="1200" b="1" i="0" u="sng" strike="noStrike" cap="none" spc="0">
                <a:solidFill>
                  <a:srgbClr val="000000"/>
                </a:solidFill>
                <a:latin typeface="Arial"/>
                <a:ea typeface="Arial"/>
                <a:cs typeface="Arial"/>
              </a:rPr>
              <a:t>может скрываться влияние виртуальных технологий в силу их максимальной экспансии</a:t>
            </a:r>
            <a:r>
              <a:rPr lang="en-US" sz="1200" b="0" i="0" u="none" strike="noStrike" cap="none" spc="0">
                <a:solidFill>
                  <a:srgbClr val="000000"/>
                </a:solidFill>
                <a:latin typeface="Arial"/>
                <a:ea typeface="Arial"/>
                <a:cs typeface="Arial"/>
              </a:rPr>
              <a:t>, которое должно рассматриваться с точки зрения их конкурирования с необходимыми сферами развития ребенка часто через  замещение или подмену необходимых для полноценного формирования личности форм и видов деятельности.</a:t>
            </a:r>
            <a:endParaRPr sz="1200" b="0" strike="noStrike" spc="0">
              <a:solidFill>
                <a:srgbClr val="000000"/>
              </a:solidFill>
              <a:latin typeface="Arial"/>
            </a:endParaRPr>
          </a:p>
        </p:txBody>
      </p:sp>
      <p:sp>
        <p:nvSpPr>
          <p:cNvPr id="4" name="Slide Number Placeholder 3"/>
          <p:cNvSpPr>
            <a:spLocks noGrp="1"/>
          </p:cNvSpPr>
          <p:nvPr>
            <p:ph type="sldNum" sz="quarter" idx="10"/>
          </p:nvPr>
        </p:nvSpPr>
        <p:spPr bwMode="auto"/>
        <p:txBody>
          <a:bodyPr/>
          <a:lstStyle/>
          <a:p>
            <a:pPr>
              <a:defRPr/>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blank" preserve="1" userDrawn="1">
  <p:cSld name="Blank Slide">
    <p:spTree>
      <p:nvGrpSpPr>
        <p:cNvPr id="1" name=""/>
        <p:cNvGrpSpPr/>
        <p:nvPr/>
      </p:nvGrpSpPr>
      <p:grpSpPr bwMode="auto">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objOverTx" preserve="1" userDrawn="1">
  <p:cSld name="Title, Content over Content">
    <p:spTree>
      <p:nvGrpSpPr>
        <p:cNvPr id="1" name=""/>
        <p:cNvGrpSpPr/>
        <p:nvPr/>
      </p:nvGrpSpPr>
      <p:grpSpPr bwMode="auto">
        <a:xfrm>
          <a:off x="0" y="0"/>
          <a:ext cx="0" cy="0"/>
          <a:chOff x="0" y="0"/>
          <a:chExt cx="0" cy="0"/>
        </a:xfrm>
      </p:grpSpPr>
      <p:sp>
        <p:nvSpPr>
          <p:cNvPr id="26" name="PlaceHolder 1"/>
          <p:cNvSpPr>
            <a:spLocks noGrp="1"/>
          </p:cNvSpPr>
          <p:nvPr>
            <p:ph type="title"/>
          </p:nvPr>
        </p:nvSpPr>
        <p:spPr bwMode="auto">
          <a:xfrm>
            <a:off x="457200" y="27432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4400" b="0" strike="noStrike" spc="-1">
              <a:solidFill>
                <a:srgbClr val="000000"/>
              </a:solidFill>
              <a:latin typeface="Arial"/>
            </a:endParaRPr>
          </a:p>
        </p:txBody>
      </p:sp>
      <p:sp>
        <p:nvSpPr>
          <p:cNvPr id="27" name="PlaceHolder 2"/>
          <p:cNvSpPr>
            <a:spLocks noGrp="1"/>
          </p:cNvSpPr>
          <p:nvPr>
            <p:ph type="body"/>
          </p:nvPr>
        </p:nvSpPr>
        <p:spPr bwMode="auto">
          <a:xfrm>
            <a:off x="457200" y="1600200"/>
            <a:ext cx="8229600" cy="2158560"/>
          </a:xfrm>
          <a:prstGeom prst="rect">
            <a:avLst/>
          </a:prstGeom>
        </p:spPr>
        <p:txBody>
          <a:bodyPr lIns="90000" tIns="46800" rIns="90000" bIns="46800">
            <a:normAutofit/>
          </a:bodyPr>
          <a:lstStyle/>
          <a:p>
            <a:pPr>
              <a:defRPr/>
            </a:pPr>
            <a:endParaRPr lang="en-US" sz="3200" b="0" strike="noStrike" spc="-1">
              <a:solidFill>
                <a:srgbClr val="000000"/>
              </a:solidFill>
              <a:latin typeface="Arial"/>
            </a:endParaRPr>
          </a:p>
        </p:txBody>
      </p:sp>
      <p:sp>
        <p:nvSpPr>
          <p:cNvPr id="28" name="PlaceHolder 3"/>
          <p:cNvSpPr>
            <a:spLocks noGrp="1"/>
          </p:cNvSpPr>
          <p:nvPr>
            <p:ph type="body"/>
          </p:nvPr>
        </p:nvSpPr>
        <p:spPr bwMode="auto">
          <a:xfrm>
            <a:off x="457200" y="3964320"/>
            <a:ext cx="8229600" cy="2158560"/>
          </a:xfrm>
          <a:prstGeom prst="rect">
            <a:avLst/>
          </a:prstGeom>
        </p:spPr>
        <p:txBody>
          <a:bodyPr lIns="90000" tIns="46800" rIns="90000" bIns="46800">
            <a:normAutofit/>
          </a:bodyPr>
          <a:lstStyle/>
          <a:p>
            <a:pPr>
              <a:defRPr/>
            </a:pPr>
            <a:endParaRPr lang="en-US" sz="32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fourObj" preserve="1" userDrawn="1">
  <p:cSld name="Title, 4 Content">
    <p:spTree>
      <p:nvGrpSpPr>
        <p:cNvPr id="1" name=""/>
        <p:cNvGrpSpPr/>
        <p:nvPr/>
      </p:nvGrpSpPr>
      <p:grpSpPr bwMode="auto">
        <a:xfrm>
          <a:off x="0" y="0"/>
          <a:ext cx="0" cy="0"/>
          <a:chOff x="0" y="0"/>
          <a:chExt cx="0" cy="0"/>
        </a:xfrm>
      </p:grpSpPr>
      <p:sp>
        <p:nvSpPr>
          <p:cNvPr id="29" name="PlaceHolder 1"/>
          <p:cNvSpPr>
            <a:spLocks noGrp="1"/>
          </p:cNvSpPr>
          <p:nvPr>
            <p:ph type="title"/>
          </p:nvPr>
        </p:nvSpPr>
        <p:spPr bwMode="auto">
          <a:xfrm>
            <a:off x="457200" y="27432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4400" b="0" strike="noStrike" spc="-1">
              <a:solidFill>
                <a:srgbClr val="000000"/>
              </a:solidFill>
              <a:latin typeface="Arial"/>
            </a:endParaRPr>
          </a:p>
        </p:txBody>
      </p:sp>
      <p:sp>
        <p:nvSpPr>
          <p:cNvPr id="30" name="PlaceHolder 2"/>
          <p:cNvSpPr>
            <a:spLocks noGrp="1"/>
          </p:cNvSpPr>
          <p:nvPr>
            <p:ph type="body"/>
          </p:nvPr>
        </p:nvSpPr>
        <p:spPr bwMode="auto">
          <a:xfrm>
            <a:off x="457200" y="1600200"/>
            <a:ext cx="4015800" cy="2158560"/>
          </a:xfrm>
          <a:prstGeom prst="rect">
            <a:avLst/>
          </a:prstGeom>
        </p:spPr>
        <p:txBody>
          <a:bodyPr lIns="90000" tIns="46800" rIns="90000" bIns="46800">
            <a:normAutofit/>
          </a:bodyPr>
          <a:lstStyle/>
          <a:p>
            <a:pPr>
              <a:defRPr/>
            </a:pPr>
            <a:endParaRPr lang="en-US" sz="3200" b="0" strike="noStrike" spc="-1">
              <a:solidFill>
                <a:srgbClr val="000000"/>
              </a:solidFill>
              <a:latin typeface="Arial"/>
            </a:endParaRPr>
          </a:p>
        </p:txBody>
      </p:sp>
      <p:sp>
        <p:nvSpPr>
          <p:cNvPr id="31" name="PlaceHolder 3"/>
          <p:cNvSpPr>
            <a:spLocks noGrp="1"/>
          </p:cNvSpPr>
          <p:nvPr>
            <p:ph type="body"/>
          </p:nvPr>
        </p:nvSpPr>
        <p:spPr bwMode="auto">
          <a:xfrm>
            <a:off x="4674240" y="1600200"/>
            <a:ext cx="4015800" cy="2158560"/>
          </a:xfrm>
          <a:prstGeom prst="rect">
            <a:avLst/>
          </a:prstGeom>
        </p:spPr>
        <p:txBody>
          <a:bodyPr lIns="90000" tIns="46800" rIns="90000" bIns="46800">
            <a:normAutofit/>
          </a:bodyPr>
          <a:lstStyle/>
          <a:p>
            <a:pPr>
              <a:defRPr/>
            </a:pPr>
            <a:endParaRPr lang="en-US" sz="3200" b="0" strike="noStrike" spc="-1">
              <a:solidFill>
                <a:srgbClr val="000000"/>
              </a:solidFill>
              <a:latin typeface="Arial"/>
            </a:endParaRPr>
          </a:p>
        </p:txBody>
      </p:sp>
      <p:sp>
        <p:nvSpPr>
          <p:cNvPr id="32" name="PlaceHolder 4"/>
          <p:cNvSpPr>
            <a:spLocks noGrp="1"/>
          </p:cNvSpPr>
          <p:nvPr>
            <p:ph type="body"/>
          </p:nvPr>
        </p:nvSpPr>
        <p:spPr bwMode="auto">
          <a:xfrm>
            <a:off x="457200" y="3964320"/>
            <a:ext cx="4015800" cy="2158560"/>
          </a:xfrm>
          <a:prstGeom prst="rect">
            <a:avLst/>
          </a:prstGeom>
        </p:spPr>
        <p:txBody>
          <a:bodyPr lIns="90000" tIns="46800" rIns="90000" bIns="46800">
            <a:normAutofit/>
          </a:bodyPr>
          <a:lstStyle/>
          <a:p>
            <a:pPr>
              <a:defRPr/>
            </a:pPr>
            <a:endParaRPr lang="en-US" sz="3200" b="0" strike="noStrike" spc="-1">
              <a:solidFill>
                <a:srgbClr val="000000"/>
              </a:solidFill>
              <a:latin typeface="Arial"/>
            </a:endParaRPr>
          </a:p>
        </p:txBody>
      </p:sp>
      <p:sp>
        <p:nvSpPr>
          <p:cNvPr id="33" name="PlaceHolder 5"/>
          <p:cNvSpPr>
            <a:spLocks noGrp="1"/>
          </p:cNvSpPr>
          <p:nvPr>
            <p:ph type="body"/>
          </p:nvPr>
        </p:nvSpPr>
        <p:spPr bwMode="auto">
          <a:xfrm>
            <a:off x="4674240" y="3964320"/>
            <a:ext cx="4015800" cy="2158560"/>
          </a:xfrm>
          <a:prstGeom prst="rect">
            <a:avLst/>
          </a:prstGeom>
        </p:spPr>
        <p:txBody>
          <a:bodyPr lIns="90000" tIns="46800" rIns="90000" bIns="46800">
            <a:normAutofit/>
          </a:bodyPr>
          <a:lstStyle/>
          <a:p>
            <a:pPr>
              <a:defRPr/>
            </a:pPr>
            <a:endParaRPr lang="en-US" sz="32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type="blank" preserve="1" userDrawn="1">
  <p:cSld name="Title, 6 Content">
    <p:spTree>
      <p:nvGrpSpPr>
        <p:cNvPr id="1" name=""/>
        <p:cNvGrpSpPr/>
        <p:nvPr/>
      </p:nvGrpSpPr>
      <p:grpSpPr bwMode="auto">
        <a:xfrm>
          <a:off x="0" y="0"/>
          <a:ext cx="0" cy="0"/>
          <a:chOff x="0" y="0"/>
          <a:chExt cx="0" cy="0"/>
        </a:xfrm>
      </p:grpSpPr>
      <p:sp>
        <p:nvSpPr>
          <p:cNvPr id="34" name="PlaceHolder 1"/>
          <p:cNvSpPr>
            <a:spLocks noGrp="1"/>
          </p:cNvSpPr>
          <p:nvPr>
            <p:ph type="title"/>
          </p:nvPr>
        </p:nvSpPr>
        <p:spPr bwMode="auto">
          <a:xfrm>
            <a:off x="457200" y="27432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4400" b="0" strike="noStrike" spc="-1">
              <a:solidFill>
                <a:srgbClr val="000000"/>
              </a:solidFill>
              <a:latin typeface="Arial"/>
            </a:endParaRPr>
          </a:p>
        </p:txBody>
      </p:sp>
      <p:sp>
        <p:nvSpPr>
          <p:cNvPr id="35" name="PlaceHolder 2"/>
          <p:cNvSpPr>
            <a:spLocks noGrp="1"/>
          </p:cNvSpPr>
          <p:nvPr>
            <p:ph type="body"/>
          </p:nvPr>
        </p:nvSpPr>
        <p:spPr bwMode="auto">
          <a:xfrm>
            <a:off x="457200" y="1600200"/>
            <a:ext cx="2649600" cy="2158560"/>
          </a:xfrm>
          <a:prstGeom prst="rect">
            <a:avLst/>
          </a:prstGeom>
        </p:spPr>
        <p:txBody>
          <a:bodyPr lIns="90000" tIns="46800" rIns="90000" bIns="46800">
            <a:normAutofit/>
          </a:bodyPr>
          <a:lstStyle/>
          <a:p>
            <a:pPr>
              <a:defRPr/>
            </a:pPr>
            <a:endParaRPr lang="en-US" sz="3200" b="0" strike="noStrike" spc="-1">
              <a:solidFill>
                <a:srgbClr val="000000"/>
              </a:solidFill>
              <a:latin typeface="Arial"/>
            </a:endParaRPr>
          </a:p>
        </p:txBody>
      </p:sp>
      <p:sp>
        <p:nvSpPr>
          <p:cNvPr id="36" name="PlaceHolder 3"/>
          <p:cNvSpPr>
            <a:spLocks noGrp="1"/>
          </p:cNvSpPr>
          <p:nvPr>
            <p:ph type="body"/>
          </p:nvPr>
        </p:nvSpPr>
        <p:spPr bwMode="auto">
          <a:xfrm>
            <a:off x="3239640" y="1600200"/>
            <a:ext cx="2649600" cy="2158560"/>
          </a:xfrm>
          <a:prstGeom prst="rect">
            <a:avLst/>
          </a:prstGeom>
        </p:spPr>
        <p:txBody>
          <a:bodyPr lIns="90000" tIns="46800" rIns="90000" bIns="46800">
            <a:normAutofit/>
          </a:bodyPr>
          <a:lstStyle/>
          <a:p>
            <a:pPr>
              <a:defRPr/>
            </a:pPr>
            <a:endParaRPr lang="en-US" sz="3200" b="0" strike="noStrike" spc="-1">
              <a:solidFill>
                <a:srgbClr val="000000"/>
              </a:solidFill>
              <a:latin typeface="Arial"/>
            </a:endParaRPr>
          </a:p>
        </p:txBody>
      </p:sp>
      <p:sp>
        <p:nvSpPr>
          <p:cNvPr id="37" name="PlaceHolder 4"/>
          <p:cNvSpPr>
            <a:spLocks noGrp="1"/>
          </p:cNvSpPr>
          <p:nvPr>
            <p:ph type="body"/>
          </p:nvPr>
        </p:nvSpPr>
        <p:spPr bwMode="auto">
          <a:xfrm>
            <a:off x="6022080" y="1600200"/>
            <a:ext cx="2649600" cy="2158560"/>
          </a:xfrm>
          <a:prstGeom prst="rect">
            <a:avLst/>
          </a:prstGeom>
        </p:spPr>
        <p:txBody>
          <a:bodyPr lIns="90000" tIns="46800" rIns="90000" bIns="46800">
            <a:normAutofit/>
          </a:bodyPr>
          <a:lstStyle/>
          <a:p>
            <a:pPr>
              <a:defRPr/>
            </a:pPr>
            <a:endParaRPr lang="en-US" sz="3200" b="0" strike="noStrike" spc="-1">
              <a:solidFill>
                <a:srgbClr val="000000"/>
              </a:solidFill>
              <a:latin typeface="Arial"/>
            </a:endParaRPr>
          </a:p>
        </p:txBody>
      </p:sp>
      <p:sp>
        <p:nvSpPr>
          <p:cNvPr id="38" name="PlaceHolder 5"/>
          <p:cNvSpPr>
            <a:spLocks noGrp="1"/>
          </p:cNvSpPr>
          <p:nvPr>
            <p:ph type="body"/>
          </p:nvPr>
        </p:nvSpPr>
        <p:spPr bwMode="auto">
          <a:xfrm>
            <a:off x="457200" y="3964320"/>
            <a:ext cx="2649600" cy="2158560"/>
          </a:xfrm>
          <a:prstGeom prst="rect">
            <a:avLst/>
          </a:prstGeom>
        </p:spPr>
        <p:txBody>
          <a:bodyPr lIns="90000" tIns="46800" rIns="90000" bIns="46800">
            <a:normAutofit/>
          </a:bodyPr>
          <a:lstStyle/>
          <a:p>
            <a:pPr>
              <a:defRPr/>
            </a:pPr>
            <a:endParaRPr lang="en-US" sz="3200" b="0" strike="noStrike" spc="-1">
              <a:solidFill>
                <a:srgbClr val="000000"/>
              </a:solidFill>
              <a:latin typeface="Arial"/>
            </a:endParaRPr>
          </a:p>
        </p:txBody>
      </p:sp>
      <p:sp>
        <p:nvSpPr>
          <p:cNvPr id="39" name="PlaceHolder 6"/>
          <p:cNvSpPr>
            <a:spLocks noGrp="1"/>
          </p:cNvSpPr>
          <p:nvPr>
            <p:ph type="body"/>
          </p:nvPr>
        </p:nvSpPr>
        <p:spPr bwMode="auto">
          <a:xfrm>
            <a:off x="3239640" y="3964320"/>
            <a:ext cx="2649600" cy="2158560"/>
          </a:xfrm>
          <a:prstGeom prst="rect">
            <a:avLst/>
          </a:prstGeom>
        </p:spPr>
        <p:txBody>
          <a:bodyPr lIns="90000" tIns="46800" rIns="90000" bIns="46800">
            <a:normAutofit/>
          </a:bodyPr>
          <a:lstStyle/>
          <a:p>
            <a:pPr>
              <a:defRPr/>
            </a:pPr>
            <a:endParaRPr lang="en-US" sz="3200" b="0" strike="noStrike" spc="-1">
              <a:solidFill>
                <a:srgbClr val="000000"/>
              </a:solidFill>
              <a:latin typeface="Arial"/>
            </a:endParaRPr>
          </a:p>
        </p:txBody>
      </p:sp>
      <p:sp>
        <p:nvSpPr>
          <p:cNvPr id="40" name="PlaceHolder 7"/>
          <p:cNvSpPr>
            <a:spLocks noGrp="1"/>
          </p:cNvSpPr>
          <p:nvPr>
            <p:ph type="body"/>
          </p:nvPr>
        </p:nvSpPr>
        <p:spPr bwMode="auto">
          <a:xfrm>
            <a:off x="6022080" y="3964320"/>
            <a:ext cx="2649600" cy="2158560"/>
          </a:xfrm>
          <a:prstGeom prst="rect">
            <a:avLst/>
          </a:prstGeom>
        </p:spPr>
        <p:txBody>
          <a:bodyPr lIns="90000" tIns="46800" rIns="90000" bIns="46800">
            <a:normAutofit/>
          </a:bodyPr>
          <a:lstStyle/>
          <a:p>
            <a:pPr>
              <a:defRPr/>
            </a:pPr>
            <a:endParaRPr lang="en-US" sz="32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tx" preserve="1" userDrawn="1">
  <p:cSld name="Title Slide">
    <p:spTree>
      <p:nvGrpSpPr>
        <p:cNvPr id="1" name=""/>
        <p:cNvGrpSpPr/>
        <p:nvPr/>
      </p:nvGrpSpPr>
      <p:grpSpPr bwMode="auto">
        <a:xfrm>
          <a:off x="0" y="0"/>
          <a:ext cx="0" cy="0"/>
          <a:chOff x="0" y="0"/>
          <a:chExt cx="0" cy="0"/>
        </a:xfrm>
      </p:grpSpPr>
      <p:sp>
        <p:nvSpPr>
          <p:cNvPr id="5" name="PlaceHolder 1"/>
          <p:cNvSpPr>
            <a:spLocks noGrp="1"/>
          </p:cNvSpPr>
          <p:nvPr>
            <p:ph type="title"/>
          </p:nvPr>
        </p:nvSpPr>
        <p:spPr bwMode="auto">
          <a:xfrm>
            <a:off x="457200" y="27432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4400" b="0" strike="noStrike" spc="-1">
              <a:solidFill>
                <a:srgbClr val="000000"/>
              </a:solidFill>
              <a:latin typeface="Arial"/>
            </a:endParaRPr>
          </a:p>
        </p:txBody>
      </p:sp>
      <p:sp>
        <p:nvSpPr>
          <p:cNvPr id="6" name="PlaceHolder 2"/>
          <p:cNvSpPr>
            <a:spLocks noGrp="1"/>
          </p:cNvSpPr>
          <p:nvPr>
            <p:ph type="subTitle"/>
          </p:nvPr>
        </p:nvSpPr>
        <p:spPr bwMode="auto">
          <a:xfrm>
            <a:off x="457200" y="1600200"/>
            <a:ext cx="8229600" cy="4525920"/>
          </a:xfrm>
          <a:prstGeom prst="rect">
            <a:avLst/>
          </a:prstGeom>
        </p:spPr>
        <p:txBody>
          <a:bodyPr lIns="0" tIns="0" rIns="0" bIns="0" anchor="ctr">
            <a:noAutofit/>
          </a:bodyPr>
          <a:lstStyle/>
          <a:p>
            <a:pPr algn="ctr">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32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obj" preserve="1" userDrawn="1">
  <p:cSld name="Title, Content">
    <p:spTree>
      <p:nvGrpSpPr>
        <p:cNvPr id="1" name=""/>
        <p:cNvGrpSpPr/>
        <p:nvPr/>
      </p:nvGrpSpPr>
      <p:grpSpPr bwMode="auto">
        <a:xfrm>
          <a:off x="0" y="0"/>
          <a:ext cx="0" cy="0"/>
          <a:chOff x="0" y="0"/>
          <a:chExt cx="0" cy="0"/>
        </a:xfrm>
      </p:grpSpPr>
      <p:sp>
        <p:nvSpPr>
          <p:cNvPr id="7" name="PlaceHolder 1"/>
          <p:cNvSpPr>
            <a:spLocks noGrp="1"/>
          </p:cNvSpPr>
          <p:nvPr>
            <p:ph type="title"/>
          </p:nvPr>
        </p:nvSpPr>
        <p:spPr bwMode="auto">
          <a:xfrm>
            <a:off x="457200" y="27432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4400" b="0" strike="noStrike" spc="-1">
              <a:solidFill>
                <a:srgbClr val="000000"/>
              </a:solidFill>
              <a:latin typeface="Arial"/>
            </a:endParaRPr>
          </a:p>
        </p:txBody>
      </p:sp>
      <p:sp>
        <p:nvSpPr>
          <p:cNvPr id="8" name="PlaceHolder 2"/>
          <p:cNvSpPr>
            <a:spLocks noGrp="1"/>
          </p:cNvSpPr>
          <p:nvPr>
            <p:ph type="body"/>
          </p:nvPr>
        </p:nvSpPr>
        <p:spPr bwMode="auto">
          <a:xfrm>
            <a:off x="457200" y="1600200"/>
            <a:ext cx="8229600" cy="4525920"/>
          </a:xfrm>
          <a:prstGeom prst="rect">
            <a:avLst/>
          </a:prstGeom>
        </p:spPr>
        <p:txBody>
          <a:bodyPr lIns="90000" tIns="46800" rIns="90000" bIns="46800">
            <a:normAutofit/>
          </a:bodyPr>
          <a:lstStyle/>
          <a:p>
            <a:pPr>
              <a:defRPr/>
            </a:pPr>
            <a:endParaRPr lang="en-US" sz="32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Title, 2 Content">
    <p:spTree>
      <p:nvGrpSpPr>
        <p:cNvPr id="1" name=""/>
        <p:cNvGrpSpPr/>
        <p:nvPr/>
      </p:nvGrpSpPr>
      <p:grpSpPr bwMode="auto">
        <a:xfrm>
          <a:off x="0" y="0"/>
          <a:ext cx="0" cy="0"/>
          <a:chOff x="0" y="0"/>
          <a:chExt cx="0" cy="0"/>
        </a:xfrm>
      </p:grpSpPr>
      <p:sp>
        <p:nvSpPr>
          <p:cNvPr id="9" name="PlaceHolder 1"/>
          <p:cNvSpPr>
            <a:spLocks noGrp="1"/>
          </p:cNvSpPr>
          <p:nvPr>
            <p:ph type="title"/>
          </p:nvPr>
        </p:nvSpPr>
        <p:spPr bwMode="auto">
          <a:xfrm>
            <a:off x="457200" y="27432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4400" b="0" strike="noStrike" spc="-1">
              <a:solidFill>
                <a:srgbClr val="000000"/>
              </a:solidFill>
              <a:latin typeface="Arial"/>
            </a:endParaRPr>
          </a:p>
        </p:txBody>
      </p:sp>
      <p:sp>
        <p:nvSpPr>
          <p:cNvPr id="10" name="PlaceHolder 2"/>
          <p:cNvSpPr>
            <a:spLocks noGrp="1"/>
          </p:cNvSpPr>
          <p:nvPr>
            <p:ph type="body"/>
          </p:nvPr>
        </p:nvSpPr>
        <p:spPr bwMode="auto">
          <a:xfrm>
            <a:off x="457200" y="1600200"/>
            <a:ext cx="4015800" cy="4525920"/>
          </a:xfrm>
          <a:prstGeom prst="rect">
            <a:avLst/>
          </a:prstGeom>
        </p:spPr>
        <p:txBody>
          <a:bodyPr lIns="90000" tIns="46800" rIns="90000" bIns="46800">
            <a:normAutofit/>
          </a:bodyPr>
          <a:lstStyle/>
          <a:p>
            <a:pPr>
              <a:defRPr/>
            </a:pPr>
            <a:endParaRPr lang="en-US" sz="3200" b="0" strike="noStrike" spc="-1">
              <a:solidFill>
                <a:srgbClr val="000000"/>
              </a:solidFill>
              <a:latin typeface="Arial"/>
            </a:endParaRPr>
          </a:p>
        </p:txBody>
      </p:sp>
      <p:sp>
        <p:nvSpPr>
          <p:cNvPr id="11" name="PlaceHolder 3"/>
          <p:cNvSpPr>
            <a:spLocks noGrp="1"/>
          </p:cNvSpPr>
          <p:nvPr>
            <p:ph type="body"/>
          </p:nvPr>
        </p:nvSpPr>
        <p:spPr bwMode="auto">
          <a:xfrm>
            <a:off x="4674240" y="1600200"/>
            <a:ext cx="4015800" cy="4525920"/>
          </a:xfrm>
          <a:prstGeom prst="rect">
            <a:avLst/>
          </a:prstGeom>
        </p:spPr>
        <p:txBody>
          <a:bodyPr lIns="90000" tIns="46800" rIns="90000" bIns="46800">
            <a:normAutofit/>
          </a:bodyPr>
          <a:lstStyle/>
          <a:p>
            <a:pPr>
              <a:defRPr/>
            </a:pPr>
            <a:endParaRPr lang="en-US" sz="3200"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itleOnly" preserve="1" userDrawn="1">
  <p:cSld name="Title Only">
    <p:spTree>
      <p:nvGrpSpPr>
        <p:cNvPr id="1" name=""/>
        <p:cNvGrpSpPr/>
        <p:nvPr/>
      </p:nvGrpSpPr>
      <p:grpSpPr bwMode="auto">
        <a:xfrm>
          <a:off x="0" y="0"/>
          <a:ext cx="0" cy="0"/>
          <a:chOff x="0" y="0"/>
          <a:chExt cx="0" cy="0"/>
        </a:xfrm>
      </p:grpSpPr>
      <p:sp>
        <p:nvSpPr>
          <p:cNvPr id="12" name="PlaceHolder 1"/>
          <p:cNvSpPr>
            <a:spLocks noGrp="1"/>
          </p:cNvSpPr>
          <p:nvPr>
            <p:ph type="title"/>
          </p:nvPr>
        </p:nvSpPr>
        <p:spPr bwMode="auto">
          <a:xfrm>
            <a:off x="457200" y="27432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44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objOnly" preserve="1" userDrawn="1">
  <p:cSld name="Centered Text">
    <p:spTree>
      <p:nvGrpSpPr>
        <p:cNvPr id="1" name=""/>
        <p:cNvGrpSpPr/>
        <p:nvPr/>
      </p:nvGrpSpPr>
      <p:grpSpPr bwMode="auto">
        <a:xfrm>
          <a:off x="0" y="0"/>
          <a:ext cx="0" cy="0"/>
          <a:chOff x="0" y="0"/>
          <a:chExt cx="0" cy="0"/>
        </a:xfrm>
      </p:grpSpPr>
      <p:sp>
        <p:nvSpPr>
          <p:cNvPr id="13" name="PlaceHolder 1"/>
          <p:cNvSpPr>
            <a:spLocks noGrp="1"/>
          </p:cNvSpPr>
          <p:nvPr>
            <p:ph type="subTitle"/>
          </p:nvPr>
        </p:nvSpPr>
        <p:spPr bwMode="auto">
          <a:xfrm>
            <a:off x="457200" y="274320"/>
            <a:ext cx="8229600" cy="5299560"/>
          </a:xfrm>
          <a:prstGeom prst="rect">
            <a:avLst/>
          </a:prstGeom>
        </p:spPr>
        <p:txBody>
          <a:bodyPr lIns="0" tIns="0" rIns="0" bIns="0" anchor="ctr">
            <a:noAutofit/>
          </a:bodyPr>
          <a:lstStyle/>
          <a:p>
            <a:pPr algn="ctr">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3200" b="0" strike="noStrike" spc="-1">
              <a:solidFill>
                <a:srgbClr val="000000"/>
              </a:solid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twoObjAndObj" preserve="1" userDrawn="1">
  <p:cSld name="Title, 2 Content and Content">
    <p:spTree>
      <p:nvGrpSpPr>
        <p:cNvPr id="1" name=""/>
        <p:cNvGrpSpPr/>
        <p:nvPr/>
      </p:nvGrpSpPr>
      <p:grpSpPr bwMode="auto">
        <a:xfrm>
          <a:off x="0" y="0"/>
          <a:ext cx="0" cy="0"/>
          <a:chOff x="0" y="0"/>
          <a:chExt cx="0" cy="0"/>
        </a:xfrm>
      </p:grpSpPr>
      <p:sp>
        <p:nvSpPr>
          <p:cNvPr id="14" name="PlaceHolder 1"/>
          <p:cNvSpPr>
            <a:spLocks noGrp="1"/>
          </p:cNvSpPr>
          <p:nvPr>
            <p:ph type="title"/>
          </p:nvPr>
        </p:nvSpPr>
        <p:spPr bwMode="auto">
          <a:xfrm>
            <a:off x="457200" y="27432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4400" b="0" strike="noStrike" spc="-1">
              <a:solidFill>
                <a:srgbClr val="000000"/>
              </a:solidFill>
              <a:latin typeface="Arial"/>
            </a:endParaRPr>
          </a:p>
        </p:txBody>
      </p:sp>
      <p:sp>
        <p:nvSpPr>
          <p:cNvPr id="15" name="PlaceHolder 2"/>
          <p:cNvSpPr>
            <a:spLocks noGrp="1"/>
          </p:cNvSpPr>
          <p:nvPr>
            <p:ph type="body"/>
          </p:nvPr>
        </p:nvSpPr>
        <p:spPr bwMode="auto">
          <a:xfrm>
            <a:off x="457200" y="1600200"/>
            <a:ext cx="4015800" cy="2158560"/>
          </a:xfrm>
          <a:prstGeom prst="rect">
            <a:avLst/>
          </a:prstGeom>
        </p:spPr>
        <p:txBody>
          <a:bodyPr lIns="90000" tIns="46800" rIns="90000" bIns="46800">
            <a:normAutofit/>
          </a:bodyPr>
          <a:lstStyle/>
          <a:p>
            <a:pPr>
              <a:defRPr/>
            </a:pPr>
            <a:endParaRPr lang="en-US" sz="3200" b="0" strike="noStrike" spc="-1">
              <a:solidFill>
                <a:srgbClr val="000000"/>
              </a:solidFill>
              <a:latin typeface="Arial"/>
            </a:endParaRPr>
          </a:p>
        </p:txBody>
      </p:sp>
      <p:sp>
        <p:nvSpPr>
          <p:cNvPr id="16" name="PlaceHolder 3"/>
          <p:cNvSpPr>
            <a:spLocks noGrp="1"/>
          </p:cNvSpPr>
          <p:nvPr>
            <p:ph type="body"/>
          </p:nvPr>
        </p:nvSpPr>
        <p:spPr bwMode="auto">
          <a:xfrm>
            <a:off x="4674240" y="1600200"/>
            <a:ext cx="4015800" cy="4525920"/>
          </a:xfrm>
          <a:prstGeom prst="rect">
            <a:avLst/>
          </a:prstGeom>
        </p:spPr>
        <p:txBody>
          <a:bodyPr lIns="90000" tIns="46800" rIns="90000" bIns="46800">
            <a:normAutofit/>
          </a:bodyPr>
          <a:lstStyle/>
          <a:p>
            <a:pPr>
              <a:defRPr/>
            </a:pPr>
            <a:endParaRPr lang="en-US" sz="3200" b="0" strike="noStrike" spc="-1">
              <a:solidFill>
                <a:srgbClr val="000000"/>
              </a:solidFill>
              <a:latin typeface="Arial"/>
            </a:endParaRPr>
          </a:p>
        </p:txBody>
      </p:sp>
      <p:sp>
        <p:nvSpPr>
          <p:cNvPr id="17" name="PlaceHolder 4"/>
          <p:cNvSpPr>
            <a:spLocks noGrp="1"/>
          </p:cNvSpPr>
          <p:nvPr>
            <p:ph type="body"/>
          </p:nvPr>
        </p:nvSpPr>
        <p:spPr bwMode="auto">
          <a:xfrm>
            <a:off x="457200" y="3964320"/>
            <a:ext cx="4015800" cy="2158560"/>
          </a:xfrm>
          <a:prstGeom prst="rect">
            <a:avLst/>
          </a:prstGeom>
        </p:spPr>
        <p:txBody>
          <a:bodyPr lIns="90000" tIns="46800" rIns="90000" bIns="46800">
            <a:normAutofit/>
          </a:bodyPr>
          <a:lstStyle/>
          <a:p>
            <a:pPr>
              <a:defRPr/>
            </a:pPr>
            <a:endParaRPr lang="en-US" sz="32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AndTwoObj" preserve="1" userDrawn="1">
  <p:cSld name="Title Content and 2 Content">
    <p:spTree>
      <p:nvGrpSpPr>
        <p:cNvPr id="1" name=""/>
        <p:cNvGrpSpPr/>
        <p:nvPr/>
      </p:nvGrpSpPr>
      <p:grpSpPr bwMode="auto">
        <a:xfrm>
          <a:off x="0" y="0"/>
          <a:ext cx="0" cy="0"/>
          <a:chOff x="0" y="0"/>
          <a:chExt cx="0" cy="0"/>
        </a:xfrm>
      </p:grpSpPr>
      <p:sp>
        <p:nvSpPr>
          <p:cNvPr id="18" name="PlaceHolder 1"/>
          <p:cNvSpPr>
            <a:spLocks noGrp="1"/>
          </p:cNvSpPr>
          <p:nvPr>
            <p:ph type="title"/>
          </p:nvPr>
        </p:nvSpPr>
        <p:spPr bwMode="auto">
          <a:xfrm>
            <a:off x="457200" y="27432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4400" b="0" strike="noStrike" spc="-1">
              <a:solidFill>
                <a:srgbClr val="000000"/>
              </a:solidFill>
              <a:latin typeface="Arial"/>
            </a:endParaRPr>
          </a:p>
        </p:txBody>
      </p:sp>
      <p:sp>
        <p:nvSpPr>
          <p:cNvPr id="19" name="PlaceHolder 2"/>
          <p:cNvSpPr>
            <a:spLocks noGrp="1"/>
          </p:cNvSpPr>
          <p:nvPr>
            <p:ph type="body"/>
          </p:nvPr>
        </p:nvSpPr>
        <p:spPr bwMode="auto">
          <a:xfrm>
            <a:off x="457200" y="1600200"/>
            <a:ext cx="4015800" cy="4525920"/>
          </a:xfrm>
          <a:prstGeom prst="rect">
            <a:avLst/>
          </a:prstGeom>
        </p:spPr>
        <p:txBody>
          <a:bodyPr lIns="90000" tIns="46800" rIns="90000" bIns="46800">
            <a:normAutofit/>
          </a:bodyPr>
          <a:lstStyle/>
          <a:p>
            <a:pPr>
              <a:defRPr/>
            </a:pPr>
            <a:endParaRPr lang="en-US" sz="3200" b="0" strike="noStrike" spc="-1">
              <a:solidFill>
                <a:srgbClr val="000000"/>
              </a:solidFill>
              <a:latin typeface="Arial"/>
            </a:endParaRPr>
          </a:p>
        </p:txBody>
      </p:sp>
      <p:sp>
        <p:nvSpPr>
          <p:cNvPr id="20" name="PlaceHolder 3"/>
          <p:cNvSpPr>
            <a:spLocks noGrp="1"/>
          </p:cNvSpPr>
          <p:nvPr>
            <p:ph type="body"/>
          </p:nvPr>
        </p:nvSpPr>
        <p:spPr bwMode="auto">
          <a:xfrm>
            <a:off x="4674240" y="1600200"/>
            <a:ext cx="4015800" cy="2158560"/>
          </a:xfrm>
          <a:prstGeom prst="rect">
            <a:avLst/>
          </a:prstGeom>
        </p:spPr>
        <p:txBody>
          <a:bodyPr lIns="90000" tIns="46800" rIns="90000" bIns="46800">
            <a:normAutofit/>
          </a:bodyPr>
          <a:lstStyle/>
          <a:p>
            <a:pPr>
              <a:defRPr/>
            </a:pPr>
            <a:endParaRPr lang="en-US" sz="3200" b="0" strike="noStrike" spc="-1">
              <a:solidFill>
                <a:srgbClr val="000000"/>
              </a:solidFill>
              <a:latin typeface="Arial"/>
            </a:endParaRPr>
          </a:p>
        </p:txBody>
      </p:sp>
      <p:sp>
        <p:nvSpPr>
          <p:cNvPr id="21" name="PlaceHolder 4"/>
          <p:cNvSpPr>
            <a:spLocks noGrp="1"/>
          </p:cNvSpPr>
          <p:nvPr>
            <p:ph type="body"/>
          </p:nvPr>
        </p:nvSpPr>
        <p:spPr bwMode="auto">
          <a:xfrm>
            <a:off x="4674240" y="3964320"/>
            <a:ext cx="4015800" cy="2158560"/>
          </a:xfrm>
          <a:prstGeom prst="rect">
            <a:avLst/>
          </a:prstGeom>
        </p:spPr>
        <p:txBody>
          <a:bodyPr lIns="90000" tIns="46800" rIns="90000" bIns="46800">
            <a:normAutofit/>
          </a:bodyPr>
          <a:lstStyle/>
          <a:p>
            <a:pPr>
              <a:defRPr/>
            </a:pPr>
            <a:endParaRPr lang="en-US" sz="32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twoObjOverTx" preserve="1" userDrawn="1">
  <p:cSld name="Title, 2 Content over Content">
    <p:spTree>
      <p:nvGrpSpPr>
        <p:cNvPr id="1" name=""/>
        <p:cNvGrpSpPr/>
        <p:nvPr/>
      </p:nvGrpSpPr>
      <p:grpSpPr bwMode="auto">
        <a:xfrm>
          <a:off x="0" y="0"/>
          <a:ext cx="0" cy="0"/>
          <a:chOff x="0" y="0"/>
          <a:chExt cx="0" cy="0"/>
        </a:xfrm>
      </p:grpSpPr>
      <p:sp>
        <p:nvSpPr>
          <p:cNvPr id="22" name="PlaceHolder 1"/>
          <p:cNvSpPr>
            <a:spLocks noGrp="1"/>
          </p:cNvSpPr>
          <p:nvPr>
            <p:ph type="title"/>
          </p:nvPr>
        </p:nvSpPr>
        <p:spPr bwMode="auto">
          <a:xfrm>
            <a:off x="457200" y="27432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4400" b="0" strike="noStrike" spc="-1">
              <a:solidFill>
                <a:srgbClr val="000000"/>
              </a:solidFill>
              <a:latin typeface="Arial"/>
            </a:endParaRPr>
          </a:p>
        </p:txBody>
      </p:sp>
      <p:sp>
        <p:nvSpPr>
          <p:cNvPr id="23" name="PlaceHolder 2"/>
          <p:cNvSpPr>
            <a:spLocks noGrp="1"/>
          </p:cNvSpPr>
          <p:nvPr>
            <p:ph type="body"/>
          </p:nvPr>
        </p:nvSpPr>
        <p:spPr bwMode="auto">
          <a:xfrm>
            <a:off x="457200" y="1600200"/>
            <a:ext cx="4015800" cy="2158560"/>
          </a:xfrm>
          <a:prstGeom prst="rect">
            <a:avLst/>
          </a:prstGeom>
        </p:spPr>
        <p:txBody>
          <a:bodyPr lIns="90000" tIns="46800" rIns="90000" bIns="46800">
            <a:normAutofit/>
          </a:bodyPr>
          <a:lstStyle/>
          <a:p>
            <a:pPr>
              <a:defRPr/>
            </a:pPr>
            <a:endParaRPr lang="en-US" sz="3200" b="0" strike="noStrike" spc="-1">
              <a:solidFill>
                <a:srgbClr val="000000"/>
              </a:solidFill>
              <a:latin typeface="Arial"/>
            </a:endParaRPr>
          </a:p>
        </p:txBody>
      </p:sp>
      <p:sp>
        <p:nvSpPr>
          <p:cNvPr id="24" name="PlaceHolder 3"/>
          <p:cNvSpPr>
            <a:spLocks noGrp="1"/>
          </p:cNvSpPr>
          <p:nvPr>
            <p:ph type="body"/>
          </p:nvPr>
        </p:nvSpPr>
        <p:spPr bwMode="auto">
          <a:xfrm>
            <a:off x="4674240" y="1600200"/>
            <a:ext cx="4015800" cy="2158560"/>
          </a:xfrm>
          <a:prstGeom prst="rect">
            <a:avLst/>
          </a:prstGeom>
        </p:spPr>
        <p:txBody>
          <a:bodyPr lIns="90000" tIns="46800" rIns="90000" bIns="46800">
            <a:normAutofit/>
          </a:bodyPr>
          <a:lstStyle/>
          <a:p>
            <a:pPr>
              <a:defRPr/>
            </a:pPr>
            <a:endParaRPr lang="en-US" sz="3200" b="0" strike="noStrike" spc="-1">
              <a:solidFill>
                <a:srgbClr val="000000"/>
              </a:solidFill>
              <a:latin typeface="Arial"/>
            </a:endParaRPr>
          </a:p>
        </p:txBody>
      </p:sp>
      <p:sp>
        <p:nvSpPr>
          <p:cNvPr id="25" name="PlaceHolder 4"/>
          <p:cNvSpPr>
            <a:spLocks noGrp="1"/>
          </p:cNvSpPr>
          <p:nvPr>
            <p:ph type="body"/>
          </p:nvPr>
        </p:nvSpPr>
        <p:spPr bwMode="auto">
          <a:xfrm>
            <a:off x="457200" y="3964320"/>
            <a:ext cx="8229600" cy="2158560"/>
          </a:xfrm>
          <a:prstGeom prst="rect">
            <a:avLst/>
          </a:prstGeom>
        </p:spPr>
        <p:txBody>
          <a:bodyPr lIns="90000" tIns="46800" rIns="90000" bIns="46800">
            <a:normAutofit/>
          </a:bodyPr>
          <a:lstStyle/>
          <a:p>
            <a:pPr>
              <a:defRPr/>
            </a:pPr>
            <a:endParaRPr lang="en-US" sz="32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bwMode="auto">
        <a:xfrm>
          <a:off x="0" y="0"/>
          <a:ext cx="0" cy="0"/>
          <a:chOff x="0" y="0"/>
          <a:chExt cx="0" cy="0"/>
        </a:xfrm>
      </p:grpSpPr>
      <p:sp>
        <p:nvSpPr>
          <p:cNvPr id="5" name="PlaceHolder 1"/>
          <p:cNvSpPr>
            <a:spLocks noGrp="1"/>
          </p:cNvSpPr>
          <p:nvPr>
            <p:ph type="title"/>
          </p:nvPr>
        </p:nvSpPr>
        <p:spPr bwMode="auto">
          <a:xfrm>
            <a:off x="457200" y="27432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b="0" strike="noStrike" spc="-1">
                <a:solidFill>
                  <a:srgbClr val="000000"/>
                </a:solidFill>
                <a:latin typeface="Arial"/>
              </a:rPr>
              <a:t>Click to edit the title text format</a:t>
            </a:r>
          </a:p>
        </p:txBody>
      </p:sp>
      <p:sp>
        <p:nvSpPr>
          <p:cNvPr id="6" name="PlaceHolder 2"/>
          <p:cNvSpPr>
            <a:spLocks noGrp="1"/>
          </p:cNvSpPr>
          <p:nvPr>
            <p:ph type="body"/>
          </p:nvPr>
        </p:nvSpPr>
        <p:spPr bwMode="auto">
          <a:xfrm>
            <a:off x="457200" y="1600200"/>
            <a:ext cx="8229600" cy="4525920"/>
          </a:xfrm>
          <a:prstGeom prst="rect">
            <a:avLst/>
          </a:prstGeom>
        </p:spPr>
        <p:txBody>
          <a:bodyPr lIns="90000" tIns="46800" rIns="90000" bIns="46800">
            <a:normAutofit/>
          </a:bodyPr>
          <a:lstStyle/>
          <a:p>
            <a:pPr marL="342720" indent="-342720">
              <a:spcBef>
                <a:spcPts val="799"/>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b="0" strike="noStrike" spc="-1">
                <a:solidFill>
                  <a:srgbClr val="000000"/>
                </a:solidFill>
                <a:latin typeface="Arial"/>
              </a:rPr>
              <a:t>Click to edit the outline text format</a:t>
            </a:r>
          </a:p>
          <a:p>
            <a:pPr marL="742680" lvl="1" indent="-285480">
              <a:spcBef>
                <a:spcPts val="799"/>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b="0" strike="noStrike" spc="-1">
                <a:solidFill>
                  <a:srgbClr val="000000"/>
                </a:solidFill>
                <a:latin typeface="Arial"/>
              </a:rPr>
              <a:t>Second Outline Level</a:t>
            </a:r>
          </a:p>
          <a:p>
            <a:pPr marL="1143000" lvl="2" indent="-228600">
              <a:spcBef>
                <a:spcPts val="799"/>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b="0" strike="noStrike" spc="-1">
                <a:solidFill>
                  <a:srgbClr val="000000"/>
                </a:solidFill>
                <a:latin typeface="Arial"/>
              </a:rPr>
              <a:t>Third Outline Level</a:t>
            </a:r>
          </a:p>
          <a:p>
            <a:pPr marL="1600200" lvl="3" indent="-228600">
              <a:spcBef>
                <a:spcPts val="799"/>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b="0" strike="noStrike" spc="-1">
                <a:solidFill>
                  <a:srgbClr val="000000"/>
                </a:solidFill>
                <a:latin typeface="Arial"/>
              </a:rPr>
              <a:t>Fourth Outline Level</a:t>
            </a:r>
          </a:p>
          <a:p>
            <a:pPr marL="2057400" lvl="4" indent="-228600">
              <a:spcBef>
                <a:spcPts val="799"/>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b="0" strike="noStrike" spc="-1">
                <a:solidFill>
                  <a:srgbClr val="000000"/>
                </a:solidFill>
                <a:latin typeface="Arial"/>
              </a:rPr>
              <a:t>Fifth Outline Level</a:t>
            </a:r>
          </a:p>
          <a:p>
            <a:pPr marL="2057400" lvl="5" indent="-228600">
              <a:spcBef>
                <a:spcPts val="799"/>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b="0" strike="noStrike" spc="-1">
                <a:solidFill>
                  <a:srgbClr val="000000"/>
                </a:solidFill>
                <a:latin typeface="Arial"/>
              </a:rPr>
              <a:t>Sixth Outline Level</a:t>
            </a:r>
          </a:p>
          <a:p>
            <a:pPr marL="2057400" lvl="6" indent="-228600">
              <a:spcBef>
                <a:spcPts val="799"/>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b="0" strike="noStrike" spc="-1">
                <a:solidFill>
                  <a:srgbClr val="000000"/>
                </a:solidFill>
                <a:latin typeface="Arial"/>
              </a:rPr>
              <a:t>Seventh Outline Level</a:t>
            </a:r>
          </a:p>
        </p:txBody>
      </p:sp>
      <p:sp>
        <p:nvSpPr>
          <p:cNvPr id="2" name="PlaceHolder 3"/>
          <p:cNvSpPr>
            <a:spLocks noGrp="1"/>
          </p:cNvSpPr>
          <p:nvPr>
            <p:ph type="dt"/>
          </p:nvPr>
        </p:nvSpPr>
        <p:spPr bwMode="auto">
          <a:xfrm>
            <a:off x="456840" y="6244920"/>
            <a:ext cx="2133720" cy="476280"/>
          </a:xfrm>
          <a:prstGeom prst="rect">
            <a:avLst/>
          </a:prstGeom>
        </p:spPr>
        <p:txBody>
          <a:bodyPr lIns="90000" tIns="46800" rIns="90000" bIns="46800">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400" b="0" strike="noStrike" spc="-1">
                <a:solidFill>
                  <a:srgbClr val="000000"/>
                </a:solidFill>
                <a:latin typeface="Arial"/>
              </a:rPr>
              <a:t>&lt;date/time&gt;</a:t>
            </a:r>
          </a:p>
        </p:txBody>
      </p:sp>
      <p:sp>
        <p:nvSpPr>
          <p:cNvPr id="3" name="PlaceHolder 4"/>
          <p:cNvSpPr>
            <a:spLocks noGrp="1"/>
          </p:cNvSpPr>
          <p:nvPr>
            <p:ph type="ftr"/>
          </p:nvPr>
        </p:nvSpPr>
        <p:spPr bwMode="auto">
          <a:xfrm>
            <a:off x="3124080" y="6244920"/>
            <a:ext cx="2895840" cy="476280"/>
          </a:xfrm>
          <a:prstGeom prst="rect">
            <a:avLst/>
          </a:prstGeom>
        </p:spPr>
        <p:txBody>
          <a:bodyPr lIns="90000" tIns="46800" rIns="90000" bIns="46800">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400" b="0" strike="noStrike" spc="-1">
                <a:solidFill>
                  <a:srgbClr val="000000"/>
                </a:solidFill>
                <a:latin typeface="Arial"/>
              </a:rPr>
              <a:t>&lt;footer&gt;</a:t>
            </a:r>
          </a:p>
        </p:txBody>
      </p:sp>
      <p:sp>
        <p:nvSpPr>
          <p:cNvPr id="4" name="PlaceHolder 5"/>
          <p:cNvSpPr>
            <a:spLocks noGrp="1"/>
          </p:cNvSpPr>
          <p:nvPr>
            <p:ph type="sldNum"/>
          </p:nvPr>
        </p:nvSpPr>
        <p:spPr bwMode="auto">
          <a:xfrm>
            <a:off x="6552720" y="6244920"/>
            <a:ext cx="2133720" cy="476280"/>
          </a:xfrm>
          <a:prstGeom prst="rect">
            <a:avLst/>
          </a:prstGeom>
        </p:spPr>
        <p:txBody>
          <a:bodyPr lIns="90000" tIns="46800" rIns="90000" bIns="46800">
            <a:no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70994A93-1103-4F56-A2A8-BE96C43C4FC7}" type="slidenum">
              <a:rPr lang="en-US" sz="1400" b="0" strike="noStrike" spc="-1">
                <a:solidFill>
                  <a:srgbClr val="000000"/>
                </a:solidFill>
                <a:latin typeface="Arial"/>
              </a:rPr>
              <a:t>‹#›</a:t>
            </a:fld>
            <a:endParaRPr lang="en-US" sz="1400" b="0" strike="noStrike" spc="-1">
              <a:solidFill>
                <a:srgbClr val="00000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rgbClr val="FFFFFF"/>
        </a:solidFill>
        <a:effectLst/>
      </p:bgPr>
    </p:bg>
    <p:spTree>
      <p:nvGrpSpPr>
        <p:cNvPr id="1" name=""/>
        <p:cNvGrpSpPr/>
        <p:nvPr/>
      </p:nvGrpSpPr>
      <p:grpSpPr bwMode="auto">
        <a:xfrm>
          <a:off x="0" y="0"/>
          <a:ext cx="0" cy="0"/>
          <a:chOff x="0" y="0"/>
          <a:chExt cx="0" cy="0"/>
        </a:xfrm>
      </p:grpSpPr>
      <p:sp>
        <p:nvSpPr>
          <p:cNvPr id="41" name="TextShape 1"/>
          <p:cNvSpPr txBox="1"/>
          <p:nvPr/>
        </p:nvSpPr>
        <p:spPr bwMode="auto">
          <a:xfrm>
            <a:off x="685800" y="2130120"/>
            <a:ext cx="7772400" cy="1469880"/>
          </a:xfrm>
          <a:prstGeom prst="rect">
            <a:avLst/>
          </a:prstGeom>
          <a:noFill/>
          <a:ln w="0">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000" b="1" i="0" u="sng" strike="noStrike" cap="none" spc="0" dirty="0">
                <a:solidFill>
                  <a:srgbClr val="000000"/>
                </a:solidFill>
                <a:latin typeface="Times New Roman" panose="02020603050405020304" pitchFamily="18" charset="0"/>
                <a:ea typeface="Arial"/>
                <a:cs typeface="Times New Roman" panose="02020603050405020304" pitchFamily="18" charset="0"/>
              </a:rPr>
              <a:t>The development of a child's giftedness and intelligence in different time epochs</a:t>
            </a:r>
            <a:endParaRPr lang="en-US" sz="40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42" name="TextShape 2"/>
          <p:cNvSpPr txBox="1"/>
          <p:nvPr/>
        </p:nvSpPr>
        <p:spPr bwMode="auto">
          <a:xfrm>
            <a:off x="1371600" y="3886200"/>
            <a:ext cx="6400800" cy="1752480"/>
          </a:xfrm>
          <a:prstGeom prst="rect">
            <a:avLst/>
          </a:prstGeom>
          <a:noFill/>
          <a:ln w="0">
            <a:noFill/>
          </a:ln>
        </p:spPr>
        <p:txBody>
          <a:bodyPr lIns="90000" tIns="46800" rIns="90000" bIns="46800">
            <a:noAutofit/>
          </a:bodyPr>
          <a:lstStyle/>
          <a:p>
            <a:pPr algn="r">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0" strike="noStrike" spc="-1" dirty="0" err="1">
                <a:solidFill>
                  <a:srgbClr val="000000"/>
                </a:solidFill>
                <a:latin typeface="Times New Roman" panose="02020603050405020304" pitchFamily="18" charset="0"/>
                <a:cs typeface="Times New Roman" panose="02020603050405020304" pitchFamily="18" charset="0"/>
              </a:rPr>
              <a:t>Joukova</a:t>
            </a:r>
            <a:r>
              <a:rPr lang="en-US" sz="2400" b="0" strike="noStrike" spc="-1" dirty="0">
                <a:solidFill>
                  <a:srgbClr val="000000"/>
                </a:solidFill>
                <a:latin typeface="Times New Roman" panose="02020603050405020304" pitchFamily="18" charset="0"/>
                <a:cs typeface="Times New Roman" panose="02020603050405020304" pitchFamily="18" charset="0"/>
              </a:rPr>
              <a:t> E.S.</a:t>
            </a:r>
          </a:p>
          <a:p>
            <a:pPr algn="r">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0" strike="noStrike" spc="-1" dirty="0" err="1">
                <a:solidFill>
                  <a:srgbClr val="000000"/>
                </a:solidFill>
                <a:latin typeface="Times New Roman" panose="02020603050405020304" pitchFamily="18" charset="0"/>
                <a:cs typeface="Times New Roman" panose="02020603050405020304" pitchFamily="18" charset="0"/>
              </a:rPr>
              <a:t>Bogoyavlenskaya</a:t>
            </a:r>
            <a:r>
              <a:rPr lang="en-US" sz="2400" b="0" strike="noStrike" spc="-1" dirty="0">
                <a:solidFill>
                  <a:srgbClr val="000000"/>
                </a:solidFill>
                <a:latin typeface="Times New Roman" panose="02020603050405020304" pitchFamily="18" charset="0"/>
                <a:cs typeface="Times New Roman" panose="02020603050405020304" pitchFamily="18" charset="0"/>
              </a:rPr>
              <a:t> D.B.</a:t>
            </a:r>
            <a:endParaRPr lang="ru-RU" sz="2400" b="0" strike="noStrike" spc="-1" dirty="0">
              <a:solidFill>
                <a:srgbClr val="000000"/>
              </a:solidFill>
              <a:latin typeface="Times New Roman" panose="02020603050405020304" pitchFamily="18" charset="0"/>
              <a:cs typeface="Times New Roman" panose="02020603050405020304" pitchFamily="18" charset="0"/>
            </a:endParaRPr>
          </a:p>
          <a:p>
            <a:pPr algn="r">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000" i="1" spc="-1" dirty="0">
                <a:solidFill>
                  <a:srgbClr val="000000"/>
                </a:solidFill>
                <a:latin typeface="Times New Roman" panose="02020603050405020304" pitchFamily="18" charset="0"/>
                <a:cs typeface="Times New Roman" panose="02020603050405020304" pitchFamily="18" charset="0"/>
              </a:rPr>
              <a:t>C</a:t>
            </a:r>
            <a:r>
              <a:rPr lang="en" sz="2000" i="1" spc="-1" dirty="0">
                <a:solidFill>
                  <a:srgbClr val="000000"/>
                </a:solidFill>
                <a:latin typeface="Times New Roman" panose="02020603050405020304" pitchFamily="18" charset="0"/>
                <a:cs typeface="Times New Roman" panose="02020603050405020304" pitchFamily="18" charset="0"/>
              </a:rPr>
              <a:t>enter for interdisciplinary studies of creativity and giftedness</a:t>
            </a:r>
            <a:br>
              <a:rPr lang="ru-RU" sz="2000" b="0" i="1" strike="noStrike" spc="-1" dirty="0">
                <a:solidFill>
                  <a:srgbClr val="000000"/>
                </a:solidFill>
                <a:latin typeface="Times New Roman" panose="02020603050405020304" pitchFamily="18" charset="0"/>
                <a:cs typeface="Times New Roman" panose="02020603050405020304" pitchFamily="18" charset="0"/>
              </a:rPr>
            </a:br>
            <a:r>
              <a:rPr lang="ru-RU" sz="2000" b="0" i="1" strike="noStrike" spc="-1" dirty="0" err="1">
                <a:solidFill>
                  <a:srgbClr val="000000"/>
                </a:solidFill>
                <a:latin typeface="Times New Roman" panose="02020603050405020304" pitchFamily="18" charset="0"/>
                <a:cs typeface="Times New Roman" panose="02020603050405020304" pitchFamily="18" charset="0"/>
              </a:rPr>
              <a:t>P</a:t>
            </a:r>
            <a:r>
              <a:rPr lang="en" sz="2000" i="1" spc="-1" dirty="0" err="1">
                <a:solidFill>
                  <a:srgbClr val="000000"/>
                </a:solidFill>
                <a:latin typeface="Times New Roman" panose="02020603050405020304" pitchFamily="18" charset="0"/>
                <a:cs typeface="Times New Roman" panose="02020603050405020304" pitchFamily="18" charset="0"/>
              </a:rPr>
              <a:t>sychological</a:t>
            </a:r>
            <a:r>
              <a:rPr lang="en" sz="2000" i="1" spc="-1" dirty="0">
                <a:solidFill>
                  <a:srgbClr val="000000"/>
                </a:solidFill>
                <a:latin typeface="Times New Roman" panose="02020603050405020304" pitchFamily="18" charset="0"/>
                <a:cs typeface="Times New Roman" panose="02020603050405020304" pitchFamily="18" charset="0"/>
              </a:rPr>
              <a:t> Institute of the RAE</a:t>
            </a:r>
            <a:endParaRPr lang="en-US" sz="2000" b="0" i="1" strike="noStrike" spc="-1" dirty="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rgbClr val="FFFFFF"/>
        </a:solidFill>
        <a:effectLst/>
      </p:bgPr>
    </p:bg>
    <p:spTree>
      <p:nvGrpSpPr>
        <p:cNvPr id="1" name=""/>
        <p:cNvGrpSpPr/>
        <p:nvPr/>
      </p:nvGrpSpPr>
      <p:grpSpPr bwMode="auto">
        <a:xfrm>
          <a:off x="0" y="0"/>
          <a:ext cx="0" cy="0"/>
          <a:chOff x="0" y="0"/>
          <a:chExt cx="0" cy="0"/>
        </a:xfrm>
      </p:grpSpPr>
      <p:sp>
        <p:nvSpPr>
          <p:cNvPr id="59" name="TextShape 1"/>
          <p:cNvSpPr txBox="1"/>
          <p:nvPr/>
        </p:nvSpPr>
        <p:spPr bwMode="auto">
          <a:xfrm>
            <a:off x="457200" y="701824"/>
            <a:ext cx="8229600" cy="1143000"/>
          </a:xfrm>
          <a:prstGeom prst="rect">
            <a:avLst/>
          </a:prstGeom>
          <a:noFill/>
          <a:ln w="0">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b="0" i="1" strike="noStrike" spc="-1" dirty="0">
                <a:solidFill>
                  <a:srgbClr val="000000"/>
                </a:solidFill>
                <a:latin typeface="Times New Roman" panose="02020603050405020304" pitchFamily="18" charset="0"/>
                <a:cs typeface="Times New Roman" panose="02020603050405020304" pitchFamily="18" charset="0"/>
              </a:rPr>
              <a:t>Inference</a:t>
            </a:r>
            <a:endParaRPr lang="en-US"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60" name="TextShape 2"/>
          <p:cNvSpPr txBox="1"/>
          <p:nvPr/>
        </p:nvSpPr>
        <p:spPr bwMode="auto">
          <a:xfrm>
            <a:off x="457200" y="1600200"/>
            <a:ext cx="8229600" cy="4525920"/>
          </a:xfrm>
          <a:prstGeom prst="rect">
            <a:avLst/>
          </a:prstGeom>
          <a:noFill/>
          <a:ln w="0">
            <a:noFill/>
          </a:ln>
        </p:spPr>
        <p:txBody>
          <a:bodyPr vertOverflow="overflow" horzOverflow="clip" vert="horz" wrap="square" lIns="90000" tIns="46800" rIns="90000" bIns="46800" numCol="1" spcCol="0" rtlCol="0" fromWordArt="0" anchor="t" anchorCtr="0" forceAA="0" compatLnSpc="0">
            <a:normAutofit/>
          </a:bodyPr>
          <a:lstStyle/>
          <a:p>
            <a:pPr marL="316922" indent="-316922">
              <a:buFont typeface="Arial"/>
              <a:buChar char="•"/>
              <a:defRPr/>
            </a:pPr>
            <a:r>
              <a:rPr lang="en-US" sz="2400" b="0" i="0" u="none" strike="noStrike" cap="none" spc="0" dirty="0">
                <a:solidFill>
                  <a:srgbClr val="000000"/>
                </a:solidFill>
                <a:latin typeface="Times New Roman" panose="02020603050405020304" pitchFamily="18" charset="0"/>
                <a:ea typeface="Arial"/>
                <a:cs typeface="Times New Roman" panose="02020603050405020304" pitchFamily="18" charset="0"/>
              </a:rPr>
              <a:t>The analysis of different time periods shows that </a:t>
            </a:r>
            <a:r>
              <a:rPr lang="en-US" sz="2400" b="1" i="0" u="sng" strike="noStrike" cap="none" spc="0" dirty="0">
                <a:solidFill>
                  <a:srgbClr val="000000"/>
                </a:solidFill>
                <a:latin typeface="Times New Roman" panose="02020603050405020304" pitchFamily="18" charset="0"/>
                <a:ea typeface="Arial"/>
                <a:cs typeface="Times New Roman" panose="02020603050405020304" pitchFamily="18" charset="0"/>
              </a:rPr>
              <a:t>the development of giftedness in comparison with 23 years earlier has a negative trend.</a:t>
            </a:r>
            <a:endParaRPr sz="2400" b="1" i="0" u="sng" strike="noStrike" cap="none" spc="0" dirty="0">
              <a:solidFill>
                <a:srgbClr val="000000"/>
              </a:solidFill>
              <a:latin typeface="Times New Roman" panose="02020603050405020304" pitchFamily="18" charset="0"/>
              <a:ea typeface="Arial"/>
              <a:cs typeface="Times New Roman" panose="02020603050405020304" pitchFamily="18" charset="0"/>
            </a:endParaRPr>
          </a:p>
          <a:p>
            <a:pPr marL="316922" indent="-316922">
              <a:buFont typeface="Arial"/>
              <a:buChar char="•"/>
              <a:defRPr/>
            </a:pPr>
            <a:r>
              <a:rPr lang="en-US" sz="2400" b="0" i="0" u="none" strike="noStrike" cap="none" spc="0" dirty="0">
                <a:solidFill>
                  <a:srgbClr val="000000"/>
                </a:solidFill>
                <a:latin typeface="Times New Roman" panose="02020603050405020304" pitchFamily="18" charset="0"/>
                <a:ea typeface="Arial"/>
                <a:cs typeface="Times New Roman" panose="02020603050405020304" pitchFamily="18" charset="0"/>
              </a:rPr>
              <a:t>Compared to the end of the last century, in the 21st century we are seeing an growing the number of children with intellectual problems.</a:t>
            </a:r>
          </a:p>
          <a:p>
            <a:pPr marL="342720" indent="-342720">
              <a:lnSpc>
                <a:spcPct val="80000"/>
              </a:lnSpc>
              <a:spcBef>
                <a:spcPts val="597"/>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399" algn="l"/>
              </a:tabLst>
              <a:defRPr/>
            </a:pPr>
            <a:r>
              <a:rPr lang="en-US" sz="2400" b="0" i="0" u="none" strike="noStrike" cap="none" spc="0" dirty="0">
                <a:solidFill>
                  <a:srgbClr val="000000"/>
                </a:solidFill>
                <a:latin typeface="Times New Roman" panose="02020603050405020304" pitchFamily="18" charset="0"/>
                <a:ea typeface="Arial"/>
                <a:cs typeface="Times New Roman" panose="02020603050405020304" pitchFamily="18" charset="0"/>
              </a:rPr>
              <a:t>It seems to us that the revealed picture of differences </a:t>
            </a:r>
            <a:r>
              <a:rPr lang="en-US" sz="2400" b="1" i="0" u="sng" strike="noStrike" cap="none" spc="0" dirty="0">
                <a:solidFill>
                  <a:srgbClr val="000000"/>
                </a:solidFill>
                <a:latin typeface="Times New Roman" panose="02020603050405020304" pitchFamily="18" charset="0"/>
                <a:ea typeface="Arial"/>
                <a:cs typeface="Times New Roman" panose="02020603050405020304" pitchFamily="18" charset="0"/>
              </a:rPr>
              <a:t>may conceal the influence of virtual technologies due to their maximum expansion</a:t>
            </a:r>
            <a:r>
              <a:rPr lang="en-US" sz="2400" b="0" i="0" u="none" strike="noStrike" cap="none" spc="0" dirty="0">
                <a:solidFill>
                  <a:srgbClr val="000000"/>
                </a:solidFill>
                <a:latin typeface="Times New Roman" panose="02020603050405020304" pitchFamily="18" charset="0"/>
                <a:ea typeface="Arial"/>
                <a:cs typeface="Times New Roman" panose="02020603050405020304" pitchFamily="18" charset="0"/>
              </a:rPr>
              <a:t>, which should be considered from the point of view of their competition with the necessary areas of child development, often through the substitution of forms and activities which are necessary for the full-fledged formation of personality.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rgbClr val="FFFFFF"/>
        </a:solidFill>
        <a:effectLst/>
      </p:bgPr>
    </p:bg>
    <p:spTree>
      <p:nvGrpSpPr>
        <p:cNvPr id="1" name=""/>
        <p:cNvGrpSpPr/>
        <p:nvPr/>
      </p:nvGrpSpPr>
      <p:grpSpPr bwMode="auto">
        <a:xfrm>
          <a:off x="0" y="0"/>
          <a:ext cx="0" cy="0"/>
          <a:chOff x="0" y="0"/>
          <a:chExt cx="0" cy="0"/>
        </a:xfrm>
      </p:grpSpPr>
      <p:sp>
        <p:nvSpPr>
          <p:cNvPr id="61" name="TextShape 1"/>
          <p:cNvSpPr txBox="1"/>
          <p:nvPr/>
        </p:nvSpPr>
        <p:spPr bwMode="auto">
          <a:xfrm>
            <a:off x="761999" y="2514599"/>
            <a:ext cx="7772400" cy="1561649"/>
          </a:xfrm>
          <a:prstGeom prst="rect">
            <a:avLst/>
          </a:prstGeom>
          <a:noFill/>
          <a:ln w="0">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b="0" strike="noStrike" spc="-1" dirty="0">
                <a:solidFill>
                  <a:srgbClr val="000000"/>
                </a:solidFill>
                <a:latin typeface="Times New Roman" panose="02020603050405020304" pitchFamily="18" charset="0"/>
                <a:cs typeface="Times New Roman" panose="02020603050405020304" pitchFamily="18" charset="0"/>
              </a:rPr>
              <a:t>Thank you for your attention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rgbClr val="FFFFFF"/>
        </a:solidFill>
        <a:effectLst/>
      </p:bgPr>
    </p:bg>
    <p:spTree>
      <p:nvGrpSpPr>
        <p:cNvPr id="1" name=""/>
        <p:cNvGrpSpPr/>
        <p:nvPr/>
      </p:nvGrpSpPr>
      <p:grpSpPr bwMode="auto">
        <a:xfrm>
          <a:off x="0" y="0"/>
          <a:ext cx="0" cy="0"/>
          <a:chOff x="0" y="0"/>
          <a:chExt cx="0" cy="0"/>
        </a:xfrm>
      </p:grpSpPr>
      <p:sp>
        <p:nvSpPr>
          <p:cNvPr id="43" name="TextShape 1"/>
          <p:cNvSpPr txBox="1"/>
          <p:nvPr/>
        </p:nvSpPr>
        <p:spPr bwMode="auto">
          <a:xfrm>
            <a:off x="457200" y="274320"/>
            <a:ext cx="8229600" cy="1143000"/>
          </a:xfrm>
          <a:prstGeom prst="rect">
            <a:avLst/>
          </a:prstGeom>
          <a:noFill/>
          <a:ln w="0">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b="0" i="1" strike="noStrike" spc="-1" dirty="0">
                <a:solidFill>
                  <a:srgbClr val="000000"/>
                </a:solidFill>
                <a:latin typeface="Times New Roman" panose="02020603050405020304" pitchFamily="18" charset="0"/>
                <a:cs typeface="Times New Roman" panose="02020603050405020304" pitchFamily="18" charset="0"/>
              </a:rPr>
              <a:t>Relevance</a:t>
            </a:r>
            <a:endParaRPr lang="en-US"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44" name="TextShape 2"/>
          <p:cNvSpPr txBox="1"/>
          <p:nvPr/>
        </p:nvSpPr>
        <p:spPr bwMode="auto">
          <a:xfrm>
            <a:off x="457200" y="1600200"/>
            <a:ext cx="8229600" cy="4525920"/>
          </a:xfrm>
          <a:prstGeom prst="rect">
            <a:avLst/>
          </a:prstGeom>
          <a:noFill/>
          <a:ln w="0">
            <a:noFill/>
          </a:ln>
        </p:spPr>
        <p:txBody>
          <a:bodyPr lIns="90000" tIns="46800" rIns="90000" bIns="46800">
            <a:normAutofit/>
          </a:bodyPr>
          <a:lstStyle/>
          <a:p>
            <a:pPr marL="342720" indent="-342720">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800" b="0" strike="noStrike" spc="-1" dirty="0">
                <a:solidFill>
                  <a:srgbClr val="000000"/>
                </a:solidFill>
                <a:latin typeface="Arial"/>
              </a:rPr>
              <a:t>   </a:t>
            </a:r>
            <a:r>
              <a:rPr lang="en-US" sz="2800" b="0" i="0" u="none" strike="noStrike" cap="none" spc="0" dirty="0">
                <a:solidFill>
                  <a:srgbClr val="000000"/>
                </a:solidFill>
                <a:latin typeface="Times New Roman" panose="02020603050405020304" pitchFamily="18" charset="0"/>
                <a:ea typeface="Arial"/>
                <a:cs typeface="Times New Roman" panose="02020603050405020304" pitchFamily="18" charset="0"/>
              </a:rPr>
              <a:t>Changing the situation of the development of a modern child, based on the rapid development of technologies and their introduction into all spheres of life, sets psychologists the task of studying the impact of new conditions on the development of his personality. Researches conducted within the same educational institution in different time periods allow us to talk about the identified differences.</a:t>
            </a:r>
            <a:endParaRPr lang="en-US" sz="2800" b="0" strike="noStrike" spc="-1" dirty="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rgbClr val="FFFFFF"/>
        </a:solidFill>
        <a:effectLst/>
      </p:bgPr>
    </p:bg>
    <p:spTree>
      <p:nvGrpSpPr>
        <p:cNvPr id="1" name=""/>
        <p:cNvGrpSpPr/>
        <p:nvPr/>
      </p:nvGrpSpPr>
      <p:grpSpPr bwMode="auto">
        <a:xfrm>
          <a:off x="0" y="0"/>
          <a:ext cx="0" cy="0"/>
          <a:chOff x="0" y="0"/>
          <a:chExt cx="0" cy="0"/>
        </a:xfrm>
      </p:grpSpPr>
      <p:sp>
        <p:nvSpPr>
          <p:cNvPr id="45" name="TextShape 1"/>
          <p:cNvSpPr txBox="1"/>
          <p:nvPr/>
        </p:nvSpPr>
        <p:spPr bwMode="auto">
          <a:xfrm>
            <a:off x="457200" y="274320"/>
            <a:ext cx="8229600" cy="1143000"/>
          </a:xfrm>
          <a:prstGeom prst="rect">
            <a:avLst/>
          </a:prstGeom>
          <a:noFill/>
          <a:ln w="0">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b="0" i="1" u="none" strike="noStrike" cap="none" spc="0" dirty="0">
                <a:solidFill>
                  <a:srgbClr val="000000"/>
                </a:solidFill>
                <a:latin typeface="Times New Roman" panose="02020603050405020304" pitchFamily="18" charset="0"/>
                <a:ea typeface="Arial"/>
                <a:cs typeface="Times New Roman" panose="02020603050405020304" pitchFamily="18" charset="0"/>
              </a:rPr>
              <a:t>The purpose of the research</a:t>
            </a:r>
            <a:endParaRPr lang="en-US"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46" name="TextShape 2"/>
          <p:cNvSpPr txBox="1"/>
          <p:nvPr/>
        </p:nvSpPr>
        <p:spPr bwMode="auto">
          <a:xfrm>
            <a:off x="457200" y="1600200"/>
            <a:ext cx="8229600" cy="4525920"/>
          </a:xfrm>
          <a:prstGeom prst="rect">
            <a:avLst/>
          </a:prstGeom>
          <a:noFill/>
          <a:ln w="0">
            <a:noFill/>
          </a:ln>
        </p:spPr>
        <p:txBody>
          <a:bodyPr lIns="90000" tIns="46800" rIns="90000" bIns="46800">
            <a:normAutofit/>
          </a:bodyPr>
          <a:lstStyle/>
          <a:p>
            <a:pPr marL="394023" indent="-394023">
              <a:buFont typeface="Arial"/>
              <a:buChar char="•"/>
              <a:defRPr/>
            </a:pPr>
            <a:r>
              <a:rPr lang="en-US" sz="2800" b="0" i="0" u="none" strike="noStrike" cap="none" spc="0" dirty="0">
                <a:solidFill>
                  <a:srgbClr val="000000"/>
                </a:solidFill>
                <a:latin typeface="Times New Roman" panose="02020603050405020304" pitchFamily="18" charset="0"/>
                <a:ea typeface="Arial"/>
                <a:cs typeface="Times New Roman" panose="02020603050405020304" pitchFamily="18" charset="0"/>
              </a:rPr>
              <a:t>On selections with a time difference from 9 to 23 years, the levels of intelligence and giftedness were compared. The level of intelligence was assessed by the success of mastering the way of activity, solving the problem.</a:t>
            </a:r>
          </a:p>
          <a:p>
            <a:pPr marL="342720" indent="-342720">
              <a:spcBef>
                <a:spcPts val="696"/>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399" algn="l"/>
              </a:tabLst>
              <a:defRPr/>
            </a:pPr>
            <a:r>
              <a:rPr lang="en-US" sz="2800" b="0" i="0" u="none" strike="noStrike" cap="none" spc="0" dirty="0">
                <a:solidFill>
                  <a:srgbClr val="000000"/>
                </a:solidFill>
                <a:latin typeface="Times New Roman" panose="02020603050405020304" pitchFamily="18" charset="0"/>
                <a:ea typeface="Arial"/>
                <a:cs typeface="Times New Roman" panose="02020603050405020304" pitchFamily="18" charset="0"/>
              </a:rPr>
              <a:t>We define giftedness as the ability to create, which is understood as the development of activities on their own initiative.</a:t>
            </a:r>
          </a:p>
          <a:p>
            <a:pPr marL="342720" indent="-342720">
              <a:spcBef>
                <a:spcPts val="697"/>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2800" b="0" strike="noStrike" spc="-1" dirty="0">
              <a:solidFill>
                <a:srgbClr val="000000"/>
              </a:solidFill>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rgbClr val="FFFFFF"/>
        </a:solidFill>
        <a:effectLst/>
      </p:bgPr>
    </p:bg>
    <p:spTree>
      <p:nvGrpSpPr>
        <p:cNvPr id="1" name=""/>
        <p:cNvGrpSpPr/>
        <p:nvPr/>
      </p:nvGrpSpPr>
      <p:grpSpPr bwMode="auto">
        <a:xfrm>
          <a:off x="0" y="0"/>
          <a:ext cx="0" cy="0"/>
          <a:chOff x="0" y="0"/>
          <a:chExt cx="0" cy="0"/>
        </a:xfrm>
      </p:grpSpPr>
      <p:sp>
        <p:nvSpPr>
          <p:cNvPr id="47" name="TextShape 1"/>
          <p:cNvSpPr txBox="1"/>
          <p:nvPr/>
        </p:nvSpPr>
        <p:spPr bwMode="auto">
          <a:xfrm>
            <a:off x="457200" y="274320"/>
            <a:ext cx="8229600" cy="1143000"/>
          </a:xfrm>
          <a:prstGeom prst="rect">
            <a:avLst/>
          </a:prstGeom>
          <a:noFill/>
          <a:ln w="0">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000" b="0" i="1" u="none" strike="noStrike" cap="none" spc="0" dirty="0">
                <a:solidFill>
                  <a:srgbClr val="000000"/>
                </a:solidFill>
                <a:latin typeface="Times New Roman" panose="02020603050405020304" pitchFamily="18" charset="0"/>
                <a:ea typeface="Arial"/>
                <a:cs typeface="Times New Roman" panose="02020603050405020304" pitchFamily="18" charset="0"/>
              </a:rPr>
              <a:t>Research methods and selection</a:t>
            </a:r>
            <a:endParaRPr lang="en-US" sz="40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48" name="TextShape 2"/>
          <p:cNvSpPr txBox="1"/>
          <p:nvPr/>
        </p:nvSpPr>
        <p:spPr bwMode="auto">
          <a:xfrm>
            <a:off x="457200" y="1600200"/>
            <a:ext cx="8229600" cy="4525920"/>
          </a:xfrm>
          <a:prstGeom prst="rect">
            <a:avLst/>
          </a:prstGeom>
          <a:noFill/>
          <a:ln w="0">
            <a:noFill/>
          </a:ln>
        </p:spPr>
        <p:txBody>
          <a:bodyPr lIns="90000" tIns="46800" rIns="90000" bIns="46800">
            <a:normAutofit/>
          </a:bodyPr>
          <a:lstStyle/>
          <a:p>
            <a:pPr marL="305908" indent="-305908">
              <a:buFont typeface="Arial"/>
              <a:buChar char="•"/>
              <a:defRPr/>
            </a:pPr>
            <a:r>
              <a:rPr lang="en-US" sz="2400" b="0" i="0" u="none" strike="noStrike" cap="none" spc="0" dirty="0">
                <a:solidFill>
                  <a:srgbClr val="000000"/>
                </a:solidFill>
                <a:latin typeface="Times New Roman" panose="02020603050405020304" pitchFamily="18" charset="0"/>
                <a:ea typeface="Arial"/>
                <a:cs typeface="Times New Roman" panose="02020603050405020304" pitchFamily="18" charset="0"/>
              </a:rPr>
              <a:t>The method "Creative field", presented in the method "Animals in the circus" (</a:t>
            </a:r>
            <a:r>
              <a:rPr lang="en-US" sz="2400" b="0" i="0" u="none" strike="noStrike" cap="none" spc="0" dirty="0" err="1">
                <a:solidFill>
                  <a:srgbClr val="000000"/>
                </a:solidFill>
                <a:latin typeface="Times New Roman" panose="02020603050405020304" pitchFamily="18" charset="0"/>
                <a:ea typeface="Arial"/>
                <a:cs typeface="Times New Roman" panose="02020603050405020304" pitchFamily="18" charset="0"/>
              </a:rPr>
              <a:t>Bogoyavlenskaya</a:t>
            </a:r>
            <a:r>
              <a:rPr lang="en-US" sz="2400" b="0" i="0" u="none" strike="noStrike" cap="none" spc="0" dirty="0">
                <a:solidFill>
                  <a:srgbClr val="000000"/>
                </a:solidFill>
                <a:latin typeface="Times New Roman" panose="02020603050405020304" pitchFamily="18" charset="0"/>
                <a:ea typeface="Arial"/>
                <a:cs typeface="Times New Roman" panose="02020603050405020304" pitchFamily="18" charset="0"/>
              </a:rPr>
              <a:t> D.B.) allows us to explore the level of intelligence and giftedness. The selections were groups of children aged 6 and 9 years:</a:t>
            </a:r>
          </a:p>
          <a:p>
            <a:pPr marL="305908" indent="-305908">
              <a:buFont typeface="Arial"/>
              <a:buChar char="•"/>
              <a:defRPr/>
            </a:pPr>
            <a:r>
              <a:rPr lang="en-US" sz="2400" b="0" i="0" u="none" strike="noStrike" cap="none" spc="0" dirty="0">
                <a:solidFill>
                  <a:srgbClr val="000000"/>
                </a:solidFill>
                <a:latin typeface="Times New Roman" panose="02020603050405020304" pitchFamily="18" charset="0"/>
                <a:ea typeface="Arial"/>
                <a:cs typeface="Times New Roman" panose="02020603050405020304" pitchFamily="18" charset="0"/>
              </a:rPr>
              <a:t>preschoolers:</a:t>
            </a:r>
          </a:p>
          <a:p>
            <a:pPr marL="705958" lvl="1" indent="-305908">
              <a:buFont typeface="Arial"/>
              <a:buChar char="•"/>
              <a:defRPr/>
            </a:pPr>
            <a:r>
              <a:rPr lang="en-US" sz="2400" b="0" i="0" u="none" strike="noStrike" cap="none" spc="0" dirty="0">
                <a:solidFill>
                  <a:srgbClr val="000000"/>
                </a:solidFill>
                <a:latin typeface="Times New Roman" panose="02020603050405020304" pitchFamily="18" charset="0"/>
                <a:ea typeface="Arial"/>
                <a:cs typeface="Times New Roman" panose="02020603050405020304" pitchFamily="18" charset="0"/>
              </a:rPr>
              <a:t>in 1997 - 33 people,</a:t>
            </a:r>
          </a:p>
          <a:p>
            <a:pPr marL="705958" lvl="1" indent="-305908">
              <a:buFont typeface="Arial"/>
              <a:buChar char="•"/>
              <a:defRPr/>
            </a:pPr>
            <a:r>
              <a:rPr lang="en-US" sz="2400" b="0" i="0" u="none" strike="noStrike" cap="none" spc="0" dirty="0">
                <a:solidFill>
                  <a:srgbClr val="000000"/>
                </a:solidFill>
                <a:latin typeface="Times New Roman" panose="02020603050405020304" pitchFamily="18" charset="0"/>
                <a:ea typeface="Arial"/>
                <a:cs typeface="Times New Roman" panose="02020603050405020304" pitchFamily="18" charset="0"/>
              </a:rPr>
              <a:t>In 2016 - 61 people,</a:t>
            </a:r>
          </a:p>
          <a:p>
            <a:pPr marL="305908" indent="-305908">
              <a:buFont typeface="Arial"/>
              <a:buChar char="•"/>
              <a:defRPr/>
            </a:pPr>
            <a:r>
              <a:rPr lang="en-US" sz="2400" b="0" i="0" u="none" strike="noStrike" cap="none" spc="0" dirty="0">
                <a:solidFill>
                  <a:srgbClr val="000000"/>
                </a:solidFill>
                <a:latin typeface="Times New Roman" panose="02020603050405020304" pitchFamily="18" charset="0"/>
                <a:ea typeface="Arial"/>
                <a:cs typeface="Times New Roman" panose="02020603050405020304" pitchFamily="18" charset="0"/>
              </a:rPr>
              <a:t>primary school students:</a:t>
            </a:r>
          </a:p>
          <a:p>
            <a:pPr marL="705958" lvl="1" indent="-305908">
              <a:buFont typeface="Arial"/>
              <a:buChar char="•"/>
              <a:defRPr/>
            </a:pPr>
            <a:r>
              <a:rPr lang="en-US" sz="2400" b="0" i="0" u="none" strike="noStrike" cap="none" spc="0" dirty="0">
                <a:solidFill>
                  <a:srgbClr val="000000"/>
                </a:solidFill>
                <a:latin typeface="Times New Roman" panose="02020603050405020304" pitchFamily="18" charset="0"/>
                <a:ea typeface="Arial"/>
                <a:cs typeface="Times New Roman" panose="02020603050405020304" pitchFamily="18" charset="0"/>
              </a:rPr>
              <a:t>in 1999 - 21 people,</a:t>
            </a:r>
          </a:p>
          <a:p>
            <a:pPr marL="705958" lvl="1" indent="-305908">
              <a:buFont typeface="Arial"/>
              <a:buChar char="•"/>
              <a:defRPr/>
            </a:pPr>
            <a:r>
              <a:rPr lang="en-US" sz="2400" b="0" i="0" u="none" strike="noStrike" cap="none" spc="0" dirty="0">
                <a:solidFill>
                  <a:srgbClr val="000000"/>
                </a:solidFill>
                <a:latin typeface="Times New Roman" panose="02020603050405020304" pitchFamily="18" charset="0"/>
                <a:ea typeface="Arial"/>
                <a:cs typeface="Times New Roman" panose="02020603050405020304" pitchFamily="18" charset="0"/>
              </a:rPr>
              <a:t>in 2013 - 53 people,</a:t>
            </a:r>
          </a:p>
          <a:p>
            <a:pPr marL="705958" lvl="3" indent="-305908">
              <a:lnSpc>
                <a:spcPct val="90000"/>
              </a:lnSpc>
              <a:spcBef>
                <a:spcPts val="498"/>
              </a:spcBef>
              <a:buFont typeface="Arial"/>
              <a:buChar char="•"/>
              <a:tabLst>
                <a:tab pos="1828800" algn="l"/>
                <a:tab pos="2743200" algn="l"/>
                <a:tab pos="3657600" algn="l"/>
                <a:tab pos="4572000" algn="l"/>
                <a:tab pos="5486400" algn="l"/>
                <a:tab pos="6400800" algn="l"/>
                <a:tab pos="7315200" algn="l"/>
                <a:tab pos="8229600" algn="l"/>
                <a:tab pos="9144000" algn="l"/>
                <a:tab pos="10058399" algn="l"/>
              </a:tabLst>
              <a:defRPr/>
            </a:pPr>
            <a:r>
              <a:rPr lang="en-US" sz="2400" b="0" i="0" u="none" strike="noStrike" cap="none" spc="0" dirty="0">
                <a:solidFill>
                  <a:srgbClr val="000000"/>
                </a:solidFill>
                <a:latin typeface="Times New Roman" panose="02020603050405020304" pitchFamily="18" charset="0"/>
                <a:ea typeface="Arial"/>
                <a:cs typeface="Times New Roman" panose="02020603050405020304" pitchFamily="18" charset="0"/>
              </a:rPr>
              <a:t>in 2022 – 19 people.</a:t>
            </a:r>
          </a:p>
          <a:p>
            <a:pPr marL="342720" indent="-342720">
              <a:lnSpc>
                <a:spcPct val="90000"/>
              </a:lnSpc>
              <a:spcBef>
                <a:spcPts val="499"/>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2000" b="0" strike="noStrike" spc="-1" dirty="0">
              <a:solidFill>
                <a:srgbClr val="000000"/>
              </a:solidFill>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rgbClr val="FFFFFF"/>
        </a:solidFill>
        <a:effectLst/>
      </p:bgPr>
    </p:bg>
    <p:spTree>
      <p:nvGrpSpPr>
        <p:cNvPr id="1" name=""/>
        <p:cNvGrpSpPr/>
        <p:nvPr/>
      </p:nvGrpSpPr>
      <p:grpSpPr bwMode="auto">
        <a:xfrm>
          <a:off x="0" y="0"/>
          <a:ext cx="0" cy="0"/>
          <a:chOff x="0" y="0"/>
          <a:chExt cx="0" cy="0"/>
        </a:xfrm>
      </p:grpSpPr>
      <p:sp>
        <p:nvSpPr>
          <p:cNvPr id="49" name="TextShape 1"/>
          <p:cNvSpPr txBox="1"/>
          <p:nvPr/>
        </p:nvSpPr>
        <p:spPr bwMode="auto">
          <a:xfrm>
            <a:off x="533520" y="472448"/>
            <a:ext cx="8153280" cy="868320"/>
          </a:xfrm>
          <a:prstGeom prst="rect">
            <a:avLst/>
          </a:prstGeom>
          <a:noFill/>
          <a:ln w="0">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b="0" i="1" u="none" strike="noStrike" cap="none" spc="0" dirty="0">
                <a:solidFill>
                  <a:srgbClr val="000000"/>
                </a:solidFill>
                <a:latin typeface="Times New Roman" panose="02020603050405020304" pitchFamily="18" charset="0"/>
                <a:ea typeface="Arial"/>
                <a:cs typeface="Times New Roman" panose="02020603050405020304" pitchFamily="18" charset="0"/>
              </a:rPr>
              <a:t>Main results</a:t>
            </a:r>
            <a:endParaRPr lang="en-US"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50" name="TextShape 2"/>
          <p:cNvSpPr txBox="1"/>
          <p:nvPr/>
        </p:nvSpPr>
        <p:spPr bwMode="auto">
          <a:xfrm>
            <a:off x="380520" y="1218960"/>
            <a:ext cx="8153640" cy="5105160"/>
          </a:xfrm>
          <a:prstGeom prst="rect">
            <a:avLst/>
          </a:prstGeom>
          <a:noFill/>
          <a:ln w="0">
            <a:noFill/>
          </a:ln>
        </p:spPr>
        <p:txBody>
          <a:bodyPr vertOverflow="overflow" horzOverflow="clip" vert="horz" wrap="square" lIns="90000" tIns="46800" rIns="90000" bIns="46800" numCol="1" spcCol="0" rtlCol="0" fromWordArt="0" anchor="t" anchorCtr="0" forceAA="0" compatLnSpc="0">
            <a:normAutofit/>
          </a:bodyPr>
          <a:lstStyle/>
          <a:p>
            <a:pPr marL="383008" indent="-383008">
              <a:buFont typeface="Arial"/>
              <a:buChar char="•"/>
              <a:defRPr/>
            </a:pPr>
            <a:r>
              <a:rPr lang="en-US" sz="2700" b="0" i="0" u="none" strike="noStrike" cap="none" spc="0" dirty="0">
                <a:solidFill>
                  <a:srgbClr val="000000"/>
                </a:solidFill>
                <a:latin typeface="Times New Roman" panose="02020603050405020304" pitchFamily="18" charset="0"/>
                <a:ea typeface="Arial"/>
                <a:cs typeface="Times New Roman" panose="02020603050405020304" pitchFamily="18" charset="0"/>
              </a:rPr>
              <a:t>At preschool age, the group of children with serious difficulties in mastering activities and solving tasks in 1997 made up 5% of the selection with 23% of gifted children. Whereas in 2016, we see an increase in "problem" children up to 26% and a reduction of the phenomena of giftedness up to 5%.</a:t>
            </a:r>
          </a:p>
          <a:p>
            <a:pPr marL="342720" indent="-342720">
              <a:lnSpc>
                <a:spcPct val="90000"/>
              </a:lnSpc>
              <a:spcBef>
                <a:spcPts val="696"/>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399" algn="l"/>
              </a:tabLst>
              <a:defRPr/>
            </a:pPr>
            <a:r>
              <a:rPr lang="en-US" sz="2700" b="0" i="0" u="none" strike="noStrike" cap="none" spc="0" dirty="0">
                <a:solidFill>
                  <a:srgbClr val="000000"/>
                </a:solidFill>
                <a:latin typeface="Times New Roman" panose="02020603050405020304" pitchFamily="18" charset="0"/>
                <a:ea typeface="Arial"/>
                <a:cs typeface="Times New Roman" panose="02020603050405020304" pitchFamily="18" charset="0"/>
              </a:rPr>
              <a:t>In primary school age 23 years ago, only 1% of children cannot master activities, whereas after 14 years and to this day, the percentage of intellectual problems is growing with a clear reduction in the phenomena of giftedness.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rgbClr val="FFFFFF"/>
        </a:solidFill>
        <a:effectLst/>
      </p:bgPr>
    </p:bg>
    <p:spTree>
      <p:nvGrpSpPr>
        <p:cNvPr id="1" name=""/>
        <p:cNvGrpSpPr/>
        <p:nvPr/>
      </p:nvGrpSpPr>
      <p:grpSpPr bwMode="auto">
        <a:xfrm>
          <a:off x="0" y="0"/>
          <a:ext cx="0" cy="0"/>
          <a:chOff x="0" y="0"/>
          <a:chExt cx="0" cy="0"/>
        </a:xfrm>
      </p:grpSpPr>
      <p:sp>
        <p:nvSpPr>
          <p:cNvPr id="51" name="TextShape 1"/>
          <p:cNvSpPr txBox="1"/>
          <p:nvPr/>
        </p:nvSpPr>
        <p:spPr bwMode="auto">
          <a:xfrm>
            <a:off x="467544" y="341784"/>
            <a:ext cx="8229600" cy="1143000"/>
          </a:xfrm>
          <a:prstGeom prst="rect">
            <a:avLst/>
          </a:prstGeom>
          <a:noFill/>
          <a:ln w="0">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b="0" u="sng" strike="noStrike" spc="-1" dirty="0">
                <a:solidFill>
                  <a:srgbClr val="000000"/>
                </a:solidFill>
                <a:latin typeface="Times New Roman" panose="02020603050405020304" pitchFamily="18" charset="0"/>
                <a:cs typeface="Times New Roman" panose="02020603050405020304" pitchFamily="18" charset="0"/>
              </a:rPr>
              <a:t>Preschoolers</a:t>
            </a:r>
            <a:r>
              <a:rPr lang="en-US" sz="4400" b="0" strike="noStrike" spc="-1" dirty="0">
                <a:solidFill>
                  <a:srgbClr val="000000"/>
                </a:solidFill>
                <a:latin typeface="Times New Roman" panose="02020603050405020304" pitchFamily="18" charset="0"/>
                <a:cs typeface="Times New Roman" panose="02020603050405020304" pitchFamily="18" charset="0"/>
              </a:rPr>
              <a:t> </a:t>
            </a:r>
          </a:p>
        </p:txBody>
      </p:sp>
      <p:graphicFrame>
        <p:nvGraphicFramePr>
          <p:cNvPr id="52" name="Table 2"/>
          <p:cNvGraphicFramePr>
            <a:graphicFrameLocks/>
          </p:cNvGraphicFramePr>
          <p:nvPr>
            <p:extLst>
              <p:ext uri="{D42A27DB-BD31-4B8C-83A1-F6EECF244321}">
                <p14:modId xmlns:p14="http://schemas.microsoft.com/office/powerpoint/2010/main" val="998185913"/>
              </p:ext>
            </p:extLst>
          </p:nvPr>
        </p:nvGraphicFramePr>
        <p:xfrm>
          <a:off x="762120" y="2438280"/>
          <a:ext cx="7848360" cy="3251160"/>
        </p:xfrm>
        <a:graphic>
          <a:graphicData uri="http://schemas.openxmlformats.org/drawingml/2006/table">
            <a:tbl>
              <a:tblPr/>
              <a:tblGrid>
                <a:gridCol w="2971800">
                  <a:extLst>
                    <a:ext uri="{9D8B030D-6E8A-4147-A177-3AD203B41FA5}">
                      <a16:colId xmlns:a16="http://schemas.microsoft.com/office/drawing/2014/main" val="20000"/>
                    </a:ext>
                  </a:extLst>
                </a:gridCol>
                <a:gridCol w="2438280">
                  <a:extLst>
                    <a:ext uri="{9D8B030D-6E8A-4147-A177-3AD203B41FA5}">
                      <a16:colId xmlns:a16="http://schemas.microsoft.com/office/drawing/2014/main" val="20001"/>
                    </a:ext>
                  </a:extLst>
                </a:gridCol>
                <a:gridCol w="2438280">
                  <a:extLst>
                    <a:ext uri="{9D8B030D-6E8A-4147-A177-3AD203B41FA5}">
                      <a16:colId xmlns:a16="http://schemas.microsoft.com/office/drawing/2014/main" val="20002"/>
                    </a:ext>
                  </a:extLst>
                </a:gridCol>
              </a:tblGrid>
              <a:tr h="1371600">
                <a:tc>
                  <a:txBody>
                    <a:bodyPr/>
                    <a:lstStyle/>
                    <a:p>
                      <a:pPr>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1" strike="noStrike" spc="-1">
                          <a:solidFill>
                            <a:srgbClr val="000000"/>
                          </a:solidFill>
                          <a:latin typeface="Times New Roman" panose="02020603050405020304" pitchFamily="18" charset="0"/>
                          <a:cs typeface="Times New Roman" panose="02020603050405020304" pitchFamily="18" charset="0"/>
                        </a:rPr>
                        <a:t>Research</a:t>
                      </a:r>
                      <a:endParaRPr lang="en-US" sz="2400" b="0" strike="noStrike" spc="-1">
                        <a:solidFill>
                          <a:srgbClr val="000000"/>
                        </a:solidFill>
                        <a:latin typeface="Times New Roman" panose="02020603050405020304" pitchFamily="18" charset="0"/>
                        <a:cs typeface="Times New Roman" panose="02020603050405020304" pitchFamily="18" charset="0"/>
                      </a:endParaRPr>
                    </a:p>
                  </a:txBody>
                  <a:tcPr marL="90000" marR="90000">
                    <a:lnL w="13680" algn="ctr">
                      <a:solidFill>
                        <a:srgbClr val="000000"/>
                      </a:solidFill>
                    </a:lnL>
                    <a:lnR w="5760" algn="ctr">
                      <a:solidFill>
                        <a:srgbClr val="000000"/>
                      </a:solidFill>
                    </a:lnR>
                    <a:lnT w="13680" algn="ctr">
                      <a:solidFill>
                        <a:srgbClr val="000000"/>
                      </a:solidFill>
                    </a:lnT>
                    <a:lnB w="5760" algn="ctr">
                      <a:solidFill>
                        <a:srgbClr val="000000"/>
                      </a:solidFill>
                    </a:lnB>
                    <a:noFill/>
                  </a:tcPr>
                </a:tc>
                <a:tc>
                  <a:txBody>
                    <a:bodyPr/>
                    <a:lstStyle/>
                    <a:p>
                      <a:pPr>
                        <a:defRPr/>
                      </a:pPr>
                      <a:r>
                        <a:rPr lang="en-US" sz="2800" b="0" i="0" u="none" strike="noStrike" cap="none" spc="0">
                          <a:solidFill>
                            <a:srgbClr val="000000"/>
                          </a:solidFill>
                          <a:latin typeface="Times New Roman" panose="02020603050405020304" pitchFamily="18" charset="0"/>
                          <a:ea typeface="Arial"/>
                          <a:cs typeface="Times New Roman" panose="02020603050405020304" pitchFamily="18" charset="0"/>
                        </a:rPr>
                        <a:t>Intelligence</a:t>
                      </a:r>
                    </a:p>
                    <a:p>
                      <a:pPr>
                        <a:spcBef>
                          <a:spcPts val="696"/>
                        </a:spcBef>
                        <a:tabLst>
                          <a:tab pos="0" algn="l"/>
                          <a:tab pos="914400" algn="l"/>
                          <a:tab pos="1828800" algn="l"/>
                          <a:tab pos="2743200" algn="l"/>
                          <a:tab pos="3657600" algn="l"/>
                          <a:tab pos="4572000" algn="l"/>
                          <a:tab pos="5486400" algn="l"/>
                          <a:tab pos="6400800" algn="l"/>
                          <a:tab pos="7315200" algn="l"/>
                          <a:tab pos="8229600" algn="l"/>
                          <a:tab pos="9144000" algn="l"/>
                          <a:tab pos="10058399" algn="l"/>
                        </a:tabLst>
                        <a:defRPr/>
                      </a:pPr>
                      <a:r>
                        <a:rPr lang="en-US" sz="2800" b="0" i="0" u="none" strike="noStrike" cap="none" spc="0">
                          <a:solidFill>
                            <a:srgbClr val="000000"/>
                          </a:solidFill>
                          <a:latin typeface="Times New Roman" panose="02020603050405020304" pitchFamily="18" charset="0"/>
                          <a:ea typeface="Arial"/>
                          <a:cs typeface="Times New Roman" panose="02020603050405020304" pitchFamily="18" charset="0"/>
                        </a:rPr>
                        <a:t>(low level)</a:t>
                      </a:r>
                    </a:p>
                  </a:txBody>
                  <a:tcPr marL="90000" marR="90000">
                    <a:lnL w="5760" algn="ctr">
                      <a:solidFill>
                        <a:srgbClr val="000000"/>
                      </a:solidFill>
                    </a:lnL>
                    <a:lnR w="5760" algn="ctr">
                      <a:solidFill>
                        <a:srgbClr val="000000"/>
                      </a:solidFill>
                    </a:lnR>
                    <a:lnT w="13680" algn="ctr">
                      <a:solidFill>
                        <a:srgbClr val="000000"/>
                      </a:solidFill>
                    </a:lnT>
                    <a:lnB w="5760" algn="ctr">
                      <a:solidFill>
                        <a:srgbClr val="000000"/>
                      </a:solidFill>
                    </a:lnB>
                    <a:noFill/>
                  </a:tcPr>
                </a:tc>
                <a:tc>
                  <a:txBody>
                    <a:bodyPr/>
                    <a:lstStyle/>
                    <a:p>
                      <a:pPr algn="ctr">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1" strike="noStrike" spc="-1" dirty="0">
                          <a:solidFill>
                            <a:srgbClr val="000000"/>
                          </a:solidFill>
                          <a:latin typeface="Times New Roman" panose="02020603050405020304" pitchFamily="18" charset="0"/>
                          <a:cs typeface="Times New Roman" panose="02020603050405020304" pitchFamily="18" charset="0"/>
                        </a:rPr>
                        <a:t>Giftedness</a:t>
                      </a:r>
                      <a:endParaRPr lang="en-US" sz="2400" b="0" strike="noStrike" spc="-1" dirty="0">
                        <a:solidFill>
                          <a:srgbClr val="000000"/>
                        </a:solidFill>
                        <a:latin typeface="Times New Roman" panose="02020603050405020304" pitchFamily="18" charset="0"/>
                        <a:cs typeface="Times New Roman" panose="02020603050405020304" pitchFamily="18" charset="0"/>
                      </a:endParaRPr>
                    </a:p>
                  </a:txBody>
                  <a:tcPr marL="90000" marR="90000">
                    <a:lnL w="5760" algn="ctr">
                      <a:solidFill>
                        <a:srgbClr val="000000"/>
                      </a:solidFill>
                    </a:lnL>
                    <a:lnR w="13680" algn="ctr">
                      <a:solidFill>
                        <a:srgbClr val="000000"/>
                      </a:solidFill>
                    </a:lnR>
                    <a:lnT w="13680" algn="ctr">
                      <a:solidFill>
                        <a:srgbClr val="000000"/>
                      </a:solidFill>
                    </a:lnT>
                    <a:lnB w="5760" algn="ctr">
                      <a:solidFill>
                        <a:srgbClr val="000000"/>
                      </a:solidFill>
                    </a:lnB>
                    <a:noFill/>
                  </a:tcPr>
                </a:tc>
                <a:extLst>
                  <a:ext uri="{0D108BD9-81ED-4DB2-BD59-A6C34878D82A}">
                    <a16:rowId xmlns:a16="http://schemas.microsoft.com/office/drawing/2014/main" val="10000"/>
                  </a:ext>
                </a:extLst>
              </a:tr>
              <a:tr h="938160">
                <a:tc>
                  <a:txBody>
                    <a:bodyPr/>
                    <a:lstStyle/>
                    <a:p>
                      <a:pPr>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0" strike="noStrike" spc="-1">
                          <a:solidFill>
                            <a:srgbClr val="000000"/>
                          </a:solidFill>
                          <a:latin typeface="Times New Roman" panose="02020603050405020304" pitchFamily="18" charset="0"/>
                          <a:cs typeface="Times New Roman" panose="02020603050405020304" pitchFamily="18" charset="0"/>
                        </a:rPr>
                        <a:t>Selection </a:t>
                      </a:r>
                      <a:r>
                        <a:rPr lang="en-US" sz="2400" b="0" u="sng" strike="noStrike" spc="-1">
                          <a:solidFill>
                            <a:srgbClr val="000000"/>
                          </a:solidFill>
                          <a:latin typeface="Times New Roman" panose="02020603050405020304" pitchFamily="18" charset="0"/>
                          <a:cs typeface="Times New Roman" panose="02020603050405020304" pitchFamily="18" charset="0"/>
                        </a:rPr>
                        <a:t>№1 -</a:t>
                      </a:r>
                      <a:r>
                        <a:rPr lang="en-US" sz="2400" b="0" strike="noStrike" spc="-1">
                          <a:solidFill>
                            <a:srgbClr val="000000"/>
                          </a:solidFill>
                          <a:latin typeface="Times New Roman" panose="02020603050405020304" pitchFamily="18" charset="0"/>
                          <a:cs typeface="Times New Roman" panose="02020603050405020304" pitchFamily="18" charset="0"/>
                        </a:rPr>
                        <a:t> 1997</a:t>
                      </a:r>
                    </a:p>
                  </a:txBody>
                  <a:tcPr marL="90000" marR="90000">
                    <a:lnL w="13680" algn="ctr">
                      <a:solidFill>
                        <a:srgbClr val="000000"/>
                      </a:solidFill>
                    </a:lnL>
                    <a:lnR w="5760" algn="ctr">
                      <a:solidFill>
                        <a:srgbClr val="000000"/>
                      </a:solidFill>
                    </a:lnR>
                    <a:lnT w="5760" algn="ctr">
                      <a:solidFill>
                        <a:srgbClr val="000000"/>
                      </a:solidFill>
                    </a:lnT>
                    <a:lnB w="5760" algn="ctr">
                      <a:solidFill>
                        <a:srgbClr val="000000"/>
                      </a:solidFill>
                    </a:lnB>
                    <a:noFill/>
                  </a:tcPr>
                </a:tc>
                <a:tc>
                  <a:txBody>
                    <a:bodyPr/>
                    <a:lstStyle/>
                    <a:p>
                      <a:pPr algn="ctr">
                        <a:lnSpc>
                          <a:spcPct val="100000"/>
                        </a:lnSpc>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1" strike="noStrike" spc="-1">
                          <a:solidFill>
                            <a:srgbClr val="000000"/>
                          </a:solidFill>
                          <a:latin typeface="Times New Roman" panose="02020603050405020304" pitchFamily="18" charset="0"/>
                          <a:ea typeface="Times New Roman"/>
                          <a:cs typeface="Times New Roman" panose="02020603050405020304" pitchFamily="18" charset="0"/>
                        </a:rPr>
                        <a:t>5%</a:t>
                      </a:r>
                      <a:endParaRPr lang="en-US" sz="2400" b="0" strike="noStrike" spc="-1">
                        <a:solidFill>
                          <a:srgbClr val="000000"/>
                        </a:solidFill>
                        <a:latin typeface="Times New Roman" panose="02020603050405020304" pitchFamily="18" charset="0"/>
                        <a:cs typeface="Times New Roman" panose="02020603050405020304" pitchFamily="18" charset="0"/>
                      </a:endParaRPr>
                    </a:p>
                  </a:txBody>
                  <a:tcPr marL="90000" marR="90000">
                    <a:lnL w="5760" algn="ctr">
                      <a:solidFill>
                        <a:srgbClr val="000000"/>
                      </a:solidFill>
                    </a:lnL>
                    <a:lnR w="5760" algn="ctr">
                      <a:solidFill>
                        <a:srgbClr val="000000"/>
                      </a:solidFill>
                    </a:lnR>
                    <a:lnT w="5760" algn="ctr">
                      <a:solidFill>
                        <a:srgbClr val="000000"/>
                      </a:solidFill>
                    </a:lnT>
                    <a:lnB w="5760" algn="ctr">
                      <a:solidFill>
                        <a:srgbClr val="000000"/>
                      </a:solidFill>
                    </a:lnB>
                    <a:noFill/>
                  </a:tcPr>
                </a:tc>
                <a:tc>
                  <a:txBody>
                    <a:bodyPr/>
                    <a:lstStyle/>
                    <a:p>
                      <a:pPr algn="ctr">
                        <a:lnSpc>
                          <a:spcPct val="100000"/>
                        </a:lnSpc>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1" strike="noStrike" spc="-1" dirty="0">
                          <a:solidFill>
                            <a:srgbClr val="000000"/>
                          </a:solidFill>
                          <a:latin typeface="Times New Roman" panose="02020603050405020304" pitchFamily="18" charset="0"/>
                          <a:ea typeface="Times New Roman"/>
                          <a:cs typeface="Times New Roman" panose="02020603050405020304" pitchFamily="18" charset="0"/>
                        </a:rPr>
                        <a:t>23%</a:t>
                      </a:r>
                      <a:endParaRPr lang="en-US" sz="2400" b="0" strike="noStrike" spc="-1" dirty="0">
                        <a:solidFill>
                          <a:srgbClr val="000000"/>
                        </a:solidFill>
                        <a:latin typeface="Times New Roman" panose="02020603050405020304" pitchFamily="18" charset="0"/>
                        <a:cs typeface="Times New Roman" panose="02020603050405020304" pitchFamily="18" charset="0"/>
                      </a:endParaRPr>
                    </a:p>
                  </a:txBody>
                  <a:tcPr marL="90000" marR="90000">
                    <a:lnL w="5760" algn="ctr">
                      <a:solidFill>
                        <a:srgbClr val="000000"/>
                      </a:solidFill>
                    </a:lnL>
                    <a:lnR w="13680" algn="ctr">
                      <a:solidFill>
                        <a:srgbClr val="000000"/>
                      </a:solidFill>
                    </a:lnR>
                    <a:lnT w="5760" algn="ctr">
                      <a:solidFill>
                        <a:srgbClr val="000000"/>
                      </a:solidFill>
                    </a:lnT>
                    <a:lnB w="5760" algn="ctr">
                      <a:solidFill>
                        <a:srgbClr val="000000"/>
                      </a:solidFill>
                    </a:lnB>
                    <a:noFill/>
                  </a:tcPr>
                </a:tc>
                <a:extLst>
                  <a:ext uri="{0D108BD9-81ED-4DB2-BD59-A6C34878D82A}">
                    <a16:rowId xmlns:a16="http://schemas.microsoft.com/office/drawing/2014/main" val="10001"/>
                  </a:ext>
                </a:extLst>
              </a:tr>
              <a:tr h="941400">
                <a:tc>
                  <a:txBody>
                    <a:bodyPr/>
                    <a:lstStyle/>
                    <a:p>
                      <a:pPr>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0" strike="noStrike" spc="-1">
                          <a:solidFill>
                            <a:srgbClr val="000000"/>
                          </a:solidFill>
                          <a:latin typeface="Times New Roman" panose="02020603050405020304" pitchFamily="18" charset="0"/>
                          <a:cs typeface="Times New Roman" panose="02020603050405020304" pitchFamily="18" charset="0"/>
                        </a:rPr>
                        <a:t>Selection </a:t>
                      </a:r>
                      <a:r>
                        <a:rPr lang="en-US" sz="2400" b="0" u="sng" strike="noStrike" spc="-1">
                          <a:solidFill>
                            <a:srgbClr val="000000"/>
                          </a:solidFill>
                          <a:latin typeface="Times New Roman" panose="02020603050405020304" pitchFamily="18" charset="0"/>
                          <a:cs typeface="Times New Roman" panose="02020603050405020304" pitchFamily="18" charset="0"/>
                        </a:rPr>
                        <a:t>№2 -</a:t>
                      </a:r>
                      <a:r>
                        <a:rPr lang="en-US" sz="2400" b="0" strike="noStrike" spc="-1">
                          <a:solidFill>
                            <a:srgbClr val="000000"/>
                          </a:solidFill>
                          <a:latin typeface="Times New Roman" panose="02020603050405020304" pitchFamily="18" charset="0"/>
                          <a:cs typeface="Times New Roman" panose="02020603050405020304" pitchFamily="18" charset="0"/>
                        </a:rPr>
                        <a:t> 2016</a:t>
                      </a:r>
                    </a:p>
                  </a:txBody>
                  <a:tcPr marL="90000" marR="90000">
                    <a:lnL w="13680" algn="ctr">
                      <a:solidFill>
                        <a:srgbClr val="000000"/>
                      </a:solidFill>
                    </a:lnL>
                    <a:lnR w="5760" algn="ctr">
                      <a:solidFill>
                        <a:srgbClr val="000000"/>
                      </a:solidFill>
                    </a:lnR>
                    <a:lnT w="5760" algn="ctr">
                      <a:solidFill>
                        <a:srgbClr val="000000"/>
                      </a:solidFill>
                    </a:lnT>
                    <a:lnB w="13680" algn="ctr">
                      <a:solidFill>
                        <a:srgbClr val="000000"/>
                      </a:solidFill>
                    </a:lnB>
                    <a:noFill/>
                  </a:tcPr>
                </a:tc>
                <a:tc>
                  <a:txBody>
                    <a:bodyPr/>
                    <a:lstStyle/>
                    <a:p>
                      <a:pPr algn="ctr">
                        <a:lnSpc>
                          <a:spcPct val="100000"/>
                        </a:lnSpc>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1" strike="noStrike" spc="-1">
                          <a:solidFill>
                            <a:srgbClr val="000000"/>
                          </a:solidFill>
                          <a:latin typeface="Times New Roman" panose="02020603050405020304" pitchFamily="18" charset="0"/>
                          <a:ea typeface="Times New Roman"/>
                          <a:cs typeface="Times New Roman" panose="02020603050405020304" pitchFamily="18" charset="0"/>
                        </a:rPr>
                        <a:t>26%</a:t>
                      </a:r>
                      <a:endParaRPr lang="en-US" sz="2400" b="0" strike="noStrike" spc="-1">
                        <a:solidFill>
                          <a:srgbClr val="000000"/>
                        </a:solidFill>
                        <a:latin typeface="Times New Roman" panose="02020603050405020304" pitchFamily="18" charset="0"/>
                        <a:cs typeface="Times New Roman" panose="02020603050405020304" pitchFamily="18" charset="0"/>
                      </a:endParaRPr>
                    </a:p>
                  </a:txBody>
                  <a:tcPr marL="90000" marR="90000">
                    <a:lnL w="5760" algn="ctr">
                      <a:solidFill>
                        <a:srgbClr val="000000"/>
                      </a:solidFill>
                    </a:lnL>
                    <a:lnR w="5760" algn="ctr">
                      <a:solidFill>
                        <a:srgbClr val="000000"/>
                      </a:solidFill>
                    </a:lnR>
                    <a:lnT w="5760" algn="ctr">
                      <a:solidFill>
                        <a:srgbClr val="000000"/>
                      </a:solidFill>
                    </a:lnT>
                    <a:lnB w="13680" algn="ctr">
                      <a:solidFill>
                        <a:srgbClr val="000000"/>
                      </a:solidFill>
                    </a:lnB>
                    <a:noFill/>
                  </a:tcPr>
                </a:tc>
                <a:tc>
                  <a:txBody>
                    <a:bodyPr/>
                    <a:lstStyle/>
                    <a:p>
                      <a:pPr algn="ctr">
                        <a:lnSpc>
                          <a:spcPct val="100000"/>
                        </a:lnSpc>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1" strike="noStrike" spc="-1" dirty="0">
                          <a:solidFill>
                            <a:srgbClr val="000000"/>
                          </a:solidFill>
                          <a:latin typeface="Times New Roman" panose="02020603050405020304" pitchFamily="18" charset="0"/>
                          <a:ea typeface="Times New Roman"/>
                          <a:cs typeface="Times New Roman" panose="02020603050405020304" pitchFamily="18" charset="0"/>
                        </a:rPr>
                        <a:t>5%</a:t>
                      </a:r>
                      <a:endParaRPr lang="en-US" sz="2400" b="0" strike="noStrike" spc="-1" dirty="0">
                        <a:solidFill>
                          <a:srgbClr val="000000"/>
                        </a:solidFill>
                        <a:latin typeface="Times New Roman" panose="02020603050405020304" pitchFamily="18" charset="0"/>
                        <a:cs typeface="Times New Roman" panose="02020603050405020304" pitchFamily="18" charset="0"/>
                      </a:endParaRPr>
                    </a:p>
                  </a:txBody>
                  <a:tcPr marL="90000" marR="90000">
                    <a:lnL w="5760" algn="ctr">
                      <a:solidFill>
                        <a:srgbClr val="000000"/>
                      </a:solidFill>
                    </a:lnL>
                    <a:lnR w="13680" algn="ctr">
                      <a:solidFill>
                        <a:srgbClr val="000000"/>
                      </a:solidFill>
                    </a:lnR>
                    <a:lnT w="5760" algn="ctr">
                      <a:solidFill>
                        <a:srgbClr val="000000"/>
                      </a:solidFill>
                    </a:lnT>
                    <a:lnB w="13680" algn="ctr">
                      <a:solidFill>
                        <a:srgbClr val="000000"/>
                      </a:solidFill>
                    </a:lnB>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rgbClr val="FFFFFF"/>
        </a:solidFill>
        <a:effectLst/>
      </p:bgPr>
    </p:bg>
    <p:spTree>
      <p:nvGrpSpPr>
        <p:cNvPr id="1" name=""/>
        <p:cNvGrpSpPr/>
        <p:nvPr/>
      </p:nvGrpSpPr>
      <p:grpSpPr bwMode="auto">
        <a:xfrm>
          <a:off x="0" y="0"/>
          <a:ext cx="0" cy="0"/>
          <a:chOff x="0" y="0"/>
          <a:chExt cx="0" cy="0"/>
        </a:xfrm>
      </p:grpSpPr>
      <p:sp>
        <p:nvSpPr>
          <p:cNvPr id="53" name="TextShape 1"/>
          <p:cNvSpPr txBox="1"/>
          <p:nvPr/>
        </p:nvSpPr>
        <p:spPr bwMode="auto">
          <a:xfrm>
            <a:off x="457200" y="274320"/>
            <a:ext cx="8229600" cy="1143000"/>
          </a:xfrm>
          <a:prstGeom prst="rect">
            <a:avLst/>
          </a:prstGeom>
          <a:noFill/>
          <a:ln w="0">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600" b="0" i="0" u="sng" strike="noStrike" cap="none" spc="0" dirty="0">
                <a:solidFill>
                  <a:srgbClr val="000000"/>
                </a:solidFill>
                <a:latin typeface="Times New Roman" panose="02020603050405020304" pitchFamily="18" charset="0"/>
                <a:ea typeface="Arial"/>
                <a:cs typeface="Times New Roman" panose="02020603050405020304" pitchFamily="18" charset="0"/>
              </a:rPr>
              <a:t>Junior schoolchildren</a:t>
            </a:r>
            <a:r>
              <a:rPr lang="en-US" sz="3600" b="0" u="sng" strike="noStrike" spc="0" dirty="0">
                <a:solidFill>
                  <a:srgbClr val="000000"/>
                </a:solidFill>
                <a:latin typeface="Times New Roman" panose="02020603050405020304" pitchFamily="18" charset="0"/>
                <a:cs typeface="Times New Roman" panose="02020603050405020304" pitchFamily="18" charset="0"/>
              </a:rPr>
              <a:t> (2nd grade)</a:t>
            </a:r>
            <a:endParaRPr lang="en-US" sz="3600" b="0" strike="noStrike" spc="-1" dirty="0">
              <a:solidFill>
                <a:srgbClr val="000000"/>
              </a:solidFill>
              <a:latin typeface="Times New Roman" panose="02020603050405020304" pitchFamily="18" charset="0"/>
              <a:cs typeface="Times New Roman" panose="02020603050405020304" pitchFamily="18" charset="0"/>
            </a:endParaRPr>
          </a:p>
        </p:txBody>
      </p:sp>
      <p:graphicFrame>
        <p:nvGraphicFramePr>
          <p:cNvPr id="54" name="Table 2"/>
          <p:cNvGraphicFramePr>
            <a:graphicFrameLocks/>
          </p:cNvGraphicFramePr>
          <p:nvPr>
            <p:extLst>
              <p:ext uri="{D42A27DB-BD31-4B8C-83A1-F6EECF244321}">
                <p14:modId xmlns:p14="http://schemas.microsoft.com/office/powerpoint/2010/main" val="2269546932"/>
              </p:ext>
            </p:extLst>
          </p:nvPr>
        </p:nvGraphicFramePr>
        <p:xfrm>
          <a:off x="762120" y="1600200"/>
          <a:ext cx="7848360" cy="3429000"/>
        </p:xfrm>
        <a:graphic>
          <a:graphicData uri="http://schemas.openxmlformats.org/drawingml/2006/table">
            <a:tbl>
              <a:tblPr/>
              <a:tblGrid>
                <a:gridCol w="3733560">
                  <a:extLst>
                    <a:ext uri="{9D8B030D-6E8A-4147-A177-3AD203B41FA5}">
                      <a16:colId xmlns:a16="http://schemas.microsoft.com/office/drawing/2014/main" val="20000"/>
                    </a:ext>
                  </a:extLst>
                </a:gridCol>
                <a:gridCol w="1905120">
                  <a:extLst>
                    <a:ext uri="{9D8B030D-6E8A-4147-A177-3AD203B41FA5}">
                      <a16:colId xmlns:a16="http://schemas.microsoft.com/office/drawing/2014/main" val="20001"/>
                    </a:ext>
                  </a:extLst>
                </a:gridCol>
                <a:gridCol w="2209680">
                  <a:extLst>
                    <a:ext uri="{9D8B030D-6E8A-4147-A177-3AD203B41FA5}">
                      <a16:colId xmlns:a16="http://schemas.microsoft.com/office/drawing/2014/main" val="20002"/>
                    </a:ext>
                  </a:extLst>
                </a:gridCol>
              </a:tblGrid>
              <a:tr h="905040">
                <a:tc>
                  <a:txBody>
                    <a:bodyPr/>
                    <a:lstStyle/>
                    <a:p>
                      <a:pPr>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0" u="sng" strike="noStrike" spc="-1">
                          <a:solidFill>
                            <a:srgbClr val="000000"/>
                          </a:solidFill>
                          <a:latin typeface="Times New Roman" panose="02020603050405020304" pitchFamily="18" charset="0"/>
                          <a:cs typeface="Times New Roman" panose="02020603050405020304" pitchFamily="18" charset="0"/>
                        </a:rPr>
                        <a:t>Research</a:t>
                      </a:r>
                      <a:endParaRPr lang="en-US" sz="2400" b="0" strike="noStrike" spc="-1">
                        <a:solidFill>
                          <a:srgbClr val="000000"/>
                        </a:solidFill>
                        <a:latin typeface="Times New Roman" panose="02020603050405020304" pitchFamily="18" charset="0"/>
                        <a:cs typeface="Times New Roman" panose="02020603050405020304" pitchFamily="18" charset="0"/>
                      </a:endParaRPr>
                    </a:p>
                  </a:txBody>
                  <a:tcPr marL="90000" marR="90000">
                    <a:lnL w="13680" algn="ctr">
                      <a:solidFill>
                        <a:srgbClr val="000000"/>
                      </a:solidFill>
                    </a:lnL>
                    <a:lnR w="5760" algn="ctr">
                      <a:solidFill>
                        <a:srgbClr val="000000"/>
                      </a:solidFill>
                    </a:lnR>
                    <a:lnT w="13680" algn="ctr">
                      <a:solidFill>
                        <a:srgbClr val="000000"/>
                      </a:solidFill>
                    </a:lnT>
                    <a:lnB w="5760" algn="ctr">
                      <a:solidFill>
                        <a:srgbClr val="000000"/>
                      </a:solidFill>
                    </a:lnB>
                    <a:noFill/>
                  </a:tcPr>
                </a:tc>
                <a:tc>
                  <a:txBody>
                    <a:bodyPr/>
                    <a:lstStyle/>
                    <a:p>
                      <a:pPr>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2400" b="0" u="sng" strike="noStrike" spc="-1">
                          <a:solidFill>
                            <a:srgbClr val="000000"/>
                          </a:solidFill>
                          <a:latin typeface="Times New Roman" panose="02020603050405020304" pitchFamily="18" charset="0"/>
                          <a:cs typeface="Times New Roman" panose="02020603050405020304" pitchFamily="18" charset="0"/>
                        </a:rPr>
                        <a:t>Intelligence</a:t>
                      </a:r>
                      <a:endParaRPr lang="en-US" sz="2400" b="0" strike="noStrike" spc="-1">
                        <a:solidFill>
                          <a:srgbClr val="000000"/>
                        </a:solidFill>
                        <a:latin typeface="Times New Roman" panose="02020603050405020304" pitchFamily="18" charset="0"/>
                        <a:cs typeface="Times New Roman" panose="02020603050405020304" pitchFamily="18" charset="0"/>
                      </a:endParaRPr>
                    </a:p>
                    <a:p>
                      <a:pPr>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2400" b="0" u="sng" strike="noStrike" spc="-1">
                          <a:solidFill>
                            <a:srgbClr val="000000"/>
                          </a:solidFill>
                          <a:latin typeface="Times New Roman" panose="02020603050405020304" pitchFamily="18" charset="0"/>
                          <a:cs typeface="Times New Roman" panose="02020603050405020304" pitchFamily="18" charset="0"/>
                        </a:rPr>
                        <a:t>(low level)</a:t>
                      </a:r>
                      <a:endParaRPr lang="en-US" sz="2400" b="0" strike="noStrike" spc="-1">
                        <a:solidFill>
                          <a:srgbClr val="000000"/>
                        </a:solidFill>
                        <a:latin typeface="Times New Roman" panose="02020603050405020304" pitchFamily="18" charset="0"/>
                        <a:cs typeface="Times New Roman" panose="02020603050405020304" pitchFamily="18" charset="0"/>
                      </a:endParaRPr>
                    </a:p>
                  </a:txBody>
                  <a:tcPr marL="90000" marR="90000">
                    <a:lnL w="5760" algn="ctr">
                      <a:solidFill>
                        <a:srgbClr val="000000"/>
                      </a:solidFill>
                    </a:lnL>
                    <a:lnR w="5760" algn="ctr">
                      <a:solidFill>
                        <a:srgbClr val="000000"/>
                      </a:solidFill>
                    </a:lnR>
                    <a:lnT w="13680" algn="ctr">
                      <a:solidFill>
                        <a:srgbClr val="000000"/>
                      </a:solidFill>
                    </a:lnT>
                    <a:lnB w="5760" algn="ctr">
                      <a:solidFill>
                        <a:srgbClr val="000000"/>
                      </a:solidFill>
                    </a:lnB>
                    <a:noFill/>
                  </a:tcPr>
                </a:tc>
                <a:tc>
                  <a:txBody>
                    <a:bodyPr/>
                    <a:lstStyle/>
                    <a:p>
                      <a:pPr>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0" strike="noStrike" spc="-1" dirty="0">
                          <a:solidFill>
                            <a:srgbClr val="000000"/>
                          </a:solidFill>
                          <a:latin typeface="Times New Roman" panose="02020603050405020304" pitchFamily="18" charset="0"/>
                          <a:cs typeface="Times New Roman" panose="02020603050405020304" pitchFamily="18" charset="0"/>
                        </a:rPr>
                        <a:t>Giftedness</a:t>
                      </a:r>
                    </a:p>
                  </a:txBody>
                  <a:tcPr marL="90000" marR="90000">
                    <a:lnL w="5760" algn="ctr">
                      <a:solidFill>
                        <a:srgbClr val="000000"/>
                      </a:solidFill>
                    </a:lnL>
                    <a:lnR w="13680" algn="ctr">
                      <a:solidFill>
                        <a:srgbClr val="000000"/>
                      </a:solidFill>
                    </a:lnR>
                    <a:lnT w="13680" algn="ctr">
                      <a:solidFill>
                        <a:srgbClr val="000000"/>
                      </a:solidFill>
                    </a:lnT>
                    <a:lnB w="5760" algn="ctr">
                      <a:solidFill>
                        <a:srgbClr val="000000"/>
                      </a:solidFill>
                    </a:lnB>
                    <a:noFill/>
                  </a:tcPr>
                </a:tc>
                <a:extLst>
                  <a:ext uri="{0D108BD9-81ED-4DB2-BD59-A6C34878D82A}">
                    <a16:rowId xmlns:a16="http://schemas.microsoft.com/office/drawing/2014/main" val="10000"/>
                  </a:ext>
                </a:extLst>
              </a:tr>
              <a:tr h="839520">
                <a:tc>
                  <a:txBody>
                    <a:bodyPr/>
                    <a:lstStyle/>
                    <a:p>
                      <a:pPr>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0" i="0" u="none" strike="noStrike" cap="none" spc="0">
                          <a:solidFill>
                            <a:srgbClr val="000000"/>
                          </a:solidFill>
                          <a:latin typeface="Times New Roman" panose="02020603050405020304" pitchFamily="18" charset="0"/>
                          <a:ea typeface="Arial"/>
                          <a:cs typeface="Times New Roman" panose="02020603050405020304" pitchFamily="18" charset="0"/>
                        </a:rPr>
                        <a:t>Selection</a:t>
                      </a:r>
                      <a:r>
                        <a:rPr lang="en-US" sz="2400" b="0" u="sng" strike="noStrike" spc="0">
                          <a:solidFill>
                            <a:srgbClr val="000000"/>
                          </a:solidFill>
                          <a:latin typeface="Times New Roman" panose="02020603050405020304" pitchFamily="18" charset="0"/>
                          <a:cs typeface="Times New Roman" panose="02020603050405020304" pitchFamily="18" charset="0"/>
                        </a:rPr>
                        <a:t> №1</a:t>
                      </a:r>
                      <a:r>
                        <a:rPr lang="en-US" sz="2400" b="0" strike="noStrike" spc="-1">
                          <a:solidFill>
                            <a:srgbClr val="000000"/>
                          </a:solidFill>
                          <a:latin typeface="Times New Roman" panose="02020603050405020304" pitchFamily="18" charset="0"/>
                          <a:cs typeface="Times New Roman" panose="02020603050405020304" pitchFamily="18" charset="0"/>
                        </a:rPr>
                        <a:t> - </a:t>
                      </a:r>
                      <a:r>
                        <a:rPr lang="en-US" sz="2400" b="0" u="sng" strike="noStrike" spc="-1">
                          <a:solidFill>
                            <a:srgbClr val="000000"/>
                          </a:solidFill>
                          <a:latin typeface="Times New Roman" panose="02020603050405020304" pitchFamily="18" charset="0"/>
                          <a:cs typeface="Times New Roman" panose="02020603050405020304" pitchFamily="18" charset="0"/>
                        </a:rPr>
                        <a:t>1999</a:t>
                      </a:r>
                      <a:endParaRPr lang="en-US" sz="2400" b="0" strike="noStrike" spc="-1">
                        <a:solidFill>
                          <a:srgbClr val="000000"/>
                        </a:solidFill>
                        <a:latin typeface="Times New Roman" panose="02020603050405020304" pitchFamily="18" charset="0"/>
                        <a:cs typeface="Times New Roman" panose="02020603050405020304" pitchFamily="18" charset="0"/>
                      </a:endParaRPr>
                    </a:p>
                  </a:txBody>
                  <a:tcPr marL="90000" marR="90000">
                    <a:lnL w="13680" algn="ctr">
                      <a:solidFill>
                        <a:srgbClr val="000000"/>
                      </a:solidFill>
                    </a:lnL>
                    <a:lnR w="5760" algn="ctr">
                      <a:solidFill>
                        <a:srgbClr val="000000"/>
                      </a:solidFill>
                    </a:lnR>
                    <a:lnT w="5760" algn="ctr">
                      <a:solidFill>
                        <a:srgbClr val="000000"/>
                      </a:solidFill>
                    </a:lnT>
                    <a:lnB w="5760" algn="ctr">
                      <a:solidFill>
                        <a:srgbClr val="000000"/>
                      </a:solidFill>
                    </a:lnB>
                    <a:noFill/>
                  </a:tcPr>
                </a:tc>
                <a:tc>
                  <a:txBody>
                    <a:bodyPr/>
                    <a:lstStyle/>
                    <a:p>
                      <a:pPr algn="ctr">
                        <a:lnSpc>
                          <a:spcPct val="100000"/>
                        </a:lnSpc>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1" strike="noStrike" spc="-1">
                          <a:solidFill>
                            <a:srgbClr val="000000"/>
                          </a:solidFill>
                          <a:latin typeface="Times New Roman" panose="02020603050405020304" pitchFamily="18" charset="0"/>
                          <a:ea typeface="Times New Roman"/>
                          <a:cs typeface="Times New Roman" panose="02020603050405020304" pitchFamily="18" charset="0"/>
                        </a:rPr>
                        <a:t>1%</a:t>
                      </a:r>
                      <a:endParaRPr lang="en-US" sz="2400" b="0" strike="noStrike" spc="-1">
                        <a:solidFill>
                          <a:srgbClr val="000000"/>
                        </a:solidFill>
                        <a:latin typeface="Times New Roman" panose="02020603050405020304" pitchFamily="18" charset="0"/>
                        <a:cs typeface="Times New Roman" panose="02020603050405020304" pitchFamily="18" charset="0"/>
                      </a:endParaRPr>
                    </a:p>
                  </a:txBody>
                  <a:tcPr marL="90000" marR="90000">
                    <a:lnL w="5760" algn="ctr">
                      <a:solidFill>
                        <a:srgbClr val="000000"/>
                      </a:solidFill>
                    </a:lnL>
                    <a:lnR w="5760" algn="ctr">
                      <a:solidFill>
                        <a:srgbClr val="000000"/>
                      </a:solidFill>
                    </a:lnR>
                    <a:lnT w="5760" algn="ctr">
                      <a:solidFill>
                        <a:srgbClr val="000000"/>
                      </a:solidFill>
                    </a:lnT>
                    <a:lnB w="5760" algn="ctr">
                      <a:solidFill>
                        <a:srgbClr val="000000"/>
                      </a:solidFill>
                    </a:lnB>
                    <a:noFill/>
                  </a:tcPr>
                </a:tc>
                <a:tc>
                  <a:txBody>
                    <a:bodyPr/>
                    <a:lstStyle/>
                    <a:p>
                      <a:pPr algn="ctr">
                        <a:lnSpc>
                          <a:spcPct val="100000"/>
                        </a:lnSpc>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1" strike="noStrike" spc="-1" dirty="0">
                          <a:solidFill>
                            <a:srgbClr val="000000"/>
                          </a:solidFill>
                          <a:latin typeface="Times New Roman" panose="02020603050405020304" pitchFamily="18" charset="0"/>
                          <a:ea typeface="Times New Roman"/>
                          <a:cs typeface="Times New Roman" panose="02020603050405020304" pitchFamily="18" charset="0"/>
                        </a:rPr>
                        <a:t>23%</a:t>
                      </a:r>
                      <a:endParaRPr lang="en-US" sz="2400" b="0" strike="noStrike" spc="-1" dirty="0">
                        <a:solidFill>
                          <a:srgbClr val="000000"/>
                        </a:solidFill>
                        <a:latin typeface="Times New Roman" panose="02020603050405020304" pitchFamily="18" charset="0"/>
                        <a:cs typeface="Times New Roman" panose="02020603050405020304" pitchFamily="18" charset="0"/>
                      </a:endParaRPr>
                    </a:p>
                  </a:txBody>
                  <a:tcPr marL="90000" marR="90000">
                    <a:lnL w="5760" algn="ctr">
                      <a:solidFill>
                        <a:srgbClr val="000000"/>
                      </a:solidFill>
                    </a:lnL>
                    <a:lnR w="13680" algn="ctr">
                      <a:solidFill>
                        <a:srgbClr val="000000"/>
                      </a:solidFill>
                    </a:lnR>
                    <a:lnT w="5760" algn="ctr">
                      <a:solidFill>
                        <a:srgbClr val="000000"/>
                      </a:solidFill>
                    </a:lnT>
                    <a:lnB w="5760" algn="ctr">
                      <a:solidFill>
                        <a:srgbClr val="000000"/>
                      </a:solidFill>
                    </a:lnB>
                    <a:noFill/>
                  </a:tcPr>
                </a:tc>
                <a:extLst>
                  <a:ext uri="{0D108BD9-81ED-4DB2-BD59-A6C34878D82A}">
                    <a16:rowId xmlns:a16="http://schemas.microsoft.com/office/drawing/2014/main" val="10001"/>
                  </a:ext>
                </a:extLst>
              </a:tr>
              <a:tr h="843120">
                <a:tc>
                  <a:txBody>
                    <a:bodyPr/>
                    <a:lstStyle/>
                    <a:p>
                      <a:pPr>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0" i="0" u="none" strike="noStrike" cap="none" spc="0">
                          <a:solidFill>
                            <a:srgbClr val="000000"/>
                          </a:solidFill>
                          <a:latin typeface="Times New Roman" panose="02020603050405020304" pitchFamily="18" charset="0"/>
                          <a:ea typeface="Arial"/>
                          <a:cs typeface="Times New Roman" panose="02020603050405020304" pitchFamily="18" charset="0"/>
                        </a:rPr>
                        <a:t>Selection </a:t>
                      </a:r>
                      <a:r>
                        <a:rPr lang="en-US" sz="2400" b="0" u="sng" strike="noStrike" spc="0">
                          <a:solidFill>
                            <a:srgbClr val="000000"/>
                          </a:solidFill>
                          <a:latin typeface="Times New Roman" panose="02020603050405020304" pitchFamily="18" charset="0"/>
                          <a:cs typeface="Times New Roman" panose="02020603050405020304" pitchFamily="18" charset="0"/>
                        </a:rPr>
                        <a:t>№2</a:t>
                      </a:r>
                      <a:r>
                        <a:rPr lang="en-US" sz="2400" b="0" strike="noStrike" spc="-1">
                          <a:solidFill>
                            <a:srgbClr val="000000"/>
                          </a:solidFill>
                          <a:latin typeface="Times New Roman" panose="02020603050405020304" pitchFamily="18" charset="0"/>
                          <a:cs typeface="Times New Roman" panose="02020603050405020304" pitchFamily="18" charset="0"/>
                        </a:rPr>
                        <a:t>  - </a:t>
                      </a:r>
                      <a:r>
                        <a:rPr lang="en-US" sz="2400" b="0" u="sng" strike="noStrike" spc="-1">
                          <a:solidFill>
                            <a:srgbClr val="000000"/>
                          </a:solidFill>
                          <a:latin typeface="Times New Roman" panose="02020603050405020304" pitchFamily="18" charset="0"/>
                          <a:cs typeface="Times New Roman" panose="02020603050405020304" pitchFamily="18" charset="0"/>
                        </a:rPr>
                        <a:t>2013</a:t>
                      </a:r>
                      <a:endParaRPr lang="en-US" sz="2400" b="0" strike="noStrike" spc="-1">
                        <a:solidFill>
                          <a:srgbClr val="000000"/>
                        </a:solidFill>
                        <a:latin typeface="Times New Roman" panose="02020603050405020304" pitchFamily="18" charset="0"/>
                        <a:cs typeface="Times New Roman" panose="02020603050405020304" pitchFamily="18" charset="0"/>
                      </a:endParaRPr>
                    </a:p>
                  </a:txBody>
                  <a:tcPr marL="90000" marR="90000">
                    <a:lnL w="13680" algn="ctr">
                      <a:solidFill>
                        <a:srgbClr val="000000"/>
                      </a:solidFill>
                    </a:lnL>
                    <a:lnR w="5760" algn="ctr">
                      <a:solidFill>
                        <a:srgbClr val="000000"/>
                      </a:solidFill>
                    </a:lnR>
                    <a:lnT w="5760" algn="ctr">
                      <a:solidFill>
                        <a:srgbClr val="000000"/>
                      </a:solidFill>
                    </a:lnT>
                    <a:lnB w="5760" algn="ctr">
                      <a:solidFill>
                        <a:srgbClr val="000000"/>
                      </a:solidFill>
                    </a:lnB>
                    <a:noFill/>
                  </a:tcPr>
                </a:tc>
                <a:tc>
                  <a:txBody>
                    <a:bodyPr/>
                    <a:lstStyle/>
                    <a:p>
                      <a:pPr algn="ctr">
                        <a:lnSpc>
                          <a:spcPct val="100000"/>
                        </a:lnSpc>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1" strike="noStrike" spc="-1">
                          <a:solidFill>
                            <a:srgbClr val="000000"/>
                          </a:solidFill>
                          <a:latin typeface="Times New Roman" panose="02020603050405020304" pitchFamily="18" charset="0"/>
                          <a:ea typeface="Times New Roman"/>
                          <a:cs typeface="Times New Roman" panose="02020603050405020304" pitchFamily="18" charset="0"/>
                        </a:rPr>
                        <a:t>9 %</a:t>
                      </a:r>
                      <a:endParaRPr lang="en-US" sz="2400" b="0" strike="noStrike" spc="-1">
                        <a:solidFill>
                          <a:srgbClr val="000000"/>
                        </a:solidFill>
                        <a:latin typeface="Times New Roman" panose="02020603050405020304" pitchFamily="18" charset="0"/>
                        <a:cs typeface="Times New Roman" panose="02020603050405020304" pitchFamily="18" charset="0"/>
                      </a:endParaRPr>
                    </a:p>
                  </a:txBody>
                  <a:tcPr marL="90000" marR="90000">
                    <a:lnL w="5760" algn="ctr">
                      <a:solidFill>
                        <a:srgbClr val="000000"/>
                      </a:solidFill>
                    </a:lnL>
                    <a:lnR w="5760" algn="ctr">
                      <a:solidFill>
                        <a:srgbClr val="000000"/>
                      </a:solidFill>
                    </a:lnR>
                    <a:lnT w="5760" algn="ctr">
                      <a:solidFill>
                        <a:srgbClr val="000000"/>
                      </a:solidFill>
                    </a:lnT>
                    <a:lnB w="5760" algn="ctr">
                      <a:solidFill>
                        <a:srgbClr val="000000"/>
                      </a:solidFill>
                    </a:lnB>
                    <a:noFill/>
                  </a:tcPr>
                </a:tc>
                <a:tc>
                  <a:txBody>
                    <a:bodyPr/>
                    <a:lstStyle/>
                    <a:p>
                      <a:pPr algn="ctr">
                        <a:lnSpc>
                          <a:spcPct val="100000"/>
                        </a:lnSpc>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1" strike="noStrike" spc="-1" dirty="0">
                          <a:solidFill>
                            <a:srgbClr val="000000"/>
                          </a:solidFill>
                          <a:latin typeface="Times New Roman" panose="02020603050405020304" pitchFamily="18" charset="0"/>
                          <a:ea typeface="Times New Roman"/>
                          <a:cs typeface="Times New Roman" panose="02020603050405020304" pitchFamily="18" charset="0"/>
                        </a:rPr>
                        <a:t>21%</a:t>
                      </a:r>
                      <a:endParaRPr lang="en-US" sz="2400" b="0" strike="noStrike" spc="-1" dirty="0">
                        <a:solidFill>
                          <a:srgbClr val="000000"/>
                        </a:solidFill>
                        <a:latin typeface="Times New Roman" panose="02020603050405020304" pitchFamily="18" charset="0"/>
                        <a:cs typeface="Times New Roman" panose="02020603050405020304" pitchFamily="18" charset="0"/>
                      </a:endParaRPr>
                    </a:p>
                  </a:txBody>
                  <a:tcPr marL="90000" marR="90000">
                    <a:lnL w="5760" algn="ctr">
                      <a:solidFill>
                        <a:srgbClr val="000000"/>
                      </a:solidFill>
                    </a:lnL>
                    <a:lnR w="13680" algn="ctr">
                      <a:solidFill>
                        <a:srgbClr val="000000"/>
                      </a:solidFill>
                    </a:lnR>
                    <a:lnT w="5760" algn="ctr">
                      <a:solidFill>
                        <a:srgbClr val="000000"/>
                      </a:solidFill>
                    </a:lnT>
                    <a:lnB w="5760" algn="ctr">
                      <a:solidFill>
                        <a:srgbClr val="000000"/>
                      </a:solidFill>
                    </a:lnB>
                    <a:noFill/>
                  </a:tcPr>
                </a:tc>
                <a:extLst>
                  <a:ext uri="{0D108BD9-81ED-4DB2-BD59-A6C34878D82A}">
                    <a16:rowId xmlns:a16="http://schemas.microsoft.com/office/drawing/2014/main" val="10002"/>
                  </a:ext>
                </a:extLst>
              </a:tr>
              <a:tr h="841320">
                <a:tc>
                  <a:txBody>
                    <a:bodyPr/>
                    <a:lstStyle/>
                    <a:p>
                      <a:pPr>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0" i="0" u="none" strike="noStrike" cap="none" spc="0">
                          <a:solidFill>
                            <a:srgbClr val="000000"/>
                          </a:solidFill>
                          <a:latin typeface="Times New Roman" panose="02020603050405020304" pitchFamily="18" charset="0"/>
                          <a:ea typeface="Arial"/>
                          <a:cs typeface="Times New Roman" panose="02020603050405020304" pitchFamily="18" charset="0"/>
                        </a:rPr>
                        <a:t>Selection </a:t>
                      </a:r>
                      <a:r>
                        <a:rPr lang="en-US" sz="2400" b="0" u="sng" strike="noStrike" spc="0">
                          <a:solidFill>
                            <a:srgbClr val="000000"/>
                          </a:solidFill>
                          <a:latin typeface="Times New Roman" panose="02020603050405020304" pitchFamily="18" charset="0"/>
                          <a:cs typeface="Times New Roman" panose="02020603050405020304" pitchFamily="18" charset="0"/>
                        </a:rPr>
                        <a:t>№3</a:t>
                      </a:r>
                      <a:r>
                        <a:rPr lang="en-US" sz="2400" b="0" strike="noStrike" spc="-1">
                          <a:solidFill>
                            <a:srgbClr val="000000"/>
                          </a:solidFill>
                          <a:latin typeface="Times New Roman" panose="02020603050405020304" pitchFamily="18" charset="0"/>
                          <a:cs typeface="Times New Roman" panose="02020603050405020304" pitchFamily="18" charset="0"/>
                        </a:rPr>
                        <a:t> - </a:t>
                      </a:r>
                      <a:r>
                        <a:rPr lang="en-US" sz="2400" b="0" u="sng" strike="noStrike" spc="-1">
                          <a:solidFill>
                            <a:srgbClr val="000000"/>
                          </a:solidFill>
                          <a:latin typeface="Times New Roman" panose="02020603050405020304" pitchFamily="18" charset="0"/>
                          <a:cs typeface="Times New Roman" panose="02020603050405020304" pitchFamily="18" charset="0"/>
                        </a:rPr>
                        <a:t>2022</a:t>
                      </a:r>
                      <a:endParaRPr lang="en-US" sz="2400" b="0" strike="noStrike" spc="-1">
                        <a:solidFill>
                          <a:srgbClr val="000000"/>
                        </a:solidFill>
                        <a:latin typeface="Times New Roman" panose="02020603050405020304" pitchFamily="18" charset="0"/>
                        <a:cs typeface="Times New Roman" panose="02020603050405020304" pitchFamily="18" charset="0"/>
                      </a:endParaRPr>
                    </a:p>
                  </a:txBody>
                  <a:tcPr marL="90000" marR="90000">
                    <a:lnL w="13680" algn="ctr">
                      <a:solidFill>
                        <a:srgbClr val="000000"/>
                      </a:solidFill>
                    </a:lnL>
                    <a:lnR w="5760" algn="ctr">
                      <a:solidFill>
                        <a:srgbClr val="000000"/>
                      </a:solidFill>
                    </a:lnR>
                    <a:lnT w="5760" algn="ctr">
                      <a:solidFill>
                        <a:srgbClr val="000000"/>
                      </a:solidFill>
                    </a:lnT>
                    <a:lnB w="13680" algn="ctr">
                      <a:solidFill>
                        <a:srgbClr val="000000"/>
                      </a:solidFill>
                    </a:lnB>
                    <a:noFill/>
                  </a:tcPr>
                </a:tc>
                <a:tc>
                  <a:txBody>
                    <a:bodyPr/>
                    <a:lstStyle/>
                    <a:p>
                      <a:pPr algn="ctr">
                        <a:lnSpc>
                          <a:spcPct val="100000"/>
                        </a:lnSpc>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1" strike="noStrike" spc="-1">
                          <a:solidFill>
                            <a:srgbClr val="000000"/>
                          </a:solidFill>
                          <a:latin typeface="Times New Roman" panose="02020603050405020304" pitchFamily="18" charset="0"/>
                          <a:ea typeface="Times New Roman"/>
                          <a:cs typeface="Times New Roman" panose="02020603050405020304" pitchFamily="18" charset="0"/>
                        </a:rPr>
                        <a:t>13 %</a:t>
                      </a:r>
                      <a:endParaRPr lang="en-US" sz="2400" b="0" strike="noStrike" spc="-1">
                        <a:solidFill>
                          <a:srgbClr val="000000"/>
                        </a:solidFill>
                        <a:latin typeface="Times New Roman" panose="02020603050405020304" pitchFamily="18" charset="0"/>
                        <a:cs typeface="Times New Roman" panose="02020603050405020304" pitchFamily="18" charset="0"/>
                      </a:endParaRPr>
                    </a:p>
                  </a:txBody>
                  <a:tcPr marL="90000" marR="90000">
                    <a:lnL w="5760" algn="ctr">
                      <a:solidFill>
                        <a:srgbClr val="000000"/>
                      </a:solidFill>
                    </a:lnL>
                    <a:lnR w="5760" algn="ctr">
                      <a:solidFill>
                        <a:srgbClr val="000000"/>
                      </a:solidFill>
                    </a:lnR>
                    <a:lnT w="5760" algn="ctr">
                      <a:solidFill>
                        <a:srgbClr val="000000"/>
                      </a:solidFill>
                    </a:lnT>
                    <a:lnB w="13680" algn="ctr">
                      <a:solidFill>
                        <a:srgbClr val="000000"/>
                      </a:solidFill>
                    </a:lnB>
                    <a:noFill/>
                  </a:tcPr>
                </a:tc>
                <a:tc>
                  <a:txBody>
                    <a:bodyPr/>
                    <a:lstStyle/>
                    <a:p>
                      <a:pPr algn="ctr">
                        <a:lnSpc>
                          <a:spcPct val="100000"/>
                        </a:lnSpc>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1" strike="noStrike" spc="-1" dirty="0">
                          <a:solidFill>
                            <a:srgbClr val="000000"/>
                          </a:solidFill>
                          <a:latin typeface="Times New Roman" panose="02020603050405020304" pitchFamily="18" charset="0"/>
                          <a:ea typeface="Times New Roman"/>
                          <a:cs typeface="Times New Roman" panose="02020603050405020304" pitchFamily="18" charset="0"/>
                        </a:rPr>
                        <a:t>6 %</a:t>
                      </a:r>
                      <a:endParaRPr lang="en-US" sz="2400" b="0" strike="noStrike" spc="-1" dirty="0">
                        <a:solidFill>
                          <a:srgbClr val="000000"/>
                        </a:solidFill>
                        <a:latin typeface="Times New Roman" panose="02020603050405020304" pitchFamily="18" charset="0"/>
                        <a:cs typeface="Times New Roman" panose="02020603050405020304" pitchFamily="18" charset="0"/>
                      </a:endParaRPr>
                    </a:p>
                  </a:txBody>
                  <a:tcPr marL="90000" marR="90000">
                    <a:lnL w="5760" algn="ctr">
                      <a:solidFill>
                        <a:srgbClr val="000000"/>
                      </a:solidFill>
                    </a:lnL>
                    <a:lnR w="13680" algn="ctr">
                      <a:solidFill>
                        <a:srgbClr val="000000"/>
                      </a:solidFill>
                    </a:lnR>
                    <a:lnT w="5760" algn="ctr">
                      <a:solidFill>
                        <a:srgbClr val="000000"/>
                      </a:solidFill>
                    </a:lnT>
                    <a:lnB w="13680" algn="ctr">
                      <a:solidFill>
                        <a:srgbClr val="000000"/>
                      </a:solidFill>
                    </a:lnB>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rgbClr val="FFFFFF"/>
        </a:solidFill>
        <a:effectLst/>
      </p:bgPr>
    </p:bg>
    <p:spTree>
      <p:nvGrpSpPr>
        <p:cNvPr id="1" name=""/>
        <p:cNvGrpSpPr/>
        <p:nvPr/>
      </p:nvGrpSpPr>
      <p:grpSpPr bwMode="auto">
        <a:xfrm>
          <a:off x="0" y="0"/>
          <a:ext cx="0" cy="0"/>
          <a:chOff x="0" y="0"/>
          <a:chExt cx="0" cy="0"/>
        </a:xfrm>
      </p:grpSpPr>
      <p:sp>
        <p:nvSpPr>
          <p:cNvPr id="55" name="TextShape 1"/>
          <p:cNvSpPr txBox="1"/>
          <p:nvPr/>
        </p:nvSpPr>
        <p:spPr bwMode="auto">
          <a:xfrm>
            <a:off x="457200" y="274320"/>
            <a:ext cx="8229600" cy="1143000"/>
          </a:xfrm>
          <a:prstGeom prst="rect">
            <a:avLst/>
          </a:prstGeom>
          <a:noFill/>
          <a:ln w="0">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000" b="0" i="0" u="sng" strike="noStrike" cap="none" spc="0" dirty="0">
                <a:solidFill>
                  <a:srgbClr val="000000"/>
                </a:solidFill>
                <a:latin typeface="Times New Roman" panose="02020603050405020304" pitchFamily="18" charset="0"/>
                <a:ea typeface="Arial"/>
                <a:cs typeface="Times New Roman" panose="02020603050405020304" pitchFamily="18" charset="0"/>
              </a:rPr>
              <a:t>Junior schoolchildren (2nd grade)</a:t>
            </a:r>
            <a:endParaRPr lang="en-US" sz="4000" b="0" strike="noStrike" spc="-1" dirty="0">
              <a:solidFill>
                <a:srgbClr val="000000"/>
              </a:solidFill>
              <a:latin typeface="Times New Roman" panose="02020603050405020304" pitchFamily="18" charset="0"/>
              <a:cs typeface="Times New Roman" panose="02020603050405020304" pitchFamily="18" charset="0"/>
            </a:endParaRPr>
          </a:p>
        </p:txBody>
      </p:sp>
      <p:graphicFrame>
        <p:nvGraphicFramePr>
          <p:cNvPr id="56" name="Table 2"/>
          <p:cNvGraphicFramePr>
            <a:graphicFrameLocks/>
          </p:cNvGraphicFramePr>
          <p:nvPr>
            <p:extLst>
              <p:ext uri="{D42A27DB-BD31-4B8C-83A1-F6EECF244321}">
                <p14:modId xmlns:p14="http://schemas.microsoft.com/office/powerpoint/2010/main" val="2715415883"/>
              </p:ext>
            </p:extLst>
          </p:nvPr>
        </p:nvGraphicFramePr>
        <p:xfrm>
          <a:off x="457200" y="1600200"/>
          <a:ext cx="8155080" cy="3633839"/>
        </p:xfrm>
        <a:graphic>
          <a:graphicData uri="http://schemas.openxmlformats.org/drawingml/2006/table">
            <a:tbl>
              <a:tblPr/>
              <a:tblGrid>
                <a:gridCol w="2971800">
                  <a:extLst>
                    <a:ext uri="{9D8B030D-6E8A-4147-A177-3AD203B41FA5}">
                      <a16:colId xmlns:a16="http://schemas.microsoft.com/office/drawing/2014/main" val="20000"/>
                    </a:ext>
                  </a:extLst>
                </a:gridCol>
                <a:gridCol w="2592360">
                  <a:extLst>
                    <a:ext uri="{9D8B030D-6E8A-4147-A177-3AD203B41FA5}">
                      <a16:colId xmlns:a16="http://schemas.microsoft.com/office/drawing/2014/main" val="20001"/>
                    </a:ext>
                  </a:extLst>
                </a:gridCol>
                <a:gridCol w="2590920">
                  <a:extLst>
                    <a:ext uri="{9D8B030D-6E8A-4147-A177-3AD203B41FA5}">
                      <a16:colId xmlns:a16="http://schemas.microsoft.com/office/drawing/2014/main" val="20002"/>
                    </a:ext>
                  </a:extLst>
                </a:gridCol>
              </a:tblGrid>
              <a:tr h="958680">
                <a:tc>
                  <a:txBody>
                    <a:bodyPr/>
                    <a:lstStyle/>
                    <a:p>
                      <a:pPr>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0" u="sng" strike="noStrike" spc="-1">
                          <a:solidFill>
                            <a:srgbClr val="000000"/>
                          </a:solidFill>
                          <a:latin typeface="Times New Roman" panose="02020603050405020304" pitchFamily="18" charset="0"/>
                          <a:cs typeface="Times New Roman" panose="02020603050405020304" pitchFamily="18" charset="0"/>
                        </a:rPr>
                        <a:t>Research</a:t>
                      </a:r>
                      <a:endParaRPr lang="en-US" sz="2400" b="0" strike="noStrike" spc="-1">
                        <a:solidFill>
                          <a:srgbClr val="000000"/>
                        </a:solidFill>
                        <a:latin typeface="Times New Roman" panose="02020603050405020304" pitchFamily="18" charset="0"/>
                        <a:cs typeface="Times New Roman" panose="02020603050405020304" pitchFamily="18" charset="0"/>
                      </a:endParaRPr>
                    </a:p>
                  </a:txBody>
                  <a:tcPr marL="90000" marR="90000">
                    <a:lnL w="13680" algn="ctr">
                      <a:solidFill>
                        <a:srgbClr val="000000"/>
                      </a:solidFill>
                    </a:lnL>
                    <a:lnR w="5760" algn="ctr">
                      <a:solidFill>
                        <a:srgbClr val="000000"/>
                      </a:solidFill>
                    </a:lnR>
                    <a:lnT w="13680" algn="ctr">
                      <a:solidFill>
                        <a:srgbClr val="000000"/>
                      </a:solidFill>
                    </a:lnT>
                    <a:lnB w="5760" algn="ctr">
                      <a:solidFill>
                        <a:srgbClr val="000000"/>
                      </a:solidFill>
                    </a:lnB>
                    <a:noFill/>
                  </a:tcPr>
                </a:tc>
                <a:tc>
                  <a:txBody>
                    <a:bodyPr/>
                    <a:lstStyle/>
                    <a:p>
                      <a:pPr>
                        <a:defRPr/>
                      </a:pPr>
                      <a:r>
                        <a:rPr lang="en-US" sz="2400" b="0" i="0" u="none" strike="noStrike" cap="none" spc="0">
                          <a:solidFill>
                            <a:srgbClr val="000000"/>
                          </a:solidFill>
                          <a:latin typeface="Times New Roman" panose="02020603050405020304" pitchFamily="18" charset="0"/>
                          <a:ea typeface="Arial"/>
                          <a:cs typeface="Times New Roman" panose="02020603050405020304" pitchFamily="18" charset="0"/>
                        </a:rPr>
                        <a:t>Sensorics</a:t>
                      </a:r>
                    </a:p>
                    <a:p>
                      <a:pPr>
                        <a:spcBef>
                          <a:spcPts val="597"/>
                        </a:spcBef>
                        <a:tabLst>
                          <a:tab pos="0" algn="l"/>
                          <a:tab pos="914400" algn="l"/>
                          <a:tab pos="1828800" algn="l"/>
                          <a:tab pos="2743200" algn="l"/>
                          <a:tab pos="3657600" algn="l"/>
                          <a:tab pos="4572000" algn="l"/>
                          <a:tab pos="5486400" algn="l"/>
                          <a:tab pos="6400800" algn="l"/>
                          <a:tab pos="7315200" algn="l"/>
                          <a:tab pos="8229600" algn="l"/>
                          <a:tab pos="9144000" algn="l"/>
                          <a:tab pos="10058399" algn="l"/>
                        </a:tabLst>
                        <a:defRPr/>
                      </a:pPr>
                      <a:r>
                        <a:rPr lang="en-US" sz="2400" b="0" i="0" u="none" strike="noStrike" cap="none" spc="0">
                          <a:solidFill>
                            <a:srgbClr val="000000"/>
                          </a:solidFill>
                          <a:latin typeface="Times New Roman" panose="02020603050405020304" pitchFamily="18" charset="0"/>
                          <a:ea typeface="Arial"/>
                          <a:cs typeface="Times New Roman" panose="02020603050405020304" pitchFamily="18" charset="0"/>
                        </a:rPr>
                        <a:t>(low level)</a:t>
                      </a:r>
                    </a:p>
                  </a:txBody>
                  <a:tcPr marL="90000" marR="90000">
                    <a:lnL w="5760" algn="ctr">
                      <a:solidFill>
                        <a:srgbClr val="000000"/>
                      </a:solidFill>
                    </a:lnL>
                    <a:lnR w="5760" algn="ctr">
                      <a:solidFill>
                        <a:srgbClr val="000000"/>
                      </a:solidFill>
                    </a:lnR>
                    <a:lnT w="13680" algn="ctr">
                      <a:solidFill>
                        <a:srgbClr val="000000"/>
                      </a:solidFill>
                    </a:lnT>
                    <a:lnB w="5760" algn="ctr">
                      <a:solidFill>
                        <a:srgbClr val="000000"/>
                      </a:solidFill>
                    </a:lnB>
                    <a:noFill/>
                  </a:tcPr>
                </a:tc>
                <a:tc>
                  <a:txBody>
                    <a:bodyPr/>
                    <a:lstStyle/>
                    <a:p>
                      <a:pPr>
                        <a:defRPr/>
                      </a:pPr>
                      <a:r>
                        <a:rPr lang="en-US" sz="2400" b="0" i="0" u="none" strike="noStrike" cap="none" spc="0" dirty="0">
                          <a:solidFill>
                            <a:srgbClr val="000000"/>
                          </a:solidFill>
                          <a:latin typeface="Times New Roman" panose="02020603050405020304" pitchFamily="18" charset="0"/>
                          <a:ea typeface="Arial"/>
                          <a:cs typeface="Times New Roman" panose="02020603050405020304" pitchFamily="18" charset="0"/>
                        </a:rPr>
                        <a:t>Motor skills</a:t>
                      </a:r>
                    </a:p>
                    <a:p>
                      <a:pPr>
                        <a:spcBef>
                          <a:spcPts val="597"/>
                        </a:spcBef>
                        <a:tabLst>
                          <a:tab pos="0" algn="l"/>
                          <a:tab pos="914400" algn="l"/>
                          <a:tab pos="1828800" algn="l"/>
                          <a:tab pos="2743200" algn="l"/>
                          <a:tab pos="3657600" algn="l"/>
                          <a:tab pos="4572000" algn="l"/>
                          <a:tab pos="5486400" algn="l"/>
                          <a:tab pos="6400800" algn="l"/>
                          <a:tab pos="7315200" algn="l"/>
                          <a:tab pos="8229600" algn="l"/>
                          <a:tab pos="9144000" algn="l"/>
                          <a:tab pos="10058399" algn="l"/>
                        </a:tabLst>
                        <a:defRPr/>
                      </a:pPr>
                      <a:r>
                        <a:rPr lang="en-US" sz="2400" b="0" i="0" u="none" strike="noStrike" cap="none" spc="0" dirty="0">
                          <a:solidFill>
                            <a:srgbClr val="000000"/>
                          </a:solidFill>
                          <a:latin typeface="Times New Roman" panose="02020603050405020304" pitchFamily="18" charset="0"/>
                          <a:ea typeface="Arial"/>
                          <a:cs typeface="Times New Roman" panose="02020603050405020304" pitchFamily="18" charset="0"/>
                        </a:rPr>
                        <a:t>(low level)</a:t>
                      </a:r>
                    </a:p>
                  </a:txBody>
                  <a:tcPr marL="90000" marR="90000">
                    <a:lnL w="5760" algn="ctr">
                      <a:solidFill>
                        <a:srgbClr val="000000"/>
                      </a:solidFill>
                    </a:lnL>
                    <a:lnR w="13680" algn="ctr">
                      <a:solidFill>
                        <a:srgbClr val="000000"/>
                      </a:solidFill>
                    </a:lnR>
                    <a:lnT w="13680" algn="ctr">
                      <a:solidFill>
                        <a:srgbClr val="000000"/>
                      </a:solidFill>
                    </a:lnT>
                    <a:lnB w="5760" algn="ctr">
                      <a:solidFill>
                        <a:srgbClr val="000000"/>
                      </a:solidFill>
                    </a:lnB>
                    <a:noFill/>
                  </a:tcPr>
                </a:tc>
                <a:extLst>
                  <a:ext uri="{0D108BD9-81ED-4DB2-BD59-A6C34878D82A}">
                    <a16:rowId xmlns:a16="http://schemas.microsoft.com/office/drawing/2014/main" val="10000"/>
                  </a:ext>
                </a:extLst>
              </a:tr>
              <a:tr h="889200">
                <a:tc>
                  <a:txBody>
                    <a:bodyPr/>
                    <a:lstStyle/>
                    <a:p>
                      <a:pPr>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0" i="0" u="none" strike="noStrike" cap="none" spc="0">
                          <a:solidFill>
                            <a:srgbClr val="000000"/>
                          </a:solidFill>
                          <a:latin typeface="Times New Roman" panose="02020603050405020304" pitchFamily="18" charset="0"/>
                          <a:ea typeface="Arial"/>
                          <a:cs typeface="Times New Roman" panose="02020603050405020304" pitchFamily="18" charset="0"/>
                        </a:rPr>
                        <a:t>Selection </a:t>
                      </a:r>
                      <a:r>
                        <a:rPr lang="en-US" sz="2400" b="0" u="sng" strike="noStrike" spc="0">
                          <a:solidFill>
                            <a:srgbClr val="000000"/>
                          </a:solidFill>
                          <a:latin typeface="Times New Roman" panose="02020603050405020304" pitchFamily="18" charset="0"/>
                          <a:cs typeface="Times New Roman" panose="02020603050405020304" pitchFamily="18" charset="0"/>
                        </a:rPr>
                        <a:t>№1</a:t>
                      </a:r>
                      <a:r>
                        <a:rPr lang="en-US" sz="2400" b="0" strike="noStrike" spc="-1">
                          <a:solidFill>
                            <a:srgbClr val="000000"/>
                          </a:solidFill>
                          <a:latin typeface="Times New Roman" panose="02020603050405020304" pitchFamily="18" charset="0"/>
                          <a:cs typeface="Times New Roman" panose="02020603050405020304" pitchFamily="18" charset="0"/>
                        </a:rPr>
                        <a:t> -</a:t>
                      </a:r>
                      <a:r>
                        <a:rPr lang="en-US" sz="2400" b="0" u="sng" strike="noStrike" spc="-1">
                          <a:solidFill>
                            <a:srgbClr val="000000"/>
                          </a:solidFill>
                          <a:latin typeface="Times New Roman" panose="02020603050405020304" pitchFamily="18" charset="0"/>
                          <a:cs typeface="Times New Roman" panose="02020603050405020304" pitchFamily="18" charset="0"/>
                        </a:rPr>
                        <a:t>1999</a:t>
                      </a:r>
                      <a:endParaRPr lang="en-US" sz="2400" b="0" strike="noStrike" spc="-1">
                        <a:solidFill>
                          <a:srgbClr val="000000"/>
                        </a:solidFill>
                        <a:latin typeface="Times New Roman" panose="02020603050405020304" pitchFamily="18" charset="0"/>
                        <a:cs typeface="Times New Roman" panose="02020603050405020304" pitchFamily="18" charset="0"/>
                      </a:endParaRPr>
                    </a:p>
                  </a:txBody>
                  <a:tcPr marL="90000" marR="90000">
                    <a:lnL w="13680" algn="ctr">
                      <a:solidFill>
                        <a:srgbClr val="000000"/>
                      </a:solidFill>
                    </a:lnL>
                    <a:lnR w="5760" algn="ctr">
                      <a:solidFill>
                        <a:srgbClr val="000000"/>
                      </a:solidFill>
                    </a:lnR>
                    <a:lnT w="5760" algn="ctr">
                      <a:solidFill>
                        <a:srgbClr val="000000"/>
                      </a:solidFill>
                    </a:lnT>
                    <a:lnB w="5760" algn="ctr">
                      <a:solidFill>
                        <a:srgbClr val="000000"/>
                      </a:solidFill>
                    </a:lnB>
                    <a:noFill/>
                  </a:tcPr>
                </a:tc>
                <a:tc>
                  <a:txBody>
                    <a:bodyPr/>
                    <a:lstStyle/>
                    <a:p>
                      <a:pPr algn="ctr">
                        <a:lnSpc>
                          <a:spcPct val="100000"/>
                        </a:lnSpc>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1" strike="noStrike" spc="-1">
                          <a:solidFill>
                            <a:srgbClr val="000000"/>
                          </a:solidFill>
                          <a:latin typeface="Times New Roman" panose="02020603050405020304" pitchFamily="18" charset="0"/>
                          <a:ea typeface="Times New Roman"/>
                          <a:cs typeface="Times New Roman" panose="02020603050405020304" pitchFamily="18" charset="0"/>
                        </a:rPr>
                        <a:t>0%</a:t>
                      </a:r>
                      <a:endParaRPr lang="en-US" sz="2400" b="0" strike="noStrike" spc="-1">
                        <a:solidFill>
                          <a:srgbClr val="000000"/>
                        </a:solidFill>
                        <a:latin typeface="Times New Roman" panose="02020603050405020304" pitchFamily="18" charset="0"/>
                        <a:cs typeface="Times New Roman" panose="02020603050405020304" pitchFamily="18" charset="0"/>
                      </a:endParaRPr>
                    </a:p>
                  </a:txBody>
                  <a:tcPr marL="90000" marR="90000">
                    <a:lnL w="5760" algn="ctr">
                      <a:solidFill>
                        <a:srgbClr val="000000"/>
                      </a:solidFill>
                    </a:lnL>
                    <a:lnR w="5760" algn="ctr">
                      <a:solidFill>
                        <a:srgbClr val="000000"/>
                      </a:solidFill>
                    </a:lnR>
                    <a:lnT w="5760" algn="ctr">
                      <a:solidFill>
                        <a:srgbClr val="000000"/>
                      </a:solidFill>
                    </a:lnT>
                    <a:lnB w="5760" algn="ctr">
                      <a:solidFill>
                        <a:srgbClr val="000000"/>
                      </a:solidFill>
                    </a:lnB>
                    <a:noFill/>
                  </a:tcPr>
                </a:tc>
                <a:tc>
                  <a:txBody>
                    <a:bodyPr/>
                    <a:lstStyle/>
                    <a:p>
                      <a:pPr algn="ctr">
                        <a:lnSpc>
                          <a:spcPct val="100000"/>
                        </a:lnSpc>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1" strike="noStrike" spc="-1" dirty="0">
                          <a:solidFill>
                            <a:srgbClr val="000000"/>
                          </a:solidFill>
                          <a:latin typeface="Times New Roman" panose="02020603050405020304" pitchFamily="18" charset="0"/>
                          <a:ea typeface="Times New Roman"/>
                          <a:cs typeface="Times New Roman" panose="02020603050405020304" pitchFamily="18" charset="0"/>
                        </a:rPr>
                        <a:t>0%</a:t>
                      </a:r>
                      <a:endParaRPr lang="en-US" sz="2400" b="0" strike="noStrike" spc="-1" dirty="0">
                        <a:solidFill>
                          <a:srgbClr val="000000"/>
                        </a:solidFill>
                        <a:latin typeface="Times New Roman" panose="02020603050405020304" pitchFamily="18" charset="0"/>
                        <a:cs typeface="Times New Roman" panose="02020603050405020304" pitchFamily="18" charset="0"/>
                      </a:endParaRPr>
                    </a:p>
                  </a:txBody>
                  <a:tcPr marL="90000" marR="90000">
                    <a:lnL w="5760" algn="ctr">
                      <a:solidFill>
                        <a:srgbClr val="000000"/>
                      </a:solidFill>
                    </a:lnL>
                    <a:lnR w="13680" algn="ctr">
                      <a:solidFill>
                        <a:srgbClr val="000000"/>
                      </a:solidFill>
                    </a:lnR>
                    <a:lnT w="5760" algn="ctr">
                      <a:solidFill>
                        <a:srgbClr val="000000"/>
                      </a:solidFill>
                    </a:lnT>
                    <a:lnB w="5760" algn="ctr">
                      <a:solidFill>
                        <a:srgbClr val="000000"/>
                      </a:solidFill>
                    </a:lnB>
                    <a:noFill/>
                  </a:tcPr>
                </a:tc>
                <a:extLst>
                  <a:ext uri="{0D108BD9-81ED-4DB2-BD59-A6C34878D82A}">
                    <a16:rowId xmlns:a16="http://schemas.microsoft.com/office/drawing/2014/main" val="10001"/>
                  </a:ext>
                </a:extLst>
              </a:tr>
              <a:tr h="893879">
                <a:tc>
                  <a:txBody>
                    <a:bodyPr/>
                    <a:lstStyle/>
                    <a:p>
                      <a:pPr>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0" i="0" u="none" strike="noStrike" cap="none" spc="0">
                          <a:solidFill>
                            <a:srgbClr val="000000"/>
                          </a:solidFill>
                          <a:latin typeface="Times New Roman" panose="02020603050405020304" pitchFamily="18" charset="0"/>
                          <a:ea typeface="Arial"/>
                          <a:cs typeface="Times New Roman" panose="02020603050405020304" pitchFamily="18" charset="0"/>
                        </a:rPr>
                        <a:t>Selection </a:t>
                      </a:r>
                      <a:r>
                        <a:rPr lang="en-US" sz="2400" b="0" u="sng" strike="noStrike" spc="0">
                          <a:solidFill>
                            <a:srgbClr val="000000"/>
                          </a:solidFill>
                          <a:latin typeface="Times New Roman" panose="02020603050405020304" pitchFamily="18" charset="0"/>
                          <a:cs typeface="Times New Roman" panose="02020603050405020304" pitchFamily="18" charset="0"/>
                        </a:rPr>
                        <a:t>№2</a:t>
                      </a:r>
                      <a:r>
                        <a:rPr lang="en-US" sz="2400" b="0" strike="noStrike" spc="-1">
                          <a:solidFill>
                            <a:srgbClr val="000000"/>
                          </a:solidFill>
                          <a:latin typeface="Times New Roman" panose="02020603050405020304" pitchFamily="18" charset="0"/>
                          <a:cs typeface="Times New Roman" panose="02020603050405020304" pitchFamily="18" charset="0"/>
                        </a:rPr>
                        <a:t> - </a:t>
                      </a:r>
                      <a:r>
                        <a:rPr lang="en-US" sz="2400" b="0" u="sng" strike="noStrike" spc="-1">
                          <a:solidFill>
                            <a:srgbClr val="000000"/>
                          </a:solidFill>
                          <a:latin typeface="Times New Roman" panose="02020603050405020304" pitchFamily="18" charset="0"/>
                          <a:cs typeface="Times New Roman" panose="02020603050405020304" pitchFamily="18" charset="0"/>
                        </a:rPr>
                        <a:t>2013</a:t>
                      </a:r>
                      <a:endParaRPr lang="en-US" sz="2400" b="0" strike="noStrike" spc="-1">
                        <a:solidFill>
                          <a:srgbClr val="000000"/>
                        </a:solidFill>
                        <a:latin typeface="Times New Roman" panose="02020603050405020304" pitchFamily="18" charset="0"/>
                        <a:cs typeface="Times New Roman" panose="02020603050405020304" pitchFamily="18" charset="0"/>
                      </a:endParaRPr>
                    </a:p>
                  </a:txBody>
                  <a:tcPr marL="90000" marR="90000">
                    <a:lnL w="13680" algn="ctr">
                      <a:solidFill>
                        <a:srgbClr val="000000"/>
                      </a:solidFill>
                    </a:lnL>
                    <a:lnR w="5760" algn="ctr">
                      <a:solidFill>
                        <a:srgbClr val="000000"/>
                      </a:solidFill>
                    </a:lnR>
                    <a:lnT w="5760" algn="ctr">
                      <a:solidFill>
                        <a:srgbClr val="000000"/>
                      </a:solidFill>
                    </a:lnT>
                    <a:lnB w="5760" algn="ctr">
                      <a:solidFill>
                        <a:srgbClr val="000000"/>
                      </a:solidFill>
                    </a:lnB>
                    <a:noFill/>
                  </a:tcPr>
                </a:tc>
                <a:tc>
                  <a:txBody>
                    <a:bodyPr/>
                    <a:lstStyle/>
                    <a:p>
                      <a:pPr algn="ctr">
                        <a:lnSpc>
                          <a:spcPct val="100000"/>
                        </a:lnSpc>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1" strike="noStrike" spc="-1">
                          <a:solidFill>
                            <a:srgbClr val="000000"/>
                          </a:solidFill>
                          <a:latin typeface="Times New Roman" panose="02020603050405020304" pitchFamily="18" charset="0"/>
                          <a:ea typeface="Times New Roman"/>
                          <a:cs typeface="Times New Roman" panose="02020603050405020304" pitchFamily="18" charset="0"/>
                        </a:rPr>
                        <a:t>6%</a:t>
                      </a:r>
                      <a:endParaRPr lang="en-US" sz="2400" b="0" strike="noStrike" spc="-1">
                        <a:solidFill>
                          <a:srgbClr val="000000"/>
                        </a:solidFill>
                        <a:latin typeface="Times New Roman" panose="02020603050405020304" pitchFamily="18" charset="0"/>
                        <a:cs typeface="Times New Roman" panose="02020603050405020304" pitchFamily="18" charset="0"/>
                      </a:endParaRPr>
                    </a:p>
                  </a:txBody>
                  <a:tcPr marL="90000" marR="90000">
                    <a:lnL w="5760" algn="ctr">
                      <a:solidFill>
                        <a:srgbClr val="000000"/>
                      </a:solidFill>
                    </a:lnL>
                    <a:lnR w="5760" algn="ctr">
                      <a:solidFill>
                        <a:srgbClr val="000000"/>
                      </a:solidFill>
                    </a:lnR>
                    <a:lnT w="5760" algn="ctr">
                      <a:solidFill>
                        <a:srgbClr val="000000"/>
                      </a:solidFill>
                    </a:lnT>
                    <a:lnB w="5760" algn="ctr">
                      <a:solidFill>
                        <a:srgbClr val="000000"/>
                      </a:solidFill>
                    </a:lnB>
                    <a:noFill/>
                  </a:tcPr>
                </a:tc>
                <a:tc>
                  <a:txBody>
                    <a:bodyPr/>
                    <a:lstStyle/>
                    <a:p>
                      <a:pPr algn="ctr">
                        <a:lnSpc>
                          <a:spcPct val="100000"/>
                        </a:lnSpc>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1" strike="noStrike" spc="-1" dirty="0">
                          <a:solidFill>
                            <a:srgbClr val="000000"/>
                          </a:solidFill>
                          <a:latin typeface="Times New Roman" panose="02020603050405020304" pitchFamily="18" charset="0"/>
                          <a:ea typeface="Times New Roman"/>
                          <a:cs typeface="Times New Roman" panose="02020603050405020304" pitchFamily="18" charset="0"/>
                        </a:rPr>
                        <a:t>6%</a:t>
                      </a:r>
                      <a:endParaRPr lang="en-US" sz="2400" b="0" strike="noStrike" spc="-1" dirty="0">
                        <a:solidFill>
                          <a:srgbClr val="000000"/>
                        </a:solidFill>
                        <a:latin typeface="Times New Roman" panose="02020603050405020304" pitchFamily="18" charset="0"/>
                        <a:cs typeface="Times New Roman" panose="02020603050405020304" pitchFamily="18" charset="0"/>
                      </a:endParaRPr>
                    </a:p>
                  </a:txBody>
                  <a:tcPr marL="90000" marR="90000">
                    <a:lnL w="5760" algn="ctr">
                      <a:solidFill>
                        <a:srgbClr val="000000"/>
                      </a:solidFill>
                    </a:lnL>
                    <a:lnR w="13680" algn="ctr">
                      <a:solidFill>
                        <a:srgbClr val="000000"/>
                      </a:solidFill>
                    </a:lnR>
                    <a:lnT w="5760" algn="ctr">
                      <a:solidFill>
                        <a:srgbClr val="000000"/>
                      </a:solidFill>
                    </a:lnT>
                    <a:lnB w="5760" algn="ctr">
                      <a:solidFill>
                        <a:srgbClr val="000000"/>
                      </a:solidFill>
                    </a:lnB>
                    <a:noFill/>
                  </a:tcPr>
                </a:tc>
                <a:extLst>
                  <a:ext uri="{0D108BD9-81ED-4DB2-BD59-A6C34878D82A}">
                    <a16:rowId xmlns:a16="http://schemas.microsoft.com/office/drawing/2014/main" val="10002"/>
                  </a:ext>
                </a:extLst>
              </a:tr>
              <a:tr h="892080">
                <a:tc>
                  <a:txBody>
                    <a:bodyPr/>
                    <a:lstStyle/>
                    <a:p>
                      <a:pPr>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0" i="0" u="none" strike="noStrike" cap="none" spc="0">
                          <a:solidFill>
                            <a:srgbClr val="000000"/>
                          </a:solidFill>
                          <a:latin typeface="Times New Roman" panose="02020603050405020304" pitchFamily="18" charset="0"/>
                          <a:ea typeface="Arial"/>
                          <a:cs typeface="Times New Roman" panose="02020603050405020304" pitchFamily="18" charset="0"/>
                        </a:rPr>
                        <a:t>Selection </a:t>
                      </a:r>
                      <a:r>
                        <a:rPr lang="en-US" sz="2400" b="0" u="sng" strike="noStrike" spc="0">
                          <a:solidFill>
                            <a:srgbClr val="000000"/>
                          </a:solidFill>
                          <a:latin typeface="Times New Roman" panose="02020603050405020304" pitchFamily="18" charset="0"/>
                          <a:cs typeface="Times New Roman" panose="02020603050405020304" pitchFamily="18" charset="0"/>
                        </a:rPr>
                        <a:t>№3</a:t>
                      </a:r>
                      <a:r>
                        <a:rPr lang="en-US" sz="2400" b="0" strike="noStrike" spc="-1">
                          <a:solidFill>
                            <a:srgbClr val="000000"/>
                          </a:solidFill>
                          <a:latin typeface="Times New Roman" panose="02020603050405020304" pitchFamily="18" charset="0"/>
                          <a:cs typeface="Times New Roman" panose="02020603050405020304" pitchFamily="18" charset="0"/>
                        </a:rPr>
                        <a:t> - </a:t>
                      </a:r>
                      <a:r>
                        <a:rPr lang="en-US" sz="2400" b="0" u="sng" strike="noStrike" spc="-1">
                          <a:solidFill>
                            <a:srgbClr val="000000"/>
                          </a:solidFill>
                          <a:latin typeface="Times New Roman" panose="02020603050405020304" pitchFamily="18" charset="0"/>
                          <a:cs typeface="Times New Roman" panose="02020603050405020304" pitchFamily="18" charset="0"/>
                        </a:rPr>
                        <a:t>2022</a:t>
                      </a:r>
                      <a:endParaRPr lang="en-US" sz="2400" b="0" strike="noStrike" spc="-1">
                        <a:solidFill>
                          <a:srgbClr val="000000"/>
                        </a:solidFill>
                        <a:latin typeface="Times New Roman" panose="02020603050405020304" pitchFamily="18" charset="0"/>
                        <a:cs typeface="Times New Roman" panose="02020603050405020304" pitchFamily="18" charset="0"/>
                      </a:endParaRPr>
                    </a:p>
                  </a:txBody>
                  <a:tcPr marL="90000" marR="90000">
                    <a:lnL w="13680" algn="ctr">
                      <a:solidFill>
                        <a:srgbClr val="000000"/>
                      </a:solidFill>
                    </a:lnL>
                    <a:lnR w="5760" algn="ctr">
                      <a:solidFill>
                        <a:srgbClr val="000000"/>
                      </a:solidFill>
                    </a:lnR>
                    <a:lnT w="5760" algn="ctr">
                      <a:solidFill>
                        <a:srgbClr val="000000"/>
                      </a:solidFill>
                    </a:lnT>
                    <a:lnB w="13680" algn="ctr">
                      <a:solidFill>
                        <a:srgbClr val="000000"/>
                      </a:solidFill>
                    </a:lnB>
                    <a:noFill/>
                  </a:tcPr>
                </a:tc>
                <a:tc>
                  <a:txBody>
                    <a:bodyPr/>
                    <a:lstStyle/>
                    <a:p>
                      <a:pPr algn="ctr">
                        <a:lnSpc>
                          <a:spcPct val="100000"/>
                        </a:lnSpc>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1" strike="noStrike" spc="-1">
                          <a:solidFill>
                            <a:srgbClr val="000000"/>
                          </a:solidFill>
                          <a:latin typeface="Times New Roman" panose="02020603050405020304" pitchFamily="18" charset="0"/>
                          <a:ea typeface="Times New Roman"/>
                          <a:cs typeface="Times New Roman" panose="02020603050405020304" pitchFamily="18" charset="0"/>
                        </a:rPr>
                        <a:t>12 %</a:t>
                      </a:r>
                      <a:endParaRPr lang="en-US" sz="2400" b="0" strike="noStrike" spc="-1">
                        <a:solidFill>
                          <a:srgbClr val="000000"/>
                        </a:solidFill>
                        <a:latin typeface="Times New Roman" panose="02020603050405020304" pitchFamily="18" charset="0"/>
                        <a:cs typeface="Times New Roman" panose="02020603050405020304" pitchFamily="18" charset="0"/>
                      </a:endParaRPr>
                    </a:p>
                  </a:txBody>
                  <a:tcPr marL="90000" marR="90000">
                    <a:lnL w="5760" algn="ctr">
                      <a:solidFill>
                        <a:srgbClr val="000000"/>
                      </a:solidFill>
                    </a:lnL>
                    <a:lnR w="5760" algn="ctr">
                      <a:solidFill>
                        <a:srgbClr val="000000"/>
                      </a:solidFill>
                    </a:lnR>
                    <a:lnT w="5760" algn="ctr">
                      <a:solidFill>
                        <a:srgbClr val="000000"/>
                      </a:solidFill>
                    </a:lnT>
                    <a:lnB w="13680" algn="ctr">
                      <a:solidFill>
                        <a:srgbClr val="000000"/>
                      </a:solidFill>
                    </a:lnB>
                    <a:noFill/>
                  </a:tcPr>
                </a:tc>
                <a:tc>
                  <a:txBody>
                    <a:bodyPr/>
                    <a:lstStyle/>
                    <a:p>
                      <a:pPr algn="ctr">
                        <a:lnSpc>
                          <a:spcPct val="100000"/>
                        </a:lnSpc>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1" strike="noStrike" spc="-1" dirty="0">
                          <a:solidFill>
                            <a:srgbClr val="000000"/>
                          </a:solidFill>
                          <a:latin typeface="Times New Roman" panose="02020603050405020304" pitchFamily="18" charset="0"/>
                          <a:ea typeface="Times New Roman"/>
                          <a:cs typeface="Times New Roman" panose="02020603050405020304" pitchFamily="18" charset="0"/>
                        </a:rPr>
                        <a:t>7 %</a:t>
                      </a:r>
                      <a:endParaRPr lang="en-US" sz="2400" b="0" strike="noStrike" spc="-1" dirty="0">
                        <a:solidFill>
                          <a:srgbClr val="000000"/>
                        </a:solidFill>
                        <a:latin typeface="Times New Roman" panose="02020603050405020304" pitchFamily="18" charset="0"/>
                        <a:cs typeface="Times New Roman" panose="02020603050405020304" pitchFamily="18" charset="0"/>
                      </a:endParaRPr>
                    </a:p>
                  </a:txBody>
                  <a:tcPr marL="90000" marR="90000">
                    <a:lnL w="5760" algn="ctr">
                      <a:solidFill>
                        <a:srgbClr val="000000"/>
                      </a:solidFill>
                    </a:lnL>
                    <a:lnR w="13680" algn="ctr">
                      <a:solidFill>
                        <a:srgbClr val="000000"/>
                      </a:solidFill>
                    </a:lnR>
                    <a:lnT w="5760" algn="ctr">
                      <a:solidFill>
                        <a:srgbClr val="000000"/>
                      </a:solidFill>
                    </a:lnT>
                    <a:lnB w="13680" algn="ctr">
                      <a:solidFill>
                        <a:srgbClr val="000000"/>
                      </a:solidFill>
                    </a:lnB>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rgbClr val="FFFFFF"/>
        </a:solidFill>
        <a:effectLst/>
      </p:bgPr>
    </p:bg>
    <p:spTree>
      <p:nvGrpSpPr>
        <p:cNvPr id="1" name=""/>
        <p:cNvGrpSpPr/>
        <p:nvPr/>
      </p:nvGrpSpPr>
      <p:grpSpPr bwMode="auto">
        <a:xfrm>
          <a:off x="0" y="0"/>
          <a:ext cx="0" cy="0"/>
          <a:chOff x="0" y="0"/>
          <a:chExt cx="0" cy="0"/>
        </a:xfrm>
      </p:grpSpPr>
      <p:sp>
        <p:nvSpPr>
          <p:cNvPr id="57" name="TextShape 1"/>
          <p:cNvSpPr txBox="1"/>
          <p:nvPr/>
        </p:nvSpPr>
        <p:spPr bwMode="auto">
          <a:xfrm>
            <a:off x="457200" y="274320"/>
            <a:ext cx="8229600" cy="1143000"/>
          </a:xfrm>
          <a:prstGeom prst="rect">
            <a:avLst/>
          </a:prstGeom>
          <a:noFill/>
          <a:ln w="0">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b="0" i="1" strike="noStrike" spc="-1" dirty="0">
                <a:solidFill>
                  <a:srgbClr val="000000"/>
                </a:solidFill>
                <a:latin typeface="Times New Roman" panose="02020603050405020304" pitchFamily="18" charset="0"/>
                <a:cs typeface="Times New Roman" panose="02020603050405020304" pitchFamily="18" charset="0"/>
              </a:rPr>
              <a:t>Conclusions</a:t>
            </a:r>
            <a:endParaRPr lang="en-US"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58" name="TextShape 2"/>
          <p:cNvSpPr txBox="1"/>
          <p:nvPr/>
        </p:nvSpPr>
        <p:spPr bwMode="auto">
          <a:xfrm>
            <a:off x="457200" y="1600200"/>
            <a:ext cx="8229600" cy="4525920"/>
          </a:xfrm>
          <a:prstGeom prst="rect">
            <a:avLst/>
          </a:prstGeom>
          <a:noFill/>
          <a:ln w="0">
            <a:noFill/>
          </a:ln>
        </p:spPr>
        <p:txBody>
          <a:bodyPr lIns="90000" tIns="46800" rIns="90000" bIns="46800">
            <a:normAutofit/>
          </a:bodyPr>
          <a:lstStyle/>
          <a:p>
            <a:pPr marL="342720" indent="-342720">
              <a:spcBef>
                <a:spcPts val="799"/>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b="0" i="0" u="none" strike="noStrike" cap="none" spc="0" dirty="0">
                <a:solidFill>
                  <a:srgbClr val="000000"/>
                </a:solidFill>
                <a:latin typeface="Times New Roman" panose="02020603050405020304" pitchFamily="18" charset="0"/>
                <a:ea typeface="Arial"/>
                <a:cs typeface="Times New Roman" panose="02020603050405020304" pitchFamily="18" charset="0"/>
              </a:rPr>
              <a:t>Comparing the indicators of intellectual development and phenomena of giftedness in different time periods, we see </a:t>
            </a:r>
            <a:r>
              <a:rPr lang="en-US" sz="3200" b="1" i="0" u="sng" strike="noStrike" cap="none" spc="0" dirty="0">
                <a:solidFill>
                  <a:srgbClr val="000000"/>
                </a:solidFill>
                <a:latin typeface="Times New Roman" panose="02020603050405020304" pitchFamily="18" charset="0"/>
                <a:ea typeface="Arial"/>
                <a:cs typeface="Times New Roman" panose="02020603050405020304" pitchFamily="18" charset="0"/>
              </a:rPr>
              <a:t>a reduction in the phenomena of giftedness at these ages and growing the number of "problem" children.</a:t>
            </a:r>
            <a:endParaRPr lang="en-US" sz="3200" b="0" strike="noStrike" spc="-1" dirty="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TotalTime>
  <Words>1002</Words>
  <Application>Microsoft Macintosh PowerPoint</Application>
  <DocSecurity>0</DocSecurity>
  <PresentationFormat>Экран (4:3)</PresentationFormat>
  <Paragraphs>83</Paragraphs>
  <Slides>11</Slides>
  <Notes>6</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11</vt:i4>
      </vt:variant>
    </vt:vector>
  </HeadingPairs>
  <TitlesOfParts>
    <vt:vector size="14" baseType="lpstr">
      <vt:lpstr>Arial</vt:lpstr>
      <vt:lpstr>Times New Roman</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Елена Жукова</cp:lastModifiedBy>
  <cp:revision>20</cp:revision>
  <dcterms:modified xsi:type="dcterms:W3CDTF">2022-05-10T21:20:52Z</dcterms:modified>
  <cp:category/>
  <dc:identifier/>
  <cp:contentStatus/>
  <dc:language>en-US</dc:language>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ies>
</file>