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61" r:id="rId6"/>
    <p:sldId id="259" r:id="rId7"/>
    <p:sldId id="269" r:id="rId8"/>
    <p:sldId id="266" r:id="rId9"/>
    <p:sldId id="267" r:id="rId10"/>
    <p:sldId id="264" r:id="rId11"/>
    <p:sldId id="271" r:id="rId12"/>
    <p:sldId id="272" r:id="rId13"/>
    <p:sldId id="270" r:id="rId14"/>
    <p:sldId id="265" r:id="rId15"/>
    <p:sldId id="263" r:id="rId16"/>
    <p:sldId id="262" r:id="rId17"/>
    <p:sldId id="26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08EDA5-865D-4048-A265-8DCBDB2E6D32}" v="106" dt="2025-05-12T22:11:32.2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5/13/2025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9691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5/13/2025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10905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5/13/2025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1712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5/13/2025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5422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5/13/2025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19775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5/13/2025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04244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5/13/2025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70478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5/13/2025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11389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5/13/2025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26308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5/13/2025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60753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5/13/2025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91215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5/13/2025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323956427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doi.org/10.3389/feduc.2021.643232"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A32057F-F015-B1B2-4E3E-2307F8EFC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050B0-CE59-C79F-2673-BDC4ED4FA6BC}"/>
              </a:ext>
            </a:extLst>
          </p:cNvPr>
          <p:cNvSpPr>
            <a:spLocks noGrp="1"/>
          </p:cNvSpPr>
          <p:nvPr>
            <p:ph type="ctrTitle"/>
          </p:nvPr>
        </p:nvSpPr>
        <p:spPr>
          <a:xfrm>
            <a:off x="5771535" y="639097"/>
            <a:ext cx="6420445" cy="3775587"/>
          </a:xfrm>
        </p:spPr>
        <p:txBody>
          <a:bodyPr>
            <a:normAutofit fontScale="90000"/>
          </a:bodyPr>
          <a:lstStyle/>
          <a:p>
            <a:pPr algn="l"/>
            <a:r>
              <a:rPr lang="en-US" sz="5400" dirty="0"/>
              <a:t>Use of Eye-Tracking Technology in Neuropsychological Assessment of Children: A Report</a:t>
            </a:r>
          </a:p>
        </p:txBody>
      </p:sp>
      <p:sp>
        <p:nvSpPr>
          <p:cNvPr id="3" name="Subtitle 2">
            <a:extLst>
              <a:ext uri="{FF2B5EF4-FFF2-40B4-BE49-F238E27FC236}">
                <a16:creationId xmlns:a16="http://schemas.microsoft.com/office/drawing/2014/main" id="{C11F2EE5-AC2D-3E7D-FACA-29B62C4CBFB2}"/>
              </a:ext>
            </a:extLst>
          </p:cNvPr>
          <p:cNvSpPr>
            <a:spLocks noGrp="1"/>
          </p:cNvSpPr>
          <p:nvPr>
            <p:ph type="subTitle" idx="1"/>
          </p:nvPr>
        </p:nvSpPr>
        <p:spPr>
          <a:xfrm>
            <a:off x="5860026" y="4633014"/>
            <a:ext cx="6194322" cy="1227012"/>
          </a:xfrm>
        </p:spPr>
        <p:txBody>
          <a:bodyPr>
            <a:normAutofit/>
          </a:bodyPr>
          <a:lstStyle/>
          <a:p>
            <a:pPr algn="l"/>
            <a:r>
              <a:rPr lang="en-US" sz="3200" b="1" dirty="0"/>
              <a:t>Mirikwe Winifred Zinachiamaka</a:t>
            </a:r>
          </a:p>
        </p:txBody>
      </p:sp>
      <p:pic>
        <p:nvPicPr>
          <p:cNvPr id="14" name="Picture 13" descr="Colored pencils inside a pencil holder which is on top of a wood table">
            <a:extLst>
              <a:ext uri="{FF2B5EF4-FFF2-40B4-BE49-F238E27FC236}">
                <a16:creationId xmlns:a16="http://schemas.microsoft.com/office/drawing/2014/main" id="{FF131F57-8398-E11A-BBEC-84E60523AA42}"/>
              </a:ext>
            </a:extLst>
          </p:cNvPr>
          <p:cNvPicPr>
            <a:picLocks noChangeAspect="1"/>
          </p:cNvPicPr>
          <p:nvPr/>
        </p:nvPicPr>
        <p:blipFill>
          <a:blip r:embed="rId2"/>
          <a:srcRect l="35999" r="-2" b="-2"/>
          <a:stretch/>
        </p:blipFill>
        <p:spPr>
          <a:xfrm>
            <a:off x="21" y="1"/>
            <a:ext cx="5573207" cy="6331973"/>
          </a:xfrm>
          <a:prstGeom prst="rect">
            <a:avLst/>
          </a:prstGeom>
        </p:spPr>
      </p:pic>
    </p:spTree>
    <p:extLst>
      <p:ext uri="{BB962C8B-B14F-4D97-AF65-F5344CB8AC3E}">
        <p14:creationId xmlns:p14="http://schemas.microsoft.com/office/powerpoint/2010/main" val="395230754"/>
      </p:ext>
    </p:extLst>
  </p:cSld>
  <p:clrMapOvr>
    <a:masterClrMapping/>
  </p:clrMapOvr>
  <mc:AlternateContent xmlns:mc="http://schemas.openxmlformats.org/markup-compatibility/2006" xmlns:p14="http://schemas.microsoft.com/office/powerpoint/2010/main">
    <mc:Choice Requires="p14">
      <p:transition spd="slow" p14:dur="2000" advTm="21774"/>
    </mc:Choice>
    <mc:Fallback xmlns="">
      <p:transition spd="slow" advTm="2177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1B6FD-925C-B470-828F-2BFEDBFF2AB3}"/>
              </a:ext>
            </a:extLst>
          </p:cNvPr>
          <p:cNvSpPr>
            <a:spLocks noGrp="1"/>
          </p:cNvSpPr>
          <p:nvPr>
            <p:ph type="title"/>
          </p:nvPr>
        </p:nvSpPr>
        <p:spPr/>
        <p:txBody>
          <a:bodyPr/>
          <a:lstStyle/>
          <a:p>
            <a:r>
              <a:rPr lang="en-US" dirty="0"/>
              <a:t>Eye-Tracking Technology </a:t>
            </a:r>
          </a:p>
        </p:txBody>
      </p:sp>
      <p:sp>
        <p:nvSpPr>
          <p:cNvPr id="3" name="Content Placeholder 2">
            <a:extLst>
              <a:ext uri="{FF2B5EF4-FFF2-40B4-BE49-F238E27FC236}">
                <a16:creationId xmlns:a16="http://schemas.microsoft.com/office/drawing/2014/main" id="{E75DD7EB-03EF-99DC-E079-07B865F74EBE}"/>
              </a:ext>
            </a:extLst>
          </p:cNvPr>
          <p:cNvSpPr>
            <a:spLocks noGrp="1"/>
          </p:cNvSpPr>
          <p:nvPr>
            <p:ph idx="1"/>
          </p:nvPr>
        </p:nvSpPr>
        <p:spPr>
          <a:xfrm>
            <a:off x="196645" y="1302576"/>
            <a:ext cx="11769213" cy="5245707"/>
          </a:xfrm>
        </p:spPr>
        <p:txBody>
          <a:bodyPr>
            <a:noAutofit/>
          </a:bodyPr>
          <a:lstStyle/>
          <a:p>
            <a:pPr algn="just"/>
            <a:r>
              <a:rPr lang="en-US" sz="2800" b="1" dirty="0">
                <a:effectLst/>
                <a:latin typeface="Times New Roman" panose="02020603050405020304" pitchFamily="18" charset="0"/>
                <a:ea typeface="Aptos" panose="020B0004020202020204" pitchFamily="34" charset="0"/>
              </a:rPr>
              <a:t>In recent years, eye tracking technology has become increasingly more aﬀordable, accessible, and easy to use in diﬀerent environments. Moreover, using eye tracking to measure children’s reading patterns has been proposed as an eﬃcient screening method to obtain a ﬁrst basic assessment of reading skill and potential risk of dyslexia </a:t>
            </a:r>
            <a:r>
              <a:rPr lang="en-US" sz="2800" b="1" dirty="0">
                <a:solidFill>
                  <a:srgbClr val="000000"/>
                </a:solidFill>
                <a:effectLst/>
                <a:latin typeface="Times New Roman" panose="02020603050405020304" pitchFamily="18" charset="0"/>
                <a:ea typeface="Aptos" panose="020B0004020202020204" pitchFamily="34" charset="0"/>
              </a:rPr>
              <a:t>(Gran Ekstrand et al., 2021). </a:t>
            </a:r>
            <a:r>
              <a:rPr lang="en-US" sz="2800" b="1" dirty="0">
                <a:effectLst/>
                <a:latin typeface="Times New Roman" panose="02020603050405020304" pitchFamily="18" charset="0"/>
                <a:ea typeface="Aptos" panose="020B0004020202020204" pitchFamily="34" charset="0"/>
              </a:rPr>
              <a:t>For instance, in visual attention assessments, performance on a task is usually measured with self-reports scales or tasks in which the participants need to decide whether or not the target stimulus is similar with the previously presented one </a:t>
            </a:r>
            <a:r>
              <a:rPr lang="en-US" sz="2800" b="1" dirty="0">
                <a:solidFill>
                  <a:srgbClr val="000000"/>
                </a:solidFill>
                <a:effectLst/>
                <a:latin typeface="Times New Roman" panose="02020603050405020304" pitchFamily="18" charset="0"/>
                <a:ea typeface="Aptos" panose="020B0004020202020204" pitchFamily="34" charset="0"/>
              </a:rPr>
              <a:t>(Costescu et al., 2019).</a:t>
            </a:r>
            <a:endParaRPr lang="en-US" sz="2800" b="1" dirty="0"/>
          </a:p>
        </p:txBody>
      </p:sp>
    </p:spTree>
    <p:extLst>
      <p:ext uri="{BB962C8B-B14F-4D97-AF65-F5344CB8AC3E}">
        <p14:creationId xmlns:p14="http://schemas.microsoft.com/office/powerpoint/2010/main" val="3292185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A review of eye-tracking technology and its application in stroke diagnosis  and assessment - ScienceDirect">
            <a:extLst>
              <a:ext uri="{FF2B5EF4-FFF2-40B4-BE49-F238E27FC236}">
                <a16:creationId xmlns:a16="http://schemas.microsoft.com/office/drawing/2014/main" id="{5FFCF888-93BB-C4AE-FA09-8798D0AAA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386" y="242275"/>
            <a:ext cx="10225550" cy="6327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602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9" name="Rectangle 9228">
            <a:extLst>
              <a:ext uri="{FF2B5EF4-FFF2-40B4-BE49-F238E27FC236}">
                <a16:creationId xmlns:a16="http://schemas.microsoft.com/office/drawing/2014/main" id="{9A2735C7-5144-B406-7BFC-F95CA33CC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Trialing eye-tracking technology in ASD diagnosis, News, La Trobe University">
            <a:extLst>
              <a:ext uri="{FF2B5EF4-FFF2-40B4-BE49-F238E27FC236}">
                <a16:creationId xmlns:a16="http://schemas.microsoft.com/office/drawing/2014/main" id="{03A91D4F-A46F-5D5C-E579-A27D484C33E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4964" y="162386"/>
            <a:ext cx="5714726" cy="380029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ye-tracking tool may help diagnose autism more quickly and accurately, new  studies suggest | CNN">
            <a:extLst>
              <a:ext uri="{FF2B5EF4-FFF2-40B4-BE49-F238E27FC236}">
                <a16:creationId xmlns:a16="http://schemas.microsoft.com/office/drawing/2014/main" id="{CEE5D352-EFD7-F246-9AE0-02BC9D4062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80576" y="3303639"/>
            <a:ext cx="5846460" cy="3288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306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62748E-AD9C-EC8F-5755-2B4B7BCC0A7A}"/>
              </a:ext>
            </a:extLst>
          </p:cNvPr>
          <p:cNvSpPr>
            <a:spLocks noGrp="1"/>
          </p:cNvSpPr>
          <p:nvPr>
            <p:ph idx="1"/>
          </p:nvPr>
        </p:nvSpPr>
        <p:spPr>
          <a:xfrm>
            <a:off x="-88490" y="270189"/>
            <a:ext cx="12133005" cy="6396081"/>
          </a:xfrm>
        </p:spPr>
        <p:txBody>
          <a:bodyPr>
            <a:noAutofit/>
          </a:bodyPr>
          <a:lstStyle/>
          <a:p>
            <a:pPr algn="just"/>
            <a:r>
              <a:rPr lang="en-US" sz="2800" b="1" dirty="0">
                <a:effectLst/>
                <a:latin typeface="Aptos" panose="020B0004020202020204" pitchFamily="34" charset="0"/>
                <a:ea typeface="Aptos" panose="020B0004020202020204" pitchFamily="34" charset="0"/>
                <a:cs typeface="Arial" panose="020B0604020202020204" pitchFamily="34" charset="0"/>
              </a:rPr>
              <a:t>The study of children’s eye movements is difﬁcult for several reasons. One of the problems is keeping a child’s attention focused on the task long enough for them to actually do it. Another is ensuring that instructions are simple enough to be understood by the participants. Frequently, the stimulus used in a laboratory to study eye movements is a small dot or a spot of light </a:t>
            </a: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(Irving et al., 2011). </a:t>
            </a:r>
          </a:p>
          <a:p>
            <a:pPr algn="just"/>
            <a:r>
              <a:rPr lang="en-US" sz="2800" b="1" dirty="0">
                <a:effectLst/>
                <a:latin typeface="Times New Roman" panose="02020603050405020304" pitchFamily="18" charset="0"/>
                <a:ea typeface="Aptos" panose="020B0004020202020204" pitchFamily="34" charset="0"/>
              </a:rPr>
              <a:t>Eye movements can also be voluntarily generated by a goal-directed plan, thereby providing a model to study executive/cognitive control of behavior in a direct manner. Cognitive control is exerted in all planned behavior, and it is particularly vulnerable to psychopathology where executive dysfunction is a common feature </a:t>
            </a:r>
            <a:r>
              <a:rPr lang="en-US" sz="2800" b="1" dirty="0">
                <a:solidFill>
                  <a:srgbClr val="000000"/>
                </a:solidFill>
                <a:effectLst/>
                <a:latin typeface="Times New Roman" panose="02020603050405020304" pitchFamily="18" charset="0"/>
                <a:ea typeface="Aptos" panose="020B0004020202020204" pitchFamily="34" charset="0"/>
              </a:rPr>
              <a:t>(Luna et al., 2008a). </a:t>
            </a:r>
            <a:endParaRPr lang="en-US" sz="2800" b="1" dirty="0"/>
          </a:p>
        </p:txBody>
      </p:sp>
    </p:spTree>
    <p:extLst>
      <p:ext uri="{BB962C8B-B14F-4D97-AF65-F5344CB8AC3E}">
        <p14:creationId xmlns:p14="http://schemas.microsoft.com/office/powerpoint/2010/main" val="2986446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248CC-0ABA-1DE8-E60F-8544F24EC6D6}"/>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ACC796AD-4B9B-6F01-8C2F-41F3A3F46E2F}"/>
              </a:ext>
            </a:extLst>
          </p:cNvPr>
          <p:cNvSpPr>
            <a:spLocks noGrp="1"/>
          </p:cNvSpPr>
          <p:nvPr>
            <p:ph idx="1"/>
          </p:nvPr>
        </p:nvSpPr>
        <p:spPr/>
        <p:txBody>
          <a:bodyPr>
            <a:normAutofit/>
          </a:bodyPr>
          <a:lstStyle/>
          <a:p>
            <a:pPr algn="just"/>
            <a:r>
              <a:rPr lang="en-US" sz="3200" b="1" kern="100" dirty="0">
                <a:latin typeface="Times New Roman" panose="02020603050405020304" pitchFamily="18" charset="0"/>
                <a:ea typeface="Aptos" panose="020B0004020202020204" pitchFamily="34" charset="0"/>
                <a:cs typeface="Arial" panose="020B0604020202020204" pitchFamily="34" charset="0"/>
              </a:rPr>
              <a:t>T</a:t>
            </a:r>
            <a:r>
              <a:rPr lang="en-US" sz="3200" b="1" kern="100" dirty="0">
                <a:effectLst/>
                <a:latin typeface="Times New Roman" panose="02020603050405020304" pitchFamily="18" charset="0"/>
                <a:ea typeface="Aptos" panose="020B0004020202020204" pitchFamily="34" charset="0"/>
                <a:cs typeface="Arial" panose="020B0604020202020204" pitchFamily="34" charset="0"/>
              </a:rPr>
              <a:t>he aims of a study is to  raise questions concerning test feasibility and administration requirements, which may ultimately be deciding factors over psychometric merit when selecting a cognitive test.</a:t>
            </a:r>
            <a:r>
              <a:rPr lang="en-US" sz="32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(Wade et al., 2020)</a:t>
            </a:r>
          </a:p>
          <a:p>
            <a:pPr algn="just"/>
            <a:r>
              <a:rPr lang="en-US" sz="3200" b="1" kern="100" dirty="0">
                <a:solidFill>
                  <a:srgbClr val="000000"/>
                </a:solidFill>
                <a:latin typeface="Times New Roman" panose="02020603050405020304" pitchFamily="18" charset="0"/>
                <a:cs typeface="Arial" panose="020B0604020202020204" pitchFamily="34" charset="0"/>
              </a:rPr>
              <a:t>To explore the use of </a:t>
            </a:r>
            <a:r>
              <a:rPr lang="en-US" sz="3200" b="1" kern="100" dirty="0" err="1">
                <a:solidFill>
                  <a:srgbClr val="000000"/>
                </a:solidFill>
                <a:latin typeface="Times New Roman" panose="02020603050405020304" pitchFamily="18" charset="0"/>
                <a:cs typeface="Arial" panose="020B0604020202020204" pitchFamily="34" charset="0"/>
              </a:rPr>
              <a:t>eyetracking</a:t>
            </a:r>
            <a:r>
              <a:rPr lang="en-US" sz="3200" b="1" kern="100" dirty="0">
                <a:solidFill>
                  <a:srgbClr val="000000"/>
                </a:solidFill>
                <a:latin typeface="Times New Roman" panose="02020603050405020304" pitchFamily="18" charset="0"/>
                <a:cs typeface="Arial" panose="020B0604020202020204" pitchFamily="34" charset="0"/>
              </a:rPr>
              <a:t> device in measuring eye movement patterns of children during neuropsychological assessment . </a:t>
            </a:r>
            <a:endParaRPr lang="en-US" sz="3200" b="1" kern="100" dirty="0">
              <a:effectLst/>
              <a:latin typeface="Aptos" panose="020B0004020202020204" pitchFamily="34" charset="0"/>
              <a:cs typeface="Arial" panose="020B0604020202020204" pitchFamily="34" charset="0"/>
            </a:endParaRPr>
          </a:p>
          <a:p>
            <a:pPr algn="just"/>
            <a:endParaRPr lang="en-US" sz="3200" b="1" dirty="0"/>
          </a:p>
        </p:txBody>
      </p:sp>
    </p:spTree>
    <p:extLst>
      <p:ext uri="{BB962C8B-B14F-4D97-AF65-F5344CB8AC3E}">
        <p14:creationId xmlns:p14="http://schemas.microsoft.com/office/powerpoint/2010/main" val="2714168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3B790F-85AD-434C-4F63-EB43915E52EA}"/>
              </a:ext>
            </a:extLst>
          </p:cNvPr>
          <p:cNvSpPr>
            <a:spLocks noGrp="1"/>
          </p:cNvSpPr>
          <p:nvPr>
            <p:ph idx="1"/>
          </p:nvPr>
        </p:nvSpPr>
        <p:spPr>
          <a:xfrm>
            <a:off x="5692878" y="167148"/>
            <a:ext cx="6251774" cy="6053721"/>
          </a:xfrm>
        </p:spPr>
        <p:txBody>
          <a:bodyPr>
            <a:normAutofit fontScale="92500"/>
          </a:bodyPr>
          <a:lstStyle/>
          <a:p>
            <a:pPr algn="just"/>
            <a:r>
              <a:rPr lang="en-US" sz="2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Generally, Preschool age marks the passage from infancy to childhood and represents the most critical period for child development. In this period of life, we experience major performance improvements in many EF tasks, in parallel with structural and functional changes of the prefrontal cortex, like the wide pruning of synaptic connections and the maturation of subcortical prefrontal myelination (Scionti et al., 2020)</a:t>
            </a:r>
            <a:endParaRPr lang="en-US" sz="2800" b="1" kern="100" dirty="0">
              <a:effectLst/>
              <a:latin typeface="Aptos" panose="020B0004020202020204" pitchFamily="34" charset="0"/>
              <a:cs typeface="Arial" panose="020B0604020202020204" pitchFamily="34" charset="0"/>
            </a:endParaRPr>
          </a:p>
          <a:p>
            <a:pPr algn="just"/>
            <a:endParaRPr lang="en-US" sz="2800" b="1" dirty="0"/>
          </a:p>
        </p:txBody>
      </p:sp>
      <p:pic>
        <p:nvPicPr>
          <p:cNvPr id="10242" name="Picture 2" descr="How to End a College Essay (With Examples) | Leland">
            <a:extLst>
              <a:ext uri="{FF2B5EF4-FFF2-40B4-BE49-F238E27FC236}">
                <a16:creationId xmlns:a16="http://schemas.microsoft.com/office/drawing/2014/main" id="{BCDF4AE2-566D-20AD-159E-D01A64D858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90" t="6561" r="11063" b="12674"/>
          <a:stretch/>
        </p:blipFill>
        <p:spPr bwMode="auto">
          <a:xfrm rot="20905371">
            <a:off x="447376" y="1699665"/>
            <a:ext cx="4983982" cy="3185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166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FF329-381E-E3B7-427E-C15B9264D2BC}"/>
              </a:ext>
            </a:extLst>
          </p:cNvPr>
          <p:cNvSpPr>
            <a:spLocks noGrp="1"/>
          </p:cNvSpPr>
          <p:nvPr>
            <p:ph type="title"/>
          </p:nvPr>
        </p:nvSpPr>
        <p:spPr>
          <a:xfrm>
            <a:off x="612648" y="302834"/>
            <a:ext cx="10653578" cy="1132258"/>
          </a:xfrm>
        </p:spPr>
        <p:txBody>
          <a:bodyPr/>
          <a:lstStyle/>
          <a:p>
            <a:r>
              <a:rPr lang="en-US" dirty="0"/>
              <a:t>References</a:t>
            </a:r>
          </a:p>
        </p:txBody>
      </p:sp>
      <p:sp>
        <p:nvSpPr>
          <p:cNvPr id="3" name="Content Placeholder 2">
            <a:extLst>
              <a:ext uri="{FF2B5EF4-FFF2-40B4-BE49-F238E27FC236}">
                <a16:creationId xmlns:a16="http://schemas.microsoft.com/office/drawing/2014/main" id="{176BFA7B-3E1A-0046-330A-67F26D8A9540}"/>
              </a:ext>
            </a:extLst>
          </p:cNvPr>
          <p:cNvSpPr>
            <a:spLocks noGrp="1"/>
          </p:cNvSpPr>
          <p:nvPr>
            <p:ph idx="1"/>
          </p:nvPr>
        </p:nvSpPr>
        <p:spPr>
          <a:xfrm>
            <a:off x="442451" y="1111044"/>
            <a:ext cx="11562735" cy="5473617"/>
          </a:xfrm>
        </p:spPr>
        <p:txBody>
          <a:bodyPr>
            <a:normAutofit/>
          </a:bodyPr>
          <a:lstStyle/>
          <a:p>
            <a:r>
              <a:rPr lang="en-US" sz="1800" kern="100" dirty="0">
                <a:effectLst/>
                <a:latin typeface="Aptos" panose="020B0004020202020204" pitchFamily="34" charset="0"/>
                <a:ea typeface="Times New Roman" panose="02020603050405020304" pitchFamily="18" charset="0"/>
                <a:cs typeface="Arial" panose="020B0604020202020204" pitchFamily="34" charset="0"/>
              </a:rPr>
              <a:t>Arsalidou, M., &amp; Im-Bolter, N. (2017). Why parametric measures are critical for understanding typical and atypical cognitive development. </a:t>
            </a:r>
            <a:r>
              <a:rPr lang="en-US" sz="1800" i="1" kern="100" dirty="0">
                <a:effectLst/>
                <a:latin typeface="Aptos" panose="020B0004020202020204" pitchFamily="34" charset="0"/>
                <a:ea typeface="Times New Roman" panose="02020603050405020304" pitchFamily="18" charset="0"/>
                <a:cs typeface="Arial" panose="020B0604020202020204" pitchFamily="34" charset="0"/>
              </a:rPr>
              <a:t>Brain Imaging and Behavior</a:t>
            </a:r>
            <a:r>
              <a:rPr lang="en-US" sz="1800" kern="100" dirty="0">
                <a:effectLst/>
                <a:latin typeface="Aptos" panose="020B0004020202020204" pitchFamily="34" charset="0"/>
                <a:ea typeface="Times New Roman" panose="02020603050405020304" pitchFamily="18" charset="0"/>
                <a:cs typeface="Arial" panose="020B0604020202020204" pitchFamily="34" charset="0"/>
              </a:rPr>
              <a:t>, </a:t>
            </a:r>
            <a:r>
              <a:rPr lang="en-US" sz="1800" i="1" kern="100" dirty="0">
                <a:effectLst/>
                <a:latin typeface="Aptos" panose="020B0004020202020204" pitchFamily="34" charset="0"/>
                <a:ea typeface="Times New Roman" panose="02020603050405020304" pitchFamily="18" charset="0"/>
                <a:cs typeface="Arial" panose="020B0604020202020204" pitchFamily="34" charset="0"/>
              </a:rPr>
              <a:t>11</a:t>
            </a:r>
            <a:r>
              <a:rPr lang="en-US" sz="1800" kern="100" dirty="0">
                <a:effectLst/>
                <a:latin typeface="Aptos" panose="020B0004020202020204" pitchFamily="34" charset="0"/>
                <a:ea typeface="Times New Roman" panose="02020603050405020304" pitchFamily="18" charset="0"/>
                <a:cs typeface="Arial" panose="020B0604020202020204" pitchFamily="34" charset="0"/>
              </a:rPr>
              <a:t>(4), 1214–1224. https://doi.org/10.1007/s11682-016-9592-8</a:t>
            </a:r>
            <a:endParaRPr lang="en-US" sz="1800" kern="100" dirty="0">
              <a:effectLst/>
              <a:latin typeface="Aptos" panose="020B0004020202020204" pitchFamily="34" charset="0"/>
              <a:cs typeface="Arial" panose="020B0604020202020204" pitchFamily="34" charset="0"/>
            </a:endParaRPr>
          </a:p>
          <a:p>
            <a:r>
              <a:rPr lang="en-US" sz="1800" kern="100" dirty="0">
                <a:effectLst/>
                <a:latin typeface="Aptos" panose="020B0004020202020204" pitchFamily="34" charset="0"/>
                <a:ea typeface="Times New Roman" panose="02020603050405020304" pitchFamily="18" charset="0"/>
                <a:cs typeface="Arial" panose="020B0604020202020204" pitchFamily="34" charset="0"/>
              </a:rPr>
              <a:t>lark, C. R., Paul, R. H., Williams, L. M., Arns, M., </a:t>
            </a:r>
            <a:r>
              <a:rPr lang="en-US" sz="1800" kern="100" dirty="0" err="1">
                <a:effectLst/>
                <a:latin typeface="Aptos" panose="020B0004020202020204" pitchFamily="34" charset="0"/>
                <a:ea typeface="Times New Roman" panose="02020603050405020304" pitchFamily="18" charset="0"/>
                <a:cs typeface="Arial" panose="020B0604020202020204" pitchFamily="34" charset="0"/>
              </a:rPr>
              <a:t>Fallahpour</a:t>
            </a:r>
            <a:r>
              <a:rPr lang="en-US" sz="1800" kern="100" dirty="0">
                <a:effectLst/>
                <a:latin typeface="Aptos" panose="020B0004020202020204" pitchFamily="34" charset="0"/>
                <a:ea typeface="Times New Roman" panose="02020603050405020304" pitchFamily="18" charset="0"/>
                <a:cs typeface="Arial" panose="020B0604020202020204" pitchFamily="34" charset="0"/>
              </a:rPr>
              <a:t>, K., </a:t>
            </a:r>
            <a:r>
              <a:rPr lang="en-US" sz="1800" kern="100" dirty="0" err="1">
                <a:effectLst/>
                <a:latin typeface="Aptos" panose="020B0004020202020204" pitchFamily="34" charset="0"/>
                <a:ea typeface="Times New Roman" panose="02020603050405020304" pitchFamily="18" charset="0"/>
                <a:cs typeface="Arial" panose="020B0604020202020204" pitchFamily="34" charset="0"/>
              </a:rPr>
              <a:t>Handmer</a:t>
            </a:r>
            <a:r>
              <a:rPr lang="en-US" sz="1800" kern="100" dirty="0">
                <a:effectLst/>
                <a:latin typeface="Aptos" panose="020B0004020202020204" pitchFamily="34" charset="0"/>
                <a:ea typeface="Times New Roman" panose="02020603050405020304" pitchFamily="18" charset="0"/>
                <a:cs typeface="Arial" panose="020B0604020202020204" pitchFamily="34" charset="0"/>
              </a:rPr>
              <a:t>, C., &amp; Gordon, E. (2006). Standardized assessment of cognitive functioning during development and aging using an automated touchscreen battery. </a:t>
            </a:r>
            <a:r>
              <a:rPr lang="en-US" sz="1800" i="1" kern="100" dirty="0">
                <a:effectLst/>
                <a:latin typeface="Aptos" panose="020B0004020202020204" pitchFamily="34" charset="0"/>
                <a:ea typeface="Times New Roman" panose="02020603050405020304" pitchFamily="18" charset="0"/>
                <a:cs typeface="Arial" panose="020B0604020202020204" pitchFamily="34" charset="0"/>
              </a:rPr>
              <a:t>Archives of Clinical Neuropsychology</a:t>
            </a:r>
            <a:r>
              <a:rPr lang="en-US" sz="1800" kern="100" dirty="0">
                <a:effectLst/>
                <a:latin typeface="Aptos" panose="020B0004020202020204" pitchFamily="34" charset="0"/>
                <a:ea typeface="Times New Roman" panose="02020603050405020304" pitchFamily="18" charset="0"/>
                <a:cs typeface="Arial" panose="020B0604020202020204" pitchFamily="34" charset="0"/>
              </a:rPr>
              <a:t>, </a:t>
            </a:r>
            <a:r>
              <a:rPr lang="en-US" sz="1800" i="1" kern="100" dirty="0">
                <a:effectLst/>
                <a:latin typeface="Aptos" panose="020B0004020202020204" pitchFamily="34" charset="0"/>
                <a:ea typeface="Times New Roman" panose="02020603050405020304" pitchFamily="18" charset="0"/>
                <a:cs typeface="Arial" panose="020B0604020202020204" pitchFamily="34" charset="0"/>
              </a:rPr>
              <a:t>21</a:t>
            </a:r>
            <a:r>
              <a:rPr lang="en-US" sz="1800" kern="100" dirty="0">
                <a:effectLst/>
                <a:latin typeface="Aptos" panose="020B0004020202020204" pitchFamily="34" charset="0"/>
                <a:ea typeface="Times New Roman" panose="02020603050405020304" pitchFamily="18" charset="0"/>
                <a:cs typeface="Arial" panose="020B0604020202020204" pitchFamily="34" charset="0"/>
              </a:rPr>
              <a:t>(5), 449–467. https://doi.org/10.1016/j.acn.2006.06.005</a:t>
            </a:r>
            <a:endParaRPr lang="en-US" sz="1800" kern="100" dirty="0">
              <a:effectLst/>
              <a:latin typeface="Aptos" panose="020B0004020202020204" pitchFamily="34" charset="0"/>
              <a:cs typeface="Arial" panose="020B0604020202020204" pitchFamily="34" charset="0"/>
            </a:endParaRPr>
          </a:p>
          <a:p>
            <a:r>
              <a:rPr lang="en-US" sz="1800" kern="100" dirty="0">
                <a:effectLst/>
                <a:latin typeface="Aptos" panose="020B0004020202020204" pitchFamily="34" charset="0"/>
                <a:ea typeface="Times New Roman" panose="02020603050405020304" pitchFamily="18" charset="0"/>
                <a:cs typeface="Arial" panose="020B0604020202020204" pitchFamily="34" charset="0"/>
              </a:rPr>
              <a:t>Kohlberg, L. (1968). Early Education: A Cognitive-Developmental View. In </a:t>
            </a:r>
            <a:r>
              <a:rPr lang="en-US" sz="1800" i="1" kern="100" dirty="0">
                <a:effectLst/>
                <a:latin typeface="Aptos" panose="020B0004020202020204" pitchFamily="34" charset="0"/>
                <a:ea typeface="Times New Roman" panose="02020603050405020304" pitchFamily="18" charset="0"/>
                <a:cs typeface="Arial" panose="020B0604020202020204" pitchFamily="34" charset="0"/>
              </a:rPr>
              <a:t>Source: Child Development</a:t>
            </a:r>
            <a:r>
              <a:rPr lang="en-US" sz="1800" kern="100" dirty="0">
                <a:effectLst/>
                <a:latin typeface="Aptos" panose="020B0004020202020204" pitchFamily="34" charset="0"/>
                <a:ea typeface="Times New Roman" panose="02020603050405020304" pitchFamily="18" charset="0"/>
                <a:cs typeface="Arial" panose="020B0604020202020204" pitchFamily="34" charset="0"/>
              </a:rPr>
              <a:t> (Vol. 39, Issue 4). http://www.jstor.orgURL:http://www.jstor.org/stable/1127272</a:t>
            </a:r>
            <a:endParaRPr lang="en-US" sz="1800" kern="100" dirty="0">
              <a:effectLst/>
              <a:latin typeface="Aptos" panose="020B0004020202020204" pitchFamily="34" charset="0"/>
              <a:cs typeface="Arial" panose="020B0604020202020204" pitchFamily="34" charset="0"/>
            </a:endParaRPr>
          </a:p>
          <a:p>
            <a:r>
              <a:rPr lang="en-US" sz="1800" kern="100" dirty="0">
                <a:effectLst/>
                <a:latin typeface="Aptos" panose="020B0004020202020204" pitchFamily="34" charset="0"/>
                <a:ea typeface="Times New Roman" panose="02020603050405020304" pitchFamily="18" charset="0"/>
                <a:cs typeface="Arial" panose="020B0604020202020204" pitchFamily="34" charset="0"/>
              </a:rPr>
              <a:t>Dörrenbächer, S., Müller, P. M., Tröger, J., &amp; Kray, J. (2014). Dissociable effects of game elements on motivation and cognition in a task-switching training in middle childhood. </a:t>
            </a:r>
            <a:r>
              <a:rPr lang="en-US" sz="1800" i="1" kern="100" dirty="0">
                <a:effectLst/>
                <a:latin typeface="Aptos" panose="020B0004020202020204" pitchFamily="34" charset="0"/>
                <a:ea typeface="Times New Roman" panose="02020603050405020304" pitchFamily="18" charset="0"/>
                <a:cs typeface="Arial" panose="020B0604020202020204" pitchFamily="34" charset="0"/>
              </a:rPr>
              <a:t>Frontiers in Psychology</a:t>
            </a:r>
            <a:r>
              <a:rPr lang="en-US" sz="1800" kern="100" dirty="0">
                <a:effectLst/>
                <a:latin typeface="Aptos" panose="020B0004020202020204" pitchFamily="34" charset="0"/>
                <a:ea typeface="Times New Roman" panose="02020603050405020304" pitchFamily="18" charset="0"/>
                <a:cs typeface="Arial" panose="020B0604020202020204" pitchFamily="34" charset="0"/>
              </a:rPr>
              <a:t>, </a:t>
            </a:r>
            <a:r>
              <a:rPr lang="en-US" sz="1800" i="1" kern="100" dirty="0">
                <a:effectLst/>
                <a:latin typeface="Aptos" panose="020B0004020202020204" pitchFamily="34" charset="0"/>
                <a:ea typeface="Times New Roman" panose="02020603050405020304" pitchFamily="18" charset="0"/>
                <a:cs typeface="Arial" panose="020B0604020202020204" pitchFamily="34" charset="0"/>
              </a:rPr>
              <a:t>5</a:t>
            </a:r>
            <a:r>
              <a:rPr lang="en-US" sz="1800" kern="100" dirty="0">
                <a:effectLst/>
                <a:latin typeface="Aptos" panose="020B0004020202020204" pitchFamily="34" charset="0"/>
                <a:ea typeface="Times New Roman" panose="02020603050405020304" pitchFamily="18" charset="0"/>
                <a:cs typeface="Arial" panose="020B0604020202020204" pitchFamily="34" charset="0"/>
              </a:rPr>
              <a:t>(NOV). https://doi.org/10.3389/fpsyg.2014.01275</a:t>
            </a:r>
            <a:endParaRPr lang="en-US" sz="1800" kern="100" dirty="0">
              <a:effectLst/>
              <a:latin typeface="Aptos" panose="020B0004020202020204" pitchFamily="34" charset="0"/>
              <a:cs typeface="Arial" panose="020B0604020202020204" pitchFamily="34" charset="0"/>
            </a:endParaRPr>
          </a:p>
          <a:p>
            <a:r>
              <a:rPr lang="en-US" sz="1800" kern="100" dirty="0">
                <a:effectLst/>
                <a:latin typeface="Aptos" panose="020B0004020202020204" pitchFamily="34" charset="0"/>
                <a:ea typeface="Times New Roman" panose="02020603050405020304" pitchFamily="18" charset="0"/>
                <a:cs typeface="Arial" panose="020B0604020202020204" pitchFamily="34" charset="0"/>
              </a:rPr>
              <a:t>Wade, L., Leahy, A., Lubans, D. R., Smith, J. J., &amp; Duncan, M. J. (2020). A systematic review of cognitive assessment in physical activity research involving children and adolescents. In </a:t>
            </a:r>
            <a:r>
              <a:rPr lang="en-US" sz="1800" i="1" kern="100" dirty="0">
                <a:effectLst/>
                <a:latin typeface="Aptos" panose="020B0004020202020204" pitchFamily="34" charset="0"/>
                <a:ea typeface="Times New Roman" panose="02020603050405020304" pitchFamily="18" charset="0"/>
                <a:cs typeface="Arial" panose="020B0604020202020204" pitchFamily="34" charset="0"/>
              </a:rPr>
              <a:t>Journal of Science and Medicine in Sport</a:t>
            </a:r>
            <a:r>
              <a:rPr lang="en-US" sz="1800" kern="100" dirty="0">
                <a:effectLst/>
                <a:latin typeface="Aptos" panose="020B0004020202020204" pitchFamily="34" charset="0"/>
                <a:ea typeface="Times New Roman" panose="02020603050405020304" pitchFamily="18" charset="0"/>
                <a:cs typeface="Arial" panose="020B0604020202020204" pitchFamily="34" charset="0"/>
              </a:rPr>
              <a:t> (Vol. 23, Issue 8). Elsevier Ltd. https://doi.org/10.1016/j.jsams.2019.12.020</a:t>
            </a:r>
            <a:endParaRPr lang="en-US" sz="1800" kern="100" dirty="0">
              <a:effectLst/>
              <a:latin typeface="Aptos" panose="020B00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470131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FE365E-41F6-AE1C-8E5A-6CEC00DD9AE4}"/>
              </a:ext>
            </a:extLst>
          </p:cNvPr>
          <p:cNvSpPr>
            <a:spLocks noGrp="1"/>
          </p:cNvSpPr>
          <p:nvPr>
            <p:ph idx="1"/>
          </p:nvPr>
        </p:nvSpPr>
        <p:spPr>
          <a:xfrm>
            <a:off x="324465" y="108155"/>
            <a:ext cx="10941761" cy="6201205"/>
          </a:xfrm>
        </p:spPr>
        <p:txBody>
          <a:bodyPr/>
          <a:lstStyle/>
          <a:p>
            <a:r>
              <a:rPr lang="en-US" sz="1800" kern="100" dirty="0">
                <a:effectLst/>
                <a:latin typeface="Aptos" panose="020B0004020202020204" pitchFamily="34" charset="0"/>
                <a:ea typeface="Times New Roman" panose="02020603050405020304" pitchFamily="18" charset="0"/>
                <a:cs typeface="Arial" panose="020B0604020202020204" pitchFamily="34" charset="0"/>
              </a:rPr>
              <a:t>Shepard, L., Kagan, S. L., &amp; Wurtz, E. (1998). </a:t>
            </a:r>
            <a:r>
              <a:rPr lang="en-US" sz="1800" i="1" kern="100" dirty="0">
                <a:effectLst/>
                <a:latin typeface="Aptos" panose="020B0004020202020204" pitchFamily="34" charset="0"/>
                <a:ea typeface="Times New Roman" panose="02020603050405020304" pitchFamily="18" charset="0"/>
                <a:cs typeface="Arial" panose="020B0604020202020204" pitchFamily="34" charset="0"/>
              </a:rPr>
              <a:t>Principles and Recommendations For Early Childhood Assessments</a:t>
            </a:r>
            <a:r>
              <a:rPr lang="en-US" sz="1800" kern="100" dirty="0">
                <a:effectLst/>
                <a:latin typeface="Aptos" panose="020B0004020202020204" pitchFamily="34" charset="0"/>
                <a:ea typeface="Times New Roman" panose="02020603050405020304" pitchFamily="18" charset="0"/>
                <a:cs typeface="Arial" panose="020B0604020202020204" pitchFamily="34" charset="0"/>
              </a:rPr>
              <a:t>.</a:t>
            </a:r>
            <a:endParaRPr lang="en-US" sz="1800" kern="100" dirty="0">
              <a:effectLst/>
              <a:latin typeface="Aptos" panose="020B0004020202020204" pitchFamily="34" charset="0"/>
              <a:cs typeface="Arial" panose="020B0604020202020204" pitchFamily="34" charset="0"/>
            </a:endParaRPr>
          </a:p>
          <a:p>
            <a:r>
              <a:rPr lang="en-US" sz="1800"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Gran Ekstrand, A. C., Nilsson </a:t>
            </a:r>
            <a:r>
              <a:rPr lang="en-US" sz="1800" kern="100" dirty="0" err="1">
                <a:solidFill>
                  <a:srgbClr val="000000"/>
                </a:solidFill>
                <a:effectLst/>
                <a:latin typeface="Aptos" panose="020B0004020202020204" pitchFamily="34" charset="0"/>
                <a:ea typeface="Times New Roman" panose="02020603050405020304" pitchFamily="18" charset="0"/>
                <a:cs typeface="Arial" panose="020B0604020202020204" pitchFamily="34" charset="0"/>
              </a:rPr>
              <a:t>Benfatto</a:t>
            </a:r>
            <a:r>
              <a:rPr lang="en-US" sz="1800"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 M., &amp; </a:t>
            </a:r>
            <a:r>
              <a:rPr lang="en-US" sz="1800" kern="100" dirty="0" err="1">
                <a:solidFill>
                  <a:srgbClr val="000000"/>
                </a:solidFill>
                <a:effectLst/>
                <a:latin typeface="Aptos" panose="020B0004020202020204" pitchFamily="34" charset="0"/>
                <a:ea typeface="Times New Roman" panose="02020603050405020304" pitchFamily="18" charset="0"/>
                <a:cs typeface="Arial" panose="020B0604020202020204" pitchFamily="34" charset="0"/>
              </a:rPr>
              <a:t>Öqvist</a:t>
            </a:r>
            <a:r>
              <a:rPr lang="en-US" sz="1800"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 </a:t>
            </a:r>
            <a:r>
              <a:rPr lang="en-US" sz="1800" kern="100" dirty="0" err="1">
                <a:solidFill>
                  <a:srgbClr val="000000"/>
                </a:solidFill>
                <a:effectLst/>
                <a:latin typeface="Aptos" panose="020B0004020202020204" pitchFamily="34" charset="0"/>
                <a:ea typeface="Times New Roman" panose="02020603050405020304" pitchFamily="18" charset="0"/>
                <a:cs typeface="Arial" panose="020B0604020202020204" pitchFamily="34" charset="0"/>
              </a:rPr>
              <a:t>Seimyr</a:t>
            </a:r>
            <a:r>
              <a:rPr lang="en-US" sz="1800"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 G. (2021). Screening for Reading Difficulties: Comparing Eye Tracking Outcomes to Neuropsychological Assessments. </a:t>
            </a:r>
            <a:r>
              <a:rPr lang="en-US" sz="1800" i="1"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Frontiers in Education</a:t>
            </a:r>
            <a:r>
              <a:rPr lang="en-US" sz="1800"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 </a:t>
            </a:r>
            <a:r>
              <a:rPr lang="en-US" sz="1800" i="1"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6</a:t>
            </a:r>
            <a:r>
              <a:rPr lang="en-US" sz="1800"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 </a:t>
            </a:r>
            <a:r>
              <a:rPr lang="en-US" sz="1800"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hlinkClick r:id="rId2"/>
              </a:rPr>
              <a:t>https://doi.org/10.3389/feduc.2021.643232</a:t>
            </a:r>
            <a:endParaRPr lang="en-US" sz="1800"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endParaRPr>
          </a:p>
          <a:p>
            <a:r>
              <a:rPr lang="en-US" sz="1800"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Costescu, C., Rosan, A., Brigitta, N., </a:t>
            </a:r>
            <a:r>
              <a:rPr lang="en-US" sz="1800" kern="100" dirty="0" err="1">
                <a:solidFill>
                  <a:srgbClr val="000000"/>
                </a:solidFill>
                <a:effectLst/>
                <a:latin typeface="Aptos" panose="020B0004020202020204" pitchFamily="34" charset="0"/>
                <a:ea typeface="Times New Roman" panose="02020603050405020304" pitchFamily="18" charset="0"/>
                <a:cs typeface="Arial" panose="020B0604020202020204" pitchFamily="34" charset="0"/>
              </a:rPr>
              <a:t>Hathazi</a:t>
            </a:r>
            <a:r>
              <a:rPr lang="en-US" sz="1800"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 A., Kovari, A., Katona, J., Demeter, R., Heldal, I., Helgesen, C., Thill, S., &amp; Efrem, I. (2019). Assessing Visual Attention in Children Using GP3 Eye Tracker. </a:t>
            </a:r>
            <a:r>
              <a:rPr lang="en-US" sz="1800" i="1"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10th IEEE International Conference on Cognitive </a:t>
            </a:r>
            <a:r>
              <a:rPr lang="en-US" sz="1800" i="1" kern="100" dirty="0" err="1">
                <a:solidFill>
                  <a:srgbClr val="000000"/>
                </a:solidFill>
                <a:effectLst/>
                <a:latin typeface="Aptos" panose="020B0004020202020204" pitchFamily="34" charset="0"/>
                <a:ea typeface="Times New Roman" panose="02020603050405020304" pitchFamily="18" charset="0"/>
                <a:cs typeface="Arial" panose="020B0604020202020204" pitchFamily="34" charset="0"/>
              </a:rPr>
              <a:t>Infocommunications</a:t>
            </a:r>
            <a:r>
              <a:rPr lang="en-US" sz="1800" i="1"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 </a:t>
            </a:r>
            <a:r>
              <a:rPr lang="en-US" sz="1800" i="1" kern="100" dirty="0" err="1">
                <a:solidFill>
                  <a:srgbClr val="000000"/>
                </a:solidFill>
                <a:effectLst/>
                <a:latin typeface="Aptos" panose="020B0004020202020204" pitchFamily="34" charset="0"/>
                <a:ea typeface="Times New Roman" panose="02020603050405020304" pitchFamily="18" charset="0"/>
                <a:cs typeface="Arial" panose="020B0604020202020204" pitchFamily="34" charset="0"/>
              </a:rPr>
              <a:t>CogInfoCom</a:t>
            </a:r>
            <a:r>
              <a:rPr lang="en-US" sz="1800" i="1"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 2019 - Proceedings</a:t>
            </a:r>
            <a:r>
              <a:rPr lang="en-US" sz="1800"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 343–348. https://doi.org/10.1109/CogInfoCom47531.2019.9089995</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r>
              <a:rPr lang="en-US" sz="1800"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Irving, E. L., González, E. G., Lillakas, L., Wareham, J., &amp; McCarthy, T. (2011). Effect of stimulus type on the eye movements of children. </a:t>
            </a:r>
            <a:r>
              <a:rPr lang="en-US" sz="1800" i="1"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Investigative Ophthalmology and Visual Science</a:t>
            </a:r>
            <a:r>
              <a:rPr lang="en-US" sz="1800"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 </a:t>
            </a:r>
            <a:r>
              <a:rPr lang="en-US" sz="1800" i="1"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52</a:t>
            </a:r>
            <a:r>
              <a:rPr lang="en-US" sz="1800"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(2), 658–664. https://doi.org/10.1167/iovs.10-5480</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r>
              <a:rPr lang="en-US" sz="1800"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Luna, B., Velanova, K., &amp; Geier, C. F. (2008a). Development of eye-movement control. </a:t>
            </a:r>
            <a:r>
              <a:rPr lang="en-US" sz="1800" i="1"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Brain and Cognition</a:t>
            </a:r>
            <a:r>
              <a:rPr lang="en-US" sz="1800"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 </a:t>
            </a:r>
            <a:r>
              <a:rPr lang="en-US" sz="1800" i="1"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68</a:t>
            </a:r>
            <a:r>
              <a:rPr lang="en-US" sz="1800"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(3), 293–308. https://doi.org/10.1016/j.bandc.2008.08.019</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715343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CF42E896-7C46-05C9-11E7-0614B522577A}"/>
              </a:ext>
            </a:extLst>
          </p:cNvPr>
          <p:cNvSpPr>
            <a:spLocks noGrp="1"/>
          </p:cNvSpPr>
          <p:nvPr>
            <p:ph type="title"/>
          </p:nvPr>
        </p:nvSpPr>
        <p:spPr>
          <a:xfrm>
            <a:off x="2411604" y="3014504"/>
            <a:ext cx="9780396" cy="3642507"/>
          </a:xfrm>
        </p:spPr>
        <p:txBody>
          <a:bodyPr anchor="b">
            <a:normAutofit/>
          </a:bodyPr>
          <a:lstStyle/>
          <a:p>
            <a:r>
              <a:rPr lang="en-US" dirty="0"/>
              <a:t>1. Introduction</a:t>
            </a:r>
            <a:br>
              <a:rPr lang="en-US" dirty="0"/>
            </a:br>
            <a:r>
              <a:rPr lang="en-US" dirty="0"/>
              <a:t>2. Neuropsychological Assessment</a:t>
            </a:r>
            <a:br>
              <a:rPr lang="en-US" dirty="0"/>
            </a:br>
            <a:r>
              <a:rPr lang="en-US" dirty="0"/>
              <a:t>3. Eye-Tracking Technology</a:t>
            </a:r>
            <a:br>
              <a:rPr lang="en-US" dirty="0"/>
            </a:br>
            <a:r>
              <a:rPr lang="en-US" dirty="0"/>
              <a:t>4. Objectives</a:t>
            </a:r>
            <a:br>
              <a:rPr lang="en-US" dirty="0"/>
            </a:br>
            <a:r>
              <a:rPr lang="en-US" dirty="0"/>
              <a:t>5. Conclusion</a:t>
            </a:r>
            <a:br>
              <a:rPr lang="en-US" dirty="0"/>
            </a:br>
            <a:r>
              <a:rPr lang="en-US" dirty="0"/>
              <a:t>6. References</a:t>
            </a:r>
            <a:br>
              <a:rPr lang="en-US" dirty="0"/>
            </a:br>
            <a:endParaRPr lang="en-US" dirty="0"/>
          </a:p>
        </p:txBody>
      </p:sp>
      <p:pic>
        <p:nvPicPr>
          <p:cNvPr id="5" name="Picture 4">
            <a:extLst>
              <a:ext uri="{FF2B5EF4-FFF2-40B4-BE49-F238E27FC236}">
                <a16:creationId xmlns:a16="http://schemas.microsoft.com/office/drawing/2014/main" id="{5A497303-010A-99BF-51E0-5F50E3FE3281}"/>
              </a:ext>
            </a:extLst>
          </p:cNvPr>
          <p:cNvPicPr>
            <a:picLocks noChangeAspect="1"/>
          </p:cNvPicPr>
          <p:nvPr/>
        </p:nvPicPr>
        <p:blipFill>
          <a:blip r:embed="rId2"/>
          <a:stretch>
            <a:fillRect/>
          </a:stretch>
        </p:blipFill>
        <p:spPr>
          <a:xfrm>
            <a:off x="131278" y="200989"/>
            <a:ext cx="3995849" cy="3057190"/>
          </a:xfrm>
          <a:prstGeom prst="rect">
            <a:avLst/>
          </a:prstGeom>
          <a:noFill/>
          <a:ln w="9525">
            <a:noFill/>
          </a:ln>
        </p:spPr>
      </p:pic>
    </p:spTree>
    <p:extLst>
      <p:ext uri="{BB962C8B-B14F-4D97-AF65-F5344CB8AC3E}">
        <p14:creationId xmlns:p14="http://schemas.microsoft.com/office/powerpoint/2010/main" val="831023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D899-5AB8-34B8-1A51-DF8D6AB6CE0E}"/>
              </a:ext>
            </a:extLst>
          </p:cNvPr>
          <p:cNvSpPr>
            <a:spLocks noGrp="1"/>
          </p:cNvSpPr>
          <p:nvPr>
            <p:ph type="title"/>
          </p:nvPr>
        </p:nvSpPr>
        <p:spPr>
          <a:xfrm>
            <a:off x="137651" y="127826"/>
            <a:ext cx="10653578" cy="1132258"/>
          </a:xfrm>
        </p:spPr>
        <p:txBody>
          <a:bodyPr/>
          <a:lstStyle/>
          <a:p>
            <a:r>
              <a:rPr lang="en-US" dirty="0"/>
              <a:t>Introduction</a:t>
            </a:r>
          </a:p>
        </p:txBody>
      </p:sp>
      <p:sp>
        <p:nvSpPr>
          <p:cNvPr id="3" name="Content Placeholder 2">
            <a:extLst>
              <a:ext uri="{FF2B5EF4-FFF2-40B4-BE49-F238E27FC236}">
                <a16:creationId xmlns:a16="http://schemas.microsoft.com/office/drawing/2014/main" id="{8BA7D5CB-EEC4-044A-2123-6AC2AABFE675}"/>
              </a:ext>
            </a:extLst>
          </p:cNvPr>
          <p:cNvSpPr>
            <a:spLocks noGrp="1"/>
          </p:cNvSpPr>
          <p:nvPr>
            <p:ph idx="1"/>
          </p:nvPr>
        </p:nvSpPr>
        <p:spPr>
          <a:xfrm>
            <a:off x="4680155" y="127826"/>
            <a:ext cx="7374194" cy="6420458"/>
          </a:xfrm>
        </p:spPr>
        <p:txBody>
          <a:bodyPr>
            <a:normAutofit/>
          </a:bodyPr>
          <a:lstStyle/>
          <a:p>
            <a:pPr algn="just"/>
            <a:r>
              <a:rPr lang="en-US" sz="2800" b="1" kern="100" dirty="0">
                <a:effectLst/>
                <a:latin typeface="Times New Roman" panose="02020603050405020304" pitchFamily="18" charset="0"/>
                <a:ea typeface="Aptos" panose="020B0004020202020204" pitchFamily="34" charset="0"/>
                <a:cs typeface="Arial" panose="020B0604020202020204" pitchFamily="34" charset="0"/>
              </a:rPr>
              <a:t>Childhood and adolescence are characterized by prolonged brain maturation in which both environmental and biological inﬂuences continuously interact to ﬁne-tune brain circuitry involved in cognitive function. </a:t>
            </a:r>
            <a:r>
              <a:rPr lang="en-US" sz="2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(Wade et al., 2020) Interestingly, </a:t>
            </a:r>
            <a:r>
              <a:rPr lang="en-US" sz="2800" b="1" kern="100" dirty="0">
                <a:effectLst/>
                <a:latin typeface="Times New Roman" panose="02020603050405020304" pitchFamily="18" charset="0"/>
                <a:ea typeface="Aptos" panose="020B0004020202020204" pitchFamily="34" charset="0"/>
                <a:cs typeface="Arial" panose="020B0604020202020204" pitchFamily="34" charset="0"/>
              </a:rPr>
              <a:t>children’s cognitive abilities improve significantly over childhood and adolescence. We know from behavioral research that core cognitive processes such as working memory and mental attention improve significantly across development </a:t>
            </a:r>
            <a:r>
              <a:rPr lang="en-US" sz="2800" b="1"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(Arsalidou &amp; Im-Bolter, 2017)</a:t>
            </a:r>
            <a:r>
              <a:rPr lang="en-US" sz="2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a:t>
            </a:r>
            <a:endParaRPr lang="en-US" sz="2800" b="1" kern="100" dirty="0">
              <a:effectLst/>
              <a:latin typeface="Aptos" panose="020B0004020202020204" pitchFamily="34" charset="0"/>
              <a:cs typeface="Arial" panose="020B0604020202020204" pitchFamily="34" charset="0"/>
            </a:endParaRPr>
          </a:p>
          <a:p>
            <a:pPr algn="just"/>
            <a:endParaRPr lang="en-US" sz="2800" b="1" dirty="0"/>
          </a:p>
        </p:txBody>
      </p:sp>
      <p:pic>
        <p:nvPicPr>
          <p:cNvPr id="3074" name="Picture 2" descr="Cartoon Man Images – Browse 3,562,837 Stock Photos, Vectors, and Video |  Adobe Stock">
            <a:extLst>
              <a:ext uri="{FF2B5EF4-FFF2-40B4-BE49-F238E27FC236}">
                <a16:creationId xmlns:a16="http://schemas.microsoft.com/office/drawing/2014/main" id="{6E078215-1215-C433-6140-EAEB7C4A8B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37" t="1" r="13128" b="2146"/>
          <a:stretch/>
        </p:blipFill>
        <p:spPr bwMode="auto">
          <a:xfrm>
            <a:off x="294967" y="822470"/>
            <a:ext cx="4041059" cy="5907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007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9" name="Rectangle 4108">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Kids Playing Vector Art, Icons, and Graphics for Free Download">
            <a:extLst>
              <a:ext uri="{FF2B5EF4-FFF2-40B4-BE49-F238E27FC236}">
                <a16:creationId xmlns:a16="http://schemas.microsoft.com/office/drawing/2014/main" id="{46CCF6CF-DC0B-E4E5-5588-7DE4E75514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382" r="17413" b="1"/>
          <a:stretch/>
        </p:blipFill>
        <p:spPr bwMode="auto">
          <a:xfrm>
            <a:off x="176981" y="195071"/>
            <a:ext cx="4630974" cy="646785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515E6F2-5473-B732-7709-63208A12C19D}"/>
              </a:ext>
            </a:extLst>
          </p:cNvPr>
          <p:cNvSpPr>
            <a:spLocks noGrp="1"/>
          </p:cNvSpPr>
          <p:nvPr>
            <p:ph idx="1"/>
          </p:nvPr>
        </p:nvSpPr>
        <p:spPr>
          <a:xfrm>
            <a:off x="5073445" y="195071"/>
            <a:ext cx="6941574" cy="6114289"/>
          </a:xfrm>
        </p:spPr>
        <p:txBody>
          <a:bodyPr>
            <a:noAutofit/>
          </a:bodyPr>
          <a:lstStyle/>
          <a:p>
            <a:pPr algn="just"/>
            <a:r>
              <a:rPr lang="en-US" sz="2800" b="1" kern="100" dirty="0">
                <a:effectLst/>
                <a:latin typeface="Times New Roman" panose="02020603050405020304" pitchFamily="18" charset="0"/>
                <a:ea typeface="Aptos" panose="020B0004020202020204" pitchFamily="34" charset="0"/>
                <a:cs typeface="Arial" panose="020B0604020202020204" pitchFamily="34" charset="0"/>
              </a:rPr>
              <a:t>It has been well reported that cognitive abilities increase with age up until the third or fourth decade of life.(Clark et al., 2006) According to Piaget, cognitive processes emerge through a process of development which is neither direct biological maturation nor direct learning in the usual sense, since it is a reorganization of psychological structures resulting from organism environment interactions (Kohlberg, 1968).</a:t>
            </a:r>
            <a:endParaRPr lang="en-US" sz="2800" b="1" kern="100" dirty="0">
              <a:effectLst/>
              <a:latin typeface="Aptos" panose="020B0004020202020204" pitchFamily="34" charset="0"/>
              <a:cs typeface="Arial" panose="020B0604020202020204" pitchFamily="34" charset="0"/>
            </a:endParaRPr>
          </a:p>
          <a:p>
            <a:pPr algn="just"/>
            <a:endParaRPr lang="en-US" sz="2800" dirty="0"/>
          </a:p>
        </p:txBody>
      </p:sp>
    </p:spTree>
    <p:extLst>
      <p:ext uri="{BB962C8B-B14F-4D97-AF65-F5344CB8AC3E}">
        <p14:creationId xmlns:p14="http://schemas.microsoft.com/office/powerpoint/2010/main" val="3366365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6964C-F148-F833-B834-512772F284D2}"/>
              </a:ext>
            </a:extLst>
          </p:cNvPr>
          <p:cNvSpPr>
            <a:spLocks noGrp="1"/>
          </p:cNvSpPr>
          <p:nvPr>
            <p:ph idx="1"/>
          </p:nvPr>
        </p:nvSpPr>
        <p:spPr>
          <a:xfrm>
            <a:off x="127819" y="240696"/>
            <a:ext cx="11769213" cy="6061781"/>
          </a:xfrm>
        </p:spPr>
        <p:txBody>
          <a:bodyPr>
            <a:noAutofit/>
          </a:bodyPr>
          <a:lstStyle/>
          <a:p>
            <a:pPr algn="just"/>
            <a:r>
              <a:rPr lang="en-US" sz="32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To that end, the overwhelming majority of research in pediatric neuropsychology has focused on adding to the empirical basis of our understanding of those brain–behavior relationships, as well as cognitive development and profiles in a wide range of disorders. This body of research serves as the foundation of evidence-based case conceptualization and diagnosis in pediatric neuropsychology. However, research on the practice of clinical pediatric neuropsychology, and in particular, outcomes of pediatric neuropsychological services, is far more limited (Dörrenbächer et al., 2014).</a:t>
            </a:r>
            <a:endParaRPr lang="en-US" sz="3200" b="1" kern="100" dirty="0">
              <a:effectLst/>
              <a:latin typeface="Aptos" panose="020B0004020202020204" pitchFamily="34" charset="0"/>
              <a:cs typeface="Arial" panose="020B0604020202020204" pitchFamily="34" charset="0"/>
            </a:endParaRPr>
          </a:p>
          <a:p>
            <a:pPr algn="just"/>
            <a:endParaRPr lang="en-US" sz="3200" b="1" dirty="0"/>
          </a:p>
        </p:txBody>
      </p:sp>
    </p:spTree>
    <p:extLst>
      <p:ext uri="{BB962C8B-B14F-4D97-AF65-F5344CB8AC3E}">
        <p14:creationId xmlns:p14="http://schemas.microsoft.com/office/powerpoint/2010/main" val="109570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C20CE451-818C-E63D-258B-234B6C543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E5A552-FD62-519A-B6EE-EC2156BE1158}"/>
              </a:ext>
            </a:extLst>
          </p:cNvPr>
          <p:cNvSpPr>
            <a:spLocks noGrp="1"/>
          </p:cNvSpPr>
          <p:nvPr>
            <p:ph type="title"/>
          </p:nvPr>
        </p:nvSpPr>
        <p:spPr>
          <a:xfrm>
            <a:off x="279141" y="137160"/>
            <a:ext cx="4361686" cy="1357343"/>
          </a:xfrm>
        </p:spPr>
        <p:txBody>
          <a:bodyPr anchor="b">
            <a:normAutofit/>
          </a:bodyPr>
          <a:lstStyle/>
          <a:p>
            <a:r>
              <a:rPr lang="en-US" sz="3300" dirty="0"/>
              <a:t>Neuropsychological Assessment</a:t>
            </a:r>
          </a:p>
        </p:txBody>
      </p:sp>
      <p:sp>
        <p:nvSpPr>
          <p:cNvPr id="3" name="Content Placeholder 2">
            <a:extLst>
              <a:ext uri="{FF2B5EF4-FFF2-40B4-BE49-F238E27FC236}">
                <a16:creationId xmlns:a16="http://schemas.microsoft.com/office/drawing/2014/main" id="{D840B184-7340-AC16-1FC9-A9FF955273B4}"/>
              </a:ext>
            </a:extLst>
          </p:cNvPr>
          <p:cNvSpPr>
            <a:spLocks noGrp="1"/>
          </p:cNvSpPr>
          <p:nvPr>
            <p:ph idx="1"/>
          </p:nvPr>
        </p:nvSpPr>
        <p:spPr>
          <a:xfrm>
            <a:off x="279141" y="1631664"/>
            <a:ext cx="7399853" cy="4867460"/>
          </a:xfrm>
        </p:spPr>
        <p:txBody>
          <a:bodyPr>
            <a:noAutofit/>
          </a:bodyPr>
          <a:lstStyle/>
          <a:p>
            <a:pPr algn="just"/>
            <a:r>
              <a:rPr lang="en-US" sz="2800" b="1" kern="100" dirty="0">
                <a:effectLst/>
                <a:latin typeface="Times New Roman" panose="02020603050405020304" pitchFamily="18" charset="0"/>
                <a:ea typeface="Aptos" panose="020B0004020202020204" pitchFamily="34" charset="0"/>
                <a:cs typeface="Arial" panose="020B0604020202020204" pitchFamily="34" charset="0"/>
              </a:rPr>
              <a:t>Neuropsychological assessment of children is a critical tool used to evaluate cognitive, emotional, and behavioral functioning, often providing insight into the underlying neurological processes affecting a child's development. These assessments utilize standardized tests, observational techniques, and parent or teacher reports to assess various domains,</a:t>
            </a:r>
            <a:endParaRPr lang="en-US" sz="2800" b="1" kern="100" dirty="0">
              <a:effectLst/>
              <a:latin typeface="Aptos" panose="020B0004020202020204" pitchFamily="34" charset="0"/>
              <a:cs typeface="Arial" panose="020B0604020202020204" pitchFamily="34" charset="0"/>
            </a:endParaRPr>
          </a:p>
          <a:p>
            <a:pPr algn="just"/>
            <a:endParaRPr lang="en-US" sz="2800" b="1" dirty="0"/>
          </a:p>
        </p:txBody>
      </p:sp>
      <p:pic>
        <p:nvPicPr>
          <p:cNvPr id="5122" name="Picture 2" descr="Risk level icon in comic style. Result cartoon vector illustration on white  isolated background. Assessment splash effect business concept. 20095467  Vector Art at Vecteezy">
            <a:extLst>
              <a:ext uri="{FF2B5EF4-FFF2-40B4-BE49-F238E27FC236}">
                <a16:creationId xmlns:a16="http://schemas.microsoft.com/office/drawing/2014/main" id="{8B321B3C-65A3-4817-3D4C-7DAE9D4CF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10" t="11183" r="16819" b="11540"/>
          <a:stretch/>
        </p:blipFill>
        <p:spPr bwMode="auto">
          <a:xfrm>
            <a:off x="7551174" y="216309"/>
            <a:ext cx="4640826" cy="529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976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2856EA-7BD5-5EA4-D8ED-88DC470D30D0}"/>
              </a:ext>
            </a:extLst>
          </p:cNvPr>
          <p:cNvSpPr>
            <a:spLocks noGrp="1"/>
          </p:cNvSpPr>
          <p:nvPr>
            <p:ph idx="1"/>
          </p:nvPr>
        </p:nvSpPr>
        <p:spPr>
          <a:xfrm>
            <a:off x="108152" y="216312"/>
            <a:ext cx="11759381" cy="2290916"/>
          </a:xfrm>
        </p:spPr>
        <p:txBody>
          <a:bodyPr>
            <a:normAutofit lnSpcReduction="10000"/>
          </a:bodyPr>
          <a:lstStyle/>
          <a:p>
            <a:pPr algn="just"/>
            <a:r>
              <a:rPr lang="en-US" sz="3200" b="1" dirty="0">
                <a:effectLst/>
                <a:latin typeface="Times New Roman" panose="02020603050405020304" pitchFamily="18" charset="0"/>
                <a:ea typeface="Aptos" panose="020B0004020202020204" pitchFamily="34" charset="0"/>
              </a:rPr>
              <a:t>Historically, neuropsychological assessment has relied on paper and pencil-based tests to assess cognitive abilities, and studies conducted with these tests have generated thousands of scholarly articles promoting their strengths and debating their weaknesses. </a:t>
            </a:r>
            <a:endParaRPr lang="en-US" sz="3200" b="1" dirty="0"/>
          </a:p>
        </p:txBody>
      </p:sp>
      <p:pic>
        <p:nvPicPr>
          <p:cNvPr id="6146" name="Picture 2" descr="Cartoon Color Board Games Different Types Set. Vector 26289063 Vector Art  at Vecteezy">
            <a:extLst>
              <a:ext uri="{FF2B5EF4-FFF2-40B4-BE49-F238E27FC236}">
                <a16:creationId xmlns:a16="http://schemas.microsoft.com/office/drawing/2014/main" id="{3E4CE2E1-964E-5D9A-68E3-273231E3B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949" y="2507228"/>
            <a:ext cx="10438509" cy="4098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085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E2B791-09E6-371C-CB13-2F55BFA0F281}"/>
              </a:ext>
            </a:extLst>
          </p:cNvPr>
          <p:cNvSpPr>
            <a:spLocks noGrp="1"/>
          </p:cNvSpPr>
          <p:nvPr>
            <p:ph idx="1"/>
          </p:nvPr>
        </p:nvSpPr>
        <p:spPr>
          <a:xfrm>
            <a:off x="255639" y="530942"/>
            <a:ext cx="11552908" cy="5043948"/>
          </a:xfrm>
        </p:spPr>
        <p:txBody>
          <a:bodyPr>
            <a:noAutofit/>
          </a:bodyPr>
          <a:lstStyle/>
          <a:p>
            <a:pPr algn="just"/>
            <a:r>
              <a:rPr lang="en-US" sz="32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The introduction of standardized methods of test administration, scoring and interpretation represents one of the most important advances in the past century. At present, scientists and clinicians have a remarkable range of standardized tests from which to choose, but individual tests are often constrained by a lack of adequate normative data or limited coverage of domains of function, leaving signiﬁcant opportunities for further improvement.(Clark et al., 2006)</a:t>
            </a:r>
            <a:endParaRPr lang="en-US" sz="3200" b="1" kern="100" dirty="0">
              <a:effectLst/>
              <a:latin typeface="Aptos" panose="020B0004020202020204" pitchFamily="34" charset="0"/>
              <a:cs typeface="Arial" panose="020B0604020202020204" pitchFamily="34" charset="0"/>
            </a:endParaRPr>
          </a:p>
          <a:p>
            <a:pPr algn="just"/>
            <a:endParaRPr lang="en-US" sz="3200" b="1" dirty="0"/>
          </a:p>
        </p:txBody>
      </p:sp>
    </p:spTree>
    <p:extLst>
      <p:ext uri="{BB962C8B-B14F-4D97-AF65-F5344CB8AC3E}">
        <p14:creationId xmlns:p14="http://schemas.microsoft.com/office/powerpoint/2010/main" val="2273219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1" name="Rectangle 7180">
            <a:extLst>
              <a:ext uri="{FF2B5EF4-FFF2-40B4-BE49-F238E27FC236}">
                <a16:creationId xmlns:a16="http://schemas.microsoft.com/office/drawing/2014/main" id="{CBB0869A-0BE5-B3E9-F73D-2F3691E4D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6FC3686-2C44-5B8A-1B22-A698869CDAAE}"/>
              </a:ext>
            </a:extLst>
          </p:cNvPr>
          <p:cNvSpPr>
            <a:spLocks noGrp="1"/>
          </p:cNvSpPr>
          <p:nvPr>
            <p:ph idx="1"/>
          </p:nvPr>
        </p:nvSpPr>
        <p:spPr>
          <a:xfrm>
            <a:off x="196646" y="324465"/>
            <a:ext cx="6125496" cy="6046837"/>
          </a:xfrm>
        </p:spPr>
        <p:txBody>
          <a:bodyPr>
            <a:noAutofit/>
          </a:bodyPr>
          <a:lstStyle/>
          <a:p>
            <a:pPr algn="just">
              <a:lnSpc>
                <a:spcPct val="110000"/>
              </a:lnSpc>
            </a:pPr>
            <a:r>
              <a:rPr lang="en-US" sz="2400" b="1" kern="100" dirty="0">
                <a:effectLst/>
                <a:latin typeface="Times New Roman" panose="02020603050405020304" pitchFamily="18" charset="0"/>
                <a:ea typeface="Aptos" panose="020B0004020202020204" pitchFamily="34" charset="0"/>
                <a:cs typeface="Arial" panose="020B0604020202020204" pitchFamily="34" charset="0"/>
              </a:rPr>
              <a:t>According to Shepard et al., 1998 We must tailor our assessments accordingly. Because young children come to know things through doing as well as through listening, and because they often represent their knowledge better by showing than by talking or writing, paper-and-pencil tests are not adequate (Shepard et al., 1998).  However, it is ubiquitous that typically developing children progressively perform more complex cognitive tasks. This is in part attributed to the development of core cognitive processes such as mental attention </a:t>
            </a:r>
            <a:r>
              <a:rPr lang="en-US" sz="2400" b="1" kern="100" dirty="0">
                <a:effectLst/>
                <a:latin typeface="Aptos" panose="020B0004020202020204" pitchFamily="34" charset="0"/>
                <a:ea typeface="Times New Roman" panose="02020603050405020304" pitchFamily="18" charset="0"/>
                <a:cs typeface="Arial" panose="020B0604020202020204" pitchFamily="34" charset="0"/>
              </a:rPr>
              <a:t>(Arsalidou &amp; Im-Bolter, 2017)</a:t>
            </a:r>
            <a:r>
              <a:rPr lang="en-US" sz="2400" b="1" kern="100" dirty="0">
                <a:effectLst/>
                <a:latin typeface="Times New Roman" panose="02020603050405020304" pitchFamily="18" charset="0"/>
                <a:ea typeface="Aptos" panose="020B0004020202020204" pitchFamily="34" charset="0"/>
                <a:cs typeface="Arial" panose="020B0604020202020204" pitchFamily="34" charset="0"/>
              </a:rPr>
              <a:t>.</a:t>
            </a:r>
            <a:endParaRPr lang="en-US" sz="2400" b="1" kern="100" dirty="0">
              <a:effectLst/>
              <a:latin typeface="Aptos" panose="020B0004020202020204" pitchFamily="34" charset="0"/>
              <a:cs typeface="Arial" panose="020B0604020202020204" pitchFamily="34" charset="0"/>
            </a:endParaRPr>
          </a:p>
          <a:p>
            <a:pPr algn="just">
              <a:lnSpc>
                <a:spcPct val="110000"/>
              </a:lnSpc>
            </a:pPr>
            <a:endParaRPr lang="en-US" sz="2400" b="1" dirty="0"/>
          </a:p>
        </p:txBody>
      </p:sp>
      <p:pic>
        <p:nvPicPr>
          <p:cNvPr id="7170" name="Picture 2" descr="Video cartoon game clearance">
            <a:extLst>
              <a:ext uri="{FF2B5EF4-FFF2-40B4-BE49-F238E27FC236}">
                <a16:creationId xmlns:a16="http://schemas.microsoft.com/office/drawing/2014/main" id="{F309A8B7-C5E7-B246-8323-8F5C3DAEC19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57574" y="767108"/>
            <a:ext cx="5837780" cy="3867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931709"/>
      </p:ext>
    </p:extLst>
  </p:cSld>
  <p:clrMapOvr>
    <a:masterClrMapping/>
  </p:clrMapOvr>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docProps/app.xml><?xml version="1.0" encoding="utf-8"?>
<Properties xmlns="http://schemas.openxmlformats.org/officeDocument/2006/extended-properties" xmlns:vt="http://schemas.openxmlformats.org/officeDocument/2006/docPropsVTypes">
  <TotalTime>177</TotalTime>
  <Words>1478</Words>
  <Application>Microsoft Office PowerPoint</Application>
  <PresentationFormat>Widescreen</PresentationFormat>
  <Paragraphs>32</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Arial</vt:lpstr>
      <vt:lpstr>Neue Haas Grotesk Text Pro</vt:lpstr>
      <vt:lpstr>Times New Roman</vt:lpstr>
      <vt:lpstr>VanillaVTI</vt:lpstr>
      <vt:lpstr>Use of Eye-Tracking Technology in Neuropsychological Assessment of Children: A Report</vt:lpstr>
      <vt:lpstr>1. Introduction 2. Neuropsychological Assessment 3. Eye-Tracking Technology 4. Objectives 5. Conclusion 6. References </vt:lpstr>
      <vt:lpstr>Introduction</vt:lpstr>
      <vt:lpstr>PowerPoint Presentation</vt:lpstr>
      <vt:lpstr>PowerPoint Presentation</vt:lpstr>
      <vt:lpstr>Neuropsychological Assessment</vt:lpstr>
      <vt:lpstr>PowerPoint Presentation</vt:lpstr>
      <vt:lpstr>PowerPoint Presentation</vt:lpstr>
      <vt:lpstr>PowerPoint Presentation</vt:lpstr>
      <vt:lpstr>Eye-Tracking Technology </vt:lpstr>
      <vt:lpstr>PowerPoint Presentation</vt:lpstr>
      <vt:lpstr>PowerPoint Presentation</vt:lpstr>
      <vt:lpstr>PowerPoint Presentation</vt:lpstr>
      <vt:lpstr>Objectives</vt:lpstr>
      <vt:lpstr>PowerPoint Presentation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Winifred Mirikwe</dc:creator>
  <cp:lastModifiedBy>Winifred Mirikwe</cp:lastModifiedBy>
  <cp:revision>2</cp:revision>
  <dcterms:created xsi:type="dcterms:W3CDTF">2025-05-12T15:53:52Z</dcterms:created>
  <dcterms:modified xsi:type="dcterms:W3CDTF">2025-05-12T22:13:41Z</dcterms:modified>
</cp:coreProperties>
</file>