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56" r:id="rId2"/>
    <p:sldId id="257" r:id="rId3"/>
    <p:sldId id="259" r:id="rId4"/>
    <p:sldId id="258" r:id="rId5"/>
    <p:sldId id="264" r:id="rId6"/>
    <p:sldId id="262" r:id="rId7"/>
    <p:sldId id="263" r:id="rId8"/>
    <p:sldId id="261" r:id="rId9"/>
    <p:sldId id="265" r:id="rId10"/>
    <p:sldId id="266"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DCD"/>
    <a:srgbClr val="2D8CFF"/>
    <a:srgbClr val="9189FF"/>
    <a:srgbClr val="FFF533"/>
    <a:srgbClr val="CB8E3D"/>
    <a:srgbClr val="EAB05C"/>
    <a:srgbClr val="FF6DEA"/>
    <a:srgbClr val="DD87A6"/>
    <a:srgbClr val="BA2D1C"/>
    <a:srgbClr val="FF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9"/>
  </p:normalViewPr>
  <p:slideViewPr>
    <p:cSldViewPr>
      <p:cViewPr varScale="1">
        <p:scale>
          <a:sx n="150" d="100"/>
          <a:sy n="150" d="100"/>
        </p:scale>
        <p:origin x="520" y="16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5/24/23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3376211"/>
            <a:ext cx="8266242" cy="1527050"/>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434252" y="2724455"/>
            <a:ext cx="7280955" cy="763524"/>
          </a:xfrm>
        </p:spPr>
        <p:txBody>
          <a:bodyPr>
            <a:normAutofit/>
          </a:bodyPr>
          <a:lstStyle>
            <a:lvl1pPr marL="0" indent="0" algn="r">
              <a:buNone/>
              <a:defRPr sz="2800" b="0" i="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33880"/>
            <a:ext cx="8229600" cy="762620"/>
          </a:xfrm>
        </p:spPr>
        <p:txBody>
          <a:bodyPr>
            <a:normAutofit/>
          </a:bodyPr>
          <a:lstStyle>
            <a:lvl1pPr algn="r">
              <a:defRPr sz="3600"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57200" y="1349254"/>
            <a:ext cx="8229600" cy="3264448"/>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72145" y="162200"/>
            <a:ext cx="6405375" cy="903587"/>
          </a:xfrm>
        </p:spPr>
        <p:txBody>
          <a:bodyPr>
            <a:normAutofit/>
          </a:bodyPr>
          <a:lstStyle>
            <a:lvl1pPr algn="l">
              <a:defRPr sz="360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72145" y="1104507"/>
            <a:ext cx="6405375" cy="3658289"/>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1808" y="433879"/>
            <a:ext cx="8075311" cy="734703"/>
          </a:xfrm>
        </p:spPr>
        <p:txBody>
          <a:bodyPr>
            <a:normAutofit/>
          </a:bodyPr>
          <a:lstStyle>
            <a:lvl1pPr algn="r">
              <a:defRPr sz="3600" u="none"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1808" y="1544993"/>
            <a:ext cx="4040188" cy="568644"/>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113636"/>
            <a:ext cx="4035120" cy="2427818"/>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1999" y="1544992"/>
            <a:ext cx="4041775" cy="568643"/>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113635"/>
            <a:ext cx="4041775" cy="2427819"/>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5/24/23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965" y="2724455"/>
            <a:ext cx="8266242" cy="2178806"/>
          </a:xfrm>
        </p:spPr>
        <p:txBody>
          <a:bodyPr>
            <a:normAutofit/>
          </a:bodyPr>
          <a:lstStyle/>
          <a:p>
            <a:r>
              <a:rPr lang="en" dirty="0"/>
              <a:t>Digital Psychotherapy: A Powerful Tool for Integrating Children's Mental and Physical Health</a:t>
            </a:r>
            <a:endParaRPr lang="en-US" dirty="0"/>
          </a:p>
        </p:txBody>
      </p:sp>
      <p:sp>
        <p:nvSpPr>
          <p:cNvPr id="3" name="Subtitle 2"/>
          <p:cNvSpPr>
            <a:spLocks noGrp="1"/>
          </p:cNvSpPr>
          <p:nvPr>
            <p:ph type="subTitle" idx="1"/>
          </p:nvPr>
        </p:nvSpPr>
        <p:spPr>
          <a:xfrm>
            <a:off x="-4743005" y="281175"/>
            <a:ext cx="7280955" cy="763524"/>
          </a:xfrm>
        </p:spPr>
        <p:txBody>
          <a:bodyPr/>
          <a:lstStyle/>
          <a:p>
            <a:r>
              <a:rPr lang="en-US" dirty="0" err="1"/>
              <a:t>Burlakova</a:t>
            </a:r>
            <a:r>
              <a:rPr lang="en-US" dirty="0"/>
              <a:t> </a:t>
            </a:r>
            <a:r>
              <a:rPr lang="en-US" dirty="0" err="1"/>
              <a:t>Sofiia</a:t>
            </a:r>
            <a:r>
              <a:rPr lang="en-US" dirty="0"/>
              <a:t> </a:t>
            </a: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4375" y="2571750"/>
            <a:ext cx="8266242" cy="2178806"/>
          </a:xfrm>
        </p:spPr>
        <p:txBody>
          <a:bodyPr>
            <a:normAutofit/>
          </a:bodyPr>
          <a:lstStyle/>
          <a:p>
            <a:pPr algn="ctr"/>
            <a:br>
              <a:rPr lang="en" sz="1400" b="1" dirty="0"/>
            </a:br>
            <a:r>
              <a:rPr lang="en" sz="1400" dirty="0"/>
              <a:t>I have seen that mental and physical health of children are closely linked and digital psychotherapy is a powerful tool to integrate these aspects. Digital psychotherapy can help overcome the challenges of digitalization and support children in achieving optimal physical and mental well-being. However, it is important to continue researching and developing ethical standards for effective adaptation of psychotherapy to the digital era. Thank you for your attention and I am ready to answer any questions and discuss this important topic further.</a:t>
            </a:r>
            <a:br>
              <a:rPr lang="en" sz="1400" dirty="0"/>
            </a:br>
            <a:endParaRPr lang="en-US" sz="1400" dirty="0"/>
          </a:p>
        </p:txBody>
      </p:sp>
      <p:sp>
        <p:nvSpPr>
          <p:cNvPr id="3" name="Subtitle 2"/>
          <p:cNvSpPr>
            <a:spLocks noGrp="1"/>
          </p:cNvSpPr>
          <p:nvPr>
            <p:ph type="subTitle" idx="1"/>
          </p:nvPr>
        </p:nvSpPr>
        <p:spPr>
          <a:xfrm>
            <a:off x="-1688905" y="586585"/>
            <a:ext cx="7280955" cy="763524"/>
          </a:xfrm>
        </p:spPr>
        <p:txBody>
          <a:bodyPr/>
          <a:lstStyle/>
          <a:p>
            <a:r>
              <a:rPr lang="en" b="1" u="sng" dirty="0">
                <a:solidFill>
                  <a:schemeClr val="bg1"/>
                </a:solidFill>
              </a:rPr>
              <a:t>Conclusion</a:t>
            </a:r>
            <a:endParaRPr lang="en-US" u="sng" dirty="0">
              <a:solidFill>
                <a:schemeClr val="bg1"/>
              </a:solidFill>
            </a:endParaRPr>
          </a:p>
        </p:txBody>
      </p:sp>
    </p:spTree>
    <p:extLst>
      <p:ext uri="{BB962C8B-B14F-4D97-AF65-F5344CB8AC3E}">
        <p14:creationId xmlns:p14="http://schemas.microsoft.com/office/powerpoint/2010/main" val="280344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937" y="1960930"/>
            <a:ext cx="8229600" cy="762620"/>
          </a:xfrm>
        </p:spPr>
        <p:txBody>
          <a:bodyPr>
            <a:noAutofit/>
          </a:bodyPr>
          <a:lstStyle/>
          <a:p>
            <a:r>
              <a:rPr lang="en" sz="2000" b="1" dirty="0">
                <a:effectLst/>
              </a:rPr>
              <a:t>Introduction</a:t>
            </a:r>
            <a:br>
              <a:rPr lang="en" sz="2000" b="1" dirty="0">
                <a:effectLst/>
              </a:rPr>
            </a:br>
            <a:br>
              <a:rPr lang="en" sz="2000" b="1" dirty="0">
                <a:effectLst/>
              </a:rPr>
            </a:br>
            <a:r>
              <a:rPr lang="en" sz="2000" b="1" dirty="0">
                <a:effectLst/>
              </a:rPr>
              <a:t>Part 1: The Connection Between Mental and Physical Health in Children</a:t>
            </a:r>
            <a:br>
              <a:rPr lang="en" sz="2000" b="1" dirty="0">
                <a:effectLst/>
              </a:rPr>
            </a:br>
            <a:br>
              <a:rPr lang="en" sz="2000" b="1" dirty="0">
                <a:effectLst/>
              </a:rPr>
            </a:br>
            <a:r>
              <a:rPr lang="en" sz="2000" b="1" dirty="0">
                <a:effectLst/>
              </a:rPr>
              <a:t>The Mechanisms Through Which Physical Activity Affects Mental Health</a:t>
            </a:r>
            <a:br>
              <a:rPr lang="en" sz="2000" b="1" dirty="0">
                <a:effectLst/>
              </a:rPr>
            </a:br>
            <a:br>
              <a:rPr lang="en" sz="2000" b="1" dirty="0">
                <a:effectLst/>
              </a:rPr>
            </a:br>
            <a:r>
              <a:rPr lang="en" sz="2000" b="1" dirty="0">
                <a:effectLst/>
              </a:rPr>
              <a:t>The Risks Associated With Excessive Use of Digital Technologies</a:t>
            </a:r>
            <a:br>
              <a:rPr lang="en" sz="2000" b="1" dirty="0">
                <a:effectLst/>
              </a:rPr>
            </a:br>
            <a:br>
              <a:rPr lang="en" sz="2000" b="1" dirty="0">
                <a:effectLst/>
              </a:rPr>
            </a:br>
            <a:r>
              <a:rPr lang="en" sz="2000" b="1" dirty="0">
                <a:effectLst/>
              </a:rPr>
              <a:t>Part 2: The Role of Digital Psychotherapy in Integrating Children's Health</a:t>
            </a:r>
            <a:br>
              <a:rPr lang="en" sz="2000" b="1" dirty="0">
                <a:effectLst/>
              </a:rPr>
            </a:br>
            <a:br>
              <a:rPr lang="en" sz="2000" b="1" dirty="0">
                <a:effectLst/>
              </a:rPr>
            </a:br>
            <a:r>
              <a:rPr lang="en" sz="2000" b="1" dirty="0">
                <a:effectLst/>
              </a:rPr>
              <a:t>The Benefits of Digital Psychotherapy</a:t>
            </a:r>
            <a:br>
              <a:rPr lang="en" sz="2000" b="1" dirty="0">
                <a:effectLst/>
              </a:rPr>
            </a:br>
            <a:br>
              <a:rPr lang="en" sz="2000" b="1" dirty="0">
                <a:effectLst/>
              </a:rPr>
            </a:br>
            <a:r>
              <a:rPr lang="en" sz="2000" b="1" dirty="0">
                <a:effectLst/>
              </a:rPr>
              <a:t>Conclusion</a:t>
            </a:r>
            <a:br>
              <a:rPr lang="en" sz="2000" b="1" dirty="0">
                <a:effectLst/>
              </a:rPr>
            </a:br>
            <a:endParaRPr lang="en-US" sz="2000" dirty="0"/>
          </a:p>
        </p:txBody>
      </p:sp>
      <p:sp>
        <p:nvSpPr>
          <p:cNvPr id="3" name="Content Placeholder 2"/>
          <p:cNvSpPr>
            <a:spLocks noGrp="1"/>
          </p:cNvSpPr>
          <p:nvPr>
            <p:ph idx="1"/>
          </p:nvPr>
        </p:nvSpPr>
        <p:spPr>
          <a:xfrm>
            <a:off x="457200" y="3946094"/>
            <a:ext cx="1213405" cy="667607"/>
          </a:xfrm>
        </p:spPr>
        <p:txBody>
          <a:bodyPr/>
          <a:lstStyle/>
          <a:p>
            <a:endParaRPr lang="en-US" dirty="0"/>
          </a:p>
          <a:p>
            <a:endParaRPr lang="en-US" dirty="0"/>
          </a:p>
        </p:txBody>
      </p:sp>
    </p:spTree>
    <p:extLst>
      <p:ext uri="{BB962C8B-B14F-4D97-AF65-F5344CB8AC3E}">
        <p14:creationId xmlns:p14="http://schemas.microsoft.com/office/powerpoint/2010/main" val="410330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US" dirty="0"/>
          </a:p>
        </p:txBody>
      </p:sp>
      <p:sp>
        <p:nvSpPr>
          <p:cNvPr id="5" name="Content Placeholder 4"/>
          <p:cNvSpPr>
            <a:spLocks noGrp="1"/>
          </p:cNvSpPr>
          <p:nvPr>
            <p:ph idx="1"/>
          </p:nvPr>
        </p:nvSpPr>
        <p:spPr/>
        <p:txBody>
          <a:bodyPr>
            <a:normAutofit fontScale="62500" lnSpcReduction="20000"/>
          </a:bodyPr>
          <a:lstStyle/>
          <a:p>
            <a:r>
              <a:rPr lang="en" dirty="0"/>
              <a:t>I am creating a presentation on the integration of a child’s mental and physical health through digital psychotherapy. Digital psychotherapy is an effective tool to help children manage their emotions and improve their overall well-being. It can help children gain insight into their thoughts and behaviors, provide a safe space to express their feelings, and increase their self-awareness. Moreover, digital psychotherapy can help children develop the skills needed to cope with life’s challenges. With the help of digital psychotherapy, children can learn to regulate their emotions, manage stress, and develop better communication skills. Digital psychotherapy can also provide tools for children to practice mindfulness and relaxation techniques to help them better manage their mental and physical health.</a:t>
            </a:r>
            <a:endParaRPr lang="en-US" dirty="0"/>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US" dirty="0"/>
          </a:p>
        </p:txBody>
      </p:sp>
      <p:sp>
        <p:nvSpPr>
          <p:cNvPr id="5" name="Text Placeholder 4"/>
          <p:cNvSpPr>
            <a:spLocks noGrp="1"/>
          </p:cNvSpPr>
          <p:nvPr>
            <p:ph type="body" idx="1"/>
          </p:nvPr>
        </p:nvSpPr>
        <p:spPr/>
        <p:txBody>
          <a:bodyPr/>
          <a:lstStyle/>
          <a:p>
            <a:r>
              <a:rPr lang="en" u="sng" dirty="0"/>
              <a:t>Introduction</a:t>
            </a:r>
          </a:p>
          <a:p>
            <a:endParaRPr lang="en-US" dirty="0"/>
          </a:p>
        </p:txBody>
      </p:sp>
      <p:sp>
        <p:nvSpPr>
          <p:cNvPr id="6" name="Content Placeholder 5"/>
          <p:cNvSpPr>
            <a:spLocks noGrp="1"/>
          </p:cNvSpPr>
          <p:nvPr>
            <p:ph sz="half" idx="2"/>
          </p:nvPr>
        </p:nvSpPr>
        <p:spPr>
          <a:xfrm>
            <a:off x="536878" y="2113636"/>
            <a:ext cx="8005451" cy="2427818"/>
          </a:xfrm>
        </p:spPr>
        <p:txBody>
          <a:bodyPr>
            <a:normAutofit fontScale="85000" lnSpcReduction="20000"/>
          </a:bodyPr>
          <a:lstStyle/>
          <a:p>
            <a:pPr algn="l"/>
            <a:r>
              <a:rPr lang="en" dirty="0"/>
              <a:t>I would like to present an important topic today at this international psychology forum which looks at the connection between mental and physical health in children in the context of digitalization and the role of digital psychotherapy. Research has shown that mental and physical well-being are closely related and that effective integration of psychotherapy into a digital environment can facilitate their interaction and improve overall health in children. In this presentation, we will explore current scientific data and examples that demonstrate this connection and the effectiveness of digital psychotherapy.</a:t>
            </a:r>
          </a:p>
          <a:p>
            <a:endParaRPr lang="en-US" dirty="0"/>
          </a:p>
        </p:txBody>
      </p:sp>
      <p:sp>
        <p:nvSpPr>
          <p:cNvPr id="7" name="Text Placeholder 6"/>
          <p:cNvSpPr>
            <a:spLocks noGrp="1"/>
          </p:cNvSpPr>
          <p:nvPr>
            <p:ph type="body" sz="quarter" idx="3"/>
          </p:nvPr>
        </p:nvSpPr>
        <p:spPr/>
        <p:txBody>
          <a:bodyPr/>
          <a:lstStyle/>
          <a:p>
            <a:endParaRPr lang="en-US" dirty="0"/>
          </a:p>
        </p:txBody>
      </p:sp>
      <p:sp>
        <p:nvSpPr>
          <p:cNvPr id="8" name="Content Placeholder 7"/>
          <p:cNvSpPr>
            <a:spLocks noGrp="1"/>
          </p:cNvSpPr>
          <p:nvPr>
            <p:ph sz="quarter" idx="4"/>
          </p:nvPr>
        </p:nvSpPr>
        <p:spPr/>
        <p:txBody>
          <a:bodyPr>
            <a:normAutofit fontScale="85000" lnSpcReduction="20000"/>
          </a:bodyPr>
          <a:lstStyle/>
          <a:p>
            <a:endParaRPr lang="en-US" dirty="0"/>
          </a:p>
        </p:txBody>
      </p:sp>
    </p:spTree>
    <p:extLst>
      <p:ext uri="{BB962C8B-B14F-4D97-AF65-F5344CB8AC3E}">
        <p14:creationId xmlns:p14="http://schemas.microsoft.com/office/powerpoint/2010/main"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5195" y="2266340"/>
            <a:ext cx="7502717" cy="2290576"/>
          </a:xfrm>
        </p:spPr>
        <p:txBody>
          <a:bodyPr>
            <a:noAutofit/>
          </a:bodyPr>
          <a:lstStyle/>
          <a:p>
            <a:r>
              <a:rPr lang="en" sz="2000" b="1" dirty="0"/>
              <a:t>Part 1: The Connection Between Mental and Physical Health in Children</a:t>
            </a:r>
            <a:br>
              <a:rPr lang="en" sz="2000" b="1" dirty="0"/>
            </a:br>
            <a:br>
              <a:rPr lang="en" sz="2000" b="1" dirty="0"/>
            </a:br>
            <a:r>
              <a:rPr lang="en" sz="2000" dirty="0"/>
              <a:t>I have found that physical activity has a significant influence on the mental health of children, and research has confirmed their close connection. One study revealed that regular physical activity among adolescents was linked to decreased symptoms of depression and improved mood. Additionally, physical activity also has a positive effect on reducing anxiety in children. Studies show that participating in regular physical activities, such as sports or active games, can lower the level of anxiety and increase a child's sense of wellbeing.</a:t>
            </a:r>
            <a:br>
              <a:rPr lang="en" sz="2000" dirty="0"/>
            </a:br>
            <a:endParaRPr lang="en-US" sz="2000" dirty="0"/>
          </a:p>
        </p:txBody>
      </p:sp>
      <p:sp>
        <p:nvSpPr>
          <p:cNvPr id="3" name="Subtitle 2"/>
          <p:cNvSpPr>
            <a:spLocks noGrp="1"/>
          </p:cNvSpPr>
          <p:nvPr>
            <p:ph type="subTitle" idx="1"/>
          </p:nvPr>
        </p:nvSpPr>
        <p:spPr>
          <a:xfrm>
            <a:off x="-4743005" y="281175"/>
            <a:ext cx="7280955" cy="763524"/>
          </a:xfrm>
        </p:spPr>
        <p:txBody>
          <a:bodyPr/>
          <a:lstStyle/>
          <a:p>
            <a:endParaRPr lang="en-US" dirty="0"/>
          </a:p>
        </p:txBody>
      </p:sp>
    </p:spTree>
    <p:extLst>
      <p:ext uri="{BB962C8B-B14F-4D97-AF65-F5344CB8AC3E}">
        <p14:creationId xmlns:p14="http://schemas.microsoft.com/office/powerpoint/2010/main" val="2179121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65195" y="891995"/>
            <a:ext cx="6405375" cy="903587"/>
          </a:xfrm>
        </p:spPr>
        <p:txBody>
          <a:bodyPr>
            <a:noAutofit/>
          </a:bodyPr>
          <a:lstStyle/>
          <a:p>
            <a:r>
              <a:rPr lang="en" sz="2800" b="1" dirty="0"/>
              <a:t>The Mechanisms Through Which Physical Activity Affects Mental Health</a:t>
            </a:r>
            <a:br>
              <a:rPr lang="en" sz="2800" b="1" dirty="0"/>
            </a:br>
            <a:endParaRPr lang="en-US" sz="2800" dirty="0"/>
          </a:p>
        </p:txBody>
      </p:sp>
      <p:sp>
        <p:nvSpPr>
          <p:cNvPr id="5" name="Content Placeholder 4"/>
          <p:cNvSpPr>
            <a:spLocks noGrp="1"/>
          </p:cNvSpPr>
          <p:nvPr>
            <p:ph idx="1"/>
          </p:nvPr>
        </p:nvSpPr>
        <p:spPr>
          <a:xfrm>
            <a:off x="2586835" y="1748082"/>
            <a:ext cx="6405375" cy="3658289"/>
          </a:xfrm>
        </p:spPr>
        <p:txBody>
          <a:bodyPr>
            <a:normAutofit fontScale="47500" lnSpcReduction="20000"/>
          </a:bodyPr>
          <a:lstStyle/>
          <a:p>
            <a:r>
              <a:rPr lang="en" dirty="0"/>
              <a:t>I am writing to discuss the importance of physical activity in maintaining and improving children's mental health. Exercise stimulates the natural production of endorphins, which help to reduce pain, improve mood, and increase our sense of well-being. Regular physical activity can help to reduce stress levels in children and promote the release of hormones such as epinephrine and norepinephrine, which help us to cope with emotional stress and increase resilience. </a:t>
            </a:r>
          </a:p>
          <a:p>
            <a:r>
              <a:rPr lang="en" dirty="0"/>
              <a:t>Successful programs integrate physical activity into a therapeutic approach for children, especially in the treatment of depression and anxiety. This can include activities outdoors such as walking, playing sports or doing exercises in nature. These activities not only help to improve physical health, but also help to reduce stress, improve mood and increase self-esteem.</a:t>
            </a:r>
          </a:p>
          <a:p>
            <a:r>
              <a:rPr lang="en" dirty="0"/>
              <a:t> For example, one project offers children with depression outdoor activities such as gardening, excursions to nature reserves or yoga classes. These activities not only help to improve physical health, but also create a conducive atmosphere to express emotions, improve self-awareness and promote healing. </a:t>
            </a:r>
          </a:p>
          <a:p>
            <a:r>
              <a:rPr lang="en" dirty="0"/>
              <a:t>In general, physical activity plays an important role in supporting and improving children's mental health. Integrating physical activity into a therapeutic approach allows children not only to develop their physical health, but also to improve their psychological state, cope with stress and improve their quality of life.</a:t>
            </a:r>
          </a:p>
          <a:p>
            <a:endParaRPr lang="en-US" dirty="0"/>
          </a:p>
        </p:txBody>
      </p:sp>
    </p:spTree>
    <p:extLst>
      <p:ext uri="{BB962C8B-B14F-4D97-AF65-F5344CB8AC3E}">
        <p14:creationId xmlns:p14="http://schemas.microsoft.com/office/powerpoint/2010/main" val="271858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65195" y="586585"/>
            <a:ext cx="6405375" cy="903587"/>
          </a:xfrm>
        </p:spPr>
        <p:txBody>
          <a:bodyPr>
            <a:normAutofit fontScale="90000"/>
          </a:bodyPr>
          <a:lstStyle/>
          <a:p>
            <a:r>
              <a:rPr lang="en" b="1" dirty="0"/>
              <a:t>The Risks Associated With Excessive Use of Digital Technologies</a:t>
            </a:r>
            <a:br>
              <a:rPr lang="en" dirty="0"/>
            </a:br>
            <a:endParaRPr lang="en-US" dirty="0"/>
          </a:p>
        </p:txBody>
      </p:sp>
      <p:sp>
        <p:nvSpPr>
          <p:cNvPr id="5" name="Content Placeholder 4"/>
          <p:cNvSpPr>
            <a:spLocks noGrp="1"/>
          </p:cNvSpPr>
          <p:nvPr>
            <p:ph idx="1"/>
          </p:nvPr>
        </p:nvSpPr>
        <p:spPr>
          <a:xfrm>
            <a:off x="2434130" y="1453283"/>
            <a:ext cx="6405375" cy="3658289"/>
          </a:xfrm>
        </p:spPr>
        <p:txBody>
          <a:bodyPr>
            <a:normAutofit fontScale="47500" lnSpcReduction="20000"/>
          </a:bodyPr>
          <a:lstStyle/>
          <a:p>
            <a:r>
              <a:rPr lang="en" dirty="0"/>
              <a:t>I am highlighting the risks of excessive use of digital technologies and social media by children. Excessive use of digital technologies can have a negative impact on the mental health of children, such as increased levels of stress, anxiety, depression, and social isolation. Additionally, prolonged sitting in front of screens is associated with the risk of obesity, metabolic diseases, cardiovascular diseases, and sleep problems. To offset the negative effects of digitization, numerous projects and programs have been developed.</a:t>
            </a:r>
          </a:p>
          <a:p>
            <a:r>
              <a:rPr lang="en" dirty="0"/>
              <a:t>I am talking about programs and projects that help children balance the impact of digital technologies on their health. These psych-educational programs provide children with the information and skills necessary for safe and conscious use of digital technologies. They help children understand the effects of screen time on their health and teach them effective time and screen management strategies. Parental involvement is also important, as programs that include parents provide them with information and guidance on how to effectively regulate their children’s screen time, create a safe digital environment, and support a healthy lifestyle. Additionally, programs that reduce digital exposure can offer alternative activities, such as sports, art, science, or social gatherings, that stimulate physical activity and social interaction. Such projects and programs play an important role in helping children develop healthy habits, use digital technologies consciously, and promote mental and physical wellbeing.</a:t>
            </a:r>
          </a:p>
          <a:p>
            <a:endParaRPr lang="en-US" dirty="0"/>
          </a:p>
        </p:txBody>
      </p:sp>
    </p:spTree>
    <p:extLst>
      <p:ext uri="{BB962C8B-B14F-4D97-AF65-F5344CB8AC3E}">
        <p14:creationId xmlns:p14="http://schemas.microsoft.com/office/powerpoint/2010/main" val="372796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670" y="433880"/>
            <a:ext cx="8229600" cy="762620"/>
          </a:xfrm>
        </p:spPr>
        <p:txBody>
          <a:bodyPr>
            <a:normAutofit fontScale="90000"/>
          </a:bodyPr>
          <a:lstStyle/>
          <a:p>
            <a:r>
              <a:rPr lang="en" b="1" dirty="0"/>
              <a:t>Part 2: The Role of Digital Psychotherapy in Integrating Children's Health</a:t>
            </a:r>
            <a:br>
              <a:rPr lang="en" b="1" dirty="0"/>
            </a:br>
            <a:endParaRPr lang="en-US" dirty="0"/>
          </a:p>
        </p:txBody>
      </p:sp>
      <p:sp>
        <p:nvSpPr>
          <p:cNvPr id="3" name="Content Placeholder 2"/>
          <p:cNvSpPr>
            <a:spLocks noGrp="1"/>
          </p:cNvSpPr>
          <p:nvPr>
            <p:ph idx="1"/>
          </p:nvPr>
        </p:nvSpPr>
        <p:spPr>
          <a:xfrm>
            <a:off x="448965" y="1655520"/>
            <a:ext cx="8229600" cy="3264448"/>
          </a:xfrm>
        </p:spPr>
        <p:txBody>
          <a:bodyPr>
            <a:normAutofit fontScale="55000" lnSpcReduction="20000"/>
          </a:bodyPr>
          <a:lstStyle/>
          <a:p>
            <a:r>
              <a:rPr lang="en" dirty="0"/>
              <a:t>I, We are discussing digital psychotherapy as a new and effective approach to providing psychotherapy to children. To begin, there are many digital platforms and applications that are designed specifically for this purpose. These include web platforms, mobile apps, and virtual environments that provide interactive and adaptive tools for children. Additionally, there are numerous advantages to digital psychotherapy, such as geographic accessibility, which is particularly important for children living in remote areas or with limited mobility. Additionally, digital psychotherapy is flexible and personalized, allowing therapists to tailor their approach to the individual needs and capabilities of each child.</a:t>
            </a:r>
          </a:p>
          <a:p>
            <a:r>
              <a:rPr lang="en" dirty="0"/>
              <a:t>I am demonstrating the effectiveness of digital psychotherapy through research. Studies have shown that kids who receive digital psychotherapy experience a decrease in symptoms of anxiety, depression and an increase in self-esteem. Other studies have proven positive effects on physical health such as a decrease in stress and better management of psychosomatic symptoms. Digital psychotherapy is an important tool to improve mental and physical health of children. It provides new possibilities for more accessible and effective psychotherapeutic help, allowing children to gain support and assistance anywhere and anytime.</a:t>
            </a:r>
          </a:p>
          <a:p>
            <a:endParaRPr lang="en-US" dirty="0"/>
          </a:p>
          <a:p>
            <a:endParaRPr lang="en-US" dirty="0"/>
          </a:p>
        </p:txBody>
      </p:sp>
    </p:spTree>
    <p:extLst>
      <p:ext uri="{BB962C8B-B14F-4D97-AF65-F5344CB8AC3E}">
        <p14:creationId xmlns:p14="http://schemas.microsoft.com/office/powerpoint/2010/main" val="722770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6260" y="1960930"/>
            <a:ext cx="8266242" cy="2178806"/>
          </a:xfrm>
        </p:spPr>
        <p:txBody>
          <a:bodyPr>
            <a:noAutofit/>
          </a:bodyPr>
          <a:lstStyle/>
          <a:p>
            <a:pPr algn="l"/>
            <a:br>
              <a:rPr lang="en" sz="2000" b="1" dirty="0"/>
            </a:br>
            <a:r>
              <a:rPr lang="en" sz="2000" dirty="0"/>
              <a:t>I, as a psychotherapist in a digital environment, face unique challenges such as establishing a working alliance and protecting confidentiality with children. I must use strategies to create emotional closeness and support through digital means, as well as ensure the safety and confidentiality of data. Interactive tools such as visual and audio materials, games, exercises, and other elements can be used to help children express their emotions and thoughts, while establishing confidentiality rules, actively listening, and showing empathy can help create a trusting atmosphere. Projects such as online therapy programs for teens with anxiety or depression demonstrate the potential of digital psychotherapy in supporting child health, offering techniques of self-regulation, cognitive-behavioral therapy, and other methods to help teens manage their emotions and overcome difficulties.</a:t>
            </a:r>
            <a:br>
              <a:rPr lang="en" sz="2000" dirty="0"/>
            </a:br>
            <a:endParaRPr lang="en-US" sz="2000" dirty="0"/>
          </a:p>
        </p:txBody>
      </p:sp>
      <p:sp>
        <p:nvSpPr>
          <p:cNvPr id="3" name="Subtitle 2"/>
          <p:cNvSpPr>
            <a:spLocks noGrp="1"/>
          </p:cNvSpPr>
          <p:nvPr>
            <p:ph type="subTitle" idx="1"/>
          </p:nvPr>
        </p:nvSpPr>
        <p:spPr>
          <a:xfrm>
            <a:off x="-1230790" y="281175"/>
            <a:ext cx="7280955" cy="763524"/>
          </a:xfrm>
        </p:spPr>
        <p:txBody>
          <a:bodyPr/>
          <a:lstStyle/>
          <a:p>
            <a:r>
              <a:rPr lang="en" b="1" dirty="0"/>
              <a:t>The Benefits of Digital Psychotherapy</a:t>
            </a:r>
            <a:endParaRPr lang="en-US" dirty="0"/>
          </a:p>
        </p:txBody>
      </p:sp>
    </p:spTree>
    <p:extLst>
      <p:ext uri="{BB962C8B-B14F-4D97-AF65-F5344CB8AC3E}">
        <p14:creationId xmlns:p14="http://schemas.microsoft.com/office/powerpoint/2010/main" val="23517777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985</Words>
  <Application>Microsoft Macintosh PowerPoint</Application>
  <PresentationFormat>Экран (16:9)</PresentationFormat>
  <Paragraphs>22</Paragraphs>
  <Slides>10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10</vt:i4>
      </vt:variant>
    </vt:vector>
  </HeadingPairs>
  <TitlesOfParts>
    <vt:vector size="13" baseType="lpstr">
      <vt:lpstr>Arial</vt:lpstr>
      <vt:lpstr>Calibri</vt:lpstr>
      <vt:lpstr>Office Theme</vt:lpstr>
      <vt:lpstr>Digital Psychotherapy: A Powerful Tool for Integrating Children's Mental and Physical Health</vt:lpstr>
      <vt:lpstr>Introduction  Part 1: The Connection Between Mental and Physical Health in Children  The Mechanisms Through Which Physical Activity Affects Mental Health  The Risks Associated With Excessive Use of Digital Technologies  Part 2: The Role of Digital Psychotherapy in Integrating Children's Health  The Benefits of Digital Psychotherapy  Conclusion </vt:lpstr>
      <vt:lpstr>Презентация PowerPoint</vt:lpstr>
      <vt:lpstr>Презентация PowerPoint</vt:lpstr>
      <vt:lpstr>Part 1: The Connection Between Mental and Physical Health in Children  I have found that physical activity has a significant influence on the mental health of children, and research has confirmed their close connection. One study revealed that regular physical activity among adolescents was linked to decreased symptoms of depression and improved mood. Additionally, physical activity also has a positive effect on reducing anxiety in children. Studies show that participating in regular physical activities, such as sports or active games, can lower the level of anxiety and increase a child's sense of wellbeing. </vt:lpstr>
      <vt:lpstr>The Mechanisms Through Which Physical Activity Affects Mental Health </vt:lpstr>
      <vt:lpstr>The Risks Associated With Excessive Use of Digital Technologies </vt:lpstr>
      <vt:lpstr>Part 2: The Role of Digital Psychotherapy in Integrating Children's Health </vt:lpstr>
      <vt:lpstr> I, as a psychotherapist in a digital environment, face unique challenges such as establishing a working alliance and protecting confidentiality with children. I must use strategies to create emotional closeness and support through digital means, as well as ensure the safety and confidentiality of data. Interactive tools such as visual and audio materials, games, exercises, and other elements can be used to help children express their emotions and thoughts, while establishing confidentiality rules, actively listening, and showing empathy can help create a trusting atmosphere. Projects such as online therapy programs for teens with anxiety or depression demonstrate the potential of digital psychotherapy in supporting child health, offering techniques of self-regulation, cognitive-behavioral therapy, and other methods to help teens manage their emotions and overcome difficulties. </vt:lpstr>
      <vt:lpstr> I have seen that mental and physical health of children are closely linked and digital psychotherapy is a powerful tool to integrate these aspects. Digital psychotherapy can help overcome the challenges of digitalization and support children in achieving optimal physical and mental well-being. However, it is important to continue researching and developing ethical standards for effective adaptation of psychotherapy to the digital era. Thank you for your attention and I am ready to answer any questions and discuss this important topic further.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2017-08-01T15:40:51Z</dcterms:created>
  <dcterms:modified xsi:type="dcterms:W3CDTF">2023-05-24T15:33:00Z</dcterms:modified>
</cp:coreProperties>
</file>