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8" r:id="rId5"/>
    <p:sldId id="259"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400" dirty="0">
                <a:solidFill>
                  <a:schemeClr val="tx1"/>
                </a:solidFill>
              </a:rPr>
              <a:t>The level of socialization of older preschool children</a:t>
            </a:r>
          </a:p>
        </c:rich>
      </c:tx>
      <c:layout>
        <c:manualLayout>
          <c:xMode val="edge"/>
          <c:yMode val="edge"/>
          <c:x val="0.13949615959448261"/>
          <c:y val="1.4171408881300055E-2"/>
        </c:manualLayout>
      </c:layout>
      <c:overlay val="0"/>
      <c:spPr>
        <a:noFill/>
        <a:ln>
          <a:noFill/>
        </a:ln>
        <a:effectLst/>
      </c:spPr>
    </c:title>
    <c:autoTitleDeleted val="0"/>
    <c:plotArea>
      <c:layout/>
      <c:pieChart>
        <c:varyColors val="1"/>
        <c:ser>
          <c:idx val="0"/>
          <c:order val="0"/>
          <c:tx>
            <c:strRef>
              <c:f>Лист1!$B$1</c:f>
              <c:strCache>
                <c:ptCount val="1"/>
                <c:pt idx="0">
                  <c:v>The level of socialization of older preschool children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F62-49EB-8707-99D78F4E3ED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F62-49EB-8707-99D78F4E3ED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F62-49EB-8707-99D78F4E3ED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F62-49EB-8707-99D78F4E3ED4}"/>
              </c:ext>
            </c:extLst>
          </c:dPt>
          <c:dLbls>
            <c:dLbl>
              <c:idx val="0"/>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solidFill>
                      <a:latin typeface="+mn-lt"/>
                      <a:ea typeface="+mn-ea"/>
                      <a:cs typeface="+mn-cs"/>
                    </a:defRPr>
                  </a:pPr>
                  <a:endParaRPr lang="ru-RU"/>
                </a:p>
              </c:txPr>
              <c:dLblPos val="ctr"/>
              <c:showLegendKey val="0"/>
              <c:showVal val="0"/>
              <c:showCatName val="0"/>
              <c:showSerName val="0"/>
              <c:showPercent val="1"/>
              <c:showBubbleSize val="0"/>
              <c:extLst>
                <c:ext xmlns:c16="http://schemas.microsoft.com/office/drawing/2014/chart" uri="{C3380CC4-5D6E-409C-BE32-E72D297353CC}">
                  <c16:uniqueId val="{00000001-FF62-49EB-8707-99D78F4E3ED4}"/>
                </c:ext>
              </c:extLst>
            </c:dLbl>
            <c:dLbl>
              <c:idx val="1"/>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solidFill>
                      <a:latin typeface="+mn-lt"/>
                      <a:ea typeface="+mn-ea"/>
                      <a:cs typeface="+mn-cs"/>
                    </a:defRPr>
                  </a:pPr>
                  <a:endParaRPr lang="ru-RU"/>
                </a:p>
              </c:txPr>
              <c:dLblPos val="ctr"/>
              <c:showLegendKey val="0"/>
              <c:showVal val="0"/>
              <c:showCatName val="0"/>
              <c:showSerName val="0"/>
              <c:showPercent val="1"/>
              <c:showBubbleSize val="0"/>
              <c:extLst>
                <c:ext xmlns:c16="http://schemas.microsoft.com/office/drawing/2014/chart" uri="{C3380CC4-5D6E-409C-BE32-E72D297353CC}">
                  <c16:uniqueId val="{00000003-FF62-49EB-8707-99D78F4E3ED4}"/>
                </c:ext>
              </c:extLst>
            </c:dLbl>
            <c:dLbl>
              <c:idx val="2"/>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solidFill>
                      <a:latin typeface="+mn-lt"/>
                      <a:ea typeface="+mn-ea"/>
                      <a:cs typeface="+mn-cs"/>
                    </a:defRPr>
                  </a:pPr>
                  <a:endParaRPr lang="ru-RU"/>
                </a:p>
              </c:txPr>
              <c:dLblPos val="ctr"/>
              <c:showLegendKey val="0"/>
              <c:showVal val="0"/>
              <c:showCatName val="0"/>
              <c:showSerName val="0"/>
              <c:showPercent val="1"/>
              <c:showBubbleSize val="0"/>
              <c:extLst>
                <c:ext xmlns:c16="http://schemas.microsoft.com/office/drawing/2014/chart" uri="{C3380CC4-5D6E-409C-BE32-E72D297353CC}">
                  <c16:uniqueId val="{00000005-FF62-49EB-8707-99D78F4E3ED4}"/>
                </c:ext>
              </c:extLst>
            </c:dLbl>
            <c:dLbl>
              <c:idx val="3"/>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solidFill>
                      <a:latin typeface="+mn-lt"/>
                      <a:ea typeface="+mn-ea"/>
                      <a:cs typeface="+mn-cs"/>
                    </a:defRPr>
                  </a:pPr>
                  <a:endParaRPr lang="ru-RU"/>
                </a:p>
              </c:txPr>
              <c:dLblPos val="ctr"/>
              <c:showLegendKey val="0"/>
              <c:showVal val="0"/>
              <c:showCatName val="0"/>
              <c:showSerName val="0"/>
              <c:showPercent val="1"/>
              <c:showBubbleSize val="0"/>
              <c:extLst>
                <c:ext xmlns:c16="http://schemas.microsoft.com/office/drawing/2014/chart" uri="{C3380CC4-5D6E-409C-BE32-E72D297353CC}">
                  <c16:uniqueId val="{00000007-FF62-49EB-8707-99D78F4E3ED4}"/>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ru-RU"/>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Лист1!$A$2:$A$5</c:f>
              <c:strCache>
                <c:ptCount val="4"/>
                <c:pt idx="0">
                  <c:v>high</c:v>
                </c:pt>
                <c:pt idx="1">
                  <c:v>above average</c:v>
                </c:pt>
                <c:pt idx="2">
                  <c:v>average</c:v>
                </c:pt>
                <c:pt idx="3">
                  <c:v>low</c:v>
                </c:pt>
              </c:strCache>
            </c:strRef>
          </c:cat>
          <c:val>
            <c:numRef>
              <c:f>Лист1!$B$2:$B$5</c:f>
              <c:numCache>
                <c:formatCode>General</c:formatCode>
                <c:ptCount val="4"/>
                <c:pt idx="0">
                  <c:v>4</c:v>
                </c:pt>
                <c:pt idx="1">
                  <c:v>6</c:v>
                </c:pt>
                <c:pt idx="2">
                  <c:v>11</c:v>
                </c:pt>
                <c:pt idx="3">
                  <c:v>4</c:v>
                </c:pt>
              </c:numCache>
            </c:numRef>
          </c:val>
          <c:extLst>
            <c:ext xmlns:c16="http://schemas.microsoft.com/office/drawing/2014/chart" uri="{C3380CC4-5D6E-409C-BE32-E72D297353CC}">
              <c16:uniqueId val="{00000008-FF62-49EB-8707-99D78F4E3ED4}"/>
            </c:ext>
          </c:extLst>
        </c:ser>
        <c:dLbls>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ru-RU"/>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400" dirty="0">
                <a:solidFill>
                  <a:schemeClr val="tx1"/>
                </a:solidFill>
              </a:rPr>
              <a:t>The severity of computer addiction in older preschool children</a:t>
            </a:r>
          </a:p>
        </c:rich>
      </c:tx>
      <c:overlay val="0"/>
      <c:spPr>
        <a:noFill/>
        <a:ln>
          <a:noFill/>
        </a:ln>
        <a:effectLst/>
      </c:spPr>
    </c:title>
    <c:autoTitleDeleted val="0"/>
    <c:plotArea>
      <c:layout/>
      <c:pieChart>
        <c:varyColors val="1"/>
        <c:ser>
          <c:idx val="0"/>
          <c:order val="0"/>
          <c:tx>
            <c:strRef>
              <c:f>Лист1!$B$1</c:f>
              <c:strCache>
                <c:ptCount val="1"/>
                <c:pt idx="0">
                  <c:v>The severity of computer addiction in older preschool children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50D-4AFE-BAA0-748BA5BFA48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50D-4AFE-BAA0-748BA5BFA48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50D-4AFE-BAA0-748BA5BFA48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50D-4AFE-BAA0-748BA5BFA48B}"/>
              </c:ext>
            </c:extLst>
          </c:dPt>
          <c:dLbls>
            <c:dLbl>
              <c:idx val="3"/>
              <c:delete val="1"/>
              <c:extLst>
                <c:ext xmlns:c15="http://schemas.microsoft.com/office/drawing/2012/chart" uri="{CE6537A1-D6FC-4f65-9D91-7224C49458BB}"/>
                <c:ext xmlns:c16="http://schemas.microsoft.com/office/drawing/2014/chart" uri="{C3380CC4-5D6E-409C-BE32-E72D297353CC}">
                  <c16:uniqueId val="{00000007-350D-4AFE-BAA0-748BA5BFA48B}"/>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ru-RU"/>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Лист1!$A$2:$A$5</c:f>
              <c:strCache>
                <c:ptCount val="3"/>
                <c:pt idx="0">
                  <c:v>high</c:v>
                </c:pt>
                <c:pt idx="1">
                  <c:v>average</c:v>
                </c:pt>
                <c:pt idx="2">
                  <c:v>low</c:v>
                </c:pt>
              </c:strCache>
            </c:strRef>
          </c:cat>
          <c:val>
            <c:numRef>
              <c:f>Лист1!$B$2:$B$5</c:f>
              <c:numCache>
                <c:formatCode>General</c:formatCode>
                <c:ptCount val="4"/>
                <c:pt idx="0">
                  <c:v>11</c:v>
                </c:pt>
                <c:pt idx="1">
                  <c:v>9</c:v>
                </c:pt>
                <c:pt idx="2">
                  <c:v>5</c:v>
                </c:pt>
              </c:numCache>
            </c:numRef>
          </c:val>
          <c:extLst>
            <c:ext xmlns:c16="http://schemas.microsoft.com/office/drawing/2014/chart" uri="{C3380CC4-5D6E-409C-BE32-E72D297353CC}">
              <c16:uniqueId val="{00000008-350D-4AFE-BAA0-748BA5BFA48B}"/>
            </c:ext>
          </c:extLst>
        </c:ser>
        <c:dLbls>
          <c:showLegendKey val="0"/>
          <c:showVal val="0"/>
          <c:showCatName val="0"/>
          <c:showSerName val="0"/>
          <c:showPercent val="1"/>
          <c:showBubbleSize val="0"/>
          <c:showLeaderLines val="1"/>
        </c:dLbls>
        <c:firstSliceAng val="0"/>
      </c:pie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ru-RU"/>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ru-RU"/>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2F08B47-2040-4DD1-B1F5-6791689C62E5}"/>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CE0917A0-9C7F-4759-8C7A-81907AD578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96B35994-16C5-494C-87BF-FDF356468B31}"/>
              </a:ext>
            </a:extLst>
          </p:cNvPr>
          <p:cNvSpPr>
            <a:spLocks noGrp="1"/>
          </p:cNvSpPr>
          <p:nvPr>
            <p:ph type="dt" sz="half" idx="10"/>
          </p:nvPr>
        </p:nvSpPr>
        <p:spPr/>
        <p:txBody>
          <a:bodyPr/>
          <a:lstStyle/>
          <a:p>
            <a:fld id="{D3E4B22A-A3AB-4978-AD50-79B4B956A2E0}" type="datetimeFigureOut">
              <a:rPr lang="ru-RU" smtClean="0"/>
              <a:t>19.05.2024</a:t>
            </a:fld>
            <a:endParaRPr lang="ru-RU"/>
          </a:p>
        </p:txBody>
      </p:sp>
      <p:sp>
        <p:nvSpPr>
          <p:cNvPr id="5" name="Нижний колонтитул 4">
            <a:extLst>
              <a:ext uri="{FF2B5EF4-FFF2-40B4-BE49-F238E27FC236}">
                <a16:creationId xmlns:a16="http://schemas.microsoft.com/office/drawing/2014/main" id="{C46D404C-DE93-4B55-9701-DD194F92145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910122D-A489-4387-BB06-C894CA20AC30}"/>
              </a:ext>
            </a:extLst>
          </p:cNvPr>
          <p:cNvSpPr>
            <a:spLocks noGrp="1"/>
          </p:cNvSpPr>
          <p:nvPr>
            <p:ph type="sldNum" sz="quarter" idx="12"/>
          </p:nvPr>
        </p:nvSpPr>
        <p:spPr/>
        <p:txBody>
          <a:bodyPr/>
          <a:lstStyle/>
          <a:p>
            <a:fld id="{E2180F59-6627-458B-93E5-FA9699761FC3}" type="slidenum">
              <a:rPr lang="ru-RU" smtClean="0"/>
              <a:t>‹#›</a:t>
            </a:fld>
            <a:endParaRPr lang="ru-RU"/>
          </a:p>
        </p:txBody>
      </p:sp>
    </p:spTree>
    <p:extLst>
      <p:ext uri="{BB962C8B-B14F-4D97-AF65-F5344CB8AC3E}">
        <p14:creationId xmlns:p14="http://schemas.microsoft.com/office/powerpoint/2010/main" val="1608894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C654491-8C61-46AE-823C-71BEE72A55E1}"/>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7FB43F2F-49F4-4CDD-B01C-FE230AE0E06C}"/>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989B70E-C4E1-434B-A746-AE47DB6B3A03}"/>
              </a:ext>
            </a:extLst>
          </p:cNvPr>
          <p:cNvSpPr>
            <a:spLocks noGrp="1"/>
          </p:cNvSpPr>
          <p:nvPr>
            <p:ph type="dt" sz="half" idx="10"/>
          </p:nvPr>
        </p:nvSpPr>
        <p:spPr/>
        <p:txBody>
          <a:bodyPr/>
          <a:lstStyle/>
          <a:p>
            <a:fld id="{D3E4B22A-A3AB-4978-AD50-79B4B956A2E0}" type="datetimeFigureOut">
              <a:rPr lang="ru-RU" smtClean="0"/>
              <a:t>19.05.2024</a:t>
            </a:fld>
            <a:endParaRPr lang="ru-RU"/>
          </a:p>
        </p:txBody>
      </p:sp>
      <p:sp>
        <p:nvSpPr>
          <p:cNvPr id="5" name="Нижний колонтитул 4">
            <a:extLst>
              <a:ext uri="{FF2B5EF4-FFF2-40B4-BE49-F238E27FC236}">
                <a16:creationId xmlns:a16="http://schemas.microsoft.com/office/drawing/2014/main" id="{28C7C212-146A-4625-A9C3-9D78E9D8551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AF2235B-B8EA-47C6-AD58-CACA971AA321}"/>
              </a:ext>
            </a:extLst>
          </p:cNvPr>
          <p:cNvSpPr>
            <a:spLocks noGrp="1"/>
          </p:cNvSpPr>
          <p:nvPr>
            <p:ph type="sldNum" sz="quarter" idx="12"/>
          </p:nvPr>
        </p:nvSpPr>
        <p:spPr/>
        <p:txBody>
          <a:bodyPr/>
          <a:lstStyle/>
          <a:p>
            <a:fld id="{E2180F59-6627-458B-93E5-FA9699761FC3}" type="slidenum">
              <a:rPr lang="ru-RU" smtClean="0"/>
              <a:t>‹#›</a:t>
            </a:fld>
            <a:endParaRPr lang="ru-RU"/>
          </a:p>
        </p:txBody>
      </p:sp>
    </p:spTree>
    <p:extLst>
      <p:ext uri="{BB962C8B-B14F-4D97-AF65-F5344CB8AC3E}">
        <p14:creationId xmlns:p14="http://schemas.microsoft.com/office/powerpoint/2010/main" val="2847318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20EB832B-FC0A-4861-B704-C498D2946B3B}"/>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76430458-74DD-447C-BA14-A0AFB54497FC}"/>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341A39A-11D2-4323-913B-979EB8C68BE8}"/>
              </a:ext>
            </a:extLst>
          </p:cNvPr>
          <p:cNvSpPr>
            <a:spLocks noGrp="1"/>
          </p:cNvSpPr>
          <p:nvPr>
            <p:ph type="dt" sz="half" idx="10"/>
          </p:nvPr>
        </p:nvSpPr>
        <p:spPr/>
        <p:txBody>
          <a:bodyPr/>
          <a:lstStyle/>
          <a:p>
            <a:fld id="{D3E4B22A-A3AB-4978-AD50-79B4B956A2E0}" type="datetimeFigureOut">
              <a:rPr lang="ru-RU" smtClean="0"/>
              <a:t>19.05.2024</a:t>
            </a:fld>
            <a:endParaRPr lang="ru-RU"/>
          </a:p>
        </p:txBody>
      </p:sp>
      <p:sp>
        <p:nvSpPr>
          <p:cNvPr id="5" name="Нижний колонтитул 4">
            <a:extLst>
              <a:ext uri="{FF2B5EF4-FFF2-40B4-BE49-F238E27FC236}">
                <a16:creationId xmlns:a16="http://schemas.microsoft.com/office/drawing/2014/main" id="{0FFC0F50-62A5-43B9-8B4E-AA25532A027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52A18A9-C250-4AE8-8100-AFFC48A9B392}"/>
              </a:ext>
            </a:extLst>
          </p:cNvPr>
          <p:cNvSpPr>
            <a:spLocks noGrp="1"/>
          </p:cNvSpPr>
          <p:nvPr>
            <p:ph type="sldNum" sz="quarter" idx="12"/>
          </p:nvPr>
        </p:nvSpPr>
        <p:spPr/>
        <p:txBody>
          <a:bodyPr/>
          <a:lstStyle/>
          <a:p>
            <a:fld id="{E2180F59-6627-458B-93E5-FA9699761FC3}" type="slidenum">
              <a:rPr lang="ru-RU" smtClean="0"/>
              <a:t>‹#›</a:t>
            </a:fld>
            <a:endParaRPr lang="ru-RU"/>
          </a:p>
        </p:txBody>
      </p:sp>
    </p:spTree>
    <p:extLst>
      <p:ext uri="{BB962C8B-B14F-4D97-AF65-F5344CB8AC3E}">
        <p14:creationId xmlns:p14="http://schemas.microsoft.com/office/powerpoint/2010/main" val="3562942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B130F5-FF7D-427E-9F04-1A21C05110DF}"/>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BFEFD64E-0715-4BC7-AFC7-AEB81F21F465}"/>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9787146-F9F1-43C0-A5B5-02609695B120}"/>
              </a:ext>
            </a:extLst>
          </p:cNvPr>
          <p:cNvSpPr>
            <a:spLocks noGrp="1"/>
          </p:cNvSpPr>
          <p:nvPr>
            <p:ph type="dt" sz="half" idx="10"/>
          </p:nvPr>
        </p:nvSpPr>
        <p:spPr/>
        <p:txBody>
          <a:bodyPr/>
          <a:lstStyle/>
          <a:p>
            <a:fld id="{D3E4B22A-A3AB-4978-AD50-79B4B956A2E0}" type="datetimeFigureOut">
              <a:rPr lang="ru-RU" smtClean="0"/>
              <a:t>19.05.2024</a:t>
            </a:fld>
            <a:endParaRPr lang="ru-RU"/>
          </a:p>
        </p:txBody>
      </p:sp>
      <p:sp>
        <p:nvSpPr>
          <p:cNvPr id="5" name="Нижний колонтитул 4">
            <a:extLst>
              <a:ext uri="{FF2B5EF4-FFF2-40B4-BE49-F238E27FC236}">
                <a16:creationId xmlns:a16="http://schemas.microsoft.com/office/drawing/2014/main" id="{7E31B196-B276-4BF0-AA1F-0079E3580FA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73621ED-0570-4FFA-A64D-8060F8C93D19}"/>
              </a:ext>
            </a:extLst>
          </p:cNvPr>
          <p:cNvSpPr>
            <a:spLocks noGrp="1"/>
          </p:cNvSpPr>
          <p:nvPr>
            <p:ph type="sldNum" sz="quarter" idx="12"/>
          </p:nvPr>
        </p:nvSpPr>
        <p:spPr/>
        <p:txBody>
          <a:bodyPr/>
          <a:lstStyle/>
          <a:p>
            <a:fld id="{E2180F59-6627-458B-93E5-FA9699761FC3}" type="slidenum">
              <a:rPr lang="ru-RU" smtClean="0"/>
              <a:t>‹#›</a:t>
            </a:fld>
            <a:endParaRPr lang="ru-RU"/>
          </a:p>
        </p:txBody>
      </p:sp>
    </p:spTree>
    <p:extLst>
      <p:ext uri="{BB962C8B-B14F-4D97-AF65-F5344CB8AC3E}">
        <p14:creationId xmlns:p14="http://schemas.microsoft.com/office/powerpoint/2010/main" val="1232184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9097CC-4660-4C7B-8E7F-DB8FBA281135}"/>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776D3365-8BAF-4FB3-A12E-D101BC29D5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52E0F8E4-AFB8-4FFA-94BF-1F439263200C}"/>
              </a:ext>
            </a:extLst>
          </p:cNvPr>
          <p:cNvSpPr>
            <a:spLocks noGrp="1"/>
          </p:cNvSpPr>
          <p:nvPr>
            <p:ph type="dt" sz="half" idx="10"/>
          </p:nvPr>
        </p:nvSpPr>
        <p:spPr/>
        <p:txBody>
          <a:bodyPr/>
          <a:lstStyle/>
          <a:p>
            <a:fld id="{D3E4B22A-A3AB-4978-AD50-79B4B956A2E0}" type="datetimeFigureOut">
              <a:rPr lang="ru-RU" smtClean="0"/>
              <a:t>19.05.2024</a:t>
            </a:fld>
            <a:endParaRPr lang="ru-RU"/>
          </a:p>
        </p:txBody>
      </p:sp>
      <p:sp>
        <p:nvSpPr>
          <p:cNvPr id="5" name="Нижний колонтитул 4">
            <a:extLst>
              <a:ext uri="{FF2B5EF4-FFF2-40B4-BE49-F238E27FC236}">
                <a16:creationId xmlns:a16="http://schemas.microsoft.com/office/drawing/2014/main" id="{DD078AAC-C036-4A21-8174-6893D4ECB54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AF36BA5-092B-40FD-97CE-48A4BF5C483B}"/>
              </a:ext>
            </a:extLst>
          </p:cNvPr>
          <p:cNvSpPr>
            <a:spLocks noGrp="1"/>
          </p:cNvSpPr>
          <p:nvPr>
            <p:ph type="sldNum" sz="quarter" idx="12"/>
          </p:nvPr>
        </p:nvSpPr>
        <p:spPr/>
        <p:txBody>
          <a:bodyPr/>
          <a:lstStyle/>
          <a:p>
            <a:fld id="{E2180F59-6627-458B-93E5-FA9699761FC3}" type="slidenum">
              <a:rPr lang="ru-RU" smtClean="0"/>
              <a:t>‹#›</a:t>
            </a:fld>
            <a:endParaRPr lang="ru-RU"/>
          </a:p>
        </p:txBody>
      </p:sp>
    </p:spTree>
    <p:extLst>
      <p:ext uri="{BB962C8B-B14F-4D97-AF65-F5344CB8AC3E}">
        <p14:creationId xmlns:p14="http://schemas.microsoft.com/office/powerpoint/2010/main" val="1578842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87B943-52BF-420E-886D-6AC844E9BDA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9392B6C3-18B2-484C-B35A-DC2491AE9A63}"/>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8815B51C-1F85-49EC-B2BA-FF0AD4DECD25}"/>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9CF80037-145F-4AED-9358-0505E67B13FB}"/>
              </a:ext>
            </a:extLst>
          </p:cNvPr>
          <p:cNvSpPr>
            <a:spLocks noGrp="1"/>
          </p:cNvSpPr>
          <p:nvPr>
            <p:ph type="dt" sz="half" idx="10"/>
          </p:nvPr>
        </p:nvSpPr>
        <p:spPr/>
        <p:txBody>
          <a:bodyPr/>
          <a:lstStyle/>
          <a:p>
            <a:fld id="{D3E4B22A-A3AB-4978-AD50-79B4B956A2E0}" type="datetimeFigureOut">
              <a:rPr lang="ru-RU" smtClean="0"/>
              <a:t>19.05.2024</a:t>
            </a:fld>
            <a:endParaRPr lang="ru-RU"/>
          </a:p>
        </p:txBody>
      </p:sp>
      <p:sp>
        <p:nvSpPr>
          <p:cNvPr id="6" name="Нижний колонтитул 5">
            <a:extLst>
              <a:ext uri="{FF2B5EF4-FFF2-40B4-BE49-F238E27FC236}">
                <a16:creationId xmlns:a16="http://schemas.microsoft.com/office/drawing/2014/main" id="{4062432A-4AA4-4CB5-9FED-5DDD4CBE4ED1}"/>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C2D57994-A4F5-47A1-8E34-23DD089EFE09}"/>
              </a:ext>
            </a:extLst>
          </p:cNvPr>
          <p:cNvSpPr>
            <a:spLocks noGrp="1"/>
          </p:cNvSpPr>
          <p:nvPr>
            <p:ph type="sldNum" sz="quarter" idx="12"/>
          </p:nvPr>
        </p:nvSpPr>
        <p:spPr/>
        <p:txBody>
          <a:bodyPr/>
          <a:lstStyle/>
          <a:p>
            <a:fld id="{E2180F59-6627-458B-93E5-FA9699761FC3}" type="slidenum">
              <a:rPr lang="ru-RU" smtClean="0"/>
              <a:t>‹#›</a:t>
            </a:fld>
            <a:endParaRPr lang="ru-RU"/>
          </a:p>
        </p:txBody>
      </p:sp>
    </p:spTree>
    <p:extLst>
      <p:ext uri="{BB962C8B-B14F-4D97-AF65-F5344CB8AC3E}">
        <p14:creationId xmlns:p14="http://schemas.microsoft.com/office/powerpoint/2010/main" val="3026680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CD1D55-4A3A-4F67-B17F-FA3FFD881819}"/>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8A1B2039-9D10-4141-B515-8C3447ACBA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DDA889F9-7695-4A3F-8689-7166C3D140B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B1E3664C-26E3-4C84-961F-85BB4ED801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EB41C7CA-8F5D-4BE2-BD29-E29CA288D4AD}"/>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8CCAC65F-B22F-4B08-BD39-CBE8AA2E668A}"/>
              </a:ext>
            </a:extLst>
          </p:cNvPr>
          <p:cNvSpPr>
            <a:spLocks noGrp="1"/>
          </p:cNvSpPr>
          <p:nvPr>
            <p:ph type="dt" sz="half" idx="10"/>
          </p:nvPr>
        </p:nvSpPr>
        <p:spPr/>
        <p:txBody>
          <a:bodyPr/>
          <a:lstStyle/>
          <a:p>
            <a:fld id="{D3E4B22A-A3AB-4978-AD50-79B4B956A2E0}" type="datetimeFigureOut">
              <a:rPr lang="ru-RU" smtClean="0"/>
              <a:t>19.05.2024</a:t>
            </a:fld>
            <a:endParaRPr lang="ru-RU"/>
          </a:p>
        </p:txBody>
      </p:sp>
      <p:sp>
        <p:nvSpPr>
          <p:cNvPr id="8" name="Нижний колонтитул 7">
            <a:extLst>
              <a:ext uri="{FF2B5EF4-FFF2-40B4-BE49-F238E27FC236}">
                <a16:creationId xmlns:a16="http://schemas.microsoft.com/office/drawing/2014/main" id="{1F12C4CE-6AF5-4520-A692-FE2B802DFBDD}"/>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EE719BD9-7B2F-4023-B77B-321A70725878}"/>
              </a:ext>
            </a:extLst>
          </p:cNvPr>
          <p:cNvSpPr>
            <a:spLocks noGrp="1"/>
          </p:cNvSpPr>
          <p:nvPr>
            <p:ph type="sldNum" sz="quarter" idx="12"/>
          </p:nvPr>
        </p:nvSpPr>
        <p:spPr/>
        <p:txBody>
          <a:bodyPr/>
          <a:lstStyle/>
          <a:p>
            <a:fld id="{E2180F59-6627-458B-93E5-FA9699761FC3}" type="slidenum">
              <a:rPr lang="ru-RU" smtClean="0"/>
              <a:t>‹#›</a:t>
            </a:fld>
            <a:endParaRPr lang="ru-RU"/>
          </a:p>
        </p:txBody>
      </p:sp>
    </p:spTree>
    <p:extLst>
      <p:ext uri="{BB962C8B-B14F-4D97-AF65-F5344CB8AC3E}">
        <p14:creationId xmlns:p14="http://schemas.microsoft.com/office/powerpoint/2010/main" val="3815329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2FDFB42-C6D0-43E8-8EF5-0B597BF9D8E0}"/>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4C161D56-E6EE-409F-8834-8B81A5418084}"/>
              </a:ext>
            </a:extLst>
          </p:cNvPr>
          <p:cNvSpPr>
            <a:spLocks noGrp="1"/>
          </p:cNvSpPr>
          <p:nvPr>
            <p:ph type="dt" sz="half" idx="10"/>
          </p:nvPr>
        </p:nvSpPr>
        <p:spPr/>
        <p:txBody>
          <a:bodyPr/>
          <a:lstStyle/>
          <a:p>
            <a:fld id="{D3E4B22A-A3AB-4978-AD50-79B4B956A2E0}" type="datetimeFigureOut">
              <a:rPr lang="ru-RU" smtClean="0"/>
              <a:t>19.05.2024</a:t>
            </a:fld>
            <a:endParaRPr lang="ru-RU"/>
          </a:p>
        </p:txBody>
      </p:sp>
      <p:sp>
        <p:nvSpPr>
          <p:cNvPr id="4" name="Нижний колонтитул 3">
            <a:extLst>
              <a:ext uri="{FF2B5EF4-FFF2-40B4-BE49-F238E27FC236}">
                <a16:creationId xmlns:a16="http://schemas.microsoft.com/office/drawing/2014/main" id="{C32564B9-E732-4109-95C7-8D529DC22074}"/>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DD8A3786-F87A-44E5-8F48-96D83B47E319}"/>
              </a:ext>
            </a:extLst>
          </p:cNvPr>
          <p:cNvSpPr>
            <a:spLocks noGrp="1"/>
          </p:cNvSpPr>
          <p:nvPr>
            <p:ph type="sldNum" sz="quarter" idx="12"/>
          </p:nvPr>
        </p:nvSpPr>
        <p:spPr/>
        <p:txBody>
          <a:bodyPr/>
          <a:lstStyle/>
          <a:p>
            <a:fld id="{E2180F59-6627-458B-93E5-FA9699761FC3}" type="slidenum">
              <a:rPr lang="ru-RU" smtClean="0"/>
              <a:t>‹#›</a:t>
            </a:fld>
            <a:endParaRPr lang="ru-RU"/>
          </a:p>
        </p:txBody>
      </p:sp>
    </p:spTree>
    <p:extLst>
      <p:ext uri="{BB962C8B-B14F-4D97-AF65-F5344CB8AC3E}">
        <p14:creationId xmlns:p14="http://schemas.microsoft.com/office/powerpoint/2010/main" val="3500891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9EDD5922-548E-4B92-9B3B-947A86281F69}"/>
              </a:ext>
            </a:extLst>
          </p:cNvPr>
          <p:cNvSpPr>
            <a:spLocks noGrp="1"/>
          </p:cNvSpPr>
          <p:nvPr>
            <p:ph type="dt" sz="half" idx="10"/>
          </p:nvPr>
        </p:nvSpPr>
        <p:spPr/>
        <p:txBody>
          <a:bodyPr/>
          <a:lstStyle/>
          <a:p>
            <a:fld id="{D3E4B22A-A3AB-4978-AD50-79B4B956A2E0}" type="datetimeFigureOut">
              <a:rPr lang="ru-RU" smtClean="0"/>
              <a:t>19.05.2024</a:t>
            </a:fld>
            <a:endParaRPr lang="ru-RU"/>
          </a:p>
        </p:txBody>
      </p:sp>
      <p:sp>
        <p:nvSpPr>
          <p:cNvPr id="3" name="Нижний колонтитул 2">
            <a:extLst>
              <a:ext uri="{FF2B5EF4-FFF2-40B4-BE49-F238E27FC236}">
                <a16:creationId xmlns:a16="http://schemas.microsoft.com/office/drawing/2014/main" id="{791F57A8-F8BE-466F-9FC6-F9E6006256D3}"/>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B3E82D97-E5E2-4CFC-A7E6-102A65E5581D}"/>
              </a:ext>
            </a:extLst>
          </p:cNvPr>
          <p:cNvSpPr>
            <a:spLocks noGrp="1"/>
          </p:cNvSpPr>
          <p:nvPr>
            <p:ph type="sldNum" sz="quarter" idx="12"/>
          </p:nvPr>
        </p:nvSpPr>
        <p:spPr/>
        <p:txBody>
          <a:bodyPr/>
          <a:lstStyle/>
          <a:p>
            <a:fld id="{E2180F59-6627-458B-93E5-FA9699761FC3}" type="slidenum">
              <a:rPr lang="ru-RU" smtClean="0"/>
              <a:t>‹#›</a:t>
            </a:fld>
            <a:endParaRPr lang="ru-RU"/>
          </a:p>
        </p:txBody>
      </p:sp>
    </p:spTree>
    <p:extLst>
      <p:ext uri="{BB962C8B-B14F-4D97-AF65-F5344CB8AC3E}">
        <p14:creationId xmlns:p14="http://schemas.microsoft.com/office/powerpoint/2010/main" val="1311111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FBA342-4D6E-4578-AF6B-52DE42AF3A0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B67BD6BB-525A-4C02-BFDF-21E2816FE8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5A145AAA-ADEE-471B-8568-369966FBEB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51478BBC-C790-4796-BE65-E00A92E3183F}"/>
              </a:ext>
            </a:extLst>
          </p:cNvPr>
          <p:cNvSpPr>
            <a:spLocks noGrp="1"/>
          </p:cNvSpPr>
          <p:nvPr>
            <p:ph type="dt" sz="half" idx="10"/>
          </p:nvPr>
        </p:nvSpPr>
        <p:spPr/>
        <p:txBody>
          <a:bodyPr/>
          <a:lstStyle/>
          <a:p>
            <a:fld id="{D3E4B22A-A3AB-4978-AD50-79B4B956A2E0}" type="datetimeFigureOut">
              <a:rPr lang="ru-RU" smtClean="0"/>
              <a:t>19.05.2024</a:t>
            </a:fld>
            <a:endParaRPr lang="ru-RU"/>
          </a:p>
        </p:txBody>
      </p:sp>
      <p:sp>
        <p:nvSpPr>
          <p:cNvPr id="6" name="Нижний колонтитул 5">
            <a:extLst>
              <a:ext uri="{FF2B5EF4-FFF2-40B4-BE49-F238E27FC236}">
                <a16:creationId xmlns:a16="http://schemas.microsoft.com/office/drawing/2014/main" id="{4C2A4DF4-924B-4F54-8163-512A106CB6F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A0B5DBB-A4CD-48FC-A237-DF68FC0DE2CF}"/>
              </a:ext>
            </a:extLst>
          </p:cNvPr>
          <p:cNvSpPr>
            <a:spLocks noGrp="1"/>
          </p:cNvSpPr>
          <p:nvPr>
            <p:ph type="sldNum" sz="quarter" idx="12"/>
          </p:nvPr>
        </p:nvSpPr>
        <p:spPr/>
        <p:txBody>
          <a:bodyPr/>
          <a:lstStyle/>
          <a:p>
            <a:fld id="{E2180F59-6627-458B-93E5-FA9699761FC3}" type="slidenum">
              <a:rPr lang="ru-RU" smtClean="0"/>
              <a:t>‹#›</a:t>
            </a:fld>
            <a:endParaRPr lang="ru-RU"/>
          </a:p>
        </p:txBody>
      </p:sp>
    </p:spTree>
    <p:extLst>
      <p:ext uri="{BB962C8B-B14F-4D97-AF65-F5344CB8AC3E}">
        <p14:creationId xmlns:p14="http://schemas.microsoft.com/office/powerpoint/2010/main" val="2904545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122672-A3AA-43F3-981A-8E363466BD3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6D0811BB-8ABB-45F0-B929-106EB40E3F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6F6AC8D6-E72D-46CA-8C5E-78FD956652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A405A66-0928-479F-9D48-7DD5EC7DB835}"/>
              </a:ext>
            </a:extLst>
          </p:cNvPr>
          <p:cNvSpPr>
            <a:spLocks noGrp="1"/>
          </p:cNvSpPr>
          <p:nvPr>
            <p:ph type="dt" sz="half" idx="10"/>
          </p:nvPr>
        </p:nvSpPr>
        <p:spPr/>
        <p:txBody>
          <a:bodyPr/>
          <a:lstStyle/>
          <a:p>
            <a:fld id="{D3E4B22A-A3AB-4978-AD50-79B4B956A2E0}" type="datetimeFigureOut">
              <a:rPr lang="ru-RU" smtClean="0"/>
              <a:t>19.05.2024</a:t>
            </a:fld>
            <a:endParaRPr lang="ru-RU"/>
          </a:p>
        </p:txBody>
      </p:sp>
      <p:sp>
        <p:nvSpPr>
          <p:cNvPr id="6" name="Нижний колонтитул 5">
            <a:extLst>
              <a:ext uri="{FF2B5EF4-FFF2-40B4-BE49-F238E27FC236}">
                <a16:creationId xmlns:a16="http://schemas.microsoft.com/office/drawing/2014/main" id="{9A509B34-2690-4FF8-8DF5-8B6E1F70B9FF}"/>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D3F35C3D-01D7-435A-ACE8-01292353E091}"/>
              </a:ext>
            </a:extLst>
          </p:cNvPr>
          <p:cNvSpPr>
            <a:spLocks noGrp="1"/>
          </p:cNvSpPr>
          <p:nvPr>
            <p:ph type="sldNum" sz="quarter" idx="12"/>
          </p:nvPr>
        </p:nvSpPr>
        <p:spPr/>
        <p:txBody>
          <a:bodyPr/>
          <a:lstStyle/>
          <a:p>
            <a:fld id="{E2180F59-6627-458B-93E5-FA9699761FC3}" type="slidenum">
              <a:rPr lang="ru-RU" smtClean="0"/>
              <a:t>‹#›</a:t>
            </a:fld>
            <a:endParaRPr lang="ru-RU"/>
          </a:p>
        </p:txBody>
      </p:sp>
    </p:spTree>
    <p:extLst>
      <p:ext uri="{BB962C8B-B14F-4D97-AF65-F5344CB8AC3E}">
        <p14:creationId xmlns:p14="http://schemas.microsoft.com/office/powerpoint/2010/main" val="2801009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3B33A49-D649-487C-A3B5-F3003F2AF3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58474DB3-3911-40DD-A3BF-D601116449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B16510D-BA66-49D5-9901-6D31B6D70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E4B22A-A3AB-4978-AD50-79B4B956A2E0}" type="datetimeFigureOut">
              <a:rPr lang="ru-RU" smtClean="0"/>
              <a:t>19.05.2024</a:t>
            </a:fld>
            <a:endParaRPr lang="ru-RU"/>
          </a:p>
        </p:txBody>
      </p:sp>
      <p:sp>
        <p:nvSpPr>
          <p:cNvPr id="5" name="Нижний колонтитул 4">
            <a:extLst>
              <a:ext uri="{FF2B5EF4-FFF2-40B4-BE49-F238E27FC236}">
                <a16:creationId xmlns:a16="http://schemas.microsoft.com/office/drawing/2014/main" id="{EAADF10E-8F90-441F-A0B5-6D811E1199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C64D94BD-221E-4C3F-B0CF-0305BB241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180F59-6627-458B-93E5-FA9699761FC3}" type="slidenum">
              <a:rPr lang="ru-RU" smtClean="0"/>
              <a:t>‹#›</a:t>
            </a:fld>
            <a:endParaRPr lang="ru-RU"/>
          </a:p>
        </p:txBody>
      </p:sp>
    </p:spTree>
    <p:extLst>
      <p:ext uri="{BB962C8B-B14F-4D97-AF65-F5344CB8AC3E}">
        <p14:creationId xmlns:p14="http://schemas.microsoft.com/office/powerpoint/2010/main" val="365822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rscf.ru/project/23-28-10173/"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D2BF47F4-9D09-4E62-B681-74B1B65019A3}"/>
              </a:ext>
            </a:extLst>
          </p:cNvPr>
          <p:cNvSpPr>
            <a:spLocks noGrp="1"/>
          </p:cNvSpPr>
          <p:nvPr>
            <p:ph type="subTitle" idx="1"/>
          </p:nvPr>
        </p:nvSpPr>
        <p:spPr>
          <a:xfrm>
            <a:off x="6352654" y="2338858"/>
            <a:ext cx="5556736" cy="2280596"/>
          </a:xfrm>
        </p:spPr>
        <p:txBody>
          <a:bodyPr>
            <a:noAutofit/>
          </a:bodyPr>
          <a:lstStyle/>
          <a:p>
            <a:pPr>
              <a:lnSpc>
                <a:spcPct val="100000"/>
              </a:lnSpc>
              <a:spcAft>
                <a:spcPts val="800"/>
              </a:spcAft>
            </a:pPr>
            <a:r>
              <a:rPr lang="en-US" sz="3200" b="1" dirty="0">
                <a:solidFill>
                  <a:schemeClr val="accent1">
                    <a:lumMod val="75000"/>
                  </a:schemeClr>
                </a:solidFill>
                <a:effectLst/>
                <a:ea typeface="Calibri" panose="020F0502020204030204" pitchFamily="34" charset="0"/>
                <a:cs typeface="Arial" panose="020B0604020202020204" pitchFamily="34" charset="0"/>
              </a:rPr>
              <a:t>Organization of constructive emotional interaction of preschoolers in the context of digitalization of education</a:t>
            </a:r>
            <a:r>
              <a:rPr lang="en-US" sz="3200" b="1" dirty="0">
                <a:solidFill>
                  <a:schemeClr val="accent1">
                    <a:lumMod val="75000"/>
                  </a:schemeClr>
                </a:solidFill>
                <a:ea typeface="Calibri" panose="020F0502020204030204" pitchFamily="34" charset="0"/>
                <a:cs typeface="Arial" panose="020B0604020202020204" pitchFamily="34" charset="0"/>
              </a:rPr>
              <a:t> </a:t>
            </a:r>
            <a:endParaRPr lang="ru-RU" sz="3200" b="1" dirty="0">
              <a:solidFill>
                <a:schemeClr val="accent1">
                  <a:lumMod val="75000"/>
                </a:schemeClr>
              </a:solidFill>
              <a:effectLst/>
              <a:ea typeface="Calibri" panose="020F0502020204030204" pitchFamily="34" charset="0"/>
              <a:cs typeface="Arial" panose="020B0604020202020204" pitchFamily="34" charset="0"/>
            </a:endParaRPr>
          </a:p>
        </p:txBody>
      </p:sp>
      <p:sp>
        <p:nvSpPr>
          <p:cNvPr id="8" name="Полилиния: фигура 7">
            <a:extLst>
              <a:ext uri="{FF2B5EF4-FFF2-40B4-BE49-F238E27FC236}">
                <a16:creationId xmlns:a16="http://schemas.microsoft.com/office/drawing/2014/main" id="{BA781DAF-33D0-4085-8A38-5783297E395B}"/>
              </a:ext>
            </a:extLst>
          </p:cNvPr>
          <p:cNvSpPr/>
          <p:nvPr/>
        </p:nvSpPr>
        <p:spPr>
          <a:xfrm>
            <a:off x="-1179573" y="-82133"/>
            <a:ext cx="13534650" cy="6357349"/>
          </a:xfrm>
          <a:custGeom>
            <a:avLst/>
            <a:gdLst>
              <a:gd name="connsiteX0" fmla="*/ 13369038 w 13534650"/>
              <a:gd name="connsiteY0" fmla="*/ 5904879 h 6357349"/>
              <a:gd name="connsiteX1" fmla="*/ 11849955 w 13534650"/>
              <a:gd name="connsiteY1" fmla="*/ 6052363 h 6357349"/>
              <a:gd name="connsiteX2" fmla="*/ 8693800 w 13534650"/>
              <a:gd name="connsiteY2" fmla="*/ 6126105 h 6357349"/>
              <a:gd name="connsiteX3" fmla="*/ 6466793 w 13534650"/>
              <a:gd name="connsiteY3" fmla="*/ 4872492 h 6357349"/>
              <a:gd name="connsiteX4" fmla="*/ 2396238 w 13534650"/>
              <a:gd name="connsiteY4" fmla="*/ 5713150 h 6357349"/>
              <a:gd name="connsiteX5" fmla="*/ 936148 w 13534650"/>
              <a:gd name="connsiteY5" fmla="*/ 6317834 h 6357349"/>
              <a:gd name="connsiteX6" fmla="*/ 2927180 w 13534650"/>
              <a:gd name="connsiteY6" fmla="*/ 4562776 h 6357349"/>
              <a:gd name="connsiteX7" fmla="*/ 1452342 w 13534650"/>
              <a:gd name="connsiteY7" fmla="*/ 3028944 h 6357349"/>
              <a:gd name="connsiteX8" fmla="*/ 51245 w 13534650"/>
              <a:gd name="connsiteY8" fmla="*/ 2232531 h 6357349"/>
              <a:gd name="connsiteX9" fmla="*/ 3354884 w 13534650"/>
              <a:gd name="connsiteY9" fmla="*/ 49770 h 6357349"/>
              <a:gd name="connsiteX10" fmla="*/ 7528677 w 13534650"/>
              <a:gd name="connsiteY10" fmla="*/ 1465615 h 6357349"/>
              <a:gd name="connsiteX11" fmla="*/ 9622948 w 13534650"/>
              <a:gd name="connsiteY11" fmla="*/ 241499 h 6357349"/>
              <a:gd name="connsiteX12" fmla="*/ 12085929 w 13534650"/>
              <a:gd name="connsiteY12" fmla="*/ 153008 h 6357349"/>
              <a:gd name="connsiteX13" fmla="*/ 13413284 w 13534650"/>
              <a:gd name="connsiteY13" fmla="*/ 1922815 h 6357349"/>
              <a:gd name="connsiteX14" fmla="*/ 9047761 w 13534650"/>
              <a:gd name="connsiteY14" fmla="*/ 2586492 h 6357349"/>
              <a:gd name="connsiteX15" fmla="*/ 7204213 w 13534650"/>
              <a:gd name="connsiteY15" fmla="*/ 2910957 h 6357349"/>
              <a:gd name="connsiteX16" fmla="*/ 7749903 w 13534650"/>
              <a:gd name="connsiteY16" fmla="*/ 3176428 h 635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534650" h="6357349">
                <a:moveTo>
                  <a:pt x="13369038" y="5904879"/>
                </a:moveTo>
                <a:cubicBezTo>
                  <a:pt x="12999099" y="5960185"/>
                  <a:pt x="12629161" y="6015492"/>
                  <a:pt x="11849955" y="6052363"/>
                </a:cubicBezTo>
                <a:cubicBezTo>
                  <a:pt x="11070749" y="6089234"/>
                  <a:pt x="9590994" y="6322750"/>
                  <a:pt x="8693800" y="6126105"/>
                </a:cubicBezTo>
                <a:cubicBezTo>
                  <a:pt x="7796606" y="5929460"/>
                  <a:pt x="7516387" y="4941318"/>
                  <a:pt x="6466793" y="4872492"/>
                </a:cubicBezTo>
                <a:cubicBezTo>
                  <a:pt x="5417199" y="4803666"/>
                  <a:pt x="3318012" y="5472260"/>
                  <a:pt x="2396238" y="5713150"/>
                </a:cubicBezTo>
                <a:cubicBezTo>
                  <a:pt x="1474464" y="5954040"/>
                  <a:pt x="847658" y="6509563"/>
                  <a:pt x="936148" y="6317834"/>
                </a:cubicBezTo>
                <a:cubicBezTo>
                  <a:pt x="1024638" y="6126105"/>
                  <a:pt x="2841148" y="5110924"/>
                  <a:pt x="2927180" y="4562776"/>
                </a:cubicBezTo>
                <a:cubicBezTo>
                  <a:pt x="3013212" y="4014628"/>
                  <a:pt x="1931665" y="3417318"/>
                  <a:pt x="1452342" y="3028944"/>
                </a:cubicBezTo>
                <a:cubicBezTo>
                  <a:pt x="973019" y="2640570"/>
                  <a:pt x="-265845" y="2729060"/>
                  <a:pt x="51245" y="2232531"/>
                </a:cubicBezTo>
                <a:cubicBezTo>
                  <a:pt x="368335" y="1736002"/>
                  <a:pt x="2108645" y="177589"/>
                  <a:pt x="3354884" y="49770"/>
                </a:cubicBezTo>
                <a:cubicBezTo>
                  <a:pt x="4601123" y="-78049"/>
                  <a:pt x="6484000" y="1433660"/>
                  <a:pt x="7528677" y="1465615"/>
                </a:cubicBezTo>
                <a:cubicBezTo>
                  <a:pt x="8573354" y="1497570"/>
                  <a:pt x="8863406" y="460267"/>
                  <a:pt x="9622948" y="241499"/>
                </a:cubicBezTo>
                <a:cubicBezTo>
                  <a:pt x="10382490" y="22731"/>
                  <a:pt x="11454207" y="-127211"/>
                  <a:pt x="12085929" y="153008"/>
                </a:cubicBezTo>
                <a:cubicBezTo>
                  <a:pt x="12717651" y="433227"/>
                  <a:pt x="13919645" y="1517234"/>
                  <a:pt x="13413284" y="1922815"/>
                </a:cubicBezTo>
                <a:cubicBezTo>
                  <a:pt x="12906923" y="2328396"/>
                  <a:pt x="10082606" y="2421802"/>
                  <a:pt x="9047761" y="2586492"/>
                </a:cubicBezTo>
                <a:cubicBezTo>
                  <a:pt x="8012916" y="2751182"/>
                  <a:pt x="7420523" y="2812634"/>
                  <a:pt x="7204213" y="2910957"/>
                </a:cubicBezTo>
                <a:cubicBezTo>
                  <a:pt x="6987903" y="3009280"/>
                  <a:pt x="7368903" y="3092854"/>
                  <a:pt x="7749903" y="3176428"/>
                </a:cubicBezTo>
              </a:path>
            </a:pathLst>
          </a:custGeom>
          <a:noFill/>
          <a:ln>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26" name="Picture 2">
            <a:extLst>
              <a:ext uri="{FF2B5EF4-FFF2-40B4-BE49-F238E27FC236}">
                <a16:creationId xmlns:a16="http://schemas.microsoft.com/office/drawing/2014/main" id="{6A8F2B1F-576D-4D75-866B-4F48AC2FF3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610" y="2010096"/>
            <a:ext cx="6276718" cy="4186571"/>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Заголовок 1">
            <a:extLst>
              <a:ext uri="{FF2B5EF4-FFF2-40B4-BE49-F238E27FC236}">
                <a16:creationId xmlns:a16="http://schemas.microsoft.com/office/drawing/2014/main" id="{389F6AD2-D430-4AF7-95B5-5FEFD4851316}"/>
              </a:ext>
            </a:extLst>
          </p:cNvPr>
          <p:cNvSpPr>
            <a:spLocks noGrp="1"/>
          </p:cNvSpPr>
          <p:nvPr>
            <p:ph type="ctrTitle"/>
          </p:nvPr>
        </p:nvSpPr>
        <p:spPr>
          <a:xfrm>
            <a:off x="854045" y="-461842"/>
            <a:ext cx="10483910" cy="2387600"/>
          </a:xfrm>
        </p:spPr>
        <p:txBody>
          <a:bodyPr>
            <a:normAutofit/>
          </a:bodyPr>
          <a:lstStyle/>
          <a:p>
            <a:r>
              <a:rPr lang="en-US" sz="5400" b="1" dirty="0">
                <a:solidFill>
                  <a:schemeClr val="accent1"/>
                </a:solidFill>
                <a:effectLst>
                  <a:outerShdw blurRad="38100" dist="38100" dir="2700000" algn="tl">
                    <a:srgbClr val="000000">
                      <a:alpha val="43137"/>
                    </a:srgbClr>
                  </a:outerShdw>
                </a:effectLst>
              </a:rPr>
              <a:t>The International Psychological Forum “Child in a digital world”, June 202</a:t>
            </a:r>
            <a:r>
              <a:rPr lang="ru-RU" sz="5400" b="1" dirty="0">
                <a:solidFill>
                  <a:schemeClr val="accent1"/>
                </a:solidFill>
                <a:effectLst>
                  <a:outerShdw blurRad="38100" dist="38100" dir="2700000" algn="tl">
                    <a:srgbClr val="000000">
                      <a:alpha val="43137"/>
                    </a:srgbClr>
                  </a:outerShdw>
                </a:effectLst>
              </a:rPr>
              <a:t>4</a:t>
            </a:r>
          </a:p>
        </p:txBody>
      </p:sp>
      <p:sp>
        <p:nvSpPr>
          <p:cNvPr id="4" name="Подзаголовок 2">
            <a:extLst>
              <a:ext uri="{FF2B5EF4-FFF2-40B4-BE49-F238E27FC236}">
                <a16:creationId xmlns:a16="http://schemas.microsoft.com/office/drawing/2014/main" id="{25D3F536-BF18-4BAB-96A3-9F6B40AB5310}"/>
              </a:ext>
            </a:extLst>
          </p:cNvPr>
          <p:cNvSpPr txBox="1">
            <a:spLocks/>
          </p:cNvSpPr>
          <p:nvPr/>
        </p:nvSpPr>
        <p:spPr>
          <a:xfrm>
            <a:off x="6352654" y="4768992"/>
            <a:ext cx="5556736" cy="1655762"/>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900" dirty="0" err="1">
                <a:solidFill>
                  <a:srgbClr val="000000"/>
                </a:solidFill>
                <a:ea typeface="Calibri" panose="020F0502020204030204" pitchFamily="34" charset="0"/>
                <a:cs typeface="Times New Roman" panose="02020603050405020304" pitchFamily="18" charset="0"/>
              </a:rPr>
              <a:t>Batenova</a:t>
            </a:r>
            <a:r>
              <a:rPr lang="en-US" sz="1900" dirty="0">
                <a:solidFill>
                  <a:srgbClr val="000000"/>
                </a:solidFill>
                <a:ea typeface="Calibri" panose="020F0502020204030204" pitchFamily="34" charset="0"/>
                <a:cs typeface="Times New Roman" panose="02020603050405020304" pitchFamily="18" charset="0"/>
              </a:rPr>
              <a:t> </a:t>
            </a:r>
            <a:r>
              <a:rPr lang="en-US" sz="1900" dirty="0" err="1">
                <a:solidFill>
                  <a:srgbClr val="000000"/>
                </a:solidFill>
                <a:ea typeface="Calibri" panose="020F0502020204030204" pitchFamily="34" charset="0"/>
                <a:cs typeface="Times New Roman" panose="02020603050405020304" pitchFamily="18" charset="0"/>
              </a:rPr>
              <a:t>Yu.V</a:t>
            </a:r>
            <a:r>
              <a:rPr lang="en-US" sz="1900" dirty="0">
                <a:solidFill>
                  <a:srgbClr val="000000"/>
                </a:solidFill>
                <a:ea typeface="Calibri" panose="020F0502020204030204" pitchFamily="34" charset="0"/>
                <a:cs typeface="Times New Roman" panose="02020603050405020304" pitchFamily="18" charset="0"/>
              </a:rPr>
              <a:t>., Ph.D. in Psychology</a:t>
            </a:r>
          </a:p>
          <a:p>
            <a:pPr algn="r"/>
            <a:r>
              <a:rPr lang="en-US" sz="1900" dirty="0" err="1">
                <a:solidFill>
                  <a:srgbClr val="000000"/>
                </a:solidFill>
                <a:ea typeface="Calibri" panose="020F0502020204030204" pitchFamily="34" charset="0"/>
                <a:cs typeface="Times New Roman" panose="02020603050405020304" pitchFamily="18" charset="0"/>
              </a:rPr>
              <a:t>Filippova</a:t>
            </a:r>
            <a:r>
              <a:rPr lang="en-US" sz="1900" dirty="0">
                <a:solidFill>
                  <a:srgbClr val="000000"/>
                </a:solidFill>
                <a:ea typeface="Calibri" panose="020F0502020204030204" pitchFamily="34" charset="0"/>
                <a:cs typeface="Times New Roman" panose="02020603050405020304" pitchFamily="18" charset="0"/>
              </a:rPr>
              <a:t> O.G., Doctor of Pedagogical Sciences</a:t>
            </a:r>
          </a:p>
          <a:p>
            <a:pPr algn="r"/>
            <a:r>
              <a:rPr lang="en-US" sz="1900" dirty="0">
                <a:solidFill>
                  <a:schemeClr val="accent1"/>
                </a:solidFill>
                <a:ea typeface="Calibri" panose="020F0502020204030204" pitchFamily="34" charset="0"/>
                <a:cs typeface="Times New Roman" panose="02020603050405020304" pitchFamily="18" charset="0"/>
              </a:rPr>
              <a:t>South Ural State University of Humanities and Pedagogy</a:t>
            </a:r>
            <a:endParaRPr lang="ru-RU" sz="1900" dirty="0">
              <a:solidFill>
                <a:schemeClr val="accent1"/>
              </a:solidFill>
              <a:ea typeface="Calibri" panose="020F0502020204030204" pitchFamily="34" charset="0"/>
              <a:cs typeface="Times New Roman" panose="02020603050405020304" pitchFamily="18" charset="0"/>
            </a:endParaRPr>
          </a:p>
          <a:p>
            <a:pPr algn="r"/>
            <a:r>
              <a:rPr lang="en-US" sz="1900" dirty="0">
                <a:solidFill>
                  <a:srgbClr val="000000"/>
                </a:solidFill>
                <a:ea typeface="Calibri" panose="020F0502020204030204" pitchFamily="34" charset="0"/>
                <a:cs typeface="Times New Roman" panose="02020603050405020304" pitchFamily="18" charset="0"/>
              </a:rPr>
              <a:t>Chelyabinsk, Russia </a:t>
            </a:r>
            <a:endParaRPr lang="ru-RU" sz="1900" dirty="0">
              <a:ea typeface="Calibri" panose="020F0502020204030204" pitchFamily="34" charset="0"/>
              <a:cs typeface="Times New Roman" panose="02020603050405020304" pitchFamily="18" charset="0"/>
            </a:endParaRPr>
          </a:p>
          <a:p>
            <a:endParaRPr lang="ru-RU" dirty="0"/>
          </a:p>
        </p:txBody>
      </p:sp>
      <p:sp>
        <p:nvSpPr>
          <p:cNvPr id="9" name="TextBox 8">
            <a:extLst>
              <a:ext uri="{FF2B5EF4-FFF2-40B4-BE49-F238E27FC236}">
                <a16:creationId xmlns:a16="http://schemas.microsoft.com/office/drawing/2014/main" id="{82A5A2F3-2C26-4256-9204-833CB0019759}"/>
              </a:ext>
            </a:extLst>
          </p:cNvPr>
          <p:cNvSpPr txBox="1"/>
          <p:nvPr/>
        </p:nvSpPr>
        <p:spPr>
          <a:xfrm>
            <a:off x="282610" y="6100214"/>
            <a:ext cx="6773158" cy="541751"/>
          </a:xfrm>
          <a:prstGeom prst="rect">
            <a:avLst/>
          </a:prstGeom>
          <a:noFill/>
        </p:spPr>
        <p:txBody>
          <a:bodyPr wrap="square">
            <a:spAutoFit/>
          </a:bodyPr>
          <a:lstStyle/>
          <a:p>
            <a:pPr algn="just">
              <a:lnSpc>
                <a:spcPct val="107000"/>
              </a:lnSpc>
              <a:spcAft>
                <a:spcPts val="800"/>
              </a:spcAft>
            </a:pPr>
            <a:r>
              <a:rPr lang="ru-RU" sz="14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Исследование выполнено при поддержке гранта Российского научного фонда № 23-28-10173,</a:t>
            </a:r>
            <a:r>
              <a:rPr lang="ru-RU" sz="1400" b="1"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ru-RU" sz="1400" i="1"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https://rscf.ru/project/23-28-10173/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0746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80F76BF-61F6-4D10-AC61-2B81474FD010}"/>
              </a:ext>
            </a:extLst>
          </p:cNvPr>
          <p:cNvSpPr>
            <a:spLocks noGrp="1"/>
          </p:cNvSpPr>
          <p:nvPr>
            <p:ph idx="1"/>
          </p:nvPr>
        </p:nvSpPr>
        <p:spPr>
          <a:xfrm>
            <a:off x="641251" y="910260"/>
            <a:ext cx="4746675" cy="5037480"/>
          </a:xfrm>
        </p:spPr>
        <p:txBody>
          <a:bodyPr>
            <a:normAutofit lnSpcReduction="10000"/>
          </a:bodyPr>
          <a:lstStyle/>
          <a:p>
            <a:pPr marL="0" indent="450000" algn="just">
              <a:buNone/>
            </a:pPr>
            <a:r>
              <a:rPr lang="en-US" sz="2200" dirty="0">
                <a:effectLst/>
                <a:ea typeface="Times New Roman" panose="02020603050405020304" pitchFamily="18" charset="0"/>
                <a:cs typeface="Times New Roman" panose="02020603050405020304" pitchFamily="18" charset="0"/>
              </a:rPr>
              <a:t>On the one hand, this does not contradict the natural course of events, since the game is the leading activity in preschool age. However, </a:t>
            </a:r>
            <a:r>
              <a:rPr lang="en-US" sz="2200" b="1" dirty="0">
                <a:solidFill>
                  <a:srgbClr val="00B050"/>
                </a:solidFill>
                <a:effectLst/>
                <a:ea typeface="Times New Roman" panose="02020603050405020304" pitchFamily="18" charset="0"/>
                <a:cs typeface="Times New Roman" panose="02020603050405020304" pitchFamily="18" charset="0"/>
              </a:rPr>
              <a:t>the game should also contain educational content that does not contradict the features of the child's not yet formed psyche</a:t>
            </a:r>
            <a:r>
              <a:rPr lang="en-US" sz="2200" dirty="0">
                <a:effectLst/>
                <a:ea typeface="Times New Roman" panose="02020603050405020304" pitchFamily="18" charset="0"/>
                <a:cs typeface="Times New Roman" panose="02020603050405020304" pitchFamily="18" charset="0"/>
              </a:rPr>
              <a:t>. On the other hand, the modern world is oversaturated with information and a more correct solution here is to start learning to select only the right ones from preschool age. This leads many modern scientists to say that </a:t>
            </a:r>
            <a:r>
              <a:rPr lang="en-US" sz="2200" b="1" dirty="0">
                <a:solidFill>
                  <a:srgbClr val="00B050"/>
                </a:solidFill>
                <a:effectLst/>
                <a:ea typeface="Times New Roman" panose="02020603050405020304" pitchFamily="18" charset="0"/>
                <a:cs typeface="Times New Roman" panose="02020603050405020304" pitchFamily="18" charset="0"/>
              </a:rPr>
              <a:t>research activity is already on a par or even predominates over gaming in aspects of the activities and development of modern children</a:t>
            </a:r>
            <a:r>
              <a:rPr lang="en-US" sz="2200" dirty="0">
                <a:effectLst/>
                <a:ea typeface="Times New Roman" panose="02020603050405020304" pitchFamily="18" charset="0"/>
                <a:cs typeface="Times New Roman" panose="02020603050405020304" pitchFamily="18" charset="0"/>
              </a:rPr>
              <a:t>.</a:t>
            </a:r>
            <a:endParaRPr lang="ru-RU" sz="2200" dirty="0">
              <a:effectLst/>
              <a:ea typeface="Calibri" panose="020F0502020204030204" pitchFamily="34" charset="0"/>
              <a:cs typeface="Times New Roman" panose="02020603050405020304" pitchFamily="18" charset="0"/>
            </a:endParaRPr>
          </a:p>
          <a:p>
            <a:endParaRPr lang="ru-RU" dirty="0"/>
          </a:p>
        </p:txBody>
      </p:sp>
      <p:sp>
        <p:nvSpPr>
          <p:cNvPr id="5" name="TextBox 4">
            <a:extLst>
              <a:ext uri="{FF2B5EF4-FFF2-40B4-BE49-F238E27FC236}">
                <a16:creationId xmlns:a16="http://schemas.microsoft.com/office/drawing/2014/main" id="{20C21084-9CEE-4843-8CC2-BAF2FBADA986}"/>
              </a:ext>
            </a:extLst>
          </p:cNvPr>
          <p:cNvSpPr txBox="1"/>
          <p:nvPr/>
        </p:nvSpPr>
        <p:spPr>
          <a:xfrm>
            <a:off x="6274191" y="910260"/>
            <a:ext cx="5121814" cy="4832092"/>
          </a:xfrm>
          <a:prstGeom prst="rect">
            <a:avLst/>
          </a:prstGeom>
          <a:noFill/>
        </p:spPr>
        <p:txBody>
          <a:bodyPr wrap="square">
            <a:spAutoFit/>
          </a:bodyPr>
          <a:lstStyle/>
          <a:p>
            <a:pPr indent="449580" algn="just"/>
            <a:r>
              <a:rPr lang="en-US" sz="2200" dirty="0">
                <a:effectLst/>
                <a:ea typeface="Times New Roman" panose="02020603050405020304" pitchFamily="18" charset="0"/>
                <a:cs typeface="Times New Roman" panose="02020603050405020304" pitchFamily="18" charset="0"/>
              </a:rPr>
              <a:t>So, to highlight the part of the statement that information technologies in teaching and the development of social emotions complement each other, we have selected several «keys»:</a:t>
            </a:r>
            <a:endParaRPr lang="ru-RU" sz="2200" dirty="0">
              <a:effectLst/>
              <a:ea typeface="Calibri" panose="020F0502020204030204" pitchFamily="34" charset="0"/>
              <a:cs typeface="Times New Roman" panose="02020603050405020304" pitchFamily="18" charset="0"/>
            </a:endParaRPr>
          </a:p>
          <a:p>
            <a:pPr marL="342900" lvl="0" indent="-342900" algn="just">
              <a:buFont typeface="+mj-lt"/>
              <a:buAutoNum type="arabicPeriod"/>
            </a:pPr>
            <a:r>
              <a:rPr lang="en-US" sz="2200" b="1" dirty="0">
                <a:solidFill>
                  <a:srgbClr val="00B050"/>
                </a:solidFill>
                <a:effectLst/>
                <a:ea typeface="Times New Roman" panose="02020603050405020304" pitchFamily="18" charset="0"/>
                <a:cs typeface="Times New Roman" panose="02020603050405020304" pitchFamily="18" charset="0"/>
              </a:rPr>
              <a:t>Competently structured educational process in the preschool taking into account the use of smart devices;</a:t>
            </a:r>
            <a:endParaRPr lang="ru-RU" sz="2200" b="1" dirty="0">
              <a:solidFill>
                <a:srgbClr val="00B050"/>
              </a:solidFill>
              <a:effectLst/>
              <a:ea typeface="Calibri" panose="020F0502020204030204" pitchFamily="34" charset="0"/>
              <a:cs typeface="Times New Roman" panose="02020603050405020304" pitchFamily="18" charset="0"/>
            </a:endParaRPr>
          </a:p>
          <a:p>
            <a:pPr marL="342900" lvl="0" indent="-342900" algn="just">
              <a:buFont typeface="+mj-lt"/>
              <a:buAutoNum type="arabicPeriod"/>
            </a:pPr>
            <a:r>
              <a:rPr lang="en-US" sz="2200" b="1" dirty="0">
                <a:solidFill>
                  <a:srgbClr val="00B050"/>
                </a:solidFill>
                <a:effectLst/>
                <a:ea typeface="Times New Roman" panose="02020603050405020304" pitchFamily="18" charset="0"/>
                <a:cs typeface="Times New Roman" panose="02020603050405020304" pitchFamily="18" charset="0"/>
              </a:rPr>
              <a:t>Psychological and pedagogical support of the family, in particular on the use of digital devices by the child;</a:t>
            </a:r>
            <a:endParaRPr lang="ru-RU" sz="2200" b="1" dirty="0">
              <a:solidFill>
                <a:srgbClr val="00B050"/>
              </a:solidFill>
              <a:effectLst/>
              <a:ea typeface="Calibri" panose="020F0502020204030204" pitchFamily="34" charset="0"/>
              <a:cs typeface="Times New Roman" panose="02020603050405020304" pitchFamily="18" charset="0"/>
            </a:endParaRPr>
          </a:p>
          <a:p>
            <a:pPr marL="342900" lvl="0" indent="-342900" algn="just">
              <a:buFont typeface="+mj-lt"/>
              <a:buAutoNum type="arabicPeriod"/>
            </a:pPr>
            <a:r>
              <a:rPr lang="en-US" sz="2200" b="1" dirty="0">
                <a:solidFill>
                  <a:srgbClr val="00B050"/>
                </a:solidFill>
                <a:effectLst/>
                <a:ea typeface="Times New Roman" panose="02020603050405020304" pitchFamily="18" charset="0"/>
                <a:cs typeface="Times New Roman" panose="02020603050405020304" pitchFamily="18" charset="0"/>
              </a:rPr>
              <a:t>Active organization of leisure, research activities for children, taking into account the use of digital devices.</a:t>
            </a:r>
            <a:endParaRPr lang="ru-RU" sz="2200" b="1" dirty="0">
              <a:solidFill>
                <a:srgbClr val="00B050"/>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4318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07E5208-F335-4CBE-93B3-0EED7D9B655C}"/>
              </a:ext>
            </a:extLst>
          </p:cNvPr>
          <p:cNvSpPr>
            <a:spLocks noGrp="1"/>
          </p:cNvSpPr>
          <p:nvPr>
            <p:ph idx="1"/>
          </p:nvPr>
        </p:nvSpPr>
        <p:spPr>
          <a:xfrm>
            <a:off x="623081" y="1369529"/>
            <a:ext cx="10945837" cy="4991137"/>
          </a:xfrm>
        </p:spPr>
        <p:txBody>
          <a:bodyPr/>
          <a:lstStyle/>
          <a:p>
            <a:pPr marL="0" indent="0" algn="just">
              <a:buNone/>
            </a:pPr>
            <a:r>
              <a:rPr lang="en-US" dirty="0">
                <a:effectLst/>
                <a:ea typeface="Times New Roman" panose="02020603050405020304" pitchFamily="18" charset="0"/>
                <a:cs typeface="Times New Roman" panose="02020603050405020304" pitchFamily="18" charset="0"/>
              </a:rPr>
              <a:t>So, taking into account the competently structured work of the teacher and the preschool as a whole, our practical recommendations are aimed at helping parents organize their child's leisure time:</a:t>
            </a:r>
          </a:p>
          <a:p>
            <a:pPr marL="0" indent="0" algn="just">
              <a:buNone/>
            </a:pPr>
            <a:endParaRPr lang="en-US" sz="2200" dirty="0">
              <a:effectLst/>
              <a:ea typeface="Times New Roman" panose="02020603050405020304" pitchFamily="18" charset="0"/>
              <a:cs typeface="Times New Roman" panose="02020603050405020304" pitchFamily="18" charset="0"/>
            </a:endParaRPr>
          </a:p>
          <a:p>
            <a:pPr lvl="0" algn="just">
              <a:lnSpc>
                <a:spcPct val="100000"/>
              </a:lnSpc>
              <a:spcBef>
                <a:spcPts val="0"/>
              </a:spcBef>
              <a:buFont typeface="Wingdings" panose="05000000000000000000" pitchFamily="2" charset="2"/>
              <a:buChar char="ü"/>
            </a:pPr>
            <a:r>
              <a:rPr lang="en-US" sz="2200" b="1" dirty="0">
                <a:solidFill>
                  <a:srgbClr val="00B050"/>
                </a:solidFill>
                <a:effectLst/>
                <a:ea typeface="Times New Roman" panose="02020603050405020304" pitchFamily="18" charset="0"/>
                <a:cs typeface="Times New Roman" panose="02020603050405020304" pitchFamily="18" charset="0"/>
              </a:rPr>
              <a:t>Remember about the «golden mean». </a:t>
            </a:r>
            <a:r>
              <a:rPr lang="en-US" sz="2200" dirty="0">
                <a:effectLst/>
                <a:ea typeface="Times New Roman" panose="02020603050405020304" pitchFamily="18" charset="0"/>
                <a:cs typeface="Times New Roman" panose="02020603050405020304" pitchFamily="18" charset="0"/>
              </a:rPr>
              <a:t>It is important to saturate the child's leisure time with direct contact with the real world and gradually introduce him to the virtual;</a:t>
            </a:r>
            <a:endParaRPr lang="ru-RU" sz="2200" dirty="0">
              <a:effectLst/>
              <a:ea typeface="Calibri" panose="020F0502020204030204" pitchFamily="34" charset="0"/>
              <a:cs typeface="Times New Roman" panose="02020603050405020304" pitchFamily="18" charset="0"/>
            </a:endParaRPr>
          </a:p>
          <a:p>
            <a:pPr lvl="0" algn="just">
              <a:lnSpc>
                <a:spcPct val="100000"/>
              </a:lnSpc>
              <a:spcBef>
                <a:spcPts val="0"/>
              </a:spcBef>
              <a:buFont typeface="Wingdings" panose="05000000000000000000" pitchFamily="2" charset="2"/>
              <a:buChar char="ü"/>
            </a:pPr>
            <a:endParaRPr lang="en-US" sz="2200" dirty="0">
              <a:effectLst/>
              <a:ea typeface="Times New Roman" panose="02020603050405020304" pitchFamily="18" charset="0"/>
              <a:cs typeface="Times New Roman" panose="02020603050405020304" pitchFamily="18" charset="0"/>
            </a:endParaRPr>
          </a:p>
          <a:p>
            <a:pPr lvl="0" algn="just">
              <a:lnSpc>
                <a:spcPct val="100000"/>
              </a:lnSpc>
              <a:spcBef>
                <a:spcPts val="0"/>
              </a:spcBef>
              <a:buFont typeface="Wingdings" panose="05000000000000000000" pitchFamily="2" charset="2"/>
              <a:buChar char="ü"/>
            </a:pPr>
            <a:r>
              <a:rPr lang="en-US" sz="2200" b="1" dirty="0">
                <a:solidFill>
                  <a:srgbClr val="00B050"/>
                </a:solidFill>
                <a:effectLst/>
                <a:ea typeface="Times New Roman" panose="02020603050405020304" pitchFamily="18" charset="0"/>
                <a:cs typeface="Times New Roman" panose="02020603050405020304" pitchFamily="18" charset="0"/>
              </a:rPr>
              <a:t>Arrange walks, a family picnic, visit museums and theaters. </a:t>
            </a:r>
            <a:r>
              <a:rPr lang="en-US" sz="2200" dirty="0">
                <a:effectLst/>
                <a:ea typeface="Times New Roman" panose="02020603050405020304" pitchFamily="18" charset="0"/>
                <a:cs typeface="Times New Roman" panose="02020603050405020304" pitchFamily="18" charset="0"/>
              </a:rPr>
              <a:t>The experience of watching will help the child not to perceive the computer as the main and only source of information;</a:t>
            </a:r>
            <a:endParaRPr lang="ru-RU" sz="2200" dirty="0">
              <a:effectLst/>
              <a:ea typeface="Calibri" panose="020F0502020204030204" pitchFamily="34" charset="0"/>
              <a:cs typeface="Times New Roman" panose="02020603050405020304" pitchFamily="18" charset="0"/>
            </a:endParaRPr>
          </a:p>
          <a:p>
            <a:pPr lvl="0" algn="just">
              <a:lnSpc>
                <a:spcPct val="100000"/>
              </a:lnSpc>
              <a:spcBef>
                <a:spcPts val="0"/>
              </a:spcBef>
              <a:spcAft>
                <a:spcPts val="800"/>
              </a:spcAft>
              <a:buFont typeface="Wingdings" panose="05000000000000000000" pitchFamily="2" charset="2"/>
              <a:buChar char="ü"/>
            </a:pPr>
            <a:endParaRPr lang="en-US" sz="2200" dirty="0">
              <a:effectLst/>
              <a:ea typeface="Times New Roman" panose="02020603050405020304" pitchFamily="18" charset="0"/>
              <a:cs typeface="Times New Roman" panose="02020603050405020304" pitchFamily="18" charset="0"/>
            </a:endParaRPr>
          </a:p>
          <a:p>
            <a:pPr lvl="0" algn="just">
              <a:lnSpc>
                <a:spcPct val="100000"/>
              </a:lnSpc>
              <a:spcBef>
                <a:spcPts val="0"/>
              </a:spcBef>
              <a:spcAft>
                <a:spcPts val="800"/>
              </a:spcAft>
              <a:buFont typeface="Wingdings" panose="05000000000000000000" pitchFamily="2" charset="2"/>
              <a:buChar char="ü"/>
            </a:pPr>
            <a:r>
              <a:rPr lang="en-US" sz="2200" b="1" dirty="0">
                <a:solidFill>
                  <a:srgbClr val="00B050"/>
                </a:solidFill>
                <a:effectLst/>
                <a:ea typeface="Times New Roman" panose="02020603050405020304" pitchFamily="18" charset="0"/>
                <a:cs typeface="Times New Roman" panose="02020603050405020304" pitchFamily="18" charset="0"/>
              </a:rPr>
              <a:t>Organize joint activities (drawing, modeling, flower breeding, animal care, etc.).</a:t>
            </a:r>
            <a:r>
              <a:rPr lang="en-US" sz="2200" dirty="0">
                <a:effectLst/>
                <a:ea typeface="Times New Roman" panose="02020603050405020304" pitchFamily="18" charset="0"/>
                <a:cs typeface="Times New Roman" panose="02020603050405020304" pitchFamily="18" charset="0"/>
              </a:rPr>
              <a:t> The child's research activities will be concentrated in the real world, and the virtual world will remain just an assistant that does not require a lot of time;</a:t>
            </a:r>
            <a:endParaRPr lang="ru-RU" sz="2200" dirty="0">
              <a:effectLst/>
              <a:ea typeface="Calibri" panose="020F0502020204030204" pitchFamily="34" charset="0"/>
              <a:cs typeface="Times New Roman" panose="02020603050405020304" pitchFamily="18" charset="0"/>
            </a:endParaRPr>
          </a:p>
          <a:p>
            <a:pPr marL="0" indent="0">
              <a:buNone/>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TextBox 3">
            <a:extLst>
              <a:ext uri="{FF2B5EF4-FFF2-40B4-BE49-F238E27FC236}">
                <a16:creationId xmlns:a16="http://schemas.microsoft.com/office/drawing/2014/main" id="{227971BD-9617-4D93-BF9B-6A532B78D37A}"/>
              </a:ext>
            </a:extLst>
          </p:cNvPr>
          <p:cNvSpPr txBox="1"/>
          <p:nvPr/>
        </p:nvSpPr>
        <p:spPr>
          <a:xfrm>
            <a:off x="239150" y="267285"/>
            <a:ext cx="4684541" cy="830997"/>
          </a:xfrm>
          <a:prstGeom prst="rect">
            <a:avLst/>
          </a:prstGeom>
          <a:noFill/>
        </p:spPr>
        <p:txBody>
          <a:bodyPr wrap="square" rtlCol="0">
            <a:spAutoFit/>
          </a:bodyPr>
          <a:lstStyle/>
          <a:p>
            <a:r>
              <a:rPr lang="en-US" sz="4800" b="1" dirty="0">
                <a:solidFill>
                  <a:schemeClr val="accent1"/>
                </a:solidFill>
                <a:effectLst>
                  <a:outerShdw blurRad="38100" dist="38100" dir="2700000" algn="tl">
                    <a:srgbClr val="000000">
                      <a:alpha val="43137"/>
                    </a:srgbClr>
                  </a:outerShdw>
                </a:effectLst>
                <a:latin typeface="+mj-lt"/>
                <a:ea typeface="+mj-ea"/>
                <a:cs typeface="+mj-cs"/>
              </a:rPr>
              <a:t>Recommendations</a:t>
            </a:r>
            <a:r>
              <a:rPr lang="en-US" dirty="0"/>
              <a:t> </a:t>
            </a:r>
            <a:endParaRPr lang="ru-RU" dirty="0"/>
          </a:p>
        </p:txBody>
      </p:sp>
    </p:spTree>
    <p:extLst>
      <p:ext uri="{BB962C8B-B14F-4D97-AF65-F5344CB8AC3E}">
        <p14:creationId xmlns:p14="http://schemas.microsoft.com/office/powerpoint/2010/main" val="1246825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9141BA8-F8AB-4D88-9442-72E5E22769C1}"/>
              </a:ext>
            </a:extLst>
          </p:cNvPr>
          <p:cNvSpPr>
            <a:spLocks noGrp="1"/>
          </p:cNvSpPr>
          <p:nvPr>
            <p:ph idx="1"/>
          </p:nvPr>
        </p:nvSpPr>
        <p:spPr>
          <a:xfrm>
            <a:off x="749691" y="1838727"/>
            <a:ext cx="10692618" cy="5375105"/>
          </a:xfrm>
        </p:spPr>
        <p:txBody>
          <a:bodyPr>
            <a:normAutofit/>
          </a:bodyPr>
          <a:lstStyle/>
          <a:p>
            <a:pPr lvl="0" algn="just">
              <a:lnSpc>
                <a:spcPct val="110000"/>
              </a:lnSpc>
              <a:spcBef>
                <a:spcPts val="0"/>
              </a:spcBef>
              <a:buFont typeface="Wingdings" panose="05000000000000000000" pitchFamily="2" charset="2"/>
              <a:buChar char="ü"/>
            </a:pPr>
            <a:r>
              <a:rPr lang="en-US" sz="2200" b="1" dirty="0">
                <a:solidFill>
                  <a:srgbClr val="00B050"/>
                </a:solidFill>
                <a:effectLst/>
                <a:ea typeface="Times New Roman" panose="02020603050405020304" pitchFamily="18" charset="0"/>
                <a:cs typeface="Times New Roman" panose="02020603050405020304" pitchFamily="18" charset="0"/>
              </a:rPr>
              <a:t>When you see that the child can subordinate motives, give him the opportunity to choose. </a:t>
            </a:r>
            <a:r>
              <a:rPr lang="en-US" sz="2200" dirty="0">
                <a:effectLst/>
                <a:ea typeface="Times New Roman" panose="02020603050405020304" pitchFamily="18" charset="0"/>
                <a:cs typeface="Times New Roman" panose="02020603050405020304" pitchFamily="18" charset="0"/>
              </a:rPr>
              <a:t>If there is a need to find something on the Internet, study, play, then it is important to trust your child and show that his opinion is taken into account. With this attitude, the child himself can be aware of the limits of his activity at the computer and be an active subject of activity. </a:t>
            </a:r>
            <a:endParaRPr lang="en-US" sz="2200" dirty="0">
              <a:ea typeface="Times New Roman" panose="02020603050405020304" pitchFamily="18" charset="0"/>
              <a:cs typeface="Times New Roman" panose="02020603050405020304" pitchFamily="18" charset="0"/>
            </a:endParaRPr>
          </a:p>
          <a:p>
            <a:pPr lvl="0" algn="just">
              <a:lnSpc>
                <a:spcPct val="110000"/>
              </a:lnSpc>
              <a:spcBef>
                <a:spcPts val="0"/>
              </a:spcBef>
              <a:buFont typeface="Wingdings" panose="05000000000000000000" pitchFamily="2" charset="2"/>
              <a:buChar char="ü"/>
            </a:pPr>
            <a:endParaRPr lang="en-US" sz="2200" dirty="0">
              <a:effectLst/>
              <a:ea typeface="Times New Roman" panose="02020603050405020304" pitchFamily="18" charset="0"/>
              <a:cs typeface="Times New Roman" panose="02020603050405020304" pitchFamily="18" charset="0"/>
            </a:endParaRPr>
          </a:p>
          <a:p>
            <a:pPr lvl="0" algn="just">
              <a:lnSpc>
                <a:spcPct val="110000"/>
              </a:lnSpc>
              <a:spcBef>
                <a:spcPts val="0"/>
              </a:spcBef>
              <a:buFont typeface="Wingdings" panose="05000000000000000000" pitchFamily="2" charset="2"/>
              <a:buChar char="ü"/>
            </a:pPr>
            <a:r>
              <a:rPr lang="en-US" sz="2200" b="1" dirty="0">
                <a:solidFill>
                  <a:srgbClr val="00B050"/>
                </a:solidFill>
                <a:effectLst/>
                <a:ea typeface="Times New Roman" panose="02020603050405020304" pitchFamily="18" charset="0"/>
                <a:cs typeface="Times New Roman" panose="02020603050405020304" pitchFamily="18" charset="0"/>
              </a:rPr>
              <a:t>Parents are the greatest authority for a child.</a:t>
            </a:r>
            <a:r>
              <a:rPr lang="en-US" sz="2200" dirty="0">
                <a:effectLst/>
                <a:ea typeface="Times New Roman" panose="02020603050405020304" pitchFamily="18" charset="0"/>
                <a:cs typeface="Times New Roman" panose="02020603050405020304" pitchFamily="18" charset="0"/>
              </a:rPr>
              <a:t> Be ready to show an example of an adult who knows how to allocate his time;</a:t>
            </a:r>
            <a:endParaRPr lang="ru-RU" sz="2200" dirty="0">
              <a:effectLst/>
              <a:ea typeface="Calibri" panose="020F0502020204030204" pitchFamily="34" charset="0"/>
              <a:cs typeface="Times New Roman" panose="02020603050405020304" pitchFamily="18" charset="0"/>
            </a:endParaRPr>
          </a:p>
          <a:p>
            <a:pPr lvl="0" algn="just">
              <a:lnSpc>
                <a:spcPct val="110000"/>
              </a:lnSpc>
              <a:spcBef>
                <a:spcPts val="0"/>
              </a:spcBef>
              <a:buFont typeface="Wingdings" panose="05000000000000000000" pitchFamily="2" charset="2"/>
              <a:buChar char="ü"/>
            </a:pPr>
            <a:endParaRPr lang="en-US" sz="2200" dirty="0">
              <a:effectLst/>
              <a:ea typeface="Times New Roman" panose="02020603050405020304" pitchFamily="18" charset="0"/>
              <a:cs typeface="Times New Roman" panose="02020603050405020304" pitchFamily="18" charset="0"/>
            </a:endParaRPr>
          </a:p>
          <a:p>
            <a:pPr lvl="0" algn="just">
              <a:lnSpc>
                <a:spcPct val="110000"/>
              </a:lnSpc>
              <a:spcBef>
                <a:spcPts val="0"/>
              </a:spcBef>
              <a:buFont typeface="Wingdings" panose="05000000000000000000" pitchFamily="2" charset="2"/>
              <a:buChar char="ü"/>
            </a:pPr>
            <a:r>
              <a:rPr lang="en-US" sz="2200" b="1" dirty="0">
                <a:solidFill>
                  <a:srgbClr val="00B050"/>
                </a:solidFill>
                <a:effectLst/>
                <a:ea typeface="Times New Roman" panose="02020603050405020304" pitchFamily="18" charset="0"/>
                <a:cs typeface="Times New Roman" panose="02020603050405020304" pitchFamily="18" charset="0"/>
              </a:rPr>
              <a:t>Talk more with your child, create an emotionally safe environment for personal development.</a:t>
            </a:r>
            <a:r>
              <a:rPr lang="en-US" sz="2200" dirty="0">
                <a:effectLst/>
                <a:ea typeface="Times New Roman" panose="02020603050405020304" pitchFamily="18" charset="0"/>
                <a:cs typeface="Times New Roman" panose="02020603050405020304" pitchFamily="18" charset="0"/>
              </a:rPr>
              <a:t> Show that talking about the dangers of digital devices is not a ban in order to anger a child, but an attempt to negotiate and take care of him.</a:t>
            </a:r>
            <a:endParaRPr lang="ru-RU" sz="2200" dirty="0">
              <a:effectLst/>
              <a:ea typeface="Calibri" panose="020F0502020204030204" pitchFamily="34" charset="0"/>
              <a:cs typeface="Times New Roman" panose="02020603050405020304" pitchFamily="18" charset="0"/>
            </a:endParaRPr>
          </a:p>
          <a:p>
            <a:endParaRPr lang="ru-RU" dirty="0"/>
          </a:p>
        </p:txBody>
      </p:sp>
      <p:sp>
        <p:nvSpPr>
          <p:cNvPr id="6" name="TextBox 5">
            <a:extLst>
              <a:ext uri="{FF2B5EF4-FFF2-40B4-BE49-F238E27FC236}">
                <a16:creationId xmlns:a16="http://schemas.microsoft.com/office/drawing/2014/main" id="{444B1895-8CBB-4028-93E7-F871AEC1FC9A}"/>
              </a:ext>
            </a:extLst>
          </p:cNvPr>
          <p:cNvSpPr txBox="1"/>
          <p:nvPr/>
        </p:nvSpPr>
        <p:spPr>
          <a:xfrm>
            <a:off x="257907" y="170593"/>
            <a:ext cx="5598942" cy="1569660"/>
          </a:xfrm>
          <a:prstGeom prst="rect">
            <a:avLst/>
          </a:prstGeom>
          <a:noFill/>
        </p:spPr>
        <p:txBody>
          <a:bodyPr wrap="square" rtlCol="0">
            <a:spAutoFit/>
          </a:bodyPr>
          <a:lstStyle/>
          <a:p>
            <a:r>
              <a:rPr lang="en-US" sz="4800" b="1" dirty="0">
                <a:solidFill>
                  <a:schemeClr val="accent1"/>
                </a:solidFill>
                <a:effectLst>
                  <a:outerShdw blurRad="38100" dist="38100" dir="2700000" algn="tl">
                    <a:srgbClr val="000000">
                      <a:alpha val="43137"/>
                    </a:srgbClr>
                  </a:outerShdw>
                </a:effectLst>
                <a:latin typeface="+mj-lt"/>
                <a:ea typeface="+mj-ea"/>
                <a:cs typeface="+mj-cs"/>
              </a:rPr>
              <a:t>Continuation of the recommendations</a:t>
            </a:r>
            <a:r>
              <a:rPr lang="en-US" dirty="0"/>
              <a:t> </a:t>
            </a:r>
            <a:endParaRPr lang="ru-RU" dirty="0"/>
          </a:p>
        </p:txBody>
      </p:sp>
    </p:spTree>
    <p:extLst>
      <p:ext uri="{BB962C8B-B14F-4D97-AF65-F5344CB8AC3E}">
        <p14:creationId xmlns:p14="http://schemas.microsoft.com/office/powerpoint/2010/main" val="1158002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олилиния: фигура 3">
            <a:extLst>
              <a:ext uri="{FF2B5EF4-FFF2-40B4-BE49-F238E27FC236}">
                <a16:creationId xmlns:a16="http://schemas.microsoft.com/office/drawing/2014/main" id="{3754CD2A-E2D1-454B-80DF-03578D748A74}"/>
              </a:ext>
            </a:extLst>
          </p:cNvPr>
          <p:cNvSpPr/>
          <p:nvPr/>
        </p:nvSpPr>
        <p:spPr>
          <a:xfrm>
            <a:off x="-484645" y="-126609"/>
            <a:ext cx="13286903" cy="7161054"/>
          </a:xfrm>
          <a:custGeom>
            <a:avLst/>
            <a:gdLst>
              <a:gd name="connsiteX0" fmla="*/ 864473 w 13286903"/>
              <a:gd name="connsiteY0" fmla="*/ 0 h 7161054"/>
              <a:gd name="connsiteX1" fmla="*/ 1835143 w 13286903"/>
              <a:gd name="connsiteY1" fmla="*/ 407963 h 7161054"/>
              <a:gd name="connsiteX2" fmla="*/ 5464608 w 13286903"/>
              <a:gd name="connsiteY2" fmla="*/ 225083 h 7161054"/>
              <a:gd name="connsiteX3" fmla="*/ 5900707 w 13286903"/>
              <a:gd name="connsiteY3" fmla="*/ 1125415 h 7161054"/>
              <a:gd name="connsiteX4" fmla="*/ 4493937 w 13286903"/>
              <a:gd name="connsiteY4" fmla="*/ 1252024 h 7161054"/>
              <a:gd name="connsiteX5" fmla="*/ 2299377 w 13286903"/>
              <a:gd name="connsiteY5" fmla="*/ 1237957 h 7161054"/>
              <a:gd name="connsiteX6" fmla="*/ 1384977 w 13286903"/>
              <a:gd name="connsiteY6" fmla="*/ 1336431 h 7161054"/>
              <a:gd name="connsiteX7" fmla="*/ 920743 w 13286903"/>
              <a:gd name="connsiteY7" fmla="*/ 3671667 h 7161054"/>
              <a:gd name="connsiteX8" fmla="*/ 2721408 w 13286903"/>
              <a:gd name="connsiteY8" fmla="*/ 3657600 h 7161054"/>
              <a:gd name="connsiteX9" fmla="*/ 2566663 w 13286903"/>
              <a:gd name="connsiteY9" fmla="*/ 5387926 h 7161054"/>
              <a:gd name="connsiteX10" fmla="*/ 6343 w 13286903"/>
              <a:gd name="connsiteY10" fmla="*/ 5852160 h 7161054"/>
              <a:gd name="connsiteX11" fmla="*/ 1877347 w 13286903"/>
              <a:gd name="connsiteY11" fmla="*/ 4614203 h 7161054"/>
              <a:gd name="connsiteX12" fmla="*/ 3059033 w 13286903"/>
              <a:gd name="connsiteY12" fmla="*/ 7005711 h 7161054"/>
              <a:gd name="connsiteX13" fmla="*/ 6224263 w 13286903"/>
              <a:gd name="connsiteY13" fmla="*/ 6541477 h 7161054"/>
              <a:gd name="connsiteX14" fmla="*/ 11063550 w 13286903"/>
              <a:gd name="connsiteY14" fmla="*/ 3418449 h 7161054"/>
              <a:gd name="connsiteX15" fmla="*/ 12357777 w 13286903"/>
              <a:gd name="connsiteY15" fmla="*/ 5261317 h 7161054"/>
              <a:gd name="connsiteX16" fmla="*/ 11668460 w 13286903"/>
              <a:gd name="connsiteY16" fmla="*/ 6457071 h 7161054"/>
              <a:gd name="connsiteX17" fmla="*/ 11724731 w 13286903"/>
              <a:gd name="connsiteY17" fmla="*/ 3657600 h 7161054"/>
              <a:gd name="connsiteX18" fmla="*/ 13258110 w 13286903"/>
              <a:gd name="connsiteY18" fmla="*/ 2011680 h 7161054"/>
              <a:gd name="connsiteX19" fmla="*/ 12540657 w 13286903"/>
              <a:gd name="connsiteY19" fmla="*/ 815926 h 7161054"/>
              <a:gd name="connsiteX20" fmla="*/ 10317962 w 13286903"/>
              <a:gd name="connsiteY20" fmla="*/ 731520 h 7161054"/>
              <a:gd name="connsiteX21" fmla="*/ 8868990 w 13286903"/>
              <a:gd name="connsiteY21" fmla="*/ 914400 h 7161054"/>
              <a:gd name="connsiteX22" fmla="*/ 7940522 w 13286903"/>
              <a:gd name="connsiteY22" fmla="*/ 28135 h 716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3286903" h="7161054">
                <a:moveTo>
                  <a:pt x="864473" y="0"/>
                </a:moveTo>
                <a:cubicBezTo>
                  <a:pt x="966463" y="185224"/>
                  <a:pt x="1068454" y="370449"/>
                  <a:pt x="1835143" y="407963"/>
                </a:cubicBezTo>
                <a:cubicBezTo>
                  <a:pt x="2601832" y="445477"/>
                  <a:pt x="4787014" y="105508"/>
                  <a:pt x="5464608" y="225083"/>
                </a:cubicBezTo>
                <a:cubicBezTo>
                  <a:pt x="6142202" y="344658"/>
                  <a:pt x="6062486" y="954258"/>
                  <a:pt x="5900707" y="1125415"/>
                </a:cubicBezTo>
                <a:cubicBezTo>
                  <a:pt x="5738929" y="1296572"/>
                  <a:pt x="5094159" y="1233267"/>
                  <a:pt x="4493937" y="1252024"/>
                </a:cubicBezTo>
                <a:cubicBezTo>
                  <a:pt x="3893715" y="1270781"/>
                  <a:pt x="2817537" y="1223889"/>
                  <a:pt x="2299377" y="1237957"/>
                </a:cubicBezTo>
                <a:cubicBezTo>
                  <a:pt x="1781217" y="1252025"/>
                  <a:pt x="1614749" y="930813"/>
                  <a:pt x="1384977" y="1336431"/>
                </a:cubicBezTo>
                <a:cubicBezTo>
                  <a:pt x="1155205" y="1742049"/>
                  <a:pt x="698005" y="3284806"/>
                  <a:pt x="920743" y="3671667"/>
                </a:cubicBezTo>
                <a:cubicBezTo>
                  <a:pt x="1143481" y="4058528"/>
                  <a:pt x="2447088" y="3371557"/>
                  <a:pt x="2721408" y="3657600"/>
                </a:cubicBezTo>
                <a:cubicBezTo>
                  <a:pt x="2995728" y="3943643"/>
                  <a:pt x="3019174" y="5022166"/>
                  <a:pt x="2566663" y="5387926"/>
                </a:cubicBezTo>
                <a:cubicBezTo>
                  <a:pt x="2114152" y="5753686"/>
                  <a:pt x="121229" y="5981114"/>
                  <a:pt x="6343" y="5852160"/>
                </a:cubicBezTo>
                <a:cubicBezTo>
                  <a:pt x="-108543" y="5723206"/>
                  <a:pt x="1368565" y="4421945"/>
                  <a:pt x="1877347" y="4614203"/>
                </a:cubicBezTo>
                <a:cubicBezTo>
                  <a:pt x="2386129" y="4806462"/>
                  <a:pt x="2334547" y="6684499"/>
                  <a:pt x="3059033" y="7005711"/>
                </a:cubicBezTo>
                <a:cubicBezTo>
                  <a:pt x="3783519" y="7326923"/>
                  <a:pt x="4890177" y="7139354"/>
                  <a:pt x="6224263" y="6541477"/>
                </a:cubicBezTo>
                <a:cubicBezTo>
                  <a:pt x="7558349" y="5943600"/>
                  <a:pt x="10041298" y="3631809"/>
                  <a:pt x="11063550" y="3418449"/>
                </a:cubicBezTo>
                <a:cubicBezTo>
                  <a:pt x="12085802" y="3205089"/>
                  <a:pt x="12256959" y="4754880"/>
                  <a:pt x="12357777" y="5261317"/>
                </a:cubicBezTo>
                <a:cubicBezTo>
                  <a:pt x="12458595" y="5767754"/>
                  <a:pt x="11773968" y="6724357"/>
                  <a:pt x="11668460" y="6457071"/>
                </a:cubicBezTo>
                <a:cubicBezTo>
                  <a:pt x="11562952" y="6189785"/>
                  <a:pt x="11459789" y="4398498"/>
                  <a:pt x="11724731" y="3657600"/>
                </a:cubicBezTo>
                <a:cubicBezTo>
                  <a:pt x="11989673" y="2916702"/>
                  <a:pt x="13122122" y="2485292"/>
                  <a:pt x="13258110" y="2011680"/>
                </a:cubicBezTo>
                <a:cubicBezTo>
                  <a:pt x="13394098" y="1538068"/>
                  <a:pt x="13030682" y="1029286"/>
                  <a:pt x="12540657" y="815926"/>
                </a:cubicBezTo>
                <a:cubicBezTo>
                  <a:pt x="12050632" y="602566"/>
                  <a:pt x="10929906" y="715108"/>
                  <a:pt x="10317962" y="731520"/>
                </a:cubicBezTo>
                <a:cubicBezTo>
                  <a:pt x="9706018" y="747932"/>
                  <a:pt x="9265230" y="1031631"/>
                  <a:pt x="8868990" y="914400"/>
                </a:cubicBezTo>
                <a:cubicBezTo>
                  <a:pt x="8472750" y="797169"/>
                  <a:pt x="8206636" y="412652"/>
                  <a:pt x="7940522" y="28135"/>
                </a:cubicBezTo>
              </a:path>
            </a:pathLst>
          </a:custGeom>
          <a:noFill/>
          <a:ln>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a:extLst>
              <a:ext uri="{FF2B5EF4-FFF2-40B4-BE49-F238E27FC236}">
                <a16:creationId xmlns:a16="http://schemas.microsoft.com/office/drawing/2014/main" id="{500FFA41-9AFA-4443-AD4D-BDA12275B8D8}"/>
              </a:ext>
            </a:extLst>
          </p:cNvPr>
          <p:cNvSpPr>
            <a:spLocks noGrp="1"/>
          </p:cNvSpPr>
          <p:nvPr>
            <p:ph type="title"/>
          </p:nvPr>
        </p:nvSpPr>
        <p:spPr>
          <a:xfrm>
            <a:off x="402101" y="0"/>
            <a:ext cx="10515600" cy="1325563"/>
          </a:xfrm>
        </p:spPr>
        <p:txBody>
          <a:bodyPr>
            <a:normAutofit/>
          </a:bodyPr>
          <a:lstStyle/>
          <a:p>
            <a:pPr algn="ctr"/>
            <a:r>
              <a:rPr lang="en-US" sz="6000" b="1" dirty="0">
                <a:solidFill>
                  <a:schemeClr val="accent1"/>
                </a:solidFill>
                <a:effectLst>
                  <a:outerShdw blurRad="38100" dist="38100" dir="2700000" algn="tl">
                    <a:srgbClr val="000000">
                      <a:alpha val="43137"/>
                    </a:srgbClr>
                  </a:outerShdw>
                </a:effectLst>
              </a:rPr>
              <a:t>Summing it up:</a:t>
            </a:r>
            <a:endParaRPr lang="ru-RU" sz="6000" b="1" dirty="0">
              <a:solidFill>
                <a:schemeClr val="accent1"/>
              </a:solidFill>
              <a:effectLst>
                <a:outerShdw blurRad="38100" dist="38100" dir="2700000" algn="tl">
                  <a:srgbClr val="000000">
                    <a:alpha val="43137"/>
                  </a:srgbClr>
                </a:outerShdw>
              </a:effectLst>
            </a:endParaRPr>
          </a:p>
        </p:txBody>
      </p:sp>
      <p:sp>
        <p:nvSpPr>
          <p:cNvPr id="3" name="Объект 2">
            <a:extLst>
              <a:ext uri="{FF2B5EF4-FFF2-40B4-BE49-F238E27FC236}">
                <a16:creationId xmlns:a16="http://schemas.microsoft.com/office/drawing/2014/main" id="{2D462921-320B-4090-A2EB-70D87C7F2687}"/>
              </a:ext>
            </a:extLst>
          </p:cNvPr>
          <p:cNvSpPr>
            <a:spLocks noGrp="1"/>
          </p:cNvSpPr>
          <p:nvPr>
            <p:ph idx="1"/>
          </p:nvPr>
        </p:nvSpPr>
        <p:spPr>
          <a:xfrm>
            <a:off x="888023" y="1127981"/>
            <a:ext cx="10415954" cy="4351338"/>
          </a:xfrm>
        </p:spPr>
        <p:txBody>
          <a:bodyPr/>
          <a:lstStyle/>
          <a:p>
            <a:pPr marL="0" indent="0" algn="ctr">
              <a:buNone/>
            </a:pPr>
            <a:r>
              <a:rPr lang="en-US" sz="2400" dirty="0">
                <a:effectLst/>
                <a:ea typeface="Times New Roman" panose="02020603050405020304" pitchFamily="18" charset="0"/>
                <a:cs typeface="Times New Roman" panose="02020603050405020304" pitchFamily="18" charset="0"/>
              </a:rPr>
              <a:t>The results of this pilot study necessitate a theoretical analysis of the characteristics of the higher mental functions of older preschool children and social emotions in the context of the development of a digital society and the development of practical material for organizing constructive emotional interaction of preschoolers in the context of digitalization of education. In this case, the risk of a negative impact on the socio-emotional development of preschoolers is more likely to be reduced without excluding digital technologies from the child's life.</a:t>
            </a:r>
            <a:endParaRPr lang="ru-RU" dirty="0"/>
          </a:p>
        </p:txBody>
      </p:sp>
      <p:pic>
        <p:nvPicPr>
          <p:cNvPr id="3074" name="Picture 2">
            <a:extLst>
              <a:ext uri="{FF2B5EF4-FFF2-40B4-BE49-F238E27FC236}">
                <a16:creationId xmlns:a16="http://schemas.microsoft.com/office/drawing/2014/main" id="{278F136D-9194-46E1-B6BC-E54D35A070E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2719" b="14540"/>
          <a:stretch/>
        </p:blipFill>
        <p:spPr bwMode="auto">
          <a:xfrm>
            <a:off x="3453253" y="4045320"/>
            <a:ext cx="5285493" cy="256198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4074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81FE7E-65F9-4855-A43B-98834EA94FA1}"/>
              </a:ext>
            </a:extLst>
          </p:cNvPr>
          <p:cNvSpPr>
            <a:spLocks noGrp="1"/>
          </p:cNvSpPr>
          <p:nvPr>
            <p:ph type="title"/>
          </p:nvPr>
        </p:nvSpPr>
        <p:spPr>
          <a:xfrm>
            <a:off x="402101" y="-113129"/>
            <a:ext cx="10515600" cy="1325563"/>
          </a:xfrm>
        </p:spPr>
        <p:txBody>
          <a:bodyPr>
            <a:normAutofit/>
          </a:bodyPr>
          <a:lstStyle/>
          <a:p>
            <a:r>
              <a:rPr lang="en-US" sz="4800" b="1" dirty="0">
                <a:solidFill>
                  <a:schemeClr val="accent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Relevance</a:t>
            </a:r>
            <a:endParaRPr lang="ru-RU" sz="9600" dirty="0">
              <a:solidFill>
                <a:schemeClr val="accent1"/>
              </a:solidFill>
              <a:effectLst>
                <a:outerShdw blurRad="38100" dist="38100" dir="2700000" algn="tl">
                  <a:srgbClr val="000000">
                    <a:alpha val="43137"/>
                  </a:srgbClr>
                </a:outerShdw>
              </a:effectLst>
            </a:endParaRPr>
          </a:p>
        </p:txBody>
      </p:sp>
      <p:sp>
        <p:nvSpPr>
          <p:cNvPr id="3" name="Объект 2">
            <a:extLst>
              <a:ext uri="{FF2B5EF4-FFF2-40B4-BE49-F238E27FC236}">
                <a16:creationId xmlns:a16="http://schemas.microsoft.com/office/drawing/2014/main" id="{9C716700-1787-442F-BFF7-4C018E59930C}"/>
              </a:ext>
            </a:extLst>
          </p:cNvPr>
          <p:cNvSpPr>
            <a:spLocks noGrp="1"/>
          </p:cNvSpPr>
          <p:nvPr>
            <p:ph idx="1"/>
          </p:nvPr>
        </p:nvSpPr>
        <p:spPr>
          <a:xfrm>
            <a:off x="838200" y="1153624"/>
            <a:ext cx="10515600" cy="4351338"/>
          </a:xfrm>
        </p:spPr>
        <p:txBody>
          <a:bodyPr>
            <a:normAutofit/>
          </a:bodyPr>
          <a:lstStyle/>
          <a:p>
            <a:pPr marL="0" indent="0" algn="ctr">
              <a:buNone/>
            </a:pPr>
            <a:r>
              <a:rPr lang="en-US" dirty="0">
                <a:effectLst/>
                <a:ea typeface="Calibri" panose="020F0502020204030204" pitchFamily="34" charset="0"/>
              </a:rPr>
              <a:t>In the modern world, due to the rapid development of information technologies and the great attention to this topic in the field of education, </a:t>
            </a:r>
            <a:r>
              <a:rPr lang="en-US" b="1" dirty="0">
                <a:solidFill>
                  <a:srgbClr val="00B050"/>
                </a:solidFill>
                <a:effectLst/>
                <a:ea typeface="Calibri" panose="020F0502020204030204" pitchFamily="34" charset="0"/>
              </a:rPr>
              <a:t>social and emotional spheres of human development are fading into the background</a:t>
            </a:r>
            <a:r>
              <a:rPr lang="en-US" dirty="0">
                <a:effectLst/>
                <a:ea typeface="Calibri" panose="020F0502020204030204" pitchFamily="34" charset="0"/>
              </a:rPr>
              <a:t>. This implies the importance of the development of social emotions in the conditions of digitalization of society. However, these processes can also coexist if the educational process is competently built, starting from preschool age.</a:t>
            </a:r>
            <a:endParaRPr lang="ru-RU" sz="4000" dirty="0"/>
          </a:p>
        </p:txBody>
      </p:sp>
      <p:sp>
        <p:nvSpPr>
          <p:cNvPr id="5" name="TextBox 4">
            <a:extLst>
              <a:ext uri="{FF2B5EF4-FFF2-40B4-BE49-F238E27FC236}">
                <a16:creationId xmlns:a16="http://schemas.microsoft.com/office/drawing/2014/main" id="{48E6AF52-91C3-4313-B034-DE2B4B97771E}"/>
              </a:ext>
            </a:extLst>
          </p:cNvPr>
          <p:cNvSpPr txBox="1"/>
          <p:nvPr/>
        </p:nvSpPr>
        <p:spPr>
          <a:xfrm>
            <a:off x="5367997" y="4387238"/>
            <a:ext cx="6322255" cy="1815882"/>
          </a:xfrm>
          <a:prstGeom prst="rect">
            <a:avLst/>
          </a:prstGeom>
          <a:noFill/>
        </p:spPr>
        <p:txBody>
          <a:bodyPr wrap="square">
            <a:spAutoFit/>
          </a:bodyPr>
          <a:lstStyle/>
          <a:p>
            <a:pPr algn="just"/>
            <a:r>
              <a:rPr lang="en-US" sz="2800" dirty="0"/>
              <a:t>The study of the relationship between the active use of digital technologies by older preschool children and the development of social emotions in the learning process. </a:t>
            </a:r>
            <a:endParaRPr lang="ru-RU" sz="2800" dirty="0"/>
          </a:p>
        </p:txBody>
      </p:sp>
      <p:sp>
        <p:nvSpPr>
          <p:cNvPr id="18" name="TextBox 17">
            <a:extLst>
              <a:ext uri="{FF2B5EF4-FFF2-40B4-BE49-F238E27FC236}">
                <a16:creationId xmlns:a16="http://schemas.microsoft.com/office/drawing/2014/main" id="{01B9DAC2-649D-4767-9945-3C5B59E9F4F9}"/>
              </a:ext>
            </a:extLst>
          </p:cNvPr>
          <p:cNvSpPr txBox="1"/>
          <p:nvPr/>
        </p:nvSpPr>
        <p:spPr>
          <a:xfrm>
            <a:off x="501748" y="4695014"/>
            <a:ext cx="2987040" cy="1200329"/>
          </a:xfrm>
          <a:prstGeom prst="rect">
            <a:avLst/>
          </a:prstGeom>
          <a:noFill/>
        </p:spPr>
        <p:txBody>
          <a:bodyPr wrap="square" rtlCol="0">
            <a:spAutoFit/>
          </a:bodyPr>
          <a:lstStyle/>
          <a:p>
            <a:r>
              <a:rPr lang="en-US" sz="3600" dirty="0">
                <a:solidFill>
                  <a:schemeClr val="accent1"/>
                </a:solidFill>
                <a:effectLst>
                  <a:outerShdw blurRad="38100" dist="38100" dir="2700000" algn="tl">
                    <a:srgbClr val="000000">
                      <a:alpha val="43137"/>
                    </a:srgbClr>
                  </a:outerShdw>
                </a:effectLst>
              </a:rPr>
              <a:t>The purpose of the study</a:t>
            </a:r>
            <a:endParaRPr lang="ru-RU" sz="3600" dirty="0">
              <a:solidFill>
                <a:schemeClr val="accent1"/>
              </a:solidFill>
              <a:effectLst>
                <a:outerShdw blurRad="38100" dist="38100" dir="2700000" algn="tl">
                  <a:srgbClr val="000000">
                    <a:alpha val="43137"/>
                  </a:srgbClr>
                </a:outerShdw>
              </a:effectLst>
            </a:endParaRPr>
          </a:p>
        </p:txBody>
      </p:sp>
      <p:sp>
        <p:nvSpPr>
          <p:cNvPr id="26" name="Стрелка: вправо 25">
            <a:extLst>
              <a:ext uri="{FF2B5EF4-FFF2-40B4-BE49-F238E27FC236}">
                <a16:creationId xmlns:a16="http://schemas.microsoft.com/office/drawing/2014/main" id="{C889F220-59E0-4997-B848-73B1CE39D4DF}"/>
              </a:ext>
            </a:extLst>
          </p:cNvPr>
          <p:cNvSpPr/>
          <p:nvPr/>
        </p:nvSpPr>
        <p:spPr>
          <a:xfrm>
            <a:off x="3671668" y="5085393"/>
            <a:ext cx="1111348" cy="419569"/>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15693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DC89E9-B0C6-4099-85B9-01693930C3A1}"/>
              </a:ext>
            </a:extLst>
          </p:cNvPr>
          <p:cNvSpPr>
            <a:spLocks noGrp="1"/>
          </p:cNvSpPr>
          <p:nvPr>
            <p:ph type="title"/>
          </p:nvPr>
        </p:nvSpPr>
        <p:spPr>
          <a:xfrm>
            <a:off x="706023" y="459446"/>
            <a:ext cx="5088987" cy="1325563"/>
          </a:xfrm>
        </p:spPr>
        <p:txBody>
          <a:bodyPr/>
          <a:lstStyle/>
          <a:p>
            <a:pPr algn="ctr"/>
            <a:r>
              <a:rPr lang="en-US" sz="4800" b="1" dirty="0">
                <a:solidFill>
                  <a:schemeClr val="accent1"/>
                </a:solidFill>
                <a:effectLst>
                  <a:outerShdw blurRad="38100" dist="38100" dir="2700000" algn="tl">
                    <a:srgbClr val="000000">
                      <a:alpha val="43137"/>
                    </a:srgbClr>
                  </a:outerShdw>
                </a:effectLst>
                <a:latin typeface="Times New Roman" panose="02020603050405020304" pitchFamily="18" charset="0"/>
              </a:rPr>
              <a:t>The main results</a:t>
            </a:r>
            <a:endParaRPr lang="ru-RU" sz="4800" b="1" dirty="0">
              <a:solidFill>
                <a:schemeClr val="accent1"/>
              </a:solidFill>
              <a:effectLst>
                <a:outerShdw blurRad="38100" dist="38100" dir="2700000" algn="tl">
                  <a:srgbClr val="000000">
                    <a:alpha val="43137"/>
                  </a:srgbClr>
                </a:outerShdw>
              </a:effectLst>
              <a:latin typeface="Times New Roman" panose="02020603050405020304" pitchFamily="18" charset="0"/>
            </a:endParaRPr>
          </a:p>
        </p:txBody>
      </p:sp>
      <p:sp>
        <p:nvSpPr>
          <p:cNvPr id="3" name="Объект 2">
            <a:extLst>
              <a:ext uri="{FF2B5EF4-FFF2-40B4-BE49-F238E27FC236}">
                <a16:creationId xmlns:a16="http://schemas.microsoft.com/office/drawing/2014/main" id="{A9066D9D-9289-47E5-9515-6CC8E696BE86}"/>
              </a:ext>
            </a:extLst>
          </p:cNvPr>
          <p:cNvSpPr>
            <a:spLocks noGrp="1"/>
          </p:cNvSpPr>
          <p:nvPr>
            <p:ph idx="1"/>
          </p:nvPr>
        </p:nvSpPr>
        <p:spPr>
          <a:xfrm>
            <a:off x="7325750" y="1785009"/>
            <a:ext cx="3976468" cy="4742058"/>
          </a:xfrm>
        </p:spPr>
        <p:txBody>
          <a:bodyPr>
            <a:normAutofit/>
          </a:bodyPr>
          <a:lstStyle/>
          <a:p>
            <a:pPr algn="just"/>
            <a:r>
              <a:rPr lang="en-US" sz="2000" dirty="0">
                <a:ea typeface="Calibri" panose="020F0502020204030204" pitchFamily="34" charset="0"/>
              </a:rPr>
              <a:t>T</a:t>
            </a:r>
            <a:r>
              <a:rPr lang="en-US" sz="2000" dirty="0">
                <a:effectLst/>
                <a:ea typeface="Calibri" panose="020F0502020204030204" pitchFamily="34" charset="0"/>
              </a:rPr>
              <a:t>est «Diagnostics of children's abilities to partner dialogue» by A.M. </a:t>
            </a:r>
            <a:r>
              <a:rPr lang="en-US" sz="2000" dirty="0" err="1">
                <a:effectLst/>
                <a:ea typeface="Calibri" panose="020F0502020204030204" pitchFamily="34" charset="0"/>
              </a:rPr>
              <a:t>Shchetinina</a:t>
            </a:r>
            <a:r>
              <a:rPr lang="en-US" sz="2000" dirty="0">
                <a:ea typeface="Calibri" panose="020F0502020204030204" pitchFamily="34" charset="0"/>
              </a:rPr>
              <a:t>.</a:t>
            </a:r>
            <a:endParaRPr lang="en-US" sz="2000" dirty="0">
              <a:effectLst/>
              <a:ea typeface="Calibri" panose="020F0502020204030204" pitchFamily="34" charset="0"/>
              <a:cs typeface="Times New Roman" panose="02020603050405020304" pitchFamily="18" charset="0"/>
            </a:endParaRPr>
          </a:p>
          <a:p>
            <a:pPr algn="just"/>
            <a:r>
              <a:rPr lang="en-US" sz="2000" dirty="0">
                <a:effectLst/>
                <a:ea typeface="Calibri" panose="020F0502020204030204" pitchFamily="34" charset="0"/>
                <a:cs typeface="Times New Roman" panose="02020603050405020304" pitchFamily="18" charset="0"/>
              </a:rPr>
              <a:t>The study involved 25 children of older preschool age.</a:t>
            </a:r>
          </a:p>
          <a:p>
            <a:pPr algn="just"/>
            <a:r>
              <a:rPr lang="en-US" sz="2000" dirty="0">
                <a:effectLst/>
                <a:ea typeface="Calibri" panose="020F0502020204030204" pitchFamily="34" charset="0"/>
                <a:cs typeface="Times New Roman" panose="02020603050405020304" pitchFamily="18" charset="0"/>
              </a:rPr>
              <a:t>In order to obtain quantitative results, four levels of socialization of children were identified at the first stage: high, above average, medium and low.</a:t>
            </a:r>
            <a:endParaRPr lang="en-US" sz="2000" dirty="0">
              <a:ea typeface="Calibri" panose="020F0502020204030204" pitchFamily="34" charset="0"/>
              <a:cs typeface="Times New Roman" panose="02020603050405020304" pitchFamily="18" charset="0"/>
            </a:endParaRPr>
          </a:p>
          <a:p>
            <a:pPr algn="just"/>
            <a:r>
              <a:rPr lang="en-US" sz="2000" dirty="0">
                <a:effectLst/>
                <a:ea typeface="Calibri" panose="020F0502020204030204" pitchFamily="34" charset="0"/>
                <a:cs typeface="Times New Roman" panose="02020603050405020304" pitchFamily="18" charset="0"/>
              </a:rPr>
              <a:t>During the diagnosis, it was found that, in general, </a:t>
            </a:r>
            <a:r>
              <a:rPr lang="en-US" sz="2000" b="1" dirty="0">
                <a:solidFill>
                  <a:srgbClr val="00B050"/>
                </a:solidFill>
                <a:effectLst/>
                <a:ea typeface="Calibri" panose="020F0502020204030204" pitchFamily="34" charset="0"/>
                <a:cs typeface="Times New Roman" panose="02020603050405020304" pitchFamily="18" charset="0"/>
              </a:rPr>
              <a:t>the overall level of socialization in children is average</a:t>
            </a:r>
            <a:r>
              <a:rPr lang="en-US" sz="2000" dirty="0">
                <a:effectLst/>
                <a:ea typeface="Calibri" panose="020F0502020204030204" pitchFamily="34" charset="0"/>
                <a:cs typeface="Times New Roman" panose="02020603050405020304" pitchFamily="18" charset="0"/>
              </a:rPr>
              <a:t>.</a:t>
            </a:r>
            <a:endParaRPr lang="ru-RU" sz="2000" dirty="0">
              <a:effectLst/>
              <a:ea typeface="Calibri" panose="020F0502020204030204" pitchFamily="34" charset="0"/>
              <a:cs typeface="Times New Roman" panose="02020603050405020304" pitchFamily="18" charset="0"/>
            </a:endParaRPr>
          </a:p>
          <a:p>
            <a:endParaRPr lang="ru-RU" dirty="0"/>
          </a:p>
        </p:txBody>
      </p:sp>
      <p:graphicFrame>
        <p:nvGraphicFramePr>
          <p:cNvPr id="4" name="Диаграмма 3">
            <a:extLst>
              <a:ext uri="{FF2B5EF4-FFF2-40B4-BE49-F238E27FC236}">
                <a16:creationId xmlns:a16="http://schemas.microsoft.com/office/drawing/2014/main" id="{58DA7072-82DB-421C-AB1C-1BB9435AE8C4}"/>
              </a:ext>
            </a:extLst>
          </p:cNvPr>
          <p:cNvGraphicFramePr/>
          <p:nvPr>
            <p:extLst>
              <p:ext uri="{D42A27DB-BD31-4B8C-83A1-F6EECF244321}">
                <p14:modId xmlns:p14="http://schemas.microsoft.com/office/powerpoint/2010/main" val="3005602181"/>
              </p:ext>
            </p:extLst>
          </p:nvPr>
        </p:nvGraphicFramePr>
        <p:xfrm>
          <a:off x="405034" y="2017126"/>
          <a:ext cx="5690966" cy="3968335"/>
        </p:xfrm>
        <a:graphic>
          <a:graphicData uri="http://schemas.openxmlformats.org/drawingml/2006/chart">
            <c:chart xmlns:c="http://schemas.openxmlformats.org/drawingml/2006/chart" xmlns:r="http://schemas.openxmlformats.org/officeDocument/2006/relationships" r:id="rId2"/>
          </a:graphicData>
        </a:graphic>
      </p:graphicFrame>
      <p:sp>
        <p:nvSpPr>
          <p:cNvPr id="5" name="Стрелка: вправо 4">
            <a:extLst>
              <a:ext uri="{FF2B5EF4-FFF2-40B4-BE49-F238E27FC236}">
                <a16:creationId xmlns:a16="http://schemas.microsoft.com/office/drawing/2014/main" id="{210CF8DA-E5F6-409A-90FC-75EB5DCA68EF}"/>
              </a:ext>
            </a:extLst>
          </p:cNvPr>
          <p:cNvSpPr/>
          <p:nvPr/>
        </p:nvSpPr>
        <p:spPr>
          <a:xfrm rot="5400000">
            <a:off x="8677926" y="525763"/>
            <a:ext cx="1629609" cy="554445"/>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815498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FCAA6AD-0DD1-444F-B6F9-82A3220B5AA3}"/>
              </a:ext>
            </a:extLst>
          </p:cNvPr>
          <p:cNvSpPr>
            <a:spLocks noGrp="1"/>
          </p:cNvSpPr>
          <p:nvPr>
            <p:ph idx="1"/>
          </p:nvPr>
        </p:nvSpPr>
        <p:spPr>
          <a:xfrm>
            <a:off x="7036158" y="1953490"/>
            <a:ext cx="4800600" cy="4351338"/>
          </a:xfrm>
        </p:spPr>
        <p:txBody>
          <a:bodyPr>
            <a:normAutofit lnSpcReduction="10000"/>
          </a:bodyPr>
          <a:lstStyle/>
          <a:p>
            <a:pPr algn="just"/>
            <a:r>
              <a:rPr lang="en-US" sz="2000" dirty="0">
                <a:effectLst/>
                <a:ea typeface="Calibri" panose="020F0502020204030204" pitchFamily="34" charset="0"/>
              </a:rPr>
              <a:t>Questionnaire for parents to determine computer addiction in older preschoolers by V.G. </a:t>
            </a:r>
            <a:r>
              <a:rPr lang="en-US" sz="2000" dirty="0" err="1">
                <a:effectLst/>
                <a:ea typeface="Calibri" panose="020F0502020204030204" pitchFamily="34" charset="0"/>
              </a:rPr>
              <a:t>Pisarev</a:t>
            </a:r>
            <a:r>
              <a:rPr lang="en-US" sz="2000" dirty="0">
                <a:ea typeface="Calibri" panose="020F0502020204030204" pitchFamily="34" charset="0"/>
              </a:rPr>
              <a:t>.</a:t>
            </a:r>
          </a:p>
          <a:p>
            <a:pPr algn="just"/>
            <a:r>
              <a:rPr lang="en-US" sz="2000" dirty="0">
                <a:effectLst/>
                <a:ea typeface="Calibri" panose="020F0502020204030204" pitchFamily="34" charset="0"/>
              </a:rPr>
              <a:t>In order to obtain quantitative results at the second stage, a questionnaire was created on the Google Form platform based on the V.G. </a:t>
            </a:r>
            <a:r>
              <a:rPr lang="en-US" sz="2000" dirty="0" err="1">
                <a:effectLst/>
                <a:ea typeface="Calibri" panose="020F0502020204030204" pitchFamily="34" charset="0"/>
              </a:rPr>
              <a:t>Pisarev</a:t>
            </a:r>
            <a:r>
              <a:rPr lang="en-US" sz="2000" dirty="0">
                <a:effectLst/>
                <a:ea typeface="Calibri" panose="020F0502020204030204" pitchFamily="34" charset="0"/>
              </a:rPr>
              <a:t> test.</a:t>
            </a:r>
          </a:p>
          <a:p>
            <a:pPr algn="just"/>
            <a:r>
              <a:rPr lang="en-US" sz="2000" dirty="0">
                <a:effectLst/>
                <a:ea typeface="Calibri" panose="020F0502020204030204" pitchFamily="34" charset="0"/>
              </a:rPr>
              <a:t>Indicators of severity: 7-11 points – low level of dependence, 12-17 points – average level of dependence, 18-21 points – high level of dependence.</a:t>
            </a:r>
            <a:endParaRPr lang="ru-RU" sz="2000" dirty="0">
              <a:effectLst/>
              <a:ea typeface="Calibri" panose="020F0502020204030204" pitchFamily="34" charset="0"/>
            </a:endParaRPr>
          </a:p>
          <a:p>
            <a:pPr algn="just"/>
            <a:r>
              <a:rPr lang="en-US" sz="2000" dirty="0">
                <a:ea typeface="Calibri" panose="020F0502020204030204" pitchFamily="34" charset="0"/>
              </a:rPr>
              <a:t>After processing the results, it was revealed that </a:t>
            </a:r>
            <a:r>
              <a:rPr lang="en-US" sz="2000" b="1" dirty="0">
                <a:solidFill>
                  <a:srgbClr val="00B050"/>
                </a:solidFill>
                <a:ea typeface="Calibri" panose="020F0502020204030204" pitchFamily="34" charset="0"/>
              </a:rPr>
              <a:t>children among the surveyed families have a high level of computer addiction</a:t>
            </a:r>
            <a:r>
              <a:rPr lang="ru-RU" sz="2000" dirty="0">
                <a:ea typeface="Calibri" panose="020F0502020204030204" pitchFamily="34" charset="0"/>
              </a:rPr>
              <a:t>.</a:t>
            </a:r>
            <a:endParaRPr lang="en-US" sz="2000" dirty="0">
              <a:ea typeface="Calibri" panose="020F0502020204030204" pitchFamily="34" charset="0"/>
            </a:endParaRPr>
          </a:p>
          <a:p>
            <a:endParaRPr lang="en-US" sz="1800" dirty="0">
              <a:effectLst/>
              <a:latin typeface="Times New Roman" panose="02020603050405020304" pitchFamily="18" charset="0"/>
              <a:ea typeface="Calibri" panose="020F0502020204030204" pitchFamily="34" charset="0"/>
            </a:endParaRPr>
          </a:p>
          <a:p>
            <a:endParaRPr lang="en-US" sz="1800" dirty="0">
              <a:effectLst/>
              <a:latin typeface="Times New Roman" panose="02020603050405020304" pitchFamily="18" charset="0"/>
              <a:ea typeface="Calibri" panose="020F0502020204030204" pitchFamily="34" charset="0"/>
            </a:endParaRPr>
          </a:p>
        </p:txBody>
      </p:sp>
      <p:graphicFrame>
        <p:nvGraphicFramePr>
          <p:cNvPr id="4" name="Диаграмма 3">
            <a:extLst>
              <a:ext uri="{FF2B5EF4-FFF2-40B4-BE49-F238E27FC236}">
                <a16:creationId xmlns:a16="http://schemas.microsoft.com/office/drawing/2014/main" id="{B653F418-1C86-4C7E-B005-9BE2BB6D21BC}"/>
              </a:ext>
            </a:extLst>
          </p:cNvPr>
          <p:cNvGraphicFramePr/>
          <p:nvPr>
            <p:extLst>
              <p:ext uri="{D42A27DB-BD31-4B8C-83A1-F6EECF244321}">
                <p14:modId xmlns:p14="http://schemas.microsoft.com/office/powerpoint/2010/main" val="11579387"/>
              </p:ext>
            </p:extLst>
          </p:nvPr>
        </p:nvGraphicFramePr>
        <p:xfrm>
          <a:off x="521677" y="2228335"/>
          <a:ext cx="5715000" cy="3745939"/>
        </p:xfrm>
        <a:graphic>
          <a:graphicData uri="http://schemas.openxmlformats.org/drawingml/2006/chart">
            <c:chart xmlns:c="http://schemas.openxmlformats.org/drawingml/2006/chart" xmlns:r="http://schemas.openxmlformats.org/officeDocument/2006/relationships" r:id="rId2"/>
          </a:graphicData>
        </a:graphic>
      </p:graphicFrame>
      <p:sp>
        <p:nvSpPr>
          <p:cNvPr id="9" name="Стрелка: вправо 8">
            <a:extLst>
              <a:ext uri="{FF2B5EF4-FFF2-40B4-BE49-F238E27FC236}">
                <a16:creationId xmlns:a16="http://schemas.microsoft.com/office/drawing/2014/main" id="{94391DC1-7D9F-4A7B-8599-AE39C3BCB821}"/>
              </a:ext>
            </a:extLst>
          </p:cNvPr>
          <p:cNvSpPr/>
          <p:nvPr/>
        </p:nvSpPr>
        <p:spPr>
          <a:xfrm rot="5400000">
            <a:off x="8544284" y="603132"/>
            <a:ext cx="1784348" cy="554445"/>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Заголовок 1">
            <a:extLst>
              <a:ext uri="{FF2B5EF4-FFF2-40B4-BE49-F238E27FC236}">
                <a16:creationId xmlns:a16="http://schemas.microsoft.com/office/drawing/2014/main" id="{4460E1B3-F28D-4903-8BB7-58C3C7869103}"/>
              </a:ext>
            </a:extLst>
          </p:cNvPr>
          <p:cNvSpPr>
            <a:spLocks noGrp="1"/>
          </p:cNvSpPr>
          <p:nvPr>
            <p:ph type="title"/>
          </p:nvPr>
        </p:nvSpPr>
        <p:spPr>
          <a:xfrm>
            <a:off x="706023" y="459446"/>
            <a:ext cx="5088987" cy="1325563"/>
          </a:xfrm>
        </p:spPr>
        <p:txBody>
          <a:bodyPr>
            <a:normAutofit fontScale="90000"/>
          </a:bodyPr>
          <a:lstStyle/>
          <a:p>
            <a:pPr algn="ctr"/>
            <a:r>
              <a:rPr lang="en-US" sz="4800" b="1" dirty="0">
                <a:solidFill>
                  <a:schemeClr val="accent1"/>
                </a:solidFill>
                <a:effectLst>
                  <a:outerShdw blurRad="38100" dist="38100" dir="2700000" algn="tl">
                    <a:srgbClr val="000000">
                      <a:alpha val="43137"/>
                    </a:srgbClr>
                  </a:outerShdw>
                </a:effectLst>
                <a:latin typeface="Times New Roman" panose="02020603050405020304" pitchFamily="18" charset="0"/>
              </a:rPr>
              <a:t>Continuation of the results</a:t>
            </a:r>
            <a:endParaRPr lang="ru-RU" sz="4800" b="1" dirty="0">
              <a:solidFill>
                <a:schemeClr val="accent1"/>
              </a:solidFill>
              <a:effectLst>
                <a:outerShdw blurRad="38100" dist="38100" dir="2700000" algn="tl">
                  <a:srgbClr val="000000">
                    <a:alpha val="43137"/>
                  </a:srgbClr>
                </a:outerShdw>
              </a:effectLst>
              <a:latin typeface="Times New Roman" panose="02020603050405020304" pitchFamily="18" charset="0"/>
            </a:endParaRPr>
          </a:p>
        </p:txBody>
      </p:sp>
    </p:spTree>
    <p:extLst>
      <p:ext uri="{BB962C8B-B14F-4D97-AF65-F5344CB8AC3E}">
        <p14:creationId xmlns:p14="http://schemas.microsoft.com/office/powerpoint/2010/main" val="793514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682761-7521-4CF9-8838-FE1B9751119F}"/>
              </a:ext>
            </a:extLst>
          </p:cNvPr>
          <p:cNvSpPr>
            <a:spLocks noGrp="1"/>
          </p:cNvSpPr>
          <p:nvPr>
            <p:ph type="title"/>
          </p:nvPr>
        </p:nvSpPr>
        <p:spPr>
          <a:xfrm>
            <a:off x="838986" y="196948"/>
            <a:ext cx="4512842" cy="1325563"/>
          </a:xfrm>
        </p:spPr>
        <p:txBody>
          <a:bodyPr>
            <a:normAutofit/>
          </a:bodyPr>
          <a:lstStyle/>
          <a:p>
            <a:r>
              <a:rPr lang="en-US" sz="4000" b="1" dirty="0">
                <a:solidFill>
                  <a:schemeClr val="accent1"/>
                </a:solidFill>
                <a:effectLst>
                  <a:outerShdw blurRad="38100" dist="38100" dir="2700000" algn="tl">
                    <a:srgbClr val="000000">
                      <a:alpha val="43137"/>
                    </a:srgbClr>
                  </a:outerShdw>
                </a:effectLst>
                <a:latin typeface="Times New Roman" panose="02020603050405020304" pitchFamily="18" charset="0"/>
              </a:rPr>
              <a:t>Conclusion of the </a:t>
            </a:r>
            <a:br>
              <a:rPr lang="ru-RU" sz="4000" b="1" dirty="0">
                <a:solidFill>
                  <a:schemeClr val="accent1"/>
                </a:solidFill>
                <a:effectLst>
                  <a:outerShdw blurRad="38100" dist="38100" dir="2700000" algn="tl">
                    <a:srgbClr val="000000">
                      <a:alpha val="43137"/>
                    </a:srgbClr>
                  </a:outerShdw>
                </a:effectLst>
                <a:latin typeface="Times New Roman" panose="02020603050405020304" pitchFamily="18" charset="0"/>
              </a:rPr>
            </a:br>
            <a:r>
              <a:rPr lang="en-US" sz="4000" b="1" dirty="0">
                <a:solidFill>
                  <a:schemeClr val="accent1"/>
                </a:solidFill>
                <a:effectLst>
                  <a:outerShdw blurRad="38100" dist="38100" dir="2700000" algn="tl">
                    <a:srgbClr val="000000">
                      <a:alpha val="43137"/>
                    </a:srgbClr>
                  </a:outerShdw>
                </a:effectLst>
                <a:latin typeface="Times New Roman" panose="02020603050405020304" pitchFamily="18" charset="0"/>
              </a:rPr>
              <a:t>pilot study</a:t>
            </a:r>
            <a:endParaRPr lang="ru-RU" sz="4000" b="1" dirty="0">
              <a:solidFill>
                <a:schemeClr val="accent1"/>
              </a:solidFill>
              <a:effectLst>
                <a:outerShdw blurRad="38100" dist="38100" dir="2700000" algn="tl">
                  <a:srgbClr val="000000">
                    <a:alpha val="43137"/>
                  </a:srgbClr>
                </a:outerShdw>
              </a:effectLst>
              <a:latin typeface="Times New Roman" panose="02020603050405020304" pitchFamily="18" charset="0"/>
            </a:endParaRPr>
          </a:p>
        </p:txBody>
      </p:sp>
      <p:pic>
        <p:nvPicPr>
          <p:cNvPr id="2050" name="Picture 2">
            <a:extLst>
              <a:ext uri="{FF2B5EF4-FFF2-40B4-BE49-F238E27FC236}">
                <a16:creationId xmlns:a16="http://schemas.microsoft.com/office/drawing/2014/main" id="{FF04C597-B084-43F3-B302-6CE23872FBFD}"/>
              </a:ext>
            </a:extLst>
          </p:cNvPr>
          <p:cNvPicPr>
            <a:picLocks noChangeAspect="1" noChangeArrowheads="1"/>
          </p:cNvPicPr>
          <p:nvPr/>
        </p:nvPicPr>
        <p:blipFill>
          <a:blip r:embed="rId2">
            <a:alphaModFix amt="50000"/>
            <a:extLst>
              <a:ext uri="{28A0092B-C50C-407E-A947-70E740481C1C}">
                <a14:useLocalDpi xmlns:a14="http://schemas.microsoft.com/office/drawing/2010/main" val="0"/>
              </a:ext>
            </a:extLst>
          </a:blip>
          <a:srcRect/>
          <a:stretch>
            <a:fillRect/>
          </a:stretch>
        </p:blipFill>
        <p:spPr bwMode="auto">
          <a:xfrm flipH="1">
            <a:off x="2920035" y="933254"/>
            <a:ext cx="6906832" cy="5924746"/>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a:extLst>
              <a:ext uri="{FF2B5EF4-FFF2-40B4-BE49-F238E27FC236}">
                <a16:creationId xmlns:a16="http://schemas.microsoft.com/office/drawing/2014/main" id="{CA44F381-E5DC-45F2-B7C7-F0AE58251B11}"/>
              </a:ext>
            </a:extLst>
          </p:cNvPr>
          <p:cNvPicPr>
            <a:picLocks noChangeAspect="1"/>
          </p:cNvPicPr>
          <p:nvPr/>
        </p:nvPicPr>
        <p:blipFill>
          <a:blip r:embed="rId3"/>
          <a:stretch>
            <a:fillRect/>
          </a:stretch>
        </p:blipFill>
        <p:spPr>
          <a:xfrm>
            <a:off x="8845782" y="1214096"/>
            <a:ext cx="2895675" cy="2297466"/>
          </a:xfrm>
          <a:prstGeom prst="rect">
            <a:avLst/>
          </a:prstGeom>
        </p:spPr>
      </p:pic>
      <p:pic>
        <p:nvPicPr>
          <p:cNvPr id="10" name="Рисунок 9">
            <a:extLst>
              <a:ext uri="{FF2B5EF4-FFF2-40B4-BE49-F238E27FC236}">
                <a16:creationId xmlns:a16="http://schemas.microsoft.com/office/drawing/2014/main" id="{22F396C0-35DC-4DB9-8EC5-BADFDB508754}"/>
              </a:ext>
            </a:extLst>
          </p:cNvPr>
          <p:cNvPicPr>
            <a:picLocks noChangeAspect="1"/>
          </p:cNvPicPr>
          <p:nvPr/>
        </p:nvPicPr>
        <p:blipFill>
          <a:blip r:embed="rId4"/>
          <a:stretch>
            <a:fillRect/>
          </a:stretch>
        </p:blipFill>
        <p:spPr>
          <a:xfrm>
            <a:off x="735564" y="2362829"/>
            <a:ext cx="2895675" cy="2321919"/>
          </a:xfrm>
          <a:prstGeom prst="rect">
            <a:avLst/>
          </a:prstGeom>
        </p:spPr>
      </p:pic>
    </p:spTree>
    <p:extLst>
      <p:ext uri="{BB962C8B-B14F-4D97-AF65-F5344CB8AC3E}">
        <p14:creationId xmlns:p14="http://schemas.microsoft.com/office/powerpoint/2010/main" val="3852728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783D76-77C1-4680-8880-A0B941A700F4}"/>
              </a:ext>
            </a:extLst>
          </p:cNvPr>
          <p:cNvSpPr>
            <a:spLocks noGrp="1"/>
          </p:cNvSpPr>
          <p:nvPr>
            <p:ph type="title"/>
          </p:nvPr>
        </p:nvSpPr>
        <p:spPr/>
        <p:txBody>
          <a:bodyPr/>
          <a:lstStyle/>
          <a:p>
            <a:pPr algn="ctr"/>
            <a:r>
              <a:rPr lang="en-US" b="1" dirty="0">
                <a:solidFill>
                  <a:schemeClr val="accent1"/>
                </a:solidFill>
                <a:effectLst>
                  <a:outerShdw blurRad="38100" dist="38100" dir="2700000" algn="tl">
                    <a:srgbClr val="000000">
                      <a:alpha val="43137"/>
                    </a:srgbClr>
                  </a:outerShdw>
                </a:effectLst>
              </a:rPr>
              <a:t>We can’t exclude computers from modern children’s lives</a:t>
            </a:r>
            <a:endParaRPr lang="ru-RU" b="1" dirty="0">
              <a:solidFill>
                <a:schemeClr val="accent1"/>
              </a:solidFill>
              <a:effectLst>
                <a:outerShdw blurRad="38100" dist="38100" dir="2700000" algn="tl">
                  <a:srgbClr val="000000">
                    <a:alpha val="43137"/>
                  </a:srgbClr>
                </a:outerShdw>
              </a:effectLst>
            </a:endParaRPr>
          </a:p>
        </p:txBody>
      </p:sp>
      <p:sp>
        <p:nvSpPr>
          <p:cNvPr id="3" name="Объект 2">
            <a:extLst>
              <a:ext uri="{FF2B5EF4-FFF2-40B4-BE49-F238E27FC236}">
                <a16:creationId xmlns:a16="http://schemas.microsoft.com/office/drawing/2014/main" id="{B0C49393-093C-42AA-90A2-0E0035E7BD5D}"/>
              </a:ext>
            </a:extLst>
          </p:cNvPr>
          <p:cNvSpPr>
            <a:spLocks noGrp="1"/>
          </p:cNvSpPr>
          <p:nvPr>
            <p:ph idx="1"/>
          </p:nvPr>
        </p:nvSpPr>
        <p:spPr>
          <a:xfrm>
            <a:off x="867508" y="1980369"/>
            <a:ext cx="10515600" cy="4351338"/>
          </a:xfrm>
        </p:spPr>
        <p:txBody>
          <a:bodyPr>
            <a:normAutofit fontScale="92500" lnSpcReduction="10000"/>
          </a:bodyPr>
          <a:lstStyle/>
          <a:p>
            <a:pPr marL="0" indent="0" algn="just">
              <a:buNone/>
            </a:pPr>
            <a:r>
              <a:rPr lang="en-US" sz="2400" dirty="0">
                <a:effectLst/>
                <a:ea typeface="Times New Roman" panose="02020603050405020304" pitchFamily="18" charset="0"/>
              </a:rPr>
              <a:t>Our study showed quite expected results: the average level of development of social emotions of older preschool children and a high level of severity of computer addiction. </a:t>
            </a:r>
            <a:r>
              <a:rPr lang="en-US" sz="2400" b="1" dirty="0">
                <a:solidFill>
                  <a:srgbClr val="00B050"/>
                </a:solidFill>
                <a:effectLst/>
                <a:ea typeface="Times New Roman" panose="02020603050405020304" pitchFamily="18" charset="0"/>
              </a:rPr>
              <a:t>Such an imbalance leads to extremely undesirable consequences in the form of</a:t>
            </a:r>
            <a:r>
              <a:rPr lang="en-US" sz="2400" dirty="0">
                <a:effectLst/>
                <a:ea typeface="Times New Roman" panose="02020603050405020304" pitchFamily="18" charset="0"/>
              </a:rPr>
              <a:t>:</a:t>
            </a:r>
            <a:endParaRPr lang="ru-RU" sz="2400" dirty="0">
              <a:effectLst/>
              <a:ea typeface="Times New Roman" panose="02020603050405020304" pitchFamily="18" charset="0"/>
            </a:endParaRPr>
          </a:p>
          <a:p>
            <a:pPr lvl="0" algn="just">
              <a:lnSpc>
                <a:spcPct val="150000"/>
              </a:lnSpc>
              <a:buFont typeface="Courier New" panose="02070309020205020404" pitchFamily="49" charset="0"/>
              <a:buChar char="o"/>
            </a:pPr>
            <a:r>
              <a:rPr lang="en-US" sz="2200" dirty="0">
                <a:effectLst/>
                <a:ea typeface="Times New Roman" panose="02020603050405020304" pitchFamily="18" charset="0"/>
                <a:cs typeface="Times New Roman" panose="02020603050405020304" pitchFamily="18" charset="0"/>
              </a:rPr>
              <a:t>disorders of the emotional-volitional sphere (aggressiveness, impulsivity, irritability, anxiety, apathy);</a:t>
            </a:r>
            <a:endParaRPr lang="ru-RU" sz="2200" dirty="0">
              <a:effectLst/>
              <a:ea typeface="Calibri" panose="020F0502020204030204" pitchFamily="34" charset="0"/>
              <a:cs typeface="Times New Roman" panose="02020603050405020304" pitchFamily="18" charset="0"/>
            </a:endParaRPr>
          </a:p>
          <a:p>
            <a:pPr lvl="0" algn="just">
              <a:lnSpc>
                <a:spcPct val="150000"/>
              </a:lnSpc>
              <a:buFont typeface="Courier New" panose="02070309020205020404" pitchFamily="49" charset="0"/>
              <a:buChar char="o"/>
            </a:pPr>
            <a:r>
              <a:rPr lang="en-US" sz="2200" dirty="0">
                <a:effectLst/>
                <a:ea typeface="Times New Roman" panose="02020603050405020304" pitchFamily="18" charset="0"/>
                <a:cs typeface="Times New Roman" panose="02020603050405020304" pitchFamily="18" charset="0"/>
              </a:rPr>
              <a:t>increased excitability (predominance of excitation processes over inhibition processes);</a:t>
            </a:r>
            <a:endParaRPr lang="ru-RU" sz="2200" dirty="0">
              <a:effectLst/>
              <a:ea typeface="Calibri" panose="020F0502020204030204" pitchFamily="34" charset="0"/>
              <a:cs typeface="Times New Roman" panose="02020603050405020304" pitchFamily="18" charset="0"/>
            </a:endParaRPr>
          </a:p>
          <a:p>
            <a:pPr lvl="0" algn="just">
              <a:lnSpc>
                <a:spcPct val="150000"/>
              </a:lnSpc>
              <a:buFont typeface="Courier New" panose="02070309020205020404" pitchFamily="49" charset="0"/>
              <a:buChar char="o"/>
            </a:pPr>
            <a:r>
              <a:rPr lang="en-US" sz="2200" dirty="0">
                <a:effectLst/>
                <a:ea typeface="Times New Roman" panose="02020603050405020304" pitchFamily="18" charset="0"/>
                <a:cs typeface="Times New Roman" panose="02020603050405020304" pitchFamily="18" charset="0"/>
              </a:rPr>
              <a:t>demonstrative behavior;</a:t>
            </a:r>
            <a:endParaRPr lang="ru-RU" sz="2200" dirty="0">
              <a:effectLst/>
              <a:ea typeface="Calibri" panose="020F0502020204030204" pitchFamily="34" charset="0"/>
              <a:cs typeface="Times New Roman" panose="02020603050405020304" pitchFamily="18" charset="0"/>
            </a:endParaRPr>
          </a:p>
          <a:p>
            <a:pPr lvl="0" algn="just">
              <a:lnSpc>
                <a:spcPct val="150000"/>
              </a:lnSpc>
              <a:buFont typeface="Courier New" panose="02070309020205020404" pitchFamily="49" charset="0"/>
              <a:buChar char="o"/>
            </a:pPr>
            <a:r>
              <a:rPr lang="en-US" sz="2200" dirty="0">
                <a:effectLst/>
                <a:ea typeface="Times New Roman" panose="02020603050405020304" pitchFamily="18" charset="0"/>
                <a:cs typeface="Times New Roman" panose="02020603050405020304" pitchFamily="18" charset="0"/>
              </a:rPr>
              <a:t>insufficient development of speech, impaired contacts with others, problems with socialization;</a:t>
            </a:r>
            <a:endParaRPr lang="ru-RU" sz="2200" dirty="0">
              <a:effectLst/>
              <a:ea typeface="Calibri" panose="020F0502020204030204" pitchFamily="34" charset="0"/>
              <a:cs typeface="Times New Roman" panose="02020603050405020304" pitchFamily="18" charset="0"/>
            </a:endParaRPr>
          </a:p>
          <a:p>
            <a:pPr lvl="0" algn="just">
              <a:lnSpc>
                <a:spcPct val="150000"/>
              </a:lnSpc>
              <a:spcAft>
                <a:spcPts val="800"/>
              </a:spcAft>
              <a:buFont typeface="Courier New" panose="02070309020205020404" pitchFamily="49" charset="0"/>
              <a:buChar char="o"/>
            </a:pPr>
            <a:r>
              <a:rPr lang="en-US" sz="2200" dirty="0">
                <a:effectLst/>
                <a:ea typeface="Times New Roman" panose="02020603050405020304" pitchFamily="18" charset="0"/>
                <a:cs typeface="Times New Roman" panose="02020603050405020304" pitchFamily="18" charset="0"/>
              </a:rPr>
              <a:t>disorders in the development of higher mental functions.</a:t>
            </a:r>
            <a:endParaRPr lang="ru-RU" sz="2200" dirty="0">
              <a:effectLst/>
              <a:ea typeface="Calibri" panose="020F0502020204030204" pitchFamily="34" charset="0"/>
              <a:cs typeface="Times New Roman" panose="02020603050405020304" pitchFamily="18" charset="0"/>
            </a:endParaRPr>
          </a:p>
          <a:p>
            <a:endParaRPr lang="ru-RU" sz="18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886933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8220FC-D62C-40CF-B495-F05824C1616A}"/>
              </a:ext>
            </a:extLst>
          </p:cNvPr>
          <p:cNvSpPr>
            <a:spLocks noGrp="1"/>
          </p:cNvSpPr>
          <p:nvPr>
            <p:ph type="title"/>
          </p:nvPr>
        </p:nvSpPr>
        <p:spPr>
          <a:xfrm>
            <a:off x="838200" y="154110"/>
            <a:ext cx="10515600" cy="1325563"/>
          </a:xfrm>
        </p:spPr>
        <p:txBody>
          <a:bodyPr>
            <a:normAutofit fontScale="90000"/>
          </a:bodyPr>
          <a:lstStyle/>
          <a:p>
            <a:pPr algn="ctr"/>
            <a:r>
              <a:rPr lang="en-US" b="1" dirty="0">
                <a:solidFill>
                  <a:schemeClr val="accent1"/>
                </a:solidFill>
                <a:effectLst>
                  <a:outerShdw blurRad="38100" dist="38100" dir="2700000" algn="tl">
                    <a:srgbClr val="000000">
                      <a:alpha val="43137"/>
                    </a:srgbClr>
                  </a:outerShdw>
                </a:effectLst>
              </a:rPr>
              <a:t>We can’t exclude computers from modern children’s lives </a:t>
            </a:r>
            <a:r>
              <a:rPr lang="en-US" b="1" dirty="0">
                <a:solidFill>
                  <a:srgbClr val="00B050"/>
                </a:solidFill>
                <a:effectLst>
                  <a:outerShdw blurRad="38100" dist="38100" dir="2700000" algn="tl">
                    <a:srgbClr val="000000">
                      <a:alpha val="43137"/>
                    </a:srgbClr>
                  </a:outerShdw>
                </a:effectLst>
              </a:rPr>
              <a:t>but we can help them cope with it</a:t>
            </a:r>
            <a:endParaRPr lang="ru-RU" dirty="0">
              <a:solidFill>
                <a:srgbClr val="00B050"/>
              </a:solidFill>
            </a:endParaRPr>
          </a:p>
        </p:txBody>
      </p:sp>
      <p:sp>
        <p:nvSpPr>
          <p:cNvPr id="3" name="Объект 2">
            <a:extLst>
              <a:ext uri="{FF2B5EF4-FFF2-40B4-BE49-F238E27FC236}">
                <a16:creationId xmlns:a16="http://schemas.microsoft.com/office/drawing/2014/main" id="{C8F3D191-6789-4899-BA55-C6A1549F0D27}"/>
              </a:ext>
            </a:extLst>
          </p:cNvPr>
          <p:cNvSpPr>
            <a:spLocks noGrp="1"/>
          </p:cNvSpPr>
          <p:nvPr>
            <p:ph idx="1"/>
          </p:nvPr>
        </p:nvSpPr>
        <p:spPr/>
        <p:txBody>
          <a:bodyPr/>
          <a:lstStyle/>
          <a:p>
            <a:pPr algn="just">
              <a:buFont typeface="Courier New" panose="02070309020205020404" pitchFamily="49" charset="0"/>
              <a:buChar char="o"/>
            </a:pPr>
            <a:r>
              <a:rPr lang="en-US" dirty="0">
                <a:effectLst/>
                <a:ea typeface="Times New Roman" panose="02020603050405020304" pitchFamily="18" charset="0"/>
                <a:cs typeface="Times New Roman" panose="02020603050405020304" pitchFamily="18" charset="0"/>
              </a:rPr>
              <a:t>Studies also note the positive impact of digital devices on the development of children, but only if smart devices are competently introduced into the processes of education and training. We believe that for the normal development of personality in modern society, it is necessary to find and implement a «golden mean» in this matter. Therefore, there is no clear answer to the question: «Information technologies in education and the development of social emotions: are they complementary or mutually exclusive?» - everything here depends on the attitude of adults, the teacher or the parent, to this problem and their desire to help the child adapt in the rapidly developing modern world. </a:t>
            </a:r>
            <a:endParaRPr lang="ru-RU" dirty="0">
              <a:effectLst/>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626180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CB6EF50-C413-4DD9-BAF9-331606DA7917}"/>
              </a:ext>
            </a:extLst>
          </p:cNvPr>
          <p:cNvSpPr>
            <a:spLocks noGrp="1"/>
          </p:cNvSpPr>
          <p:nvPr>
            <p:ph idx="1"/>
          </p:nvPr>
        </p:nvSpPr>
        <p:spPr>
          <a:xfrm>
            <a:off x="416168" y="925291"/>
            <a:ext cx="5679832" cy="5320764"/>
          </a:xfrm>
        </p:spPr>
        <p:txBody>
          <a:bodyPr>
            <a:normAutofit fontScale="92500"/>
          </a:bodyPr>
          <a:lstStyle/>
          <a:p>
            <a:pPr algn="just">
              <a:buFont typeface="Courier New" panose="02070309020205020404" pitchFamily="49" charset="0"/>
              <a:buChar char="o"/>
            </a:pPr>
            <a:r>
              <a:rPr lang="en-US" sz="2400" b="1" dirty="0">
                <a:solidFill>
                  <a:srgbClr val="00B050"/>
                </a:solidFill>
                <a:effectLst/>
                <a:ea typeface="Times New Roman" panose="02020603050405020304" pitchFamily="18" charset="0"/>
              </a:rPr>
              <a:t>Teachers and parents should «work together»</a:t>
            </a:r>
            <a:r>
              <a:rPr lang="en-US" sz="2400" dirty="0">
                <a:effectLst/>
                <a:ea typeface="Times New Roman" panose="02020603050405020304" pitchFamily="18" charset="0"/>
              </a:rPr>
              <a:t>, as the theory tells us, but in real life it is quite difficult to achieve harmonious partnerships. Teachers in preschool educational organizations have a theoretical and practical basis on the psychological features of children's development. </a:t>
            </a:r>
            <a:r>
              <a:rPr lang="en-US" sz="2400" b="1" dirty="0">
                <a:solidFill>
                  <a:srgbClr val="00B050"/>
                </a:solidFill>
                <a:effectLst/>
                <a:ea typeface="Times New Roman" panose="02020603050405020304" pitchFamily="18" charset="0"/>
              </a:rPr>
              <a:t>Children under 5 years of age are not recommended to use a computer, and, starting from 5 years of age, the time spent at the computer should not exceed 15 minutes</a:t>
            </a:r>
            <a:r>
              <a:rPr lang="en-US" sz="2400" dirty="0">
                <a:effectLst/>
                <a:ea typeface="Times New Roman" panose="02020603050405020304" pitchFamily="18" charset="0"/>
              </a:rPr>
              <a:t>. In addition, the lighting is taken into account, at what distance the child is sitting at the computer, the distance of the eyes from the screen. After the activity at the computer, it is necessary to carry out eye exercises. </a:t>
            </a:r>
            <a:endParaRPr lang="ru-RU" sz="3600" dirty="0"/>
          </a:p>
        </p:txBody>
      </p:sp>
      <p:sp>
        <p:nvSpPr>
          <p:cNvPr id="5" name="TextBox 4">
            <a:extLst>
              <a:ext uri="{FF2B5EF4-FFF2-40B4-BE49-F238E27FC236}">
                <a16:creationId xmlns:a16="http://schemas.microsoft.com/office/drawing/2014/main" id="{5798D46B-A985-4B57-A15B-1BDE143DA2C6}"/>
              </a:ext>
            </a:extLst>
          </p:cNvPr>
          <p:cNvSpPr txBox="1"/>
          <p:nvPr/>
        </p:nvSpPr>
        <p:spPr>
          <a:xfrm>
            <a:off x="6627056" y="2182505"/>
            <a:ext cx="4740813" cy="2492990"/>
          </a:xfrm>
          <a:prstGeom prst="rect">
            <a:avLst/>
          </a:prstGeom>
          <a:noFill/>
        </p:spPr>
        <p:txBody>
          <a:bodyPr wrap="square">
            <a:spAutoFit/>
          </a:bodyPr>
          <a:lstStyle/>
          <a:p>
            <a:pPr marL="342900" indent="-342900" algn="just">
              <a:buFont typeface="Courier New" panose="02070309020205020404" pitchFamily="49" charset="0"/>
              <a:buChar char="o"/>
            </a:pPr>
            <a:r>
              <a:rPr lang="en-US" sz="2200" b="1" dirty="0">
                <a:solidFill>
                  <a:srgbClr val="00B050"/>
                </a:solidFill>
                <a:effectLst/>
                <a:ea typeface="Times New Roman" panose="02020603050405020304" pitchFamily="18" charset="0"/>
              </a:rPr>
              <a:t>All this is unlikely to be carried out outside the pre-school, i.e. at home</a:t>
            </a:r>
            <a:r>
              <a:rPr lang="en-US" sz="2200" dirty="0">
                <a:effectLst/>
                <a:ea typeface="Times New Roman" panose="02020603050405020304" pitchFamily="18" charset="0"/>
              </a:rPr>
              <a:t>. Therefore, it is the structured </a:t>
            </a:r>
            <a:r>
              <a:rPr lang="en-US" sz="2200" b="1" dirty="0">
                <a:solidFill>
                  <a:srgbClr val="00B050"/>
                </a:solidFill>
                <a:ea typeface="Times New Roman" panose="02020603050405020304" pitchFamily="18" charset="0"/>
              </a:rPr>
              <a:t>interaction of the preschool educational organizations with the family that can serve as the key </a:t>
            </a:r>
            <a:r>
              <a:rPr lang="en-US" sz="2200" dirty="0">
                <a:effectLst/>
                <a:ea typeface="Times New Roman" panose="02020603050405020304" pitchFamily="18" charset="0"/>
              </a:rPr>
              <a:t>to solving the research problem</a:t>
            </a:r>
            <a:r>
              <a:rPr lang="en-US" sz="2400" dirty="0">
                <a:effectLst/>
                <a:ea typeface="Times New Roman" panose="02020603050405020304" pitchFamily="18" charset="0"/>
              </a:rPr>
              <a:t>.</a:t>
            </a:r>
            <a:endParaRPr lang="ru-RU" sz="2400" dirty="0"/>
          </a:p>
        </p:txBody>
      </p:sp>
    </p:spTree>
    <p:extLst>
      <p:ext uri="{BB962C8B-B14F-4D97-AF65-F5344CB8AC3E}">
        <p14:creationId xmlns:p14="http://schemas.microsoft.com/office/powerpoint/2010/main" val="1028355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82AFBF-EF34-4272-B73F-E0AD10C0553E}"/>
              </a:ext>
            </a:extLst>
          </p:cNvPr>
          <p:cNvSpPr>
            <a:spLocks noGrp="1"/>
          </p:cNvSpPr>
          <p:nvPr>
            <p:ph type="title"/>
          </p:nvPr>
        </p:nvSpPr>
        <p:spPr>
          <a:xfrm>
            <a:off x="677007" y="154110"/>
            <a:ext cx="10837985" cy="1325563"/>
          </a:xfrm>
        </p:spPr>
        <p:txBody>
          <a:bodyPr>
            <a:normAutofit fontScale="90000"/>
          </a:bodyPr>
          <a:lstStyle/>
          <a:p>
            <a:pPr algn="ctr"/>
            <a:r>
              <a:rPr lang="en-US" b="1" dirty="0">
                <a:solidFill>
                  <a:schemeClr val="accent1"/>
                </a:solidFill>
                <a:effectLst>
                  <a:outerShdw blurRad="38100" dist="38100" dir="2700000" algn="tl">
                    <a:srgbClr val="000000">
                      <a:alpha val="43137"/>
                    </a:srgbClr>
                  </a:outerShdw>
                </a:effectLst>
              </a:rPr>
              <a:t>The reasons why children, in principle, turn to digital devices and spend so much time behind them:</a:t>
            </a:r>
            <a:endParaRPr lang="ru-RU" b="1" dirty="0">
              <a:solidFill>
                <a:schemeClr val="accent1"/>
              </a:solidFill>
              <a:effectLst>
                <a:outerShdw blurRad="38100" dist="38100" dir="2700000" algn="tl">
                  <a:srgbClr val="000000">
                    <a:alpha val="43137"/>
                  </a:srgbClr>
                </a:outerShdw>
              </a:effectLst>
            </a:endParaRPr>
          </a:p>
        </p:txBody>
      </p:sp>
      <p:sp>
        <p:nvSpPr>
          <p:cNvPr id="3" name="Объект 2">
            <a:extLst>
              <a:ext uri="{FF2B5EF4-FFF2-40B4-BE49-F238E27FC236}">
                <a16:creationId xmlns:a16="http://schemas.microsoft.com/office/drawing/2014/main" id="{56225BA5-C566-47C7-8C72-CEEDAC94FE7E}"/>
              </a:ext>
            </a:extLst>
          </p:cNvPr>
          <p:cNvSpPr>
            <a:spLocks noGrp="1"/>
          </p:cNvSpPr>
          <p:nvPr>
            <p:ph idx="1"/>
          </p:nvPr>
        </p:nvSpPr>
        <p:spPr>
          <a:xfrm>
            <a:off x="810064" y="1695158"/>
            <a:ext cx="11091203" cy="5162842"/>
          </a:xfrm>
        </p:spPr>
        <p:txBody>
          <a:bodyPr>
            <a:normAutofit fontScale="77500" lnSpcReduction="20000"/>
          </a:bodyPr>
          <a:lstStyle/>
          <a:p>
            <a:pPr lvl="0" algn="just">
              <a:lnSpc>
                <a:spcPct val="150000"/>
              </a:lnSpc>
              <a:buFont typeface="Courier New" panose="02070309020205020404" pitchFamily="49" charset="0"/>
              <a:buChar char="o"/>
            </a:pPr>
            <a:r>
              <a:rPr lang="en-US" sz="2600" dirty="0">
                <a:effectLst/>
                <a:ea typeface="Times New Roman" panose="02020603050405020304" pitchFamily="18" charset="0"/>
                <a:cs typeface="Times New Roman" panose="02020603050405020304" pitchFamily="18" charset="0"/>
              </a:rPr>
              <a:t>boredom;</a:t>
            </a:r>
            <a:endParaRPr lang="ru-RU" sz="2600" dirty="0">
              <a:effectLst/>
              <a:ea typeface="Calibri" panose="020F0502020204030204" pitchFamily="34" charset="0"/>
              <a:cs typeface="Times New Roman" panose="02020603050405020304" pitchFamily="18" charset="0"/>
            </a:endParaRPr>
          </a:p>
          <a:p>
            <a:pPr lvl="0" algn="just">
              <a:lnSpc>
                <a:spcPct val="150000"/>
              </a:lnSpc>
              <a:buFont typeface="Courier New" panose="02070309020205020404" pitchFamily="49" charset="0"/>
              <a:buChar char="o"/>
            </a:pPr>
            <a:r>
              <a:rPr lang="en-US" sz="2600" dirty="0">
                <a:effectLst/>
                <a:ea typeface="Times New Roman" panose="02020603050405020304" pitchFamily="18" charset="0"/>
                <a:cs typeface="Times New Roman" panose="02020603050405020304" pitchFamily="18" charset="0"/>
              </a:rPr>
              <a:t>lack of organized leisure;</a:t>
            </a:r>
            <a:endParaRPr lang="ru-RU" sz="2600" dirty="0">
              <a:effectLst/>
              <a:ea typeface="Calibri" panose="020F0502020204030204" pitchFamily="34" charset="0"/>
              <a:cs typeface="Times New Roman" panose="02020603050405020304" pitchFamily="18" charset="0"/>
            </a:endParaRPr>
          </a:p>
          <a:p>
            <a:pPr lvl="0" algn="just">
              <a:lnSpc>
                <a:spcPct val="150000"/>
              </a:lnSpc>
              <a:buFont typeface="Courier New" panose="02070309020205020404" pitchFamily="49" charset="0"/>
              <a:buChar char="o"/>
            </a:pPr>
            <a:r>
              <a:rPr lang="en-US" sz="2600" dirty="0">
                <a:effectLst/>
                <a:ea typeface="Times New Roman" panose="02020603050405020304" pitchFamily="18" charset="0"/>
                <a:cs typeface="Times New Roman" panose="02020603050405020304" pitchFamily="18" charset="0"/>
              </a:rPr>
              <a:t>the desire to win, to be better than others;</a:t>
            </a:r>
            <a:endParaRPr lang="ru-RU" sz="2600" dirty="0">
              <a:effectLst/>
              <a:ea typeface="Calibri" panose="020F0502020204030204" pitchFamily="34" charset="0"/>
              <a:cs typeface="Times New Roman" panose="02020603050405020304" pitchFamily="18" charset="0"/>
            </a:endParaRPr>
          </a:p>
          <a:p>
            <a:pPr lvl="0" algn="just">
              <a:lnSpc>
                <a:spcPct val="150000"/>
              </a:lnSpc>
              <a:buFont typeface="Courier New" panose="02070309020205020404" pitchFamily="49" charset="0"/>
              <a:buChar char="o"/>
            </a:pPr>
            <a:r>
              <a:rPr lang="en-US" sz="2600" dirty="0">
                <a:effectLst/>
                <a:ea typeface="Times New Roman" panose="02020603050405020304" pitchFamily="18" charset="0"/>
                <a:cs typeface="Times New Roman" panose="02020603050405020304" pitchFamily="18" charset="0"/>
              </a:rPr>
              <a:t>escape from reality;</a:t>
            </a:r>
            <a:endParaRPr lang="ru-RU" sz="2600" dirty="0">
              <a:effectLst/>
              <a:ea typeface="Calibri" panose="020F0502020204030204" pitchFamily="34" charset="0"/>
              <a:cs typeface="Times New Roman" panose="02020603050405020304" pitchFamily="18" charset="0"/>
            </a:endParaRPr>
          </a:p>
          <a:p>
            <a:pPr lvl="0" algn="just">
              <a:lnSpc>
                <a:spcPct val="150000"/>
              </a:lnSpc>
              <a:spcAft>
                <a:spcPts val="800"/>
              </a:spcAft>
              <a:buFont typeface="Courier New" panose="02070309020205020404" pitchFamily="49" charset="0"/>
              <a:buChar char="o"/>
            </a:pPr>
            <a:r>
              <a:rPr lang="en-US" sz="2600" dirty="0">
                <a:effectLst/>
                <a:ea typeface="Times New Roman" panose="02020603050405020304" pitchFamily="18" charset="0"/>
                <a:cs typeface="Times New Roman" panose="02020603050405020304" pitchFamily="18" charset="0"/>
              </a:rPr>
              <a:t>the desire to get emotional release.</a:t>
            </a:r>
            <a:endParaRPr lang="ru-RU" sz="2600" dirty="0">
              <a:effectLst/>
              <a:ea typeface="Calibri" panose="020F0502020204030204" pitchFamily="34" charset="0"/>
              <a:cs typeface="Times New Roman" panose="02020603050405020304" pitchFamily="18" charset="0"/>
            </a:endParaRPr>
          </a:p>
          <a:p>
            <a:pPr indent="0" algn="just">
              <a:lnSpc>
                <a:spcPct val="150000"/>
              </a:lnSpc>
              <a:spcAft>
                <a:spcPts val="800"/>
              </a:spcAft>
              <a:buNone/>
            </a:pPr>
            <a:r>
              <a:rPr lang="en-US" sz="2600" b="1" dirty="0">
                <a:solidFill>
                  <a:srgbClr val="00B050"/>
                </a:solidFill>
                <a:effectLst/>
                <a:ea typeface="Times New Roman" panose="02020603050405020304" pitchFamily="18" charset="0"/>
                <a:cs typeface="Times New Roman" panose="02020603050405020304" pitchFamily="18" charset="0"/>
              </a:rPr>
              <a:t>One of the neoplasms by the end of preschool age is the phenomenon of «subordination of motives»</a:t>
            </a:r>
            <a:r>
              <a:rPr lang="en-US" sz="2600" dirty="0">
                <a:effectLst/>
                <a:ea typeface="Times New Roman" panose="02020603050405020304" pitchFamily="18" charset="0"/>
                <a:cs typeface="Times New Roman" panose="02020603050405020304" pitchFamily="18" charset="0"/>
              </a:rPr>
              <a:t>.</a:t>
            </a:r>
            <a:r>
              <a:rPr lang="en-US" sz="2600" b="1" dirty="0">
                <a:solidFill>
                  <a:srgbClr val="00B050"/>
                </a:solidFill>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The above reasons arise due to the lack of volitional regulation and cognitive motivation in children at the stage of senior preschool age. </a:t>
            </a:r>
            <a:r>
              <a:rPr lang="en-US" sz="2600" b="1" dirty="0">
                <a:solidFill>
                  <a:srgbClr val="00B050"/>
                </a:solidFill>
                <a:effectLst/>
                <a:ea typeface="Times New Roman" panose="02020603050405020304" pitchFamily="18" charset="0"/>
                <a:cs typeface="Times New Roman" panose="02020603050405020304" pitchFamily="18" charset="0"/>
              </a:rPr>
              <a:t>That is, it is easiest for a child to turn on the computer and enjoy colorful pictures while in the process of passive listening, without interactive activity and mental load</a:t>
            </a:r>
            <a:r>
              <a:rPr lang="en-US" sz="2600" dirty="0">
                <a:effectLst/>
                <a:ea typeface="Times New Roman" panose="02020603050405020304" pitchFamily="18" charset="0"/>
                <a:cs typeface="Times New Roman" panose="02020603050405020304" pitchFamily="18" charset="0"/>
              </a:rPr>
              <a:t>. </a:t>
            </a:r>
            <a:endParaRPr lang="ru-RU" sz="2600" dirty="0">
              <a:effectLst/>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08443495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TotalTime>
  <Words>1528</Words>
  <Application>Microsoft Office PowerPoint</Application>
  <PresentationFormat>Широкоэкранный</PresentationFormat>
  <Paragraphs>67</Paragraphs>
  <Slides>13</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13</vt:i4>
      </vt:variant>
    </vt:vector>
  </HeadingPairs>
  <TitlesOfParts>
    <vt:vector size="20" baseType="lpstr">
      <vt:lpstr>Arial</vt:lpstr>
      <vt:lpstr>Calibri</vt:lpstr>
      <vt:lpstr>Calibri Light</vt:lpstr>
      <vt:lpstr>Courier New</vt:lpstr>
      <vt:lpstr>Times New Roman</vt:lpstr>
      <vt:lpstr>Wingdings</vt:lpstr>
      <vt:lpstr>Тема Office</vt:lpstr>
      <vt:lpstr>The International Psychological Forum “Child in a digital world”, June 2024</vt:lpstr>
      <vt:lpstr>Relevance</vt:lpstr>
      <vt:lpstr>The main results</vt:lpstr>
      <vt:lpstr>Continuation of the results</vt:lpstr>
      <vt:lpstr>Conclusion of the  pilot study</vt:lpstr>
      <vt:lpstr>We can’t exclude computers from modern children’s lives</vt:lpstr>
      <vt:lpstr>We can’t exclude computers from modern children’s lives but we can help them cope with it</vt:lpstr>
      <vt:lpstr>Презентация PowerPoint</vt:lpstr>
      <vt:lpstr>The reasons why children, in principle, turn to digital devices and spend so much time behind them:</vt:lpstr>
      <vt:lpstr>Презентация PowerPoint</vt:lpstr>
      <vt:lpstr>Презентация PowerPoint</vt:lpstr>
      <vt:lpstr>Презентация PowerPoint</vt:lpstr>
      <vt:lpstr>Summing it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Anastasia</dc:creator>
  <cp:lastModifiedBy>Julia</cp:lastModifiedBy>
  <cp:revision>24</cp:revision>
  <dcterms:created xsi:type="dcterms:W3CDTF">2023-05-21T06:23:56Z</dcterms:created>
  <dcterms:modified xsi:type="dcterms:W3CDTF">2024-05-19T13:28:37Z</dcterms:modified>
</cp:coreProperties>
</file>