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1" r:id="rId2"/>
  </p:sldMasterIdLst>
  <p:notesMasterIdLst>
    <p:notesMasterId r:id="rId1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7559675" cy="10691813"/>
  <p:embeddedFontLst>
    <p:embeddedFont>
      <p:font typeface="Century Gothic" panose="020B0502020202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hfDs+dlN2CFX2QEq6vurwGal82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3.fntdata"/><Relationship Id="rId26"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2.fntdata"/><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customschemas.google.com/relationships/presentationmetadata" Target="metadata"/></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ru-RU"/>
  <c:roundedCorners val="0"/>
  <c:style val="2"/>
  <c:chart>
    <c:title>
      <c:tx>
        <c:rich>
          <a:bodyPr rot="0"/>
          <a:lstStyle/>
          <a:p>
            <a:pPr>
              <a:defRPr lang="ru-RU" sz="1862" b="0" strike="noStrike" spc="-1">
                <a:solidFill>
                  <a:srgbClr val="595959"/>
                </a:solidFill>
                <a:latin typeface="Century Gothic"/>
              </a:defRPr>
            </a:pPr>
            <a:r>
              <a:rPr lang="en-US" sz="1862" b="0" strike="noStrike" spc="-1" dirty="0">
                <a:solidFill>
                  <a:srgbClr val="595959"/>
                </a:solidFill>
                <a:latin typeface="Century Gothic"/>
              </a:rPr>
              <a:t>Age</a:t>
            </a:r>
            <a:endParaRPr lang="ru-RU" sz="1862" b="0" strike="noStrike" spc="-1" dirty="0">
              <a:solidFill>
                <a:srgbClr val="595959"/>
              </a:solidFill>
              <a:latin typeface="Century Gothic"/>
            </a:endParaRPr>
          </a:p>
        </c:rich>
      </c:tx>
      <c:overlay val="0"/>
      <c:spPr>
        <a:noFill/>
        <a:ln w="0">
          <a:noFill/>
        </a:ln>
      </c:spPr>
    </c:title>
    <c:autoTitleDeleted val="0"/>
    <c:plotArea>
      <c:layout/>
      <c:pieChart>
        <c:varyColors val="1"/>
        <c:ser>
          <c:idx val="0"/>
          <c:order val="0"/>
          <c:tx>
            <c:strRef>
              <c:f>label 0</c:f>
              <c:strCache>
                <c:ptCount val="1"/>
                <c:pt idx="0">
                  <c:v>Процент</c:v>
                </c:pt>
              </c:strCache>
            </c:strRef>
          </c:tx>
          <c:spPr>
            <a:pattFill prst="wdDnDiag">
              <a:fgClr>
                <a:srgbClr val="C00000"/>
              </a:fgClr>
              <a:bgClr>
                <a:srgbClr val="FFFFFF"/>
              </a:bgClr>
            </a:pattFill>
            <a:ln w="0">
              <a:noFill/>
            </a:ln>
          </c:spPr>
          <c:dPt>
            <c:idx val="0"/>
            <c:bubble3D val="0"/>
            <c:spPr>
              <a:solidFill>
                <a:srgbClr val="C00000">
                  <a:alpha val="27000"/>
                </a:srgbClr>
              </a:solidFill>
              <a:ln w="19080">
                <a:solidFill>
                  <a:srgbClr val="FFFFFF"/>
                </a:solidFill>
                <a:round/>
              </a:ln>
            </c:spPr>
            <c:extLst>
              <c:ext xmlns:c16="http://schemas.microsoft.com/office/drawing/2014/chart" uri="{C3380CC4-5D6E-409C-BE32-E72D297353CC}">
                <c16:uniqueId val="{00000001-9734-7E47-8C8B-0C1C129AFEB8}"/>
              </c:ext>
            </c:extLst>
          </c:dPt>
          <c:dPt>
            <c:idx val="1"/>
            <c:bubble3D val="0"/>
            <c:spPr>
              <a:pattFill prst="ltDnDiag">
                <a:fgClr>
                  <a:srgbClr val="C00000"/>
                </a:fgClr>
                <a:bgClr>
                  <a:srgbClr val="FFFFFF"/>
                </a:bgClr>
              </a:pattFill>
              <a:ln w="19080">
                <a:solidFill>
                  <a:srgbClr val="FFFFFF"/>
                </a:solidFill>
                <a:round/>
              </a:ln>
            </c:spPr>
            <c:extLst>
              <c:ext xmlns:c16="http://schemas.microsoft.com/office/drawing/2014/chart" uri="{C3380CC4-5D6E-409C-BE32-E72D297353CC}">
                <c16:uniqueId val="{00000003-9734-7E47-8C8B-0C1C129AFEB8}"/>
              </c:ext>
            </c:extLst>
          </c:dPt>
          <c:dPt>
            <c:idx val="2"/>
            <c:bubble3D val="0"/>
            <c:spPr>
              <a:solidFill>
                <a:srgbClr val="C00000"/>
              </a:solidFill>
              <a:ln w="19080">
                <a:solidFill>
                  <a:srgbClr val="FFFFFF"/>
                </a:solidFill>
                <a:round/>
              </a:ln>
            </c:spPr>
            <c:extLst>
              <c:ext xmlns:c16="http://schemas.microsoft.com/office/drawing/2014/chart" uri="{C3380CC4-5D6E-409C-BE32-E72D297353CC}">
                <c16:uniqueId val="{00000005-9734-7E47-8C8B-0C1C129AFEB8}"/>
              </c:ext>
            </c:extLst>
          </c:dPt>
          <c:dLbls>
            <c:dLbl>
              <c:idx val="0"/>
              <c:numFmt formatCode="0.00%" sourceLinked="0"/>
              <c:spPr/>
              <c:txPr>
                <a:bodyPr wrap="square"/>
                <a:lstStyle/>
                <a:p>
                  <a:pPr>
                    <a:defRPr sz="1197" b="0" strike="noStrike" spc="-1">
                      <a:solidFill>
                        <a:srgbClr val="404040"/>
                      </a:solidFill>
                      <a:latin typeface="Century Gothic"/>
                    </a:defRPr>
                  </a:pPr>
                  <a:endParaRPr lang="ru-RU"/>
                </a:p>
              </c:txPr>
              <c:dLblPos val="bestFit"/>
              <c:showLegendKey val="0"/>
              <c:showVal val="1"/>
              <c:showCatName val="0"/>
              <c:showSerName val="0"/>
              <c:showPercent val="0"/>
              <c:showBubbleSize val="1"/>
              <c:extLst>
                <c:ext xmlns:c15="http://schemas.microsoft.com/office/drawing/2012/chart" uri="{CE6537A1-D6FC-4f65-9D91-7224C49458BB}"/>
                <c:ext xmlns:c16="http://schemas.microsoft.com/office/drawing/2014/chart" uri="{C3380CC4-5D6E-409C-BE32-E72D297353CC}">
                  <c16:uniqueId val="{00000001-9734-7E47-8C8B-0C1C129AFEB8}"/>
                </c:ext>
              </c:extLst>
            </c:dLbl>
            <c:dLbl>
              <c:idx val="1"/>
              <c:numFmt formatCode="0.00%" sourceLinked="0"/>
              <c:spPr/>
              <c:txPr>
                <a:bodyPr wrap="square"/>
                <a:lstStyle/>
                <a:p>
                  <a:pPr>
                    <a:defRPr sz="1197" b="0" strike="noStrike" spc="-1">
                      <a:solidFill>
                        <a:srgbClr val="404040"/>
                      </a:solidFill>
                      <a:latin typeface="Century Gothic"/>
                    </a:defRPr>
                  </a:pPr>
                  <a:endParaRPr lang="ru-RU"/>
                </a:p>
              </c:txPr>
              <c:dLblPos val="bestFit"/>
              <c:showLegendKey val="0"/>
              <c:showVal val="1"/>
              <c:showCatName val="0"/>
              <c:showSerName val="0"/>
              <c:showPercent val="0"/>
              <c:showBubbleSize val="1"/>
              <c:extLst>
                <c:ext xmlns:c15="http://schemas.microsoft.com/office/drawing/2012/chart" uri="{CE6537A1-D6FC-4f65-9D91-7224C49458BB}"/>
                <c:ext xmlns:c16="http://schemas.microsoft.com/office/drawing/2014/chart" uri="{C3380CC4-5D6E-409C-BE32-E72D297353CC}">
                  <c16:uniqueId val="{00000003-9734-7E47-8C8B-0C1C129AFEB8}"/>
                </c:ext>
              </c:extLst>
            </c:dLbl>
            <c:dLbl>
              <c:idx val="2"/>
              <c:numFmt formatCode="0.00%" sourceLinked="0"/>
              <c:spPr/>
              <c:txPr>
                <a:bodyPr wrap="square"/>
                <a:lstStyle/>
                <a:p>
                  <a:pPr>
                    <a:defRPr sz="1197" b="0" strike="noStrike" spc="-1">
                      <a:solidFill>
                        <a:srgbClr val="404040"/>
                      </a:solidFill>
                      <a:latin typeface="Century Gothic"/>
                    </a:defRPr>
                  </a:pPr>
                  <a:endParaRPr lang="ru-RU"/>
                </a:p>
              </c:txPr>
              <c:dLblPos val="bestFit"/>
              <c:showLegendKey val="0"/>
              <c:showVal val="1"/>
              <c:showCatName val="0"/>
              <c:showSerName val="0"/>
              <c:showPercent val="0"/>
              <c:showBubbleSize val="1"/>
              <c:extLst>
                <c:ext xmlns:c15="http://schemas.microsoft.com/office/drawing/2012/chart" uri="{CE6537A1-D6FC-4f65-9D91-7224C49458BB}"/>
                <c:ext xmlns:c16="http://schemas.microsoft.com/office/drawing/2014/chart" uri="{C3380CC4-5D6E-409C-BE32-E72D297353CC}">
                  <c16:uniqueId val="{00000005-9734-7E47-8C8B-0C1C129AFEB8}"/>
                </c:ext>
              </c:extLst>
            </c:dLbl>
            <c:numFmt formatCode="0.00%" sourceLinked="0"/>
            <c:spPr>
              <a:noFill/>
              <a:ln>
                <a:noFill/>
              </a:ln>
              <a:effectLst/>
            </c:spPr>
            <c:txPr>
              <a:bodyPr wrap="square"/>
              <a:lstStyle/>
              <a:p>
                <a:pPr>
                  <a:defRPr sz="1197" b="0" strike="noStrike" spc="-1">
                    <a:solidFill>
                      <a:srgbClr val="404040"/>
                    </a:solidFill>
                    <a:latin typeface="Century Gothic"/>
                  </a:defRPr>
                </a:pPr>
                <a:endParaRPr lang="ru-RU"/>
              </a:p>
            </c:txPr>
            <c:dLblPos val="bestFit"/>
            <c:showLegendKey val="0"/>
            <c:showVal val="1"/>
            <c:showCatName val="0"/>
            <c:showSerName val="0"/>
            <c:showPercent val="0"/>
            <c:showBubbleSize val="1"/>
            <c:separator>; </c:separator>
            <c:showLeaderLines val="1"/>
            <c:extLst>
              <c:ext xmlns:c15="http://schemas.microsoft.com/office/drawing/2012/chart" uri="{CE6537A1-D6FC-4f65-9D91-7224C49458BB}"/>
            </c:extLst>
          </c:dLbls>
          <c:cat>
            <c:strRef>
              <c:f>categories</c:f>
              <c:strCache>
                <c:ptCount val="3"/>
                <c:pt idx="0">
                  <c:v>17-19</c:v>
                </c:pt>
                <c:pt idx="1">
                  <c:v>20-22</c:v>
                </c:pt>
                <c:pt idx="2">
                  <c:v>14-16</c:v>
                </c:pt>
              </c:strCache>
            </c:strRef>
          </c:cat>
          <c:val>
            <c:numRef>
              <c:f>0</c:f>
              <c:numCache>
                <c:formatCode>General</c:formatCode>
                <c:ptCount val="3"/>
                <c:pt idx="0">
                  <c:v>0.56299999999999994</c:v>
                </c:pt>
                <c:pt idx="1">
                  <c:v>0.23400000000000001</c:v>
                </c:pt>
                <c:pt idx="2">
                  <c:v>0.20300000000000001</c:v>
                </c:pt>
              </c:numCache>
            </c:numRef>
          </c:val>
          <c:extLst>
            <c:ext xmlns:c16="http://schemas.microsoft.com/office/drawing/2014/chart" uri="{C3380CC4-5D6E-409C-BE32-E72D297353CC}">
              <c16:uniqueId val="{00000006-9734-7E47-8C8B-0C1C129AFEB8}"/>
            </c:ext>
          </c:extLst>
        </c:ser>
        <c:dLbls>
          <c:showLegendKey val="0"/>
          <c:showVal val="0"/>
          <c:showCatName val="0"/>
          <c:showSerName val="0"/>
          <c:showPercent val="0"/>
          <c:showBubbleSize val="0"/>
          <c:showLeaderLines val="1"/>
        </c:dLbls>
        <c:firstSliceAng val="0"/>
      </c:pieChart>
      <c:spPr>
        <a:noFill/>
        <a:ln w="0">
          <a:noFill/>
        </a:ln>
      </c:spPr>
    </c:plotArea>
    <c:legend>
      <c:legendPos val="b"/>
      <c:overlay val="0"/>
      <c:spPr>
        <a:noFill/>
        <a:ln w="0">
          <a:noFill/>
        </a:ln>
      </c:spPr>
      <c:txPr>
        <a:bodyPr/>
        <a:lstStyle/>
        <a:p>
          <a:pPr>
            <a:defRPr sz="1197" b="0" strike="noStrike" spc="-1">
              <a:solidFill>
                <a:srgbClr val="595959"/>
              </a:solidFill>
              <a:latin typeface="Century Gothic"/>
            </a:defRPr>
          </a:pPr>
          <a:endParaRPr lang="ru-RU"/>
        </a:p>
      </c:txPr>
    </c:legend>
    <c:plotVisOnly val="1"/>
    <c:dispBlanksAs val="gap"/>
    <c:showDLblsOverMax val="1"/>
  </c:chart>
  <c:spPr>
    <a:noFill/>
    <a:ln w="9360">
      <a:noFill/>
    </a:ln>
  </c:spPr>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c:style val="2"/>
  <c:chart>
    <c:title>
      <c:tx>
        <c:rich>
          <a:bodyPr rot="0"/>
          <a:lstStyle/>
          <a:p>
            <a:pPr>
              <a:defRPr lang="ru-RU" sz="1862" b="0" strike="noStrike" spc="-1">
                <a:solidFill>
                  <a:srgbClr val="595959"/>
                </a:solidFill>
                <a:latin typeface="Century Gothic"/>
              </a:defRPr>
            </a:pPr>
            <a:r>
              <a:rPr lang="en-US" sz="1862" b="0" strike="noStrike" spc="-1" dirty="0">
                <a:solidFill>
                  <a:srgbClr val="595959"/>
                </a:solidFill>
                <a:latin typeface="Century Gothic"/>
              </a:rPr>
              <a:t>Place of study</a:t>
            </a:r>
            <a:endParaRPr lang="ru-RU" sz="1862" b="0" strike="noStrike" spc="-1" dirty="0">
              <a:solidFill>
                <a:srgbClr val="595959"/>
              </a:solidFill>
              <a:latin typeface="Century Gothic"/>
            </a:endParaRPr>
          </a:p>
        </c:rich>
      </c:tx>
      <c:layout>
        <c:manualLayout>
          <c:xMode val="edge"/>
          <c:yMode val="edge"/>
          <c:x val="0.27792205233291301"/>
          <c:y val="3.0867198133385183E-2"/>
        </c:manualLayout>
      </c:layout>
      <c:overlay val="0"/>
      <c:spPr>
        <a:noFill/>
        <a:ln w="0">
          <a:noFill/>
        </a:ln>
      </c:spPr>
    </c:title>
    <c:autoTitleDeleted val="0"/>
    <c:plotArea>
      <c:layout/>
      <c:pieChart>
        <c:varyColors val="1"/>
        <c:ser>
          <c:idx val="0"/>
          <c:order val="0"/>
          <c:tx>
            <c:strRef>
              <c:f>Лист1!$B$1</c:f>
              <c:strCache>
                <c:ptCount val="1"/>
                <c:pt idx="0">
                  <c:v>Процент</c:v>
                </c:pt>
              </c:strCache>
            </c:strRef>
          </c:tx>
          <c:spPr>
            <a:pattFill prst="wdUpDiag">
              <a:fgClr>
                <a:srgbClr val="C00000"/>
              </a:fgClr>
              <a:bgClr>
                <a:srgbClr val="FFFFFF"/>
              </a:bgClr>
            </a:pattFill>
            <a:ln w="0">
              <a:noFill/>
            </a:ln>
          </c:spPr>
          <c:dPt>
            <c:idx val="0"/>
            <c:bubble3D val="0"/>
            <c:spPr>
              <a:solidFill>
                <a:srgbClr val="C00000"/>
              </a:solidFill>
              <a:ln w="19080">
                <a:solidFill>
                  <a:srgbClr val="FFFFFF"/>
                </a:solidFill>
                <a:round/>
              </a:ln>
            </c:spPr>
            <c:extLst>
              <c:ext xmlns:c16="http://schemas.microsoft.com/office/drawing/2014/chart" uri="{C3380CC4-5D6E-409C-BE32-E72D297353CC}">
                <c16:uniqueId val="{00000001-1A0D-D345-B193-371F2C67412A}"/>
              </c:ext>
            </c:extLst>
          </c:dPt>
          <c:dPt>
            <c:idx val="1"/>
            <c:bubble3D val="0"/>
            <c:spPr>
              <a:solidFill>
                <a:srgbClr val="C00000">
                  <a:alpha val="27000"/>
                </a:srgbClr>
              </a:solidFill>
              <a:ln w="19080">
                <a:solidFill>
                  <a:srgbClr val="FFFFFF"/>
                </a:solidFill>
                <a:round/>
              </a:ln>
            </c:spPr>
            <c:extLst>
              <c:ext xmlns:c16="http://schemas.microsoft.com/office/drawing/2014/chart" uri="{C3380CC4-5D6E-409C-BE32-E72D297353CC}">
                <c16:uniqueId val="{00000003-1A0D-D345-B193-371F2C67412A}"/>
              </c:ext>
            </c:extLst>
          </c:dPt>
          <c:dPt>
            <c:idx val="2"/>
            <c:bubble3D val="0"/>
            <c:spPr>
              <a:pattFill prst="ltDnDiag">
                <a:fgClr>
                  <a:srgbClr val="C00000"/>
                </a:fgClr>
                <a:bgClr>
                  <a:srgbClr val="FFFFFF"/>
                </a:bgClr>
              </a:pattFill>
              <a:ln w="19080">
                <a:solidFill>
                  <a:srgbClr val="FFFFFF"/>
                </a:solidFill>
                <a:round/>
              </a:ln>
            </c:spPr>
            <c:extLst>
              <c:ext xmlns:c16="http://schemas.microsoft.com/office/drawing/2014/chart" uri="{C3380CC4-5D6E-409C-BE32-E72D297353CC}">
                <c16:uniqueId val="{00000005-1A0D-D345-B193-371F2C67412A}"/>
              </c:ext>
            </c:extLst>
          </c:dPt>
          <c:dLbls>
            <c:dLbl>
              <c:idx val="0"/>
              <c:numFmt formatCode="0.00%" sourceLinked="0"/>
              <c:spPr/>
              <c:txPr>
                <a:bodyPr wrap="square"/>
                <a:lstStyle/>
                <a:p>
                  <a:pPr>
                    <a:defRPr sz="1197" b="0" strike="noStrike" spc="-1">
                      <a:solidFill>
                        <a:srgbClr val="404040"/>
                      </a:solidFill>
                      <a:latin typeface="Century Gothic"/>
                    </a:defRPr>
                  </a:pPr>
                  <a:endParaRPr lang="ru-RU"/>
                </a:p>
              </c:txPr>
              <c:dLblPos val="bestFit"/>
              <c:showLegendKey val="0"/>
              <c:showVal val="1"/>
              <c:showCatName val="0"/>
              <c:showSerName val="0"/>
              <c:showPercent val="0"/>
              <c:showBubbleSize val="1"/>
              <c:extLst>
                <c:ext xmlns:c15="http://schemas.microsoft.com/office/drawing/2012/chart" uri="{CE6537A1-D6FC-4f65-9D91-7224C49458BB}"/>
                <c:ext xmlns:c16="http://schemas.microsoft.com/office/drawing/2014/chart" uri="{C3380CC4-5D6E-409C-BE32-E72D297353CC}">
                  <c16:uniqueId val="{00000001-1A0D-D345-B193-371F2C67412A}"/>
                </c:ext>
              </c:extLst>
            </c:dLbl>
            <c:dLbl>
              <c:idx val="1"/>
              <c:numFmt formatCode="0.00%" sourceLinked="0"/>
              <c:spPr/>
              <c:txPr>
                <a:bodyPr wrap="square"/>
                <a:lstStyle/>
                <a:p>
                  <a:pPr>
                    <a:defRPr sz="1197" b="0" strike="noStrike" spc="-1">
                      <a:solidFill>
                        <a:srgbClr val="404040"/>
                      </a:solidFill>
                      <a:latin typeface="Century Gothic"/>
                    </a:defRPr>
                  </a:pPr>
                  <a:endParaRPr lang="ru-RU"/>
                </a:p>
              </c:txPr>
              <c:dLblPos val="bestFit"/>
              <c:showLegendKey val="0"/>
              <c:showVal val="1"/>
              <c:showCatName val="0"/>
              <c:showSerName val="0"/>
              <c:showPercent val="0"/>
              <c:showBubbleSize val="1"/>
              <c:extLst>
                <c:ext xmlns:c15="http://schemas.microsoft.com/office/drawing/2012/chart" uri="{CE6537A1-D6FC-4f65-9D91-7224C49458BB}"/>
                <c:ext xmlns:c16="http://schemas.microsoft.com/office/drawing/2014/chart" uri="{C3380CC4-5D6E-409C-BE32-E72D297353CC}">
                  <c16:uniqueId val="{00000003-1A0D-D345-B193-371F2C67412A}"/>
                </c:ext>
              </c:extLst>
            </c:dLbl>
            <c:dLbl>
              <c:idx val="2"/>
              <c:numFmt formatCode="0.00%" sourceLinked="0"/>
              <c:spPr/>
              <c:txPr>
                <a:bodyPr wrap="square"/>
                <a:lstStyle/>
                <a:p>
                  <a:pPr>
                    <a:defRPr sz="1197" b="0" strike="noStrike" spc="-1">
                      <a:solidFill>
                        <a:srgbClr val="404040"/>
                      </a:solidFill>
                      <a:latin typeface="Century Gothic"/>
                    </a:defRPr>
                  </a:pPr>
                  <a:endParaRPr lang="ru-RU"/>
                </a:p>
              </c:txPr>
              <c:dLblPos val="bestFit"/>
              <c:showLegendKey val="0"/>
              <c:showVal val="1"/>
              <c:showCatName val="0"/>
              <c:showSerName val="0"/>
              <c:showPercent val="0"/>
              <c:showBubbleSize val="1"/>
              <c:extLst>
                <c:ext xmlns:c15="http://schemas.microsoft.com/office/drawing/2012/chart" uri="{CE6537A1-D6FC-4f65-9D91-7224C49458BB}"/>
                <c:ext xmlns:c16="http://schemas.microsoft.com/office/drawing/2014/chart" uri="{C3380CC4-5D6E-409C-BE32-E72D297353CC}">
                  <c16:uniqueId val="{00000005-1A0D-D345-B193-371F2C67412A}"/>
                </c:ext>
              </c:extLst>
            </c:dLbl>
            <c:numFmt formatCode="0.00%" sourceLinked="0"/>
            <c:spPr>
              <a:noFill/>
              <a:ln>
                <a:noFill/>
              </a:ln>
              <a:effectLst/>
            </c:spPr>
            <c:txPr>
              <a:bodyPr wrap="square"/>
              <a:lstStyle/>
              <a:p>
                <a:pPr>
                  <a:defRPr sz="1197" b="0" strike="noStrike" spc="-1">
                    <a:solidFill>
                      <a:srgbClr val="404040"/>
                    </a:solidFill>
                    <a:latin typeface="Century Gothic"/>
                  </a:defRPr>
                </a:pPr>
                <a:endParaRPr lang="ru-RU"/>
              </a:p>
            </c:txPr>
            <c:dLblPos val="bestFit"/>
            <c:showLegendKey val="0"/>
            <c:showVal val="1"/>
            <c:showCatName val="0"/>
            <c:showSerName val="0"/>
            <c:showPercent val="0"/>
            <c:showBubbleSize val="1"/>
            <c:separator>; </c:separator>
            <c:showLeaderLines val="1"/>
            <c:extLst>
              <c:ext xmlns:c15="http://schemas.microsoft.com/office/drawing/2012/chart" uri="{CE6537A1-D6FC-4f65-9D91-7224C49458BB}"/>
            </c:extLst>
          </c:dLbls>
          <c:cat>
            <c:strRef>
              <c:f>Лист1!$A$2:$A$4</c:f>
              <c:strCache>
                <c:ptCount val="3"/>
                <c:pt idx="0">
                  <c:v>university students</c:v>
                </c:pt>
                <c:pt idx="1">
                  <c:v>college students</c:v>
                </c:pt>
                <c:pt idx="2">
                  <c:v>high school students</c:v>
                </c:pt>
              </c:strCache>
            </c:strRef>
          </c:cat>
          <c:val>
            <c:numRef>
              <c:f>Лист1!$B$2:$B$4</c:f>
              <c:numCache>
                <c:formatCode>General</c:formatCode>
                <c:ptCount val="3"/>
                <c:pt idx="0">
                  <c:v>0.46500000000000002</c:v>
                </c:pt>
                <c:pt idx="1">
                  <c:v>0.35199999999999998</c:v>
                </c:pt>
                <c:pt idx="2">
                  <c:v>0.183</c:v>
                </c:pt>
              </c:numCache>
            </c:numRef>
          </c:val>
          <c:extLst>
            <c:ext xmlns:c16="http://schemas.microsoft.com/office/drawing/2014/chart" uri="{C3380CC4-5D6E-409C-BE32-E72D297353CC}">
              <c16:uniqueId val="{00000006-1A0D-D345-B193-371F2C67412A}"/>
            </c:ext>
          </c:extLst>
        </c:ser>
        <c:dLbls>
          <c:showLegendKey val="0"/>
          <c:showVal val="0"/>
          <c:showCatName val="0"/>
          <c:showSerName val="0"/>
          <c:showPercent val="0"/>
          <c:showBubbleSize val="0"/>
          <c:showLeaderLines val="1"/>
        </c:dLbls>
        <c:firstSliceAng val="0"/>
      </c:pieChart>
      <c:spPr>
        <a:noFill/>
        <a:ln w="0">
          <a:noFill/>
        </a:ln>
      </c:spPr>
    </c:plotArea>
    <c:legend>
      <c:legendPos val="b"/>
      <c:overlay val="0"/>
      <c:spPr>
        <a:noFill/>
        <a:ln w="0">
          <a:noFill/>
        </a:ln>
      </c:spPr>
      <c:txPr>
        <a:bodyPr/>
        <a:lstStyle/>
        <a:p>
          <a:pPr>
            <a:defRPr sz="1197" b="0" strike="noStrike" spc="-1">
              <a:solidFill>
                <a:srgbClr val="595959"/>
              </a:solidFill>
              <a:latin typeface="Century Gothic"/>
            </a:defRPr>
          </a:pPr>
          <a:endParaRPr lang="ru-RU"/>
        </a:p>
      </c:txPr>
    </c:legend>
    <c:plotVisOnly val="1"/>
    <c:dispBlanksAs val="gap"/>
    <c:showDLblsOverMax val="1"/>
  </c:chart>
  <c:spPr>
    <a:noFill/>
    <a:ln w="9360">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55950" y="5078600"/>
            <a:ext cx="6047725" cy="48113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7" name="Google Shape;187;p1: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0: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10: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11: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 name="Google Shape;259;p11: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12: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6" name="Google Shape;266;p12: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2: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2: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3: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2" name="Google Shape;202;p3: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4: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8" name="Google Shape;208;p4: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5: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7" name="Google Shape;217;p5: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6: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p6: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7: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p7: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8: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p8: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9: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p9: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1"/>
        <p:cNvGrpSpPr/>
        <p:nvPr/>
      </p:nvGrpSpPr>
      <p:grpSpPr>
        <a:xfrm>
          <a:off x="0" y="0"/>
          <a:ext cx="0" cy="0"/>
          <a:chOff x="0" y="0"/>
          <a:chExt cx="0" cy="0"/>
        </a:xfrm>
      </p:grpSpPr>
      <p:sp>
        <p:nvSpPr>
          <p:cNvPr id="12" name="Google Shape;12;p14"/>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4"/>
          <p:cNvSpPr txBox="1">
            <a:spLocks noGrp="1"/>
          </p:cNvSpPr>
          <p:nvPr>
            <p:ph type="subTitle" idx="1"/>
          </p:nvPr>
        </p:nvSpPr>
        <p:spPr>
          <a:xfrm>
            <a:off x="838080" y="1825560"/>
            <a:ext cx="10515240" cy="4350960"/>
          </a:xfrm>
          <a:prstGeom prst="rect">
            <a:avLst/>
          </a:prstGeom>
          <a:noFill/>
          <a:ln>
            <a:noFill/>
          </a:ln>
        </p:spPr>
        <p:txBody>
          <a:bodyPr spcFirstLastPara="1" wrap="square" lIns="0" tIns="0" rIns="0" bIns="0" anchor="ctr" anchorCtr="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
        <p:nvSpPr>
          <p:cNvPr id="14" name="Google Shape;14;p14"/>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4"/>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6" name="Google Shape;16;p14"/>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68"/>
        <p:cNvGrpSpPr/>
        <p:nvPr/>
      </p:nvGrpSpPr>
      <p:grpSpPr>
        <a:xfrm>
          <a:off x="0" y="0"/>
          <a:ext cx="0" cy="0"/>
          <a:chOff x="0" y="0"/>
          <a:chExt cx="0" cy="0"/>
        </a:xfrm>
      </p:grpSpPr>
      <p:sp>
        <p:nvSpPr>
          <p:cNvPr id="69" name="Google Shape;69;p25"/>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5"/>
          <p:cNvSpPr txBox="1">
            <a:spLocks noGrp="1"/>
          </p:cNvSpPr>
          <p:nvPr>
            <p:ph type="body" idx="1"/>
          </p:nvPr>
        </p:nvSpPr>
        <p:spPr>
          <a:xfrm>
            <a:off x="838080" y="1825560"/>
            <a:ext cx="1051524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5"/>
          <p:cNvSpPr txBox="1">
            <a:spLocks noGrp="1"/>
          </p:cNvSpPr>
          <p:nvPr>
            <p:ph type="body" idx="2"/>
          </p:nvPr>
        </p:nvSpPr>
        <p:spPr>
          <a:xfrm>
            <a:off x="838080" y="4098240"/>
            <a:ext cx="1051524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 name="Google Shape;72;p25"/>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5"/>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74" name="Google Shape;74;p25"/>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75"/>
        <p:cNvGrpSpPr/>
        <p:nvPr/>
      </p:nvGrpSpPr>
      <p:grpSpPr>
        <a:xfrm>
          <a:off x="0" y="0"/>
          <a:ext cx="0" cy="0"/>
          <a:chOff x="0" y="0"/>
          <a:chExt cx="0" cy="0"/>
        </a:xfrm>
      </p:grpSpPr>
      <p:sp>
        <p:nvSpPr>
          <p:cNvPr id="76" name="Google Shape;76;p26"/>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26"/>
          <p:cNvSpPr txBox="1">
            <a:spLocks noGrp="1"/>
          </p:cNvSpPr>
          <p:nvPr>
            <p:ph type="body" idx="1"/>
          </p:nvPr>
        </p:nvSpPr>
        <p:spPr>
          <a:xfrm>
            <a:off x="83808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26"/>
          <p:cNvSpPr txBox="1">
            <a:spLocks noGrp="1"/>
          </p:cNvSpPr>
          <p:nvPr>
            <p:ph type="body" idx="2"/>
          </p:nvPr>
        </p:nvSpPr>
        <p:spPr>
          <a:xfrm>
            <a:off x="622620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26"/>
          <p:cNvSpPr txBox="1">
            <a:spLocks noGrp="1"/>
          </p:cNvSpPr>
          <p:nvPr>
            <p:ph type="body" idx="3"/>
          </p:nvPr>
        </p:nvSpPr>
        <p:spPr>
          <a:xfrm>
            <a:off x="838080" y="409824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0" name="Google Shape;80;p26"/>
          <p:cNvSpPr txBox="1">
            <a:spLocks noGrp="1"/>
          </p:cNvSpPr>
          <p:nvPr>
            <p:ph type="body" idx="4"/>
          </p:nvPr>
        </p:nvSpPr>
        <p:spPr>
          <a:xfrm>
            <a:off x="6226200" y="409824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6"/>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6"/>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83" name="Google Shape;83;p26"/>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84"/>
        <p:cNvGrpSpPr/>
        <p:nvPr/>
      </p:nvGrpSpPr>
      <p:grpSpPr>
        <a:xfrm>
          <a:off x="0" y="0"/>
          <a:ext cx="0" cy="0"/>
          <a:chOff x="0" y="0"/>
          <a:chExt cx="0" cy="0"/>
        </a:xfrm>
      </p:grpSpPr>
      <p:sp>
        <p:nvSpPr>
          <p:cNvPr id="85" name="Google Shape;85;p27"/>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27"/>
          <p:cNvSpPr txBox="1">
            <a:spLocks noGrp="1"/>
          </p:cNvSpPr>
          <p:nvPr>
            <p:ph type="body" idx="1"/>
          </p:nvPr>
        </p:nvSpPr>
        <p:spPr>
          <a:xfrm>
            <a:off x="838080" y="182556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27"/>
          <p:cNvSpPr txBox="1">
            <a:spLocks noGrp="1"/>
          </p:cNvSpPr>
          <p:nvPr>
            <p:ph type="body" idx="2"/>
          </p:nvPr>
        </p:nvSpPr>
        <p:spPr>
          <a:xfrm>
            <a:off x="4393440" y="182556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27"/>
          <p:cNvSpPr txBox="1">
            <a:spLocks noGrp="1"/>
          </p:cNvSpPr>
          <p:nvPr>
            <p:ph type="body" idx="3"/>
          </p:nvPr>
        </p:nvSpPr>
        <p:spPr>
          <a:xfrm>
            <a:off x="7949160" y="182556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27"/>
          <p:cNvSpPr txBox="1">
            <a:spLocks noGrp="1"/>
          </p:cNvSpPr>
          <p:nvPr>
            <p:ph type="body" idx="4"/>
          </p:nvPr>
        </p:nvSpPr>
        <p:spPr>
          <a:xfrm>
            <a:off x="838080" y="409824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0" name="Google Shape;90;p27"/>
          <p:cNvSpPr txBox="1">
            <a:spLocks noGrp="1"/>
          </p:cNvSpPr>
          <p:nvPr>
            <p:ph type="body" idx="5"/>
          </p:nvPr>
        </p:nvSpPr>
        <p:spPr>
          <a:xfrm>
            <a:off x="4393440" y="409824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1" name="Google Shape;91;p27"/>
          <p:cNvSpPr txBox="1">
            <a:spLocks noGrp="1"/>
          </p:cNvSpPr>
          <p:nvPr>
            <p:ph type="body" idx="6"/>
          </p:nvPr>
        </p:nvSpPr>
        <p:spPr>
          <a:xfrm>
            <a:off x="7949160" y="409824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2" name="Google Shape;92;p27"/>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27"/>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4" name="Google Shape;94;p27"/>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01"/>
        <p:cNvGrpSpPr/>
        <p:nvPr/>
      </p:nvGrpSpPr>
      <p:grpSpPr>
        <a:xfrm>
          <a:off x="0" y="0"/>
          <a:ext cx="0" cy="0"/>
          <a:chOff x="0" y="0"/>
          <a:chExt cx="0" cy="0"/>
        </a:xfrm>
      </p:grpSpPr>
      <p:sp>
        <p:nvSpPr>
          <p:cNvPr id="102" name="Google Shape;102;p17"/>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17"/>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04" name="Google Shape;104;p17"/>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05"/>
        <p:cNvGrpSpPr/>
        <p:nvPr/>
      </p:nvGrpSpPr>
      <p:grpSpPr>
        <a:xfrm>
          <a:off x="0" y="0"/>
          <a:ext cx="0" cy="0"/>
          <a:chOff x="0" y="0"/>
          <a:chExt cx="0" cy="0"/>
        </a:xfrm>
      </p:grpSpPr>
      <p:sp>
        <p:nvSpPr>
          <p:cNvPr id="106" name="Google Shape;106;p28"/>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 name="Google Shape;107;p28"/>
          <p:cNvSpPr txBox="1">
            <a:spLocks noGrp="1"/>
          </p:cNvSpPr>
          <p:nvPr>
            <p:ph type="subTitle" idx="1"/>
          </p:nvPr>
        </p:nvSpPr>
        <p:spPr>
          <a:xfrm>
            <a:off x="838080" y="1825560"/>
            <a:ext cx="10515240" cy="4350960"/>
          </a:xfrm>
          <a:prstGeom prst="rect">
            <a:avLst/>
          </a:prstGeom>
          <a:noFill/>
          <a:ln>
            <a:noFill/>
          </a:ln>
        </p:spPr>
        <p:txBody>
          <a:bodyPr spcFirstLastPara="1" wrap="square" lIns="0" tIns="0" rIns="0" bIns="0" anchor="ctr" anchorCtr="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
        <p:nvSpPr>
          <p:cNvPr id="108" name="Google Shape;108;p28"/>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8"/>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10" name="Google Shape;110;p28"/>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11"/>
        <p:cNvGrpSpPr/>
        <p:nvPr/>
      </p:nvGrpSpPr>
      <p:grpSpPr>
        <a:xfrm>
          <a:off x="0" y="0"/>
          <a:ext cx="0" cy="0"/>
          <a:chOff x="0" y="0"/>
          <a:chExt cx="0" cy="0"/>
        </a:xfrm>
      </p:grpSpPr>
      <p:sp>
        <p:nvSpPr>
          <p:cNvPr id="112" name="Google Shape;112;p29"/>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3" name="Google Shape;113;p29"/>
          <p:cNvSpPr txBox="1">
            <a:spLocks noGrp="1"/>
          </p:cNvSpPr>
          <p:nvPr>
            <p:ph type="body" idx="1"/>
          </p:nvPr>
        </p:nvSpPr>
        <p:spPr>
          <a:xfrm>
            <a:off x="838080" y="1825560"/>
            <a:ext cx="10515240" cy="435096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4" name="Google Shape;114;p29"/>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29"/>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16" name="Google Shape;116;p29"/>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17"/>
        <p:cNvGrpSpPr/>
        <p:nvPr/>
      </p:nvGrpSpPr>
      <p:grpSpPr>
        <a:xfrm>
          <a:off x="0" y="0"/>
          <a:ext cx="0" cy="0"/>
          <a:chOff x="0" y="0"/>
          <a:chExt cx="0" cy="0"/>
        </a:xfrm>
      </p:grpSpPr>
      <p:sp>
        <p:nvSpPr>
          <p:cNvPr id="118" name="Google Shape;118;p30"/>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9" name="Google Shape;119;p30"/>
          <p:cNvSpPr txBox="1">
            <a:spLocks noGrp="1"/>
          </p:cNvSpPr>
          <p:nvPr>
            <p:ph type="body" idx="1"/>
          </p:nvPr>
        </p:nvSpPr>
        <p:spPr>
          <a:xfrm>
            <a:off x="838080" y="1825560"/>
            <a:ext cx="5131080" cy="435096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0" name="Google Shape;120;p30"/>
          <p:cNvSpPr txBox="1">
            <a:spLocks noGrp="1"/>
          </p:cNvSpPr>
          <p:nvPr>
            <p:ph type="body" idx="2"/>
          </p:nvPr>
        </p:nvSpPr>
        <p:spPr>
          <a:xfrm>
            <a:off x="6226200" y="1825560"/>
            <a:ext cx="5131080" cy="435096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30"/>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30"/>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3" name="Google Shape;123;p30"/>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4"/>
        <p:cNvGrpSpPr/>
        <p:nvPr/>
      </p:nvGrpSpPr>
      <p:grpSpPr>
        <a:xfrm>
          <a:off x="0" y="0"/>
          <a:ext cx="0" cy="0"/>
          <a:chOff x="0" y="0"/>
          <a:chExt cx="0" cy="0"/>
        </a:xfrm>
      </p:grpSpPr>
      <p:sp>
        <p:nvSpPr>
          <p:cNvPr id="125" name="Google Shape;125;p31"/>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6" name="Google Shape;126;p31"/>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31"/>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8" name="Google Shape;128;p31"/>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129"/>
        <p:cNvGrpSpPr/>
        <p:nvPr/>
      </p:nvGrpSpPr>
      <p:grpSpPr>
        <a:xfrm>
          <a:off x="0" y="0"/>
          <a:ext cx="0" cy="0"/>
          <a:chOff x="0" y="0"/>
          <a:chExt cx="0" cy="0"/>
        </a:xfrm>
      </p:grpSpPr>
      <p:sp>
        <p:nvSpPr>
          <p:cNvPr id="130" name="Google Shape;130;p32"/>
          <p:cNvSpPr txBox="1">
            <a:spLocks noGrp="1"/>
          </p:cNvSpPr>
          <p:nvPr>
            <p:ph type="subTitle" idx="1"/>
          </p:nvPr>
        </p:nvSpPr>
        <p:spPr>
          <a:xfrm>
            <a:off x="838080" y="365040"/>
            <a:ext cx="10515240" cy="6144120"/>
          </a:xfrm>
          <a:prstGeom prst="rect">
            <a:avLst/>
          </a:prstGeom>
          <a:noFill/>
          <a:ln>
            <a:noFill/>
          </a:ln>
        </p:spPr>
        <p:txBody>
          <a:bodyPr spcFirstLastPara="1" wrap="square" lIns="0" tIns="0" rIns="0" bIns="0" anchor="ctr" anchorCtr="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
        <p:nvSpPr>
          <p:cNvPr id="131" name="Google Shape;131;p32"/>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32"/>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33" name="Google Shape;133;p32"/>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134"/>
        <p:cNvGrpSpPr/>
        <p:nvPr/>
      </p:nvGrpSpPr>
      <p:grpSpPr>
        <a:xfrm>
          <a:off x="0" y="0"/>
          <a:ext cx="0" cy="0"/>
          <a:chOff x="0" y="0"/>
          <a:chExt cx="0" cy="0"/>
        </a:xfrm>
      </p:grpSpPr>
      <p:sp>
        <p:nvSpPr>
          <p:cNvPr id="135" name="Google Shape;135;p33"/>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6" name="Google Shape;136;p33"/>
          <p:cNvSpPr txBox="1">
            <a:spLocks noGrp="1"/>
          </p:cNvSpPr>
          <p:nvPr>
            <p:ph type="body" idx="1"/>
          </p:nvPr>
        </p:nvSpPr>
        <p:spPr>
          <a:xfrm>
            <a:off x="83808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7" name="Google Shape;137;p33"/>
          <p:cNvSpPr txBox="1">
            <a:spLocks noGrp="1"/>
          </p:cNvSpPr>
          <p:nvPr>
            <p:ph type="body" idx="2"/>
          </p:nvPr>
        </p:nvSpPr>
        <p:spPr>
          <a:xfrm>
            <a:off x="6226200" y="1825560"/>
            <a:ext cx="5131080" cy="435096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8" name="Google Shape;138;p33"/>
          <p:cNvSpPr txBox="1">
            <a:spLocks noGrp="1"/>
          </p:cNvSpPr>
          <p:nvPr>
            <p:ph type="body" idx="3"/>
          </p:nvPr>
        </p:nvSpPr>
        <p:spPr>
          <a:xfrm>
            <a:off x="838080" y="409824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9" name="Google Shape;139;p33"/>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33"/>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41" name="Google Shape;141;p33"/>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7"/>
        <p:cNvGrpSpPr/>
        <p:nvPr/>
      </p:nvGrpSpPr>
      <p:grpSpPr>
        <a:xfrm>
          <a:off x="0" y="0"/>
          <a:ext cx="0" cy="0"/>
          <a:chOff x="0" y="0"/>
          <a:chExt cx="0" cy="0"/>
        </a:xfrm>
      </p:grpSpPr>
      <p:sp>
        <p:nvSpPr>
          <p:cNvPr id="18" name="Google Shape;18;p15"/>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5"/>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0" name="Google Shape;20;p15"/>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142"/>
        <p:cNvGrpSpPr/>
        <p:nvPr/>
      </p:nvGrpSpPr>
      <p:grpSpPr>
        <a:xfrm>
          <a:off x="0" y="0"/>
          <a:ext cx="0" cy="0"/>
          <a:chOff x="0" y="0"/>
          <a:chExt cx="0" cy="0"/>
        </a:xfrm>
      </p:grpSpPr>
      <p:sp>
        <p:nvSpPr>
          <p:cNvPr id="143" name="Google Shape;143;p34"/>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4" name="Google Shape;144;p34"/>
          <p:cNvSpPr txBox="1">
            <a:spLocks noGrp="1"/>
          </p:cNvSpPr>
          <p:nvPr>
            <p:ph type="body" idx="1"/>
          </p:nvPr>
        </p:nvSpPr>
        <p:spPr>
          <a:xfrm>
            <a:off x="838080" y="1825560"/>
            <a:ext cx="5131080" cy="435096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5" name="Google Shape;145;p34"/>
          <p:cNvSpPr txBox="1">
            <a:spLocks noGrp="1"/>
          </p:cNvSpPr>
          <p:nvPr>
            <p:ph type="body" idx="2"/>
          </p:nvPr>
        </p:nvSpPr>
        <p:spPr>
          <a:xfrm>
            <a:off x="622620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6" name="Google Shape;146;p34"/>
          <p:cNvSpPr txBox="1">
            <a:spLocks noGrp="1"/>
          </p:cNvSpPr>
          <p:nvPr>
            <p:ph type="body" idx="3"/>
          </p:nvPr>
        </p:nvSpPr>
        <p:spPr>
          <a:xfrm>
            <a:off x="6226200" y="409824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7" name="Google Shape;147;p34"/>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p34"/>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49" name="Google Shape;149;p34"/>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150"/>
        <p:cNvGrpSpPr/>
        <p:nvPr/>
      </p:nvGrpSpPr>
      <p:grpSpPr>
        <a:xfrm>
          <a:off x="0" y="0"/>
          <a:ext cx="0" cy="0"/>
          <a:chOff x="0" y="0"/>
          <a:chExt cx="0" cy="0"/>
        </a:xfrm>
      </p:grpSpPr>
      <p:sp>
        <p:nvSpPr>
          <p:cNvPr id="151" name="Google Shape;151;p35"/>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2" name="Google Shape;152;p35"/>
          <p:cNvSpPr txBox="1">
            <a:spLocks noGrp="1"/>
          </p:cNvSpPr>
          <p:nvPr>
            <p:ph type="body" idx="1"/>
          </p:nvPr>
        </p:nvSpPr>
        <p:spPr>
          <a:xfrm>
            <a:off x="83808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3" name="Google Shape;153;p35"/>
          <p:cNvSpPr txBox="1">
            <a:spLocks noGrp="1"/>
          </p:cNvSpPr>
          <p:nvPr>
            <p:ph type="body" idx="2"/>
          </p:nvPr>
        </p:nvSpPr>
        <p:spPr>
          <a:xfrm>
            <a:off x="622620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4" name="Google Shape;154;p35"/>
          <p:cNvSpPr txBox="1">
            <a:spLocks noGrp="1"/>
          </p:cNvSpPr>
          <p:nvPr>
            <p:ph type="body" idx="3"/>
          </p:nvPr>
        </p:nvSpPr>
        <p:spPr>
          <a:xfrm>
            <a:off x="838080" y="4098240"/>
            <a:ext cx="1051524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5" name="Google Shape;155;p35"/>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6" name="Google Shape;156;p35"/>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57" name="Google Shape;157;p35"/>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158"/>
        <p:cNvGrpSpPr/>
        <p:nvPr/>
      </p:nvGrpSpPr>
      <p:grpSpPr>
        <a:xfrm>
          <a:off x="0" y="0"/>
          <a:ext cx="0" cy="0"/>
          <a:chOff x="0" y="0"/>
          <a:chExt cx="0" cy="0"/>
        </a:xfrm>
      </p:grpSpPr>
      <p:sp>
        <p:nvSpPr>
          <p:cNvPr id="159" name="Google Shape;159;p36"/>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0" name="Google Shape;160;p36"/>
          <p:cNvSpPr txBox="1">
            <a:spLocks noGrp="1"/>
          </p:cNvSpPr>
          <p:nvPr>
            <p:ph type="body" idx="1"/>
          </p:nvPr>
        </p:nvSpPr>
        <p:spPr>
          <a:xfrm>
            <a:off x="838080" y="1825560"/>
            <a:ext cx="1051524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1" name="Google Shape;161;p36"/>
          <p:cNvSpPr txBox="1">
            <a:spLocks noGrp="1"/>
          </p:cNvSpPr>
          <p:nvPr>
            <p:ph type="body" idx="2"/>
          </p:nvPr>
        </p:nvSpPr>
        <p:spPr>
          <a:xfrm>
            <a:off x="838080" y="4098240"/>
            <a:ext cx="1051524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2" name="Google Shape;162;p36"/>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3" name="Google Shape;163;p36"/>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64" name="Google Shape;164;p36"/>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165"/>
        <p:cNvGrpSpPr/>
        <p:nvPr/>
      </p:nvGrpSpPr>
      <p:grpSpPr>
        <a:xfrm>
          <a:off x="0" y="0"/>
          <a:ext cx="0" cy="0"/>
          <a:chOff x="0" y="0"/>
          <a:chExt cx="0" cy="0"/>
        </a:xfrm>
      </p:grpSpPr>
      <p:sp>
        <p:nvSpPr>
          <p:cNvPr id="166" name="Google Shape;166;p37"/>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7" name="Google Shape;167;p37"/>
          <p:cNvSpPr txBox="1">
            <a:spLocks noGrp="1"/>
          </p:cNvSpPr>
          <p:nvPr>
            <p:ph type="body" idx="1"/>
          </p:nvPr>
        </p:nvSpPr>
        <p:spPr>
          <a:xfrm>
            <a:off x="83808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8" name="Google Shape;168;p37"/>
          <p:cNvSpPr txBox="1">
            <a:spLocks noGrp="1"/>
          </p:cNvSpPr>
          <p:nvPr>
            <p:ph type="body" idx="2"/>
          </p:nvPr>
        </p:nvSpPr>
        <p:spPr>
          <a:xfrm>
            <a:off x="622620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9" name="Google Shape;169;p37"/>
          <p:cNvSpPr txBox="1">
            <a:spLocks noGrp="1"/>
          </p:cNvSpPr>
          <p:nvPr>
            <p:ph type="body" idx="3"/>
          </p:nvPr>
        </p:nvSpPr>
        <p:spPr>
          <a:xfrm>
            <a:off x="838080" y="409824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0" name="Google Shape;170;p37"/>
          <p:cNvSpPr txBox="1">
            <a:spLocks noGrp="1"/>
          </p:cNvSpPr>
          <p:nvPr>
            <p:ph type="body" idx="4"/>
          </p:nvPr>
        </p:nvSpPr>
        <p:spPr>
          <a:xfrm>
            <a:off x="6226200" y="409824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1" name="Google Shape;171;p37"/>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2" name="Google Shape;172;p37"/>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73" name="Google Shape;173;p37"/>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74"/>
        <p:cNvGrpSpPr/>
        <p:nvPr/>
      </p:nvGrpSpPr>
      <p:grpSpPr>
        <a:xfrm>
          <a:off x="0" y="0"/>
          <a:ext cx="0" cy="0"/>
          <a:chOff x="0" y="0"/>
          <a:chExt cx="0" cy="0"/>
        </a:xfrm>
      </p:grpSpPr>
      <p:sp>
        <p:nvSpPr>
          <p:cNvPr id="175" name="Google Shape;175;p38"/>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6" name="Google Shape;176;p38"/>
          <p:cNvSpPr txBox="1">
            <a:spLocks noGrp="1"/>
          </p:cNvSpPr>
          <p:nvPr>
            <p:ph type="body" idx="1"/>
          </p:nvPr>
        </p:nvSpPr>
        <p:spPr>
          <a:xfrm>
            <a:off x="838080" y="182556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7" name="Google Shape;177;p38"/>
          <p:cNvSpPr txBox="1">
            <a:spLocks noGrp="1"/>
          </p:cNvSpPr>
          <p:nvPr>
            <p:ph type="body" idx="2"/>
          </p:nvPr>
        </p:nvSpPr>
        <p:spPr>
          <a:xfrm>
            <a:off x="4393440" y="182556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8" name="Google Shape;178;p38"/>
          <p:cNvSpPr txBox="1">
            <a:spLocks noGrp="1"/>
          </p:cNvSpPr>
          <p:nvPr>
            <p:ph type="body" idx="3"/>
          </p:nvPr>
        </p:nvSpPr>
        <p:spPr>
          <a:xfrm>
            <a:off x="7949160" y="182556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9" name="Google Shape;179;p38"/>
          <p:cNvSpPr txBox="1">
            <a:spLocks noGrp="1"/>
          </p:cNvSpPr>
          <p:nvPr>
            <p:ph type="body" idx="4"/>
          </p:nvPr>
        </p:nvSpPr>
        <p:spPr>
          <a:xfrm>
            <a:off x="838080" y="409824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0" name="Google Shape;180;p38"/>
          <p:cNvSpPr txBox="1">
            <a:spLocks noGrp="1"/>
          </p:cNvSpPr>
          <p:nvPr>
            <p:ph type="body" idx="5"/>
          </p:nvPr>
        </p:nvSpPr>
        <p:spPr>
          <a:xfrm>
            <a:off x="4393440" y="409824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1" name="Google Shape;181;p38"/>
          <p:cNvSpPr txBox="1">
            <a:spLocks noGrp="1"/>
          </p:cNvSpPr>
          <p:nvPr>
            <p:ph type="body" idx="6"/>
          </p:nvPr>
        </p:nvSpPr>
        <p:spPr>
          <a:xfrm>
            <a:off x="7949160" y="4098240"/>
            <a:ext cx="338580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2" name="Google Shape;182;p38"/>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3" name="Google Shape;183;p38"/>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84" name="Google Shape;184;p38"/>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21"/>
        <p:cNvGrpSpPr/>
        <p:nvPr/>
      </p:nvGrpSpPr>
      <p:grpSpPr>
        <a:xfrm>
          <a:off x="0" y="0"/>
          <a:ext cx="0" cy="0"/>
          <a:chOff x="0" y="0"/>
          <a:chExt cx="0" cy="0"/>
        </a:xfrm>
      </p:grpSpPr>
      <p:sp>
        <p:nvSpPr>
          <p:cNvPr id="22" name="Google Shape;22;p18"/>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8"/>
          <p:cNvSpPr txBox="1">
            <a:spLocks noGrp="1"/>
          </p:cNvSpPr>
          <p:nvPr>
            <p:ph type="body" idx="1"/>
          </p:nvPr>
        </p:nvSpPr>
        <p:spPr>
          <a:xfrm>
            <a:off x="838080" y="1825560"/>
            <a:ext cx="10515240" cy="435096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8"/>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8"/>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6" name="Google Shape;26;p18"/>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27"/>
        <p:cNvGrpSpPr/>
        <p:nvPr/>
      </p:nvGrpSpPr>
      <p:grpSpPr>
        <a:xfrm>
          <a:off x="0" y="0"/>
          <a:ext cx="0" cy="0"/>
          <a:chOff x="0" y="0"/>
          <a:chExt cx="0" cy="0"/>
        </a:xfrm>
      </p:grpSpPr>
      <p:sp>
        <p:nvSpPr>
          <p:cNvPr id="28" name="Google Shape;28;p19"/>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9"/>
          <p:cNvSpPr txBox="1">
            <a:spLocks noGrp="1"/>
          </p:cNvSpPr>
          <p:nvPr>
            <p:ph type="body" idx="1"/>
          </p:nvPr>
        </p:nvSpPr>
        <p:spPr>
          <a:xfrm>
            <a:off x="838080" y="1825560"/>
            <a:ext cx="5131080" cy="435096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19"/>
          <p:cNvSpPr txBox="1">
            <a:spLocks noGrp="1"/>
          </p:cNvSpPr>
          <p:nvPr>
            <p:ph type="body" idx="2"/>
          </p:nvPr>
        </p:nvSpPr>
        <p:spPr>
          <a:xfrm>
            <a:off x="6226200" y="1825560"/>
            <a:ext cx="5131080" cy="435096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9"/>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9"/>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3" name="Google Shape;33;p19"/>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20"/>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20"/>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0"/>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38" name="Google Shape;38;p20"/>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39"/>
        <p:cNvGrpSpPr/>
        <p:nvPr/>
      </p:nvGrpSpPr>
      <p:grpSpPr>
        <a:xfrm>
          <a:off x="0" y="0"/>
          <a:ext cx="0" cy="0"/>
          <a:chOff x="0" y="0"/>
          <a:chExt cx="0" cy="0"/>
        </a:xfrm>
      </p:grpSpPr>
      <p:sp>
        <p:nvSpPr>
          <p:cNvPr id="40" name="Google Shape;40;p21"/>
          <p:cNvSpPr txBox="1">
            <a:spLocks noGrp="1"/>
          </p:cNvSpPr>
          <p:nvPr>
            <p:ph type="subTitle" idx="1"/>
          </p:nvPr>
        </p:nvSpPr>
        <p:spPr>
          <a:xfrm>
            <a:off x="838080" y="365040"/>
            <a:ext cx="10515240" cy="6144120"/>
          </a:xfrm>
          <a:prstGeom prst="rect">
            <a:avLst/>
          </a:prstGeom>
          <a:noFill/>
          <a:ln>
            <a:noFill/>
          </a:ln>
        </p:spPr>
        <p:txBody>
          <a:bodyPr spcFirstLastPara="1" wrap="square" lIns="0" tIns="0" rIns="0" bIns="0" anchor="ctr" anchorCtr="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
        <p:nvSpPr>
          <p:cNvPr id="41" name="Google Shape;41;p21"/>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21"/>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3" name="Google Shape;43;p21"/>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44"/>
        <p:cNvGrpSpPr/>
        <p:nvPr/>
      </p:nvGrpSpPr>
      <p:grpSpPr>
        <a:xfrm>
          <a:off x="0" y="0"/>
          <a:ext cx="0" cy="0"/>
          <a:chOff x="0" y="0"/>
          <a:chExt cx="0" cy="0"/>
        </a:xfrm>
      </p:grpSpPr>
      <p:sp>
        <p:nvSpPr>
          <p:cNvPr id="45" name="Google Shape;45;p22"/>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2"/>
          <p:cNvSpPr txBox="1">
            <a:spLocks noGrp="1"/>
          </p:cNvSpPr>
          <p:nvPr>
            <p:ph type="body" idx="1"/>
          </p:nvPr>
        </p:nvSpPr>
        <p:spPr>
          <a:xfrm>
            <a:off x="83808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22"/>
          <p:cNvSpPr txBox="1">
            <a:spLocks noGrp="1"/>
          </p:cNvSpPr>
          <p:nvPr>
            <p:ph type="body" idx="2"/>
          </p:nvPr>
        </p:nvSpPr>
        <p:spPr>
          <a:xfrm>
            <a:off x="6226200" y="1825560"/>
            <a:ext cx="5131080" cy="435096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2"/>
          <p:cNvSpPr txBox="1">
            <a:spLocks noGrp="1"/>
          </p:cNvSpPr>
          <p:nvPr>
            <p:ph type="body" idx="3"/>
          </p:nvPr>
        </p:nvSpPr>
        <p:spPr>
          <a:xfrm>
            <a:off x="838080" y="409824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22"/>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2"/>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51" name="Google Shape;51;p22"/>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52"/>
        <p:cNvGrpSpPr/>
        <p:nvPr/>
      </p:nvGrpSpPr>
      <p:grpSpPr>
        <a:xfrm>
          <a:off x="0" y="0"/>
          <a:ext cx="0" cy="0"/>
          <a:chOff x="0" y="0"/>
          <a:chExt cx="0" cy="0"/>
        </a:xfrm>
      </p:grpSpPr>
      <p:sp>
        <p:nvSpPr>
          <p:cNvPr id="53" name="Google Shape;53;p23"/>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23"/>
          <p:cNvSpPr txBox="1">
            <a:spLocks noGrp="1"/>
          </p:cNvSpPr>
          <p:nvPr>
            <p:ph type="body" idx="1"/>
          </p:nvPr>
        </p:nvSpPr>
        <p:spPr>
          <a:xfrm>
            <a:off x="838080" y="1825560"/>
            <a:ext cx="5131080" cy="435096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23"/>
          <p:cNvSpPr txBox="1">
            <a:spLocks noGrp="1"/>
          </p:cNvSpPr>
          <p:nvPr>
            <p:ph type="body" idx="2"/>
          </p:nvPr>
        </p:nvSpPr>
        <p:spPr>
          <a:xfrm>
            <a:off x="622620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23"/>
          <p:cNvSpPr txBox="1">
            <a:spLocks noGrp="1"/>
          </p:cNvSpPr>
          <p:nvPr>
            <p:ph type="body" idx="3"/>
          </p:nvPr>
        </p:nvSpPr>
        <p:spPr>
          <a:xfrm>
            <a:off x="6226200" y="409824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 name="Google Shape;57;p23"/>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23"/>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59" name="Google Shape;59;p23"/>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60"/>
        <p:cNvGrpSpPr/>
        <p:nvPr/>
      </p:nvGrpSpPr>
      <p:grpSpPr>
        <a:xfrm>
          <a:off x="0" y="0"/>
          <a:ext cx="0" cy="0"/>
          <a:chOff x="0" y="0"/>
          <a:chExt cx="0" cy="0"/>
        </a:xfrm>
      </p:grpSpPr>
      <p:sp>
        <p:nvSpPr>
          <p:cNvPr id="61" name="Google Shape;61;p24"/>
          <p:cNvSpPr txBox="1">
            <a:spLocks noGrp="1"/>
          </p:cNvSpPr>
          <p:nvPr>
            <p:ph type="title"/>
          </p:nvPr>
        </p:nvSpPr>
        <p:spPr>
          <a:xfrm>
            <a:off x="838080" y="365040"/>
            <a:ext cx="10515240" cy="132516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24"/>
          <p:cNvSpPr txBox="1">
            <a:spLocks noGrp="1"/>
          </p:cNvSpPr>
          <p:nvPr>
            <p:ph type="body" idx="1"/>
          </p:nvPr>
        </p:nvSpPr>
        <p:spPr>
          <a:xfrm>
            <a:off x="83808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24"/>
          <p:cNvSpPr txBox="1">
            <a:spLocks noGrp="1"/>
          </p:cNvSpPr>
          <p:nvPr>
            <p:ph type="body" idx="2"/>
          </p:nvPr>
        </p:nvSpPr>
        <p:spPr>
          <a:xfrm>
            <a:off x="6226200" y="1825560"/>
            <a:ext cx="513108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 name="Google Shape;64;p24"/>
          <p:cNvSpPr txBox="1">
            <a:spLocks noGrp="1"/>
          </p:cNvSpPr>
          <p:nvPr>
            <p:ph type="body" idx="3"/>
          </p:nvPr>
        </p:nvSpPr>
        <p:spPr>
          <a:xfrm>
            <a:off x="838080" y="4098240"/>
            <a:ext cx="10515240" cy="207504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 name="Google Shape;65;p24"/>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4"/>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1pPr>
            <a:lvl2pPr marL="0" lvl="1"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2pPr>
            <a:lvl3pPr marL="0" lvl="2"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3pPr>
            <a:lvl4pPr marL="0" lvl="3"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4pPr>
            <a:lvl5pPr marL="0" lvl="4"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5pPr>
            <a:lvl6pPr marL="0" lvl="5"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6pPr>
            <a:lvl7pPr marL="0" lvl="6"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7pPr>
            <a:lvl8pPr marL="0" lvl="7"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8pPr>
            <a:lvl9pPr marL="0" lvl="8" indent="0" algn="r">
              <a:lnSpc>
                <a:spcPct val="100000"/>
              </a:lnSpc>
              <a:spcBef>
                <a:spcPts val="0"/>
              </a:spcBef>
              <a:buClr>
                <a:srgbClr val="8B8B8B"/>
              </a:buClr>
              <a:buSzPts val="1200"/>
              <a:buFont typeface="Calibri"/>
              <a:buNone/>
              <a:defRPr sz="1200" b="0" strike="noStrik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67" name="Google Shape;67;p24"/>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8B8B8B"/>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1523880" y="1122480"/>
            <a:ext cx="9143640" cy="238716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3"/>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8B8B8B"/>
              </a:buClr>
              <a:buSzPts val="1200"/>
              <a:buFont typeface="Calibri"/>
              <a:buNone/>
              <a:defRPr sz="1200" b="0" i="0" u="none" strike="noStrike" cap="none">
                <a:solidFill>
                  <a:srgbClr val="8B8B8B"/>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p13"/>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3"/>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1pPr>
            <a:lvl2pPr marL="0" marR="0" lvl="1"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2pPr>
            <a:lvl3pPr marL="0" marR="0" lvl="2"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3pPr>
            <a:lvl4pPr marL="0" marR="0" lvl="3"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4pPr>
            <a:lvl5pPr marL="0" marR="0" lvl="4"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5pPr>
            <a:lvl6pPr marL="0" marR="0" lvl="5"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6pPr>
            <a:lvl7pPr marL="0" marR="0" lvl="6"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7pPr>
            <a:lvl8pPr marL="0" marR="0" lvl="7"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8pPr>
            <a:lvl9pPr marL="0" marR="0" lvl="8"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latin typeface="Times New Roman"/>
              <a:ea typeface="Times New Roman"/>
              <a:cs typeface="Times New Roman"/>
              <a:sym typeface="Times New Roman"/>
            </a:endParaRPr>
          </a:p>
        </p:txBody>
      </p:sp>
      <p:sp>
        <p:nvSpPr>
          <p:cNvPr id="10" name="Google Shape;10;p13"/>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5"/>
        <p:cNvGrpSpPr/>
        <p:nvPr/>
      </p:nvGrpSpPr>
      <p:grpSpPr>
        <a:xfrm>
          <a:off x="0" y="0"/>
          <a:ext cx="0" cy="0"/>
          <a:chOff x="0" y="0"/>
          <a:chExt cx="0" cy="0"/>
        </a:xfrm>
      </p:grpSpPr>
      <p:sp>
        <p:nvSpPr>
          <p:cNvPr id="96" name="Google Shape;96;p16"/>
          <p:cNvSpPr txBox="1">
            <a:spLocks noGrp="1"/>
          </p:cNvSpPr>
          <p:nvPr>
            <p:ph type="title"/>
          </p:nvPr>
        </p:nvSpPr>
        <p:spPr>
          <a:xfrm>
            <a:off x="838080" y="365040"/>
            <a:ext cx="10515240" cy="132516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7" name="Google Shape;97;p16"/>
          <p:cNvSpPr txBox="1">
            <a:spLocks noGrp="1"/>
          </p:cNvSpPr>
          <p:nvPr>
            <p:ph type="body" idx="1"/>
          </p:nvPr>
        </p:nvSpPr>
        <p:spPr>
          <a:xfrm>
            <a:off x="838080" y="1825560"/>
            <a:ext cx="10515240" cy="43509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8" name="Google Shape;98;p16"/>
          <p:cNvSpPr txBox="1">
            <a:spLocks noGrp="1"/>
          </p:cNvSpPr>
          <p:nvPr>
            <p:ph type="dt" idx="10"/>
          </p:nvPr>
        </p:nvSpPr>
        <p:spPr>
          <a:xfrm>
            <a:off x="838080" y="6356520"/>
            <a:ext cx="2742840" cy="36468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8B8B8B"/>
              </a:buClr>
              <a:buSzPts val="1200"/>
              <a:buFont typeface="Calibri"/>
              <a:buNone/>
              <a:defRPr sz="1200" b="0" i="0" u="none" strike="noStrike" cap="none">
                <a:solidFill>
                  <a:srgbClr val="8B8B8B"/>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9" name="Google Shape;99;p16"/>
          <p:cNvSpPr txBox="1">
            <a:spLocks noGrp="1"/>
          </p:cNvSpPr>
          <p:nvPr>
            <p:ph type="ftr" idx="11"/>
          </p:nvPr>
        </p:nvSpPr>
        <p:spPr>
          <a:xfrm>
            <a:off x="4038480" y="6356520"/>
            <a:ext cx="4114440" cy="36468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0" name="Google Shape;100;p16"/>
          <p:cNvSpPr txBox="1">
            <a:spLocks noGrp="1"/>
          </p:cNvSpPr>
          <p:nvPr>
            <p:ph type="sldNum" idx="12"/>
          </p:nvPr>
        </p:nvSpPr>
        <p:spPr>
          <a:xfrm>
            <a:off x="8610480" y="6356520"/>
            <a:ext cx="2742840" cy="36468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1pPr>
            <a:lvl2pPr marL="0" marR="0" lvl="1"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2pPr>
            <a:lvl3pPr marL="0" marR="0" lvl="2"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3pPr>
            <a:lvl4pPr marL="0" marR="0" lvl="3"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4pPr>
            <a:lvl5pPr marL="0" marR="0" lvl="4"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5pPr>
            <a:lvl6pPr marL="0" marR="0" lvl="5"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6pPr>
            <a:lvl7pPr marL="0" marR="0" lvl="6"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7pPr>
            <a:lvl8pPr marL="0" marR="0" lvl="7"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8pPr>
            <a:lvl9pPr marL="0" marR="0" lvl="8" indent="0" algn="r" rtl="0">
              <a:lnSpc>
                <a:spcPct val="100000"/>
              </a:lnSpc>
              <a:spcBef>
                <a:spcPts val="0"/>
              </a:spcBef>
              <a:buClr>
                <a:srgbClr val="8B8B8B"/>
              </a:buClr>
              <a:buSzPts val="1200"/>
              <a:buFont typeface="Calibri"/>
              <a:buNone/>
              <a:defRPr sz="1200" b="0" i="0" u="none" strike="noStrike" cap="none">
                <a:solidFill>
                  <a:srgbClr val="8B8B8B"/>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
          <p:cNvSpPr txBox="1">
            <a:spLocks noGrp="1"/>
          </p:cNvSpPr>
          <p:nvPr>
            <p:ph type="title"/>
          </p:nvPr>
        </p:nvSpPr>
        <p:spPr>
          <a:xfrm>
            <a:off x="1441818" y="1377044"/>
            <a:ext cx="10156213" cy="1686587"/>
          </a:xfrm>
          <a:prstGeom prst="rect">
            <a:avLst/>
          </a:prstGeom>
          <a:noFill/>
          <a:ln>
            <a:noFill/>
          </a:ln>
        </p:spPr>
        <p:txBody>
          <a:bodyPr spcFirstLastPara="1" wrap="square" lIns="0" tIns="0" rIns="0" bIns="0" anchor="b" anchorCtr="0">
            <a:noAutofit/>
          </a:bodyPr>
          <a:lstStyle/>
          <a:p>
            <a:pPr marL="0" lvl="0" indent="0" algn="ctr" rtl="0">
              <a:lnSpc>
                <a:spcPct val="90000"/>
              </a:lnSpc>
              <a:spcBef>
                <a:spcPts val="0"/>
              </a:spcBef>
              <a:spcAft>
                <a:spcPts val="0"/>
              </a:spcAft>
              <a:buClr>
                <a:srgbClr val="FF0000"/>
              </a:buClr>
              <a:buSzPts val="3600"/>
              <a:buFont typeface="Century Gothic"/>
              <a:buNone/>
            </a:pPr>
            <a:r>
              <a:rPr lang="en-US" sz="3600" b="1">
                <a:solidFill>
                  <a:srgbClr val="FF0000"/>
                </a:solidFill>
                <a:latin typeface="Century Gothic"/>
                <a:ea typeface="Century Gothic"/>
                <a:cs typeface="Century Gothic"/>
                <a:sym typeface="Century Gothic"/>
              </a:rPr>
              <a:t>The problem of cyber aggression in shared group chats of a community class or group</a:t>
            </a:r>
            <a:br>
              <a:rPr lang="en-US" sz="3600">
                <a:solidFill>
                  <a:srgbClr val="FF0000"/>
                </a:solidFill>
                <a:latin typeface="Century Gothic"/>
                <a:ea typeface="Century Gothic"/>
                <a:cs typeface="Century Gothic"/>
                <a:sym typeface="Century Gothic"/>
              </a:rPr>
            </a:br>
            <a:endParaRPr sz="3600" b="0" strike="noStrike">
              <a:solidFill>
                <a:srgbClr val="FF0000"/>
              </a:solidFill>
              <a:latin typeface="Century Gothic"/>
              <a:ea typeface="Century Gothic"/>
              <a:cs typeface="Century Gothic"/>
              <a:sym typeface="Century Gothic"/>
            </a:endParaRPr>
          </a:p>
        </p:txBody>
      </p:sp>
      <p:sp>
        <p:nvSpPr>
          <p:cNvPr id="190" name="Google Shape;190;p1"/>
          <p:cNvSpPr txBox="1">
            <a:spLocks noGrp="1"/>
          </p:cNvSpPr>
          <p:nvPr>
            <p:ph type="subTitle" idx="1"/>
          </p:nvPr>
        </p:nvSpPr>
        <p:spPr>
          <a:xfrm>
            <a:off x="1523520" y="3429000"/>
            <a:ext cx="9083520" cy="2732204"/>
          </a:xfrm>
          <a:prstGeom prst="rect">
            <a:avLst/>
          </a:prstGeom>
          <a:noFill/>
          <a:ln>
            <a:noFill/>
          </a:ln>
        </p:spPr>
        <p:txBody>
          <a:bodyPr spcFirstLastPara="1" wrap="square" lIns="0" tIns="0" rIns="0" bIns="0" anchor="t" anchorCtr="0">
            <a:normAutofit fontScale="47500" lnSpcReduction="20000"/>
          </a:bodyPr>
          <a:lstStyle/>
          <a:p>
            <a:pPr marL="0" marR="0" lvl="0" indent="0" algn="ctr" rtl="0">
              <a:lnSpc>
                <a:spcPct val="90000"/>
              </a:lnSpc>
              <a:spcBef>
                <a:spcPts val="0"/>
              </a:spcBef>
              <a:spcAft>
                <a:spcPts val="0"/>
              </a:spcAft>
              <a:buClr>
                <a:schemeClr val="dk1"/>
              </a:buClr>
              <a:buSzPct val="100000"/>
              <a:buFont typeface="Arial"/>
              <a:buNone/>
            </a:pPr>
            <a:endParaRPr sz="2400" b="0" i="0" u="none" strike="noStrike" cap="none" dirty="0">
              <a:solidFill>
                <a:srgbClr val="050707"/>
              </a:solidFill>
              <a:latin typeface="Century Gothic"/>
              <a:ea typeface="Century Gothic"/>
              <a:cs typeface="Century Gothic"/>
              <a:sym typeface="Century Gothic"/>
            </a:endParaRPr>
          </a:p>
          <a:p>
            <a:pPr marL="0" marR="0" lvl="0" indent="0" algn="ctr" rtl="0">
              <a:lnSpc>
                <a:spcPct val="90000"/>
              </a:lnSpc>
              <a:spcBef>
                <a:spcPts val="1001"/>
              </a:spcBef>
              <a:spcAft>
                <a:spcPts val="0"/>
              </a:spcAft>
              <a:buClr>
                <a:schemeClr val="dk1"/>
              </a:buClr>
              <a:buSzPct val="100000"/>
              <a:buFont typeface="Arial"/>
              <a:buNone/>
            </a:pPr>
            <a:r>
              <a:rPr lang="en-US" sz="4400" b="0" i="0" u="none" strike="noStrike" cap="none" dirty="0">
                <a:solidFill>
                  <a:schemeClr val="dk1"/>
                </a:solidFill>
                <a:latin typeface="Arial"/>
                <a:ea typeface="Arial"/>
                <a:cs typeface="Arial"/>
                <a:sym typeface="Arial"/>
              </a:rPr>
              <a:t> </a:t>
            </a:r>
            <a:r>
              <a:rPr lang="en-US" sz="4400" b="1" i="0" u="none" strike="noStrike" cap="none" dirty="0">
                <a:solidFill>
                  <a:schemeClr val="dk1"/>
                </a:solidFill>
                <a:latin typeface="Century Gothic"/>
                <a:ea typeface="Century Gothic"/>
                <a:cs typeface="Century Gothic"/>
                <a:sym typeface="Century Gothic"/>
              </a:rPr>
              <a:t>Rosa </a:t>
            </a:r>
            <a:r>
              <a:rPr lang="en-US" sz="4400" b="1" i="0" u="none" strike="noStrike" cap="none" dirty="0" err="1">
                <a:solidFill>
                  <a:schemeClr val="dk1"/>
                </a:solidFill>
                <a:latin typeface="Century Gothic"/>
                <a:ea typeface="Century Gothic"/>
                <a:cs typeface="Century Gothic"/>
                <a:sym typeface="Century Gothic"/>
              </a:rPr>
              <a:t>Andrianova</a:t>
            </a:r>
            <a:r>
              <a:rPr lang="en-US" sz="4400" b="1" i="0" u="none" strike="noStrike" cap="none" dirty="0">
                <a:solidFill>
                  <a:schemeClr val="dk1"/>
                </a:solidFill>
                <a:latin typeface="Century Gothic"/>
                <a:ea typeface="Century Gothic"/>
                <a:cs typeface="Century Gothic"/>
                <a:sym typeface="Century Gothic"/>
              </a:rPr>
              <a:t> </a:t>
            </a:r>
            <a:endParaRPr dirty="0"/>
          </a:p>
          <a:p>
            <a:pPr marL="0" marR="0" lvl="0" indent="0" algn="ctr" rtl="0">
              <a:lnSpc>
                <a:spcPct val="120000"/>
              </a:lnSpc>
              <a:spcBef>
                <a:spcPts val="1001"/>
              </a:spcBef>
              <a:spcAft>
                <a:spcPts val="0"/>
              </a:spcAft>
              <a:buClr>
                <a:schemeClr val="dk1"/>
              </a:buClr>
              <a:buSzPct val="100000"/>
              <a:buFont typeface="Century Gothic"/>
              <a:buNone/>
            </a:pPr>
            <a:r>
              <a:rPr lang="en-US" sz="4400" dirty="0">
                <a:latin typeface="Century Gothic"/>
                <a:ea typeface="Century Gothic"/>
                <a:cs typeface="Century Gothic"/>
                <a:sym typeface="Century Gothic"/>
              </a:rPr>
              <a:t>a leading</a:t>
            </a:r>
            <a:r>
              <a:rPr lang="en-US" sz="4400" b="0" i="0" u="none" strike="noStrike" cap="none" dirty="0">
                <a:solidFill>
                  <a:schemeClr val="dk1"/>
                </a:solidFill>
                <a:latin typeface="Century Gothic"/>
                <a:ea typeface="Century Gothic"/>
                <a:cs typeface="Century Gothic"/>
                <a:sym typeface="Century Gothic"/>
              </a:rPr>
              <a:t> </a:t>
            </a:r>
            <a:r>
              <a:rPr lang="en-US" sz="4400" dirty="0">
                <a:latin typeface="Century Gothic"/>
                <a:ea typeface="Century Gothic"/>
                <a:cs typeface="Century Gothic"/>
                <a:sym typeface="Century Gothic"/>
              </a:rPr>
              <a:t>researcher FSBI</a:t>
            </a:r>
            <a:r>
              <a:rPr lang="en-US" sz="4400" b="0" i="0" u="none" strike="noStrike" cap="none" dirty="0">
                <a:solidFill>
                  <a:schemeClr val="dk1"/>
                </a:solidFill>
                <a:latin typeface="Century Gothic"/>
                <a:ea typeface="Century Gothic"/>
                <a:cs typeface="Century Gothic"/>
                <a:sym typeface="Century Gothic"/>
              </a:rPr>
              <a:t> "Center for Security Research of the Russian Academy of Sciences", Candidate of Pedagogical Sciences</a:t>
            </a:r>
            <a:endParaRPr dirty="0"/>
          </a:p>
          <a:p>
            <a:pPr marL="0" marR="0" lvl="0" indent="0" algn="ctr" rtl="0">
              <a:lnSpc>
                <a:spcPct val="90000"/>
              </a:lnSpc>
              <a:spcBef>
                <a:spcPts val="1001"/>
              </a:spcBef>
              <a:spcAft>
                <a:spcPts val="0"/>
              </a:spcAft>
              <a:buClr>
                <a:schemeClr val="dk1"/>
              </a:buClr>
              <a:buSzPct val="100000"/>
              <a:buFont typeface="Century Gothic"/>
              <a:buNone/>
            </a:pPr>
            <a:r>
              <a:rPr lang="en-US" sz="4400" b="1" i="0" u="none" strike="noStrike" cap="none" dirty="0">
                <a:solidFill>
                  <a:schemeClr val="dk1"/>
                </a:solidFill>
                <a:latin typeface="Century Gothic"/>
                <a:ea typeface="Century Gothic"/>
                <a:cs typeface="Century Gothic"/>
                <a:sym typeface="Century Gothic"/>
              </a:rPr>
              <a:t>Victoria </a:t>
            </a:r>
            <a:r>
              <a:rPr lang="en-US" sz="4400" b="1" i="0" u="none" strike="noStrike" cap="none" dirty="0" err="1">
                <a:solidFill>
                  <a:schemeClr val="dk1"/>
                </a:solidFill>
                <a:latin typeface="Century Gothic"/>
                <a:ea typeface="Century Gothic"/>
                <a:cs typeface="Century Gothic"/>
                <a:sym typeface="Century Gothic"/>
              </a:rPr>
              <a:t>Andrianova</a:t>
            </a:r>
            <a:r>
              <a:rPr lang="en-US" sz="4400" b="1" i="0" u="none" strike="noStrike" cap="none" dirty="0">
                <a:solidFill>
                  <a:schemeClr val="dk1"/>
                </a:solidFill>
                <a:latin typeface="Century Gothic"/>
                <a:ea typeface="Century Gothic"/>
                <a:cs typeface="Century Gothic"/>
                <a:sym typeface="Century Gothic"/>
              </a:rPr>
              <a:t> </a:t>
            </a:r>
            <a:endParaRPr dirty="0"/>
          </a:p>
          <a:p>
            <a:pPr marL="0" marR="0" lvl="0" indent="0" algn="ctr" rtl="0">
              <a:lnSpc>
                <a:spcPct val="120000"/>
              </a:lnSpc>
              <a:spcBef>
                <a:spcPts val="1001"/>
              </a:spcBef>
              <a:spcAft>
                <a:spcPts val="0"/>
              </a:spcAft>
              <a:buClr>
                <a:schemeClr val="dk1"/>
              </a:buClr>
              <a:buSzPct val="100000"/>
              <a:buFont typeface="Century Gothic"/>
              <a:buNone/>
            </a:pPr>
            <a:r>
              <a:rPr lang="en-US" sz="4400" dirty="0">
                <a:latin typeface="Century Gothic"/>
                <a:ea typeface="Century Gothic"/>
                <a:cs typeface="Century Gothic"/>
                <a:sym typeface="Century Gothic"/>
              </a:rPr>
              <a:t>a </a:t>
            </a:r>
            <a:r>
              <a:rPr lang="en-US" sz="4400" b="0" i="0" u="none" strike="noStrike" cap="none" dirty="0">
                <a:solidFill>
                  <a:schemeClr val="dk1"/>
                </a:solidFill>
                <a:latin typeface="Century Gothic"/>
                <a:ea typeface="Century Gothic"/>
                <a:cs typeface="Century Gothic"/>
                <a:sym typeface="Century Gothic"/>
              </a:rPr>
              <a:t>student of the Faculty of Journalism of Lomonosov Moscow State University</a:t>
            </a:r>
            <a:br>
              <a:rPr lang="en-US" sz="4400" b="0" i="0" u="none" strike="noStrike" cap="none" dirty="0">
                <a:solidFill>
                  <a:schemeClr val="dk1"/>
                </a:solidFill>
                <a:latin typeface="Century Gothic"/>
                <a:ea typeface="Century Gothic"/>
                <a:cs typeface="Century Gothic"/>
                <a:sym typeface="Century Gothic"/>
              </a:rPr>
            </a:br>
            <a:endParaRPr sz="4400" b="0" i="0" u="none" strike="noStrike" cap="none" dirty="0">
              <a:solidFill>
                <a:schemeClr val="dk1"/>
              </a:solidFill>
              <a:latin typeface="Century Gothic"/>
              <a:ea typeface="Century Gothic"/>
              <a:cs typeface="Century Gothic"/>
              <a:sym typeface="Century Gothic"/>
            </a:endParaRPr>
          </a:p>
          <a:p>
            <a:pPr marL="0" marR="0" lvl="0" indent="0" algn="ctr" rtl="0">
              <a:lnSpc>
                <a:spcPct val="90000"/>
              </a:lnSpc>
              <a:spcBef>
                <a:spcPts val="1001"/>
              </a:spcBef>
              <a:spcAft>
                <a:spcPts val="0"/>
              </a:spcAft>
              <a:buClr>
                <a:schemeClr val="dk1"/>
              </a:buClr>
              <a:buSzPct val="100000"/>
              <a:buFont typeface="Arial"/>
              <a:buNone/>
            </a:pPr>
            <a:endParaRPr sz="1800" b="0" i="0" u="none" strike="noStrike" cap="none" dirty="0">
              <a:solidFill>
                <a:schemeClr val="dk1"/>
              </a:solidFill>
              <a:latin typeface="Arial"/>
              <a:ea typeface="Arial"/>
              <a:cs typeface="Arial"/>
              <a:sym typeface="Arial"/>
            </a:endParaRPr>
          </a:p>
        </p:txBody>
      </p:sp>
      <p:sp>
        <p:nvSpPr>
          <p:cNvPr id="191" name="Google Shape;191;p1"/>
          <p:cNvSpPr/>
          <p:nvPr/>
        </p:nvSpPr>
        <p:spPr>
          <a:xfrm>
            <a:off x="1755359" y="245880"/>
            <a:ext cx="10225625" cy="644877"/>
          </a:xfrm>
          <a:prstGeom prst="rect">
            <a:avLst/>
          </a:prstGeom>
          <a:noFill/>
          <a:ln>
            <a:noFill/>
          </a:ln>
        </p:spPr>
        <p:txBody>
          <a:bodyPr spcFirstLastPara="1" wrap="square" lIns="90000" tIns="45000" rIns="90000" bIns="45000" anchor="t" anchorCtr="0">
            <a:spAutoFit/>
          </a:bodyPr>
          <a:lstStyle/>
          <a:p>
            <a:pPr marL="0" marR="0" lvl="0" indent="0" algn="ctr" rtl="0">
              <a:lnSpc>
                <a:spcPct val="100000"/>
              </a:lnSpc>
              <a:spcBef>
                <a:spcPts val="0"/>
              </a:spcBef>
              <a:spcAft>
                <a:spcPts val="0"/>
              </a:spcAft>
              <a:buClr>
                <a:schemeClr val="dk1"/>
              </a:buClr>
              <a:buSzPts val="1800"/>
              <a:buFont typeface="Century Gothic"/>
              <a:buNone/>
            </a:pPr>
            <a:r>
              <a:rPr lang="en-US" sz="1800" b="0" i="0" u="none" strike="noStrike" cap="none">
                <a:solidFill>
                  <a:schemeClr val="dk1"/>
                </a:solidFill>
                <a:latin typeface="Century Gothic"/>
                <a:ea typeface="Century Gothic"/>
                <a:cs typeface="Century Gothic"/>
                <a:sym typeface="Century Gothic"/>
              </a:rPr>
              <a:t>Federal State Budgetary Institution of Science Center for Security Research </a:t>
            </a:r>
            <a:endParaRPr/>
          </a:p>
          <a:p>
            <a:pPr marL="0" marR="0" lvl="0" indent="0" algn="ctr" rtl="0">
              <a:lnSpc>
                <a:spcPct val="100000"/>
              </a:lnSpc>
              <a:spcBef>
                <a:spcPts val="0"/>
              </a:spcBef>
              <a:spcAft>
                <a:spcPts val="0"/>
              </a:spcAft>
              <a:buClr>
                <a:schemeClr val="dk1"/>
              </a:buClr>
              <a:buSzPts val="1800"/>
              <a:buFont typeface="Century Gothic"/>
              <a:buNone/>
            </a:pPr>
            <a:r>
              <a:rPr lang="en-US" sz="1800" b="0" i="0" u="none" strike="noStrike" cap="none">
                <a:solidFill>
                  <a:schemeClr val="dk1"/>
                </a:solidFill>
                <a:latin typeface="Century Gothic"/>
                <a:ea typeface="Century Gothic"/>
                <a:cs typeface="Century Gothic"/>
                <a:sym typeface="Century Gothic"/>
              </a:rPr>
              <a:t>of the Russian Academy of Sciences</a:t>
            </a:r>
            <a:endParaRPr sz="1800" b="0" i="0" u="none" strike="noStrike" cap="none">
              <a:solidFill>
                <a:schemeClr val="dk1"/>
              </a:solidFill>
              <a:latin typeface="Century Gothic"/>
              <a:ea typeface="Century Gothic"/>
              <a:cs typeface="Century Gothic"/>
              <a:sym typeface="Century Gothic"/>
            </a:endParaRPr>
          </a:p>
        </p:txBody>
      </p:sp>
      <p:pic>
        <p:nvPicPr>
          <p:cNvPr id="192" name="Google Shape;192;p1"/>
          <p:cNvPicPr preferRelativeResize="0"/>
          <p:nvPr/>
        </p:nvPicPr>
        <p:blipFill rotWithShape="1">
          <a:blip r:embed="rId3">
            <a:alphaModFix/>
          </a:blip>
          <a:srcRect/>
          <a:stretch/>
        </p:blipFill>
        <p:spPr>
          <a:xfrm>
            <a:off x="155520" y="116640"/>
            <a:ext cx="1368000" cy="155052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10"/>
          <p:cNvSpPr txBox="1">
            <a:spLocks noGrp="1"/>
          </p:cNvSpPr>
          <p:nvPr>
            <p:ph type="title" idx="4294967295"/>
          </p:nvPr>
        </p:nvSpPr>
        <p:spPr>
          <a:xfrm>
            <a:off x="2641600" y="365040"/>
            <a:ext cx="7315200" cy="768191"/>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FF0000"/>
              </a:buClr>
              <a:buSzPts val="3600"/>
              <a:buFont typeface="Century Gothic"/>
              <a:buNone/>
            </a:pPr>
            <a:r>
              <a:rPr lang="en-US" sz="3600" b="1" i="0" u="none" strike="noStrike" cap="none">
                <a:solidFill>
                  <a:srgbClr val="FF0000"/>
                </a:solidFill>
                <a:latin typeface="Century Gothic"/>
                <a:ea typeface="Century Gothic"/>
                <a:cs typeface="Century Gothic"/>
                <a:sym typeface="Century Gothic"/>
              </a:rPr>
              <a:t>conclusions of the study</a:t>
            </a:r>
            <a:endParaRPr sz="3600" b="1" i="0" u="none" strike="noStrike" cap="none">
              <a:solidFill>
                <a:srgbClr val="FF0000"/>
              </a:solidFill>
              <a:latin typeface="Century Gothic"/>
              <a:ea typeface="Century Gothic"/>
              <a:cs typeface="Century Gothic"/>
              <a:sym typeface="Century Gothic"/>
            </a:endParaRPr>
          </a:p>
        </p:txBody>
      </p:sp>
      <p:sp>
        <p:nvSpPr>
          <p:cNvPr id="255" name="Google Shape;255;p10"/>
          <p:cNvSpPr txBox="1">
            <a:spLocks noGrp="1"/>
          </p:cNvSpPr>
          <p:nvPr>
            <p:ph type="body" idx="4294967295"/>
          </p:nvPr>
        </p:nvSpPr>
        <p:spPr>
          <a:xfrm>
            <a:off x="656493" y="1586522"/>
            <a:ext cx="11254154" cy="4906438"/>
          </a:xfrm>
          <a:prstGeom prst="rect">
            <a:avLst/>
          </a:prstGeom>
          <a:noFill/>
          <a:ln>
            <a:noFill/>
          </a:ln>
        </p:spPr>
        <p:txBody>
          <a:bodyPr spcFirstLastPara="1" wrap="square" lIns="91425" tIns="45700" rIns="91425" bIns="45700" anchor="t" anchorCtr="0">
            <a:noAutofit/>
          </a:bodyPr>
          <a:lstStyle/>
          <a:p>
            <a:pPr marL="0" marR="0" lvl="0" indent="0" algn="just" rtl="0">
              <a:lnSpc>
                <a:spcPct val="107000"/>
              </a:lnSpc>
              <a:spcBef>
                <a:spcPts val="0"/>
              </a:spcBef>
              <a:spcAft>
                <a:spcPts val="0"/>
              </a:spcAft>
              <a:buClr>
                <a:srgbClr val="000000"/>
              </a:buClr>
              <a:buSzPts val="2400"/>
              <a:buFont typeface="Arial"/>
              <a:buNone/>
            </a:pPr>
            <a:r>
              <a:rPr lang="en-US" sz="2400" b="0" i="0" u="none" strike="noStrike" cap="none">
                <a:solidFill>
                  <a:srgbClr val="000000"/>
                </a:solidFill>
                <a:latin typeface="Century Gothic"/>
                <a:ea typeface="Century Gothic"/>
                <a:cs typeface="Century Gothic"/>
                <a:sym typeface="Century Gothic"/>
              </a:rPr>
              <a:t>1) athird of the young people surveyed in a class or group community have been subjected to cyber aggression;</a:t>
            </a:r>
            <a:endParaRPr sz="2400" b="0" i="0" u="none" strike="noStrike" cap="none">
              <a:solidFill>
                <a:srgbClr val="000000"/>
              </a:solidFill>
              <a:latin typeface="Century Gothic"/>
              <a:ea typeface="Century Gothic"/>
              <a:cs typeface="Century Gothic"/>
              <a:sym typeface="Century Gothic"/>
            </a:endParaRPr>
          </a:p>
          <a:p>
            <a:pPr marL="0" marR="0" lvl="0" indent="0" algn="l" rtl="0">
              <a:lnSpc>
                <a:spcPct val="107000"/>
              </a:lnSpc>
              <a:spcBef>
                <a:spcPts val="1800"/>
              </a:spcBef>
              <a:spcAft>
                <a:spcPts val="0"/>
              </a:spcAft>
              <a:buClr>
                <a:srgbClr val="000000"/>
              </a:buClr>
              <a:buSzPts val="2400"/>
              <a:buFont typeface="Arial"/>
              <a:buNone/>
            </a:pPr>
            <a:r>
              <a:rPr lang="en-US" sz="2400" b="0" i="0" u="none" strike="noStrike" cap="none">
                <a:solidFill>
                  <a:srgbClr val="000000"/>
                </a:solidFill>
                <a:latin typeface="Century Gothic"/>
                <a:ea typeface="Century Gothic"/>
                <a:cs typeface="Century Gothic"/>
                <a:sym typeface="Century Gothic"/>
              </a:rPr>
              <a:t>2) any person who is unsupported in a class or group community can be subjected to cyber aggression in a shared chat; </a:t>
            </a:r>
            <a:endParaRPr/>
          </a:p>
          <a:p>
            <a:pPr marL="0" marR="0" lvl="0" indent="0" algn="l" rtl="0">
              <a:lnSpc>
                <a:spcPct val="107000"/>
              </a:lnSpc>
              <a:spcBef>
                <a:spcPts val="1800"/>
              </a:spcBef>
              <a:spcAft>
                <a:spcPts val="0"/>
              </a:spcAft>
              <a:buClr>
                <a:srgbClr val="000000"/>
              </a:buClr>
              <a:buSzPts val="2400"/>
              <a:buFont typeface="Arial"/>
              <a:buNone/>
            </a:pPr>
            <a:r>
              <a:rPr lang="en-US" sz="2400" b="0" i="0" u="none" strike="noStrike" cap="none">
                <a:solidFill>
                  <a:srgbClr val="000000"/>
                </a:solidFill>
                <a:latin typeface="Century Gothic"/>
                <a:ea typeface="Century Gothic"/>
                <a:cs typeface="Century Gothic"/>
                <a:sym typeface="Century Gothic"/>
              </a:rPr>
              <a:t>3) the markers of cyber aggression are: psychological violence, emotional dominance, discrediting of another person; </a:t>
            </a:r>
            <a:endParaRPr/>
          </a:p>
          <a:p>
            <a:pPr marL="0" marR="0" lvl="0" indent="0" algn="l" rtl="0">
              <a:lnSpc>
                <a:spcPct val="107000"/>
              </a:lnSpc>
              <a:spcBef>
                <a:spcPts val="1800"/>
              </a:spcBef>
              <a:spcAft>
                <a:spcPts val="0"/>
              </a:spcAft>
              <a:buClr>
                <a:srgbClr val="000000"/>
              </a:buClr>
              <a:buSzPts val="2400"/>
              <a:buFont typeface="Arial"/>
              <a:buNone/>
            </a:pPr>
            <a:r>
              <a:rPr lang="en-US" sz="2400" b="0" i="0" u="none" strike="noStrike" cap="none">
                <a:solidFill>
                  <a:srgbClr val="000000"/>
                </a:solidFill>
                <a:latin typeface="Century Gothic"/>
                <a:ea typeface="Century Gothic"/>
                <a:cs typeface="Century Gothic"/>
                <a:sym typeface="Century Gothic"/>
              </a:rPr>
              <a:t>4) bullying and cyberbullying are interconnected and mutually conditioned, conflict-based remote interaction contributes to the increase in indirect and direct aggressive harassment within the walls of an educational organization.</a:t>
            </a:r>
            <a:endParaRPr sz="2400" b="0" i="0" u="none" strike="noStrike" cap="none">
              <a:solidFill>
                <a:srgbClr val="000000"/>
              </a:solidFill>
              <a:latin typeface="Century Gothic"/>
              <a:ea typeface="Century Gothic"/>
              <a:cs typeface="Century Gothic"/>
              <a:sym typeface="Century Gothic"/>
            </a:endParaRPr>
          </a:p>
        </p:txBody>
      </p:sp>
      <p:pic>
        <p:nvPicPr>
          <p:cNvPr id="256" name="Google Shape;256;p10"/>
          <p:cNvPicPr preferRelativeResize="0"/>
          <p:nvPr/>
        </p:nvPicPr>
        <p:blipFill rotWithShape="1">
          <a:blip r:embed="rId3">
            <a:alphaModFix/>
          </a:blip>
          <a:srcRect/>
          <a:stretch/>
        </p:blipFill>
        <p:spPr>
          <a:xfrm>
            <a:off x="107639" y="165600"/>
            <a:ext cx="1213161" cy="120209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11"/>
          <p:cNvSpPr txBox="1">
            <a:spLocks noGrp="1"/>
          </p:cNvSpPr>
          <p:nvPr>
            <p:ph type="title" idx="4294967295"/>
          </p:nvPr>
        </p:nvSpPr>
        <p:spPr>
          <a:xfrm>
            <a:off x="1703754" y="426240"/>
            <a:ext cx="9530922" cy="1089945"/>
          </a:xfrm>
          <a:prstGeom prst="rect">
            <a:avLst/>
          </a:prstGeom>
          <a:noFill/>
          <a:ln>
            <a:noFill/>
          </a:ln>
        </p:spPr>
        <p:txBody>
          <a:bodyPr spcFirstLastPara="1" wrap="square" lIns="91425" tIns="45700" rIns="91425" bIns="45700" anchor="ctr" anchorCtr="0">
            <a:normAutofit fontScale="90000"/>
          </a:bodyPr>
          <a:lstStyle/>
          <a:p>
            <a:pPr marL="0" marR="0" lvl="0" indent="0" algn="ctr" rtl="0">
              <a:lnSpc>
                <a:spcPct val="107000"/>
              </a:lnSpc>
              <a:spcBef>
                <a:spcPts val="0"/>
              </a:spcBef>
              <a:spcAft>
                <a:spcPts val="0"/>
              </a:spcAft>
              <a:buClr>
                <a:srgbClr val="FF0000"/>
              </a:buClr>
              <a:buSzPct val="100000"/>
              <a:buFont typeface="Century Gothic"/>
              <a:buNone/>
            </a:pPr>
            <a:r>
              <a:rPr lang="en-US" sz="3200" b="1" i="0" u="none" strike="noStrike" cap="none">
                <a:solidFill>
                  <a:srgbClr val="FF0000"/>
                </a:solidFill>
                <a:latin typeface="Century Gothic"/>
                <a:ea typeface="Century Gothic"/>
                <a:cs typeface="Century Gothic"/>
                <a:sym typeface="Century Gothic"/>
              </a:rPr>
              <a:t>A preventive resource of an educational organization</a:t>
            </a:r>
            <a:endParaRPr sz="3200" b="1" i="0" u="none" strike="noStrike" cap="none">
              <a:solidFill>
                <a:srgbClr val="FF0000"/>
              </a:solidFill>
              <a:latin typeface="Century Gothic"/>
              <a:ea typeface="Century Gothic"/>
              <a:cs typeface="Century Gothic"/>
              <a:sym typeface="Century Gothic"/>
            </a:endParaRPr>
          </a:p>
        </p:txBody>
      </p:sp>
      <p:sp>
        <p:nvSpPr>
          <p:cNvPr id="262" name="Google Shape;262;p11"/>
          <p:cNvSpPr txBox="1">
            <a:spLocks noGrp="1"/>
          </p:cNvSpPr>
          <p:nvPr>
            <p:ph type="body" idx="4294967295"/>
          </p:nvPr>
        </p:nvSpPr>
        <p:spPr>
          <a:xfrm>
            <a:off x="1348148" y="1780740"/>
            <a:ext cx="9886528" cy="4260552"/>
          </a:xfrm>
          <a:prstGeom prst="rect">
            <a:avLst/>
          </a:prstGeom>
          <a:noFill/>
          <a:ln>
            <a:noFill/>
          </a:ln>
        </p:spPr>
        <p:txBody>
          <a:bodyPr spcFirstLastPara="1" wrap="square" lIns="91425" tIns="45700" rIns="91425" bIns="45700" anchor="t" anchorCtr="0">
            <a:noAutofit/>
          </a:bodyPr>
          <a:lstStyle/>
          <a:p>
            <a:pPr marL="228600" marR="0" lvl="0" indent="-95250" algn="l" rtl="0">
              <a:lnSpc>
                <a:spcPct val="90000"/>
              </a:lnSpc>
              <a:spcBef>
                <a:spcPts val="0"/>
              </a:spcBef>
              <a:spcAft>
                <a:spcPts val="0"/>
              </a:spcAft>
              <a:buClr>
                <a:srgbClr val="000000"/>
              </a:buClr>
              <a:buSzPts val="2100"/>
              <a:buFont typeface="Arial"/>
              <a:buNone/>
            </a:pPr>
            <a:endParaRPr sz="2100" b="0" i="0" u="none" strike="noStrike" cap="none">
              <a:solidFill>
                <a:srgbClr val="000000"/>
              </a:solidFill>
              <a:latin typeface="Calibri"/>
              <a:ea typeface="Calibri"/>
              <a:cs typeface="Calibri"/>
              <a:sym typeface="Calibri"/>
            </a:endParaRPr>
          </a:p>
          <a:p>
            <a:pPr marL="228600" marR="0" lvl="0" indent="-228600" algn="l" rtl="0">
              <a:lnSpc>
                <a:spcPct val="90000"/>
              </a:lnSpc>
              <a:spcBef>
                <a:spcPts val="1001"/>
              </a:spcBef>
              <a:spcAft>
                <a:spcPts val="0"/>
              </a:spcAft>
              <a:buClr>
                <a:srgbClr val="000000"/>
              </a:buClr>
              <a:buSzPts val="2100"/>
              <a:buFont typeface="Arial"/>
              <a:buNone/>
            </a:pPr>
            <a:r>
              <a:rPr lang="en-US" sz="2100" b="0" i="0" u="none" strike="noStrike" cap="none">
                <a:solidFill>
                  <a:srgbClr val="000000"/>
                </a:solidFill>
                <a:latin typeface="Century Gothic"/>
                <a:ea typeface="Century Gothic"/>
                <a:cs typeface="Century Gothic"/>
                <a:sym typeface="Century Gothic"/>
              </a:rPr>
              <a:t>1) </a:t>
            </a:r>
            <a:r>
              <a:rPr lang="en-US" sz="2400" b="0" i="0" u="none" strike="noStrike" cap="none">
                <a:solidFill>
                  <a:srgbClr val="000000"/>
                </a:solidFill>
                <a:latin typeface="Century Gothic"/>
                <a:ea typeface="Century Gothic"/>
                <a:cs typeface="Century Gothic"/>
                <a:sym typeface="Century Gothic"/>
              </a:rPr>
              <a:t>the development of constructive interaction skills in all spheres of life, the adoption of norms of network etiquette governing the norms of behavior in the online environment;</a:t>
            </a:r>
            <a:endParaRPr/>
          </a:p>
          <a:p>
            <a:pPr marL="228600" marR="0" lvl="0" indent="-228600" algn="l" rtl="0">
              <a:lnSpc>
                <a:spcPct val="90000"/>
              </a:lnSpc>
              <a:spcBef>
                <a:spcPts val="1001"/>
              </a:spcBef>
              <a:spcAft>
                <a:spcPts val="0"/>
              </a:spcAft>
              <a:buClr>
                <a:srgbClr val="000000"/>
              </a:buClr>
              <a:buSzPts val="2400"/>
              <a:buFont typeface="Arial"/>
              <a:buNone/>
            </a:pPr>
            <a:r>
              <a:rPr lang="en-US" sz="2400" b="0" i="0" u="none" strike="noStrike" cap="none">
                <a:solidFill>
                  <a:srgbClr val="000000"/>
                </a:solidFill>
                <a:latin typeface="Century Gothic"/>
                <a:ea typeface="Century Gothic"/>
                <a:cs typeface="Century Gothic"/>
                <a:sym typeface="Century Gothic"/>
              </a:rPr>
              <a:t>2) early identification of the causes and conditions that contribute to aggressive ways of interaction;</a:t>
            </a:r>
            <a:endParaRPr/>
          </a:p>
          <a:p>
            <a:pPr marL="228600" marR="0" lvl="0" indent="-228600" algn="l" rtl="0">
              <a:lnSpc>
                <a:spcPct val="90000"/>
              </a:lnSpc>
              <a:spcBef>
                <a:spcPts val="1001"/>
              </a:spcBef>
              <a:spcAft>
                <a:spcPts val="0"/>
              </a:spcAft>
              <a:buClr>
                <a:srgbClr val="000000"/>
              </a:buClr>
              <a:buSzPts val="2400"/>
              <a:buFont typeface="Arial"/>
              <a:buNone/>
            </a:pPr>
            <a:r>
              <a:rPr lang="en-US" sz="2400" b="0" i="0" u="none" strike="noStrike" cap="none">
                <a:solidFill>
                  <a:srgbClr val="000000"/>
                </a:solidFill>
                <a:latin typeface="Century Gothic"/>
                <a:ea typeface="Century Gothic"/>
                <a:cs typeface="Century Gothic"/>
                <a:sym typeface="Century Gothic"/>
              </a:rPr>
              <a:t>3) involvement of all subjects of educational relations in joint creative activities to improve the psychological climate in an educational organization and create a safe educational environment.</a:t>
            </a:r>
            <a:endParaRPr sz="2400" b="0" i="0" u="none" strike="noStrike" cap="none">
              <a:solidFill>
                <a:srgbClr val="000000"/>
              </a:solidFill>
              <a:latin typeface="Century Gothic"/>
              <a:ea typeface="Century Gothic"/>
              <a:cs typeface="Century Gothic"/>
              <a:sym typeface="Century Gothic"/>
            </a:endParaRPr>
          </a:p>
        </p:txBody>
      </p:sp>
      <p:pic>
        <p:nvPicPr>
          <p:cNvPr id="263" name="Google Shape;263;p11"/>
          <p:cNvPicPr preferRelativeResize="0"/>
          <p:nvPr/>
        </p:nvPicPr>
        <p:blipFill rotWithShape="1">
          <a:blip r:embed="rId3">
            <a:alphaModFix/>
          </a:blip>
          <a:srcRect/>
          <a:stretch/>
        </p:blipFill>
        <p:spPr>
          <a:xfrm>
            <a:off x="185793" y="230220"/>
            <a:ext cx="1447621" cy="128596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12"/>
          <p:cNvSpPr txBox="1">
            <a:spLocks noGrp="1"/>
          </p:cNvSpPr>
          <p:nvPr>
            <p:ph type="body" idx="4294967295"/>
          </p:nvPr>
        </p:nvSpPr>
        <p:spPr>
          <a:xfrm>
            <a:off x="838080" y="3075840"/>
            <a:ext cx="10515240" cy="705600"/>
          </a:xfrm>
          <a:prstGeom prst="rect">
            <a:avLst/>
          </a:prstGeom>
          <a:noFill/>
          <a:ln>
            <a:noFill/>
          </a:ln>
        </p:spPr>
        <p:txBody>
          <a:bodyPr spcFirstLastPara="1" wrap="square" lIns="91425" tIns="45700" rIns="91425" bIns="45700" anchor="t" anchorCtr="0">
            <a:normAutofit/>
          </a:bodyPr>
          <a:lstStyle/>
          <a:p>
            <a:pPr marL="228600" marR="0" lvl="0" indent="-228600" algn="ctr" rtl="0">
              <a:lnSpc>
                <a:spcPct val="90000"/>
              </a:lnSpc>
              <a:spcBef>
                <a:spcPts val="0"/>
              </a:spcBef>
              <a:spcAft>
                <a:spcPts val="0"/>
              </a:spcAft>
              <a:buClr>
                <a:srgbClr val="00B0F0"/>
              </a:buClr>
              <a:buSzPts val="3200"/>
              <a:buFont typeface="Arial"/>
              <a:buNone/>
            </a:pPr>
            <a:r>
              <a:rPr lang="en-US" sz="3200" b="1" i="0" u="none" strike="noStrike" cap="none">
                <a:solidFill>
                  <a:srgbClr val="00B0F0"/>
                </a:solidFill>
                <a:latin typeface="Century Gothic"/>
                <a:ea typeface="Century Gothic"/>
                <a:cs typeface="Century Gothic"/>
                <a:sym typeface="Century Gothic"/>
              </a:rPr>
              <a:t>Thanks for your attention!</a:t>
            </a:r>
            <a:endParaRPr sz="3200" b="1" i="0" u="none" strike="noStrike" cap="none">
              <a:solidFill>
                <a:srgbClr val="00B0F0"/>
              </a:solidFill>
              <a:latin typeface="Century Gothic"/>
              <a:ea typeface="Century Gothic"/>
              <a:cs typeface="Century Gothic"/>
              <a:sym typeface="Century Gothic"/>
            </a:endParaRPr>
          </a:p>
        </p:txBody>
      </p:sp>
      <p:pic>
        <p:nvPicPr>
          <p:cNvPr id="269" name="Google Shape;269;p12"/>
          <p:cNvPicPr preferRelativeResize="0"/>
          <p:nvPr/>
        </p:nvPicPr>
        <p:blipFill rotWithShape="1">
          <a:blip r:embed="rId3">
            <a:alphaModFix/>
          </a:blip>
          <a:srcRect/>
          <a:stretch/>
        </p:blipFill>
        <p:spPr>
          <a:xfrm>
            <a:off x="107640" y="165600"/>
            <a:ext cx="1368000" cy="155052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
          <p:cNvSpPr txBox="1">
            <a:spLocks noGrp="1"/>
          </p:cNvSpPr>
          <p:nvPr>
            <p:ph type="title" idx="4294967295"/>
          </p:nvPr>
        </p:nvSpPr>
        <p:spPr>
          <a:xfrm>
            <a:off x="1899137" y="365040"/>
            <a:ext cx="9495693" cy="838529"/>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FF0000"/>
              </a:buClr>
              <a:buSzPts val="3200"/>
              <a:buFont typeface="Century Gothic"/>
              <a:buNone/>
            </a:pPr>
            <a:r>
              <a:rPr lang="en-US" sz="3200" b="1" i="0" u="none" strike="noStrike" cap="none">
                <a:solidFill>
                  <a:srgbClr val="FF0000"/>
                </a:solidFill>
                <a:latin typeface="Century Gothic"/>
                <a:ea typeface="Century Gothic"/>
                <a:cs typeface="Century Gothic"/>
                <a:sym typeface="Century Gothic"/>
              </a:rPr>
              <a:t>Relevance of the study</a:t>
            </a:r>
            <a:endParaRPr sz="3200" b="1" i="0" u="none" strike="noStrike" cap="none">
              <a:solidFill>
                <a:srgbClr val="FF0000"/>
              </a:solidFill>
              <a:latin typeface="Century Gothic"/>
              <a:ea typeface="Century Gothic"/>
              <a:cs typeface="Century Gothic"/>
              <a:sym typeface="Century Gothic"/>
            </a:endParaRPr>
          </a:p>
        </p:txBody>
      </p:sp>
      <p:sp>
        <p:nvSpPr>
          <p:cNvPr id="198" name="Google Shape;198;p2"/>
          <p:cNvSpPr txBox="1">
            <a:spLocks noGrp="1"/>
          </p:cNvSpPr>
          <p:nvPr>
            <p:ph type="body" idx="4294967295"/>
          </p:nvPr>
        </p:nvSpPr>
        <p:spPr>
          <a:xfrm>
            <a:off x="838080" y="1825560"/>
            <a:ext cx="11021100" cy="46671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100000"/>
              </a:lnSpc>
              <a:spcBef>
                <a:spcPts val="0"/>
              </a:spcBef>
              <a:spcAft>
                <a:spcPts val="0"/>
              </a:spcAft>
              <a:buClr>
                <a:srgbClr val="000000"/>
              </a:buClr>
              <a:buSzPts val="2200"/>
              <a:buFont typeface="Noto Sans Symbols"/>
              <a:buChar char="▪"/>
            </a:pPr>
            <a:r>
              <a:rPr lang="en-US" sz="2200">
                <a:solidFill>
                  <a:srgbClr val="000000"/>
                </a:solidFill>
                <a:latin typeface="Century Gothic"/>
                <a:ea typeface="Century Gothic"/>
                <a:cs typeface="Century Gothic"/>
                <a:sym typeface="Century Gothic"/>
              </a:rPr>
              <a:t>The spheres of interaction among subjects of education in the "online" format are rapidly expanding, leading to a higher risk of conflicts that can escalate into "offline" conflicts and subsequent aggressive harassment (bullying).</a:t>
            </a:r>
            <a:endParaRPr/>
          </a:p>
          <a:p>
            <a:pPr marL="228600" marR="0" lvl="0" indent="-88900" algn="l" rtl="0">
              <a:lnSpc>
                <a:spcPct val="100000"/>
              </a:lnSpc>
              <a:spcBef>
                <a:spcPts val="0"/>
              </a:spcBef>
              <a:spcAft>
                <a:spcPts val="0"/>
              </a:spcAft>
              <a:buClr>
                <a:srgbClr val="000000"/>
              </a:buClr>
              <a:buSzPts val="2200"/>
              <a:buFont typeface="Noto Sans Symbols"/>
              <a:buNone/>
            </a:pPr>
            <a:endParaRPr sz="2200" b="0" i="0" u="none" strike="noStrike" cap="none">
              <a:solidFill>
                <a:srgbClr val="000000"/>
              </a:solidFill>
              <a:latin typeface="Century Gothic"/>
              <a:ea typeface="Century Gothic"/>
              <a:cs typeface="Century Gothic"/>
              <a:sym typeface="Century Gothic"/>
            </a:endParaRPr>
          </a:p>
          <a:p>
            <a:pPr marL="228600" marR="0" lvl="0" indent="-228600" algn="l" rtl="0">
              <a:lnSpc>
                <a:spcPct val="107000"/>
              </a:lnSpc>
              <a:spcBef>
                <a:spcPts val="1001"/>
              </a:spcBef>
              <a:spcAft>
                <a:spcPts val="0"/>
              </a:spcAft>
              <a:buClr>
                <a:srgbClr val="000000"/>
              </a:buClr>
              <a:buSzPts val="2200"/>
              <a:buFont typeface="Noto Sans Symbols"/>
              <a:buChar char="▪"/>
            </a:pPr>
            <a:r>
              <a:rPr lang="en-US" sz="2200">
                <a:solidFill>
                  <a:srgbClr val="000000"/>
                </a:solidFill>
                <a:latin typeface="Century Gothic"/>
                <a:ea typeface="Century Gothic"/>
                <a:cs typeface="Century Gothic"/>
                <a:sym typeface="Century Gothic"/>
              </a:rPr>
              <a:t>The risks of cyber aggression in the educational environment include the violation of norms and rules of coexistence, the promotion of confrontation and aggressive behavior both online and offline, negative effects on the psychological climate of a class or group community, and disruption of the educational process.</a:t>
            </a:r>
            <a:endParaRPr sz="2200" b="0" i="0" u="none" strike="noStrike" cap="none">
              <a:solidFill>
                <a:srgbClr val="000000"/>
              </a:solidFill>
              <a:latin typeface="Century Gothic"/>
              <a:ea typeface="Century Gothic"/>
              <a:cs typeface="Century Gothic"/>
              <a:sym typeface="Century Gothic"/>
            </a:endParaRPr>
          </a:p>
          <a:p>
            <a:pPr marL="228600" marR="0" lvl="0" indent="-228600" algn="l" rtl="0">
              <a:lnSpc>
                <a:spcPct val="107000"/>
              </a:lnSpc>
              <a:spcBef>
                <a:spcPts val="1800"/>
              </a:spcBef>
              <a:spcAft>
                <a:spcPts val="0"/>
              </a:spcAft>
              <a:buClr>
                <a:srgbClr val="000000"/>
              </a:buClr>
              <a:buSzPts val="2200"/>
              <a:buFont typeface="Noto Sans Symbols"/>
              <a:buChar char="▪"/>
            </a:pPr>
            <a:r>
              <a:rPr lang="en-US" sz="2200" b="0" i="0" u="none" strike="noStrike" cap="none">
                <a:solidFill>
                  <a:srgbClr val="000000"/>
                </a:solidFill>
                <a:latin typeface="Century Gothic"/>
                <a:ea typeface="Century Gothic"/>
                <a:cs typeface="Century Gothic"/>
                <a:sym typeface="Century Gothic"/>
              </a:rPr>
              <a:t>Preventing and overcoming cyber aggression is important not only to ensure personal safety, but also </a:t>
            </a:r>
            <a:r>
              <a:rPr lang="en-US" sz="2200">
                <a:solidFill>
                  <a:srgbClr val="000000"/>
                </a:solidFill>
                <a:latin typeface="Century Gothic"/>
                <a:ea typeface="Century Gothic"/>
                <a:cs typeface="Century Gothic"/>
                <a:sym typeface="Century Gothic"/>
              </a:rPr>
              <a:t>for maintaining </a:t>
            </a:r>
            <a:r>
              <a:rPr lang="en-US" sz="2200" b="0" i="0" u="none" strike="noStrike" cap="none">
                <a:solidFill>
                  <a:srgbClr val="000000"/>
                </a:solidFill>
                <a:latin typeface="Century Gothic"/>
                <a:ea typeface="Century Gothic"/>
                <a:cs typeface="Century Gothic"/>
                <a:sym typeface="Century Gothic"/>
              </a:rPr>
              <a:t>a safe educational environment as a space for active interaction of educational subjects.</a:t>
            </a:r>
            <a:endParaRPr sz="2200" b="0" i="0" u="none" strike="noStrike" cap="none">
              <a:solidFill>
                <a:srgbClr val="000000"/>
              </a:solidFill>
              <a:latin typeface="Century Gothic"/>
              <a:ea typeface="Century Gothic"/>
              <a:cs typeface="Century Gothic"/>
              <a:sym typeface="Century Gothic"/>
            </a:endParaRPr>
          </a:p>
        </p:txBody>
      </p:sp>
      <p:pic>
        <p:nvPicPr>
          <p:cNvPr id="199" name="Google Shape;199;p2"/>
          <p:cNvPicPr preferRelativeResize="0"/>
          <p:nvPr/>
        </p:nvPicPr>
        <p:blipFill rotWithShape="1">
          <a:blip r:embed="rId3">
            <a:alphaModFix/>
          </a:blip>
          <a:srcRect/>
          <a:stretch/>
        </p:blipFill>
        <p:spPr>
          <a:xfrm>
            <a:off x="107640" y="165600"/>
            <a:ext cx="1368000" cy="155052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
          <p:cNvSpPr txBox="1">
            <a:spLocks noGrp="1"/>
          </p:cNvSpPr>
          <p:nvPr>
            <p:ph type="title" idx="4294967295"/>
          </p:nvPr>
        </p:nvSpPr>
        <p:spPr>
          <a:xfrm>
            <a:off x="1406769" y="990606"/>
            <a:ext cx="10677600" cy="48768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400"/>
              <a:buFont typeface="Century Gothic"/>
              <a:buNone/>
            </a:pPr>
            <a:br>
              <a:rPr lang="en-US" sz="2400" b="1" strike="noStrike">
                <a:latin typeface="Century Gothic"/>
                <a:ea typeface="Century Gothic"/>
                <a:cs typeface="Century Gothic"/>
                <a:sym typeface="Century Gothic"/>
              </a:rPr>
            </a:br>
            <a:br>
              <a:rPr lang="en-US" sz="2400" b="1" strike="noStrike">
                <a:latin typeface="Century Gothic"/>
                <a:ea typeface="Century Gothic"/>
                <a:cs typeface="Century Gothic"/>
                <a:sym typeface="Century Gothic"/>
              </a:rPr>
            </a:br>
            <a:r>
              <a:rPr lang="en-US" sz="2400" b="1" strike="noStrike">
                <a:solidFill>
                  <a:srgbClr val="FF0000"/>
                </a:solidFill>
                <a:latin typeface="Century Gothic"/>
                <a:ea typeface="Century Gothic"/>
                <a:cs typeface="Century Gothic"/>
                <a:sym typeface="Century Gothic"/>
              </a:rPr>
              <a:t>The purpose of the study:</a:t>
            </a:r>
            <a:br>
              <a:rPr lang="en-US" sz="2400" b="1" strike="noStrike">
                <a:latin typeface="Century Gothic"/>
                <a:ea typeface="Century Gothic"/>
                <a:cs typeface="Century Gothic"/>
                <a:sym typeface="Century Gothic"/>
              </a:rPr>
            </a:br>
            <a:r>
              <a:rPr lang="en-US" sz="2400" strike="noStrike">
                <a:latin typeface="Century Gothic"/>
                <a:ea typeface="Century Gothic"/>
                <a:cs typeface="Century Gothic"/>
                <a:sym typeface="Century Gothic"/>
              </a:rPr>
              <a:t>assessment of the prevalence of aggression in the educational environment</a:t>
            </a:r>
            <a:br>
              <a:rPr lang="en-US" sz="2400">
                <a:latin typeface="Century Gothic"/>
                <a:ea typeface="Century Gothic"/>
                <a:cs typeface="Century Gothic"/>
                <a:sym typeface="Century Gothic"/>
              </a:rPr>
            </a:br>
            <a:br>
              <a:rPr lang="en-US" sz="2400" b="1">
                <a:solidFill>
                  <a:srgbClr val="FF0000"/>
                </a:solidFill>
                <a:latin typeface="Century Gothic"/>
                <a:ea typeface="Century Gothic"/>
                <a:cs typeface="Century Gothic"/>
                <a:sym typeface="Century Gothic"/>
              </a:rPr>
            </a:br>
            <a:r>
              <a:rPr lang="en-US" sz="2400" b="1">
                <a:solidFill>
                  <a:srgbClr val="FF0000"/>
                </a:solidFill>
                <a:latin typeface="Century Gothic"/>
                <a:ea typeface="Century Gothic"/>
                <a:cs typeface="Century Gothic"/>
                <a:sym typeface="Century Gothic"/>
              </a:rPr>
              <a:t>Research objectives:</a:t>
            </a:r>
            <a:br>
              <a:rPr lang="en-US" sz="2400" b="1">
                <a:solidFill>
                  <a:srgbClr val="FF0000"/>
                </a:solidFill>
                <a:latin typeface="Century Gothic"/>
                <a:ea typeface="Century Gothic"/>
                <a:cs typeface="Century Gothic"/>
                <a:sym typeface="Century Gothic"/>
              </a:rPr>
            </a:br>
            <a:r>
              <a:rPr lang="en-US" sz="2400">
                <a:latin typeface="Century Gothic"/>
                <a:ea typeface="Century Gothic"/>
                <a:cs typeface="Century Gothic"/>
                <a:sym typeface="Century Gothic"/>
              </a:rPr>
              <a:t>identify various forms of cyber aggression</a:t>
            </a:r>
            <a:endParaRPr sz="2400">
              <a:latin typeface="Century Gothic"/>
              <a:ea typeface="Century Gothic"/>
              <a:cs typeface="Century Gothic"/>
              <a:sym typeface="Century Gothic"/>
            </a:endParaRPr>
          </a:p>
          <a:p>
            <a:pPr marL="0" lvl="0" indent="0" algn="l" rtl="0">
              <a:lnSpc>
                <a:spcPct val="90000"/>
              </a:lnSpc>
              <a:spcBef>
                <a:spcPts val="0"/>
              </a:spcBef>
              <a:spcAft>
                <a:spcPts val="0"/>
              </a:spcAft>
              <a:buClr>
                <a:schemeClr val="dk1"/>
              </a:buClr>
              <a:buSzPts val="2400"/>
              <a:buFont typeface="Century Gothic"/>
              <a:buNone/>
            </a:pPr>
            <a:r>
              <a:rPr lang="en-US" sz="2400">
                <a:latin typeface="Century Gothic"/>
                <a:ea typeface="Century Gothic"/>
                <a:cs typeface="Century Gothic"/>
                <a:sym typeface="Century Gothic"/>
              </a:rPr>
              <a:t>assess role assignment (aggressor, victim, bystander)</a:t>
            </a:r>
            <a:endParaRPr sz="2400">
              <a:latin typeface="Century Gothic"/>
              <a:ea typeface="Century Gothic"/>
              <a:cs typeface="Century Gothic"/>
              <a:sym typeface="Century Gothic"/>
            </a:endParaRPr>
          </a:p>
          <a:p>
            <a:pPr marL="0" lvl="0" indent="0" algn="l" rtl="0">
              <a:lnSpc>
                <a:spcPct val="90000"/>
              </a:lnSpc>
              <a:spcBef>
                <a:spcPts val="0"/>
              </a:spcBef>
              <a:spcAft>
                <a:spcPts val="0"/>
              </a:spcAft>
              <a:buClr>
                <a:schemeClr val="dk1"/>
              </a:buClr>
              <a:buSzPts val="2400"/>
              <a:buFont typeface="Century Gothic"/>
              <a:buNone/>
            </a:pPr>
            <a:r>
              <a:rPr lang="en-US" sz="2400">
                <a:latin typeface="Century Gothic"/>
                <a:ea typeface="Century Gothic"/>
                <a:cs typeface="Century Gothic"/>
                <a:sym typeface="Century Gothic"/>
              </a:rPr>
              <a:t>determine the preventive resources of the educational environment</a:t>
            </a:r>
            <a:endParaRPr sz="2400">
              <a:latin typeface="Century Gothic"/>
              <a:ea typeface="Century Gothic"/>
              <a:cs typeface="Century Gothic"/>
              <a:sym typeface="Century Gothic"/>
            </a:endParaRPr>
          </a:p>
          <a:p>
            <a:pPr marL="0" lvl="0" indent="0" algn="l" rtl="0">
              <a:lnSpc>
                <a:spcPct val="90000"/>
              </a:lnSpc>
              <a:spcBef>
                <a:spcPts val="0"/>
              </a:spcBef>
              <a:spcAft>
                <a:spcPts val="0"/>
              </a:spcAft>
              <a:buClr>
                <a:schemeClr val="dk1"/>
              </a:buClr>
              <a:buSzPts val="2400"/>
              <a:buFont typeface="Century Gothic"/>
              <a:buNone/>
            </a:pPr>
            <a:br>
              <a:rPr lang="en-US" sz="2400">
                <a:latin typeface="Century Gothic"/>
                <a:ea typeface="Century Gothic"/>
                <a:cs typeface="Century Gothic"/>
                <a:sym typeface="Century Gothic"/>
              </a:rPr>
            </a:br>
            <a:r>
              <a:rPr lang="en-US" sz="2400" b="1">
                <a:solidFill>
                  <a:srgbClr val="FF0000"/>
                </a:solidFill>
                <a:latin typeface="Century Gothic"/>
                <a:ea typeface="Century Gothic"/>
                <a:cs typeface="Century Gothic"/>
                <a:sym typeface="Century Gothic"/>
              </a:rPr>
              <a:t>Research methods: </a:t>
            </a:r>
            <a:br>
              <a:rPr lang="en-US" sz="2400">
                <a:latin typeface="Century Gothic"/>
                <a:ea typeface="Century Gothic"/>
                <a:cs typeface="Century Gothic"/>
                <a:sym typeface="Century Gothic"/>
              </a:rPr>
            </a:br>
            <a:r>
              <a:rPr lang="en-US" sz="2400">
                <a:latin typeface="Century Gothic"/>
                <a:ea typeface="Century Gothic"/>
                <a:cs typeface="Century Gothic"/>
                <a:sym typeface="Century Gothic"/>
              </a:rPr>
              <a:t>theoretical analysis of scientific papers; socio-pedagogical methods – observation, questionnaire survey, interviews, expert assessments</a:t>
            </a:r>
            <a:br>
              <a:rPr lang="en-US" sz="1100">
                <a:latin typeface="Times New Roman"/>
                <a:ea typeface="Times New Roman"/>
                <a:cs typeface="Times New Roman"/>
                <a:sym typeface="Times New Roman"/>
              </a:rPr>
            </a:br>
            <a:br>
              <a:rPr lang="en-US" sz="2800" strike="noStrike">
                <a:latin typeface="Century Gothic"/>
                <a:ea typeface="Century Gothic"/>
                <a:cs typeface="Century Gothic"/>
                <a:sym typeface="Century Gothic"/>
              </a:rPr>
            </a:br>
            <a:endParaRPr sz="2800" strike="noStrike">
              <a:latin typeface="Century Gothic"/>
              <a:ea typeface="Century Gothic"/>
              <a:cs typeface="Century Gothic"/>
              <a:sym typeface="Century Gothic"/>
            </a:endParaRPr>
          </a:p>
        </p:txBody>
      </p:sp>
      <p:pic>
        <p:nvPicPr>
          <p:cNvPr id="205" name="Google Shape;205;p3"/>
          <p:cNvPicPr preferRelativeResize="0"/>
          <p:nvPr/>
        </p:nvPicPr>
        <p:blipFill rotWithShape="1">
          <a:blip r:embed="rId3">
            <a:alphaModFix/>
          </a:blip>
          <a:srcRect/>
          <a:stretch/>
        </p:blipFill>
        <p:spPr>
          <a:xfrm>
            <a:off x="38769" y="103076"/>
            <a:ext cx="1368000" cy="12880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4"/>
          <p:cNvSpPr txBox="1">
            <a:spLocks noGrp="1"/>
          </p:cNvSpPr>
          <p:nvPr>
            <p:ph type="title" idx="4294967295"/>
          </p:nvPr>
        </p:nvSpPr>
        <p:spPr>
          <a:xfrm>
            <a:off x="2016368" y="271800"/>
            <a:ext cx="8793351" cy="1205308"/>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FF0000"/>
              </a:buClr>
              <a:buSzPts val="2800"/>
              <a:buFont typeface="Century Gothic"/>
              <a:buNone/>
            </a:pPr>
            <a:r>
              <a:rPr lang="en-US" sz="2800" b="1" i="0" u="none" strike="noStrike" cap="none">
                <a:solidFill>
                  <a:srgbClr val="FF0000"/>
                </a:solidFill>
                <a:latin typeface="Century Gothic"/>
                <a:ea typeface="Century Gothic"/>
                <a:cs typeface="Century Gothic"/>
                <a:sym typeface="Century Gothic"/>
              </a:rPr>
              <a:t>The study of the problem of aggressive behavior involved</a:t>
            </a:r>
            <a:endParaRPr sz="2800" b="1" i="0" u="none" strike="noStrike" cap="none">
              <a:solidFill>
                <a:srgbClr val="FF0000"/>
              </a:solidFill>
              <a:latin typeface="Century Gothic"/>
              <a:ea typeface="Century Gothic"/>
              <a:cs typeface="Century Gothic"/>
              <a:sym typeface="Century Gothic"/>
            </a:endParaRPr>
          </a:p>
        </p:txBody>
      </p:sp>
      <p:sp>
        <p:nvSpPr>
          <p:cNvPr id="211" name="Google Shape;211;p4"/>
          <p:cNvSpPr txBox="1">
            <a:spLocks noGrp="1"/>
          </p:cNvSpPr>
          <p:nvPr>
            <p:ph type="body" idx="4294967295"/>
          </p:nvPr>
        </p:nvSpPr>
        <p:spPr>
          <a:xfrm>
            <a:off x="1381950" y="1627050"/>
            <a:ext cx="9428100" cy="784800"/>
          </a:xfrm>
          <a:prstGeom prst="rect">
            <a:avLst/>
          </a:prstGeom>
          <a:noFill/>
          <a:ln>
            <a:noFill/>
          </a:ln>
        </p:spPr>
        <p:txBody>
          <a:bodyPr spcFirstLastPara="1" wrap="square" lIns="91425" tIns="45700" rIns="91425" bIns="45700" anchor="t" anchorCtr="0">
            <a:normAutofit fontScale="92500" lnSpcReduction="20000"/>
          </a:bodyPr>
          <a:lstStyle/>
          <a:p>
            <a:pPr marL="228600" marR="0" lvl="0" indent="-228600" algn="ctr" rtl="0">
              <a:lnSpc>
                <a:spcPct val="100000"/>
              </a:lnSpc>
              <a:spcBef>
                <a:spcPts val="0"/>
              </a:spcBef>
              <a:spcAft>
                <a:spcPts val="0"/>
              </a:spcAft>
              <a:buClr>
                <a:srgbClr val="00B0F0"/>
              </a:buClr>
              <a:buSzPct val="100000"/>
              <a:buFont typeface="Arial"/>
              <a:buNone/>
            </a:pPr>
            <a:r>
              <a:rPr lang="en-US" sz="2800" b="0" i="0" u="none" strike="noStrike" cap="none" dirty="0">
                <a:solidFill>
                  <a:srgbClr val="00B0F0"/>
                </a:solidFill>
                <a:latin typeface="Century Gothic"/>
                <a:ea typeface="Century Gothic"/>
                <a:cs typeface="Century Gothic"/>
                <a:sym typeface="Century Gothic"/>
              </a:rPr>
              <a:t>3012</a:t>
            </a:r>
            <a:r>
              <a:rPr lang="en-US" sz="2800" b="0" i="0" u="none" strike="noStrike" cap="none" dirty="0">
                <a:solidFill>
                  <a:srgbClr val="000000"/>
                </a:solidFill>
                <a:latin typeface="Century Gothic"/>
                <a:ea typeface="Century Gothic"/>
                <a:cs typeface="Century Gothic"/>
                <a:sym typeface="Century Gothic"/>
              </a:rPr>
              <a:t> </a:t>
            </a:r>
            <a:r>
              <a:rPr lang="en-US" dirty="0">
                <a:solidFill>
                  <a:srgbClr val="000000"/>
                </a:solidFill>
                <a:latin typeface="Century Gothic"/>
                <a:ea typeface="Century Gothic"/>
                <a:cs typeface="Century Gothic"/>
                <a:sym typeface="Century Gothic"/>
              </a:rPr>
              <a:t>respondents aged </a:t>
            </a:r>
            <a:r>
              <a:rPr lang="en-US" dirty="0">
                <a:solidFill>
                  <a:srgbClr val="00B0F0"/>
                </a:solidFill>
                <a:latin typeface="Century Gothic"/>
                <a:ea typeface="Century Gothic"/>
                <a:cs typeface="Century Gothic"/>
                <a:sym typeface="Century Gothic"/>
              </a:rPr>
              <a:t>from 14 to 22</a:t>
            </a:r>
            <a:r>
              <a:rPr lang="en-US" dirty="0">
                <a:solidFill>
                  <a:srgbClr val="000000"/>
                </a:solidFill>
                <a:latin typeface="Century Gothic"/>
                <a:ea typeface="Century Gothic"/>
                <a:cs typeface="Century Gothic"/>
                <a:sym typeface="Century Gothic"/>
              </a:rPr>
              <a:t> from 20 regions of the Russian Federation</a:t>
            </a:r>
            <a:endParaRPr sz="2800" b="0" i="0" u="none" strike="noStrike" cap="none" dirty="0">
              <a:solidFill>
                <a:srgbClr val="000000"/>
              </a:solidFill>
              <a:latin typeface="Calibri"/>
              <a:ea typeface="Calibri"/>
              <a:cs typeface="Calibri"/>
              <a:sym typeface="Calibri"/>
            </a:endParaRPr>
          </a:p>
        </p:txBody>
      </p:sp>
      <p:graphicFrame>
        <p:nvGraphicFramePr>
          <p:cNvPr id="212" name="Google Shape;212;p4"/>
          <p:cNvGraphicFramePr/>
          <p:nvPr/>
        </p:nvGraphicFramePr>
        <p:xfrm>
          <a:off x="1266120" y="2711520"/>
          <a:ext cx="3906000" cy="32792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3" name="Google Shape;213;p4"/>
          <p:cNvGraphicFramePr/>
          <p:nvPr>
            <p:extLst>
              <p:ext uri="{D42A27DB-BD31-4B8C-83A1-F6EECF244321}">
                <p14:modId xmlns:p14="http://schemas.microsoft.com/office/powerpoint/2010/main" val="512275960"/>
              </p:ext>
            </p:extLst>
          </p:nvPr>
        </p:nvGraphicFramePr>
        <p:xfrm>
          <a:off x="6242400" y="2711520"/>
          <a:ext cx="4567680" cy="3702960"/>
        </p:xfrm>
        <a:graphic>
          <a:graphicData uri="http://schemas.openxmlformats.org/drawingml/2006/chart">
            <c:chart xmlns:c="http://schemas.openxmlformats.org/drawingml/2006/chart" xmlns:r="http://schemas.openxmlformats.org/officeDocument/2006/relationships" r:id="rId4"/>
          </a:graphicData>
        </a:graphic>
      </p:graphicFrame>
      <p:pic>
        <p:nvPicPr>
          <p:cNvPr id="214" name="Google Shape;214;p4"/>
          <p:cNvPicPr preferRelativeResize="0"/>
          <p:nvPr/>
        </p:nvPicPr>
        <p:blipFill rotWithShape="1">
          <a:blip r:embed="rId5">
            <a:alphaModFix/>
          </a:blip>
          <a:srcRect/>
          <a:stretch/>
        </p:blipFill>
        <p:spPr>
          <a:xfrm>
            <a:off x="107640" y="165600"/>
            <a:ext cx="1368000" cy="155052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5"/>
          <p:cNvSpPr txBox="1">
            <a:spLocks noGrp="1"/>
          </p:cNvSpPr>
          <p:nvPr>
            <p:ph type="body" idx="4294967295"/>
          </p:nvPr>
        </p:nvSpPr>
        <p:spPr>
          <a:xfrm>
            <a:off x="1609970" y="637920"/>
            <a:ext cx="9120554" cy="1078200"/>
          </a:xfrm>
          <a:prstGeom prst="rect">
            <a:avLst/>
          </a:prstGeom>
          <a:noFill/>
          <a:ln>
            <a:noFill/>
          </a:ln>
        </p:spPr>
        <p:txBody>
          <a:bodyPr spcFirstLastPara="1" wrap="square" lIns="91425" tIns="45700" rIns="91425" bIns="45700" anchor="t" anchorCtr="0">
            <a:noAutofit/>
          </a:bodyPr>
          <a:lstStyle/>
          <a:p>
            <a:pPr marL="0" marR="0" lvl="0" indent="0" algn="l" rtl="0">
              <a:lnSpc>
                <a:spcPct val="107000"/>
              </a:lnSpc>
              <a:spcBef>
                <a:spcPts val="0"/>
              </a:spcBef>
              <a:spcAft>
                <a:spcPts val="0"/>
              </a:spcAft>
              <a:buClr>
                <a:srgbClr val="FF0000"/>
              </a:buClr>
              <a:buSzPts val="2800"/>
              <a:buFont typeface="Arial"/>
              <a:buNone/>
            </a:pPr>
            <a:r>
              <a:rPr lang="en-US" sz="2800" b="1" i="0" u="none" strike="noStrike" cap="none">
                <a:solidFill>
                  <a:srgbClr val="FF0000"/>
                </a:solidFill>
                <a:latin typeface="Century Gothic"/>
                <a:ea typeface="Century Gothic"/>
                <a:cs typeface="Century Gothic"/>
                <a:sym typeface="Century Gothic"/>
              </a:rPr>
              <a:t>They were subjected to cyber aggression in shared group chats directly and indirectly </a:t>
            </a:r>
            <a:r>
              <a:rPr lang="en-US" sz="2800" b="0" i="0" u="none" strike="noStrike" cap="none">
                <a:solidFill>
                  <a:srgbClr val="000000"/>
                </a:solidFill>
                <a:latin typeface="Century Gothic"/>
                <a:ea typeface="Century Gothic"/>
                <a:cs typeface="Century Gothic"/>
                <a:sym typeface="Century Gothic"/>
              </a:rPr>
              <a:t>– </a:t>
            </a:r>
            <a:r>
              <a:rPr lang="en-US" sz="2800" b="0" i="0" u="none" strike="noStrike" cap="none">
                <a:solidFill>
                  <a:srgbClr val="00B0F0"/>
                </a:solidFill>
                <a:latin typeface="Century Gothic"/>
                <a:ea typeface="Century Gothic"/>
                <a:cs typeface="Century Gothic"/>
                <a:sym typeface="Century Gothic"/>
              </a:rPr>
              <a:t>39,4%</a:t>
            </a:r>
            <a:endParaRPr sz="2800" b="0" i="0" u="none" strike="noStrike" cap="none">
              <a:solidFill>
                <a:srgbClr val="00B0F0"/>
              </a:solidFill>
              <a:latin typeface="Calibri"/>
              <a:ea typeface="Calibri"/>
              <a:cs typeface="Calibri"/>
              <a:sym typeface="Calibri"/>
            </a:endParaRPr>
          </a:p>
        </p:txBody>
      </p:sp>
      <p:sp>
        <p:nvSpPr>
          <p:cNvPr id="220" name="Google Shape;220;p5"/>
          <p:cNvSpPr/>
          <p:nvPr/>
        </p:nvSpPr>
        <p:spPr>
          <a:xfrm>
            <a:off x="678241" y="2383693"/>
            <a:ext cx="10951052" cy="3745854"/>
          </a:xfrm>
          <a:prstGeom prst="rect">
            <a:avLst/>
          </a:prstGeom>
          <a:noFill/>
          <a:ln>
            <a:noFill/>
          </a:ln>
        </p:spPr>
        <p:txBody>
          <a:bodyPr spcFirstLastPara="1" wrap="square" lIns="90000" tIns="45000" rIns="90000" bIns="45000" anchor="t" anchorCtr="0">
            <a:spAutoFit/>
          </a:bodyPr>
          <a:lstStyle/>
          <a:p>
            <a:pPr marL="0" marR="0" lvl="0" indent="0" algn="l" rtl="0">
              <a:lnSpc>
                <a:spcPct val="107000"/>
              </a:lnSpc>
              <a:spcBef>
                <a:spcPts val="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21,7% - </a:t>
            </a:r>
            <a:r>
              <a:rPr lang="en-US" sz="2800" b="0" i="0" u="none" strike="noStrike" cap="none">
                <a:solidFill>
                  <a:schemeClr val="dk1"/>
                </a:solidFill>
                <a:latin typeface="Century Gothic"/>
                <a:ea typeface="Century Gothic"/>
                <a:cs typeface="Century Gothic"/>
                <a:sym typeface="Century Gothic"/>
              </a:rPr>
              <a:t>they wrote humiliating and insulting comments</a:t>
            </a:r>
            <a:endParaRPr sz="2800" b="0" i="0" u="none" strike="noStrike" cap="none">
              <a:solidFill>
                <a:schemeClr val="dk1"/>
              </a:solidFill>
              <a:latin typeface="Century Gothic"/>
              <a:ea typeface="Century Gothic"/>
              <a:cs typeface="Century Gothic"/>
              <a:sym typeface="Century Gothic"/>
            </a:endParaRPr>
          </a:p>
          <a:p>
            <a:pPr marL="0" marR="0" lvl="0" indent="0" algn="l" rtl="0">
              <a:lnSpc>
                <a:spcPct val="107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19, 2% - </a:t>
            </a:r>
            <a:r>
              <a:rPr lang="en-US" sz="2800" b="0" i="0" u="none" strike="noStrike" cap="none">
                <a:solidFill>
                  <a:schemeClr val="dk1"/>
                </a:solidFill>
                <a:latin typeface="Century Gothic"/>
                <a:ea typeface="Century Gothic"/>
                <a:cs typeface="Century Gothic"/>
                <a:sym typeface="Century Gothic"/>
              </a:rPr>
              <a:t>excluded from the chat (blocked)</a:t>
            </a:r>
            <a:endParaRPr sz="2800" b="0" i="0" u="none" strike="noStrike" cap="none">
              <a:solidFill>
                <a:schemeClr val="dk1"/>
              </a:solidFill>
              <a:latin typeface="Century Gothic"/>
              <a:ea typeface="Century Gothic"/>
              <a:cs typeface="Century Gothic"/>
              <a:sym typeface="Century Gothic"/>
            </a:endParaRPr>
          </a:p>
          <a:p>
            <a:pPr marL="0" marR="0" lvl="0" indent="0" algn="l" rtl="0">
              <a:lnSpc>
                <a:spcPct val="107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17,8% - </a:t>
            </a:r>
            <a:r>
              <a:rPr lang="en-US" sz="2800" b="0" i="0" u="none" strike="noStrike" cap="none">
                <a:solidFill>
                  <a:schemeClr val="dk1"/>
                </a:solidFill>
                <a:latin typeface="Century Gothic"/>
                <a:ea typeface="Century Gothic"/>
                <a:cs typeface="Century Gothic"/>
                <a:sym typeface="Century Gothic"/>
              </a:rPr>
              <a:t>they knew that another chat was organized without them, in which they were actively discussed and ridiculed behind their backs</a:t>
            </a:r>
            <a:endParaRPr sz="2800" b="0" i="0" u="none" strike="noStrike" cap="none">
              <a:solidFill>
                <a:schemeClr val="dk1"/>
              </a:solidFill>
              <a:latin typeface="Century Gothic"/>
              <a:ea typeface="Century Gothic"/>
              <a:cs typeface="Century Gothic"/>
              <a:sym typeface="Century Gothic"/>
            </a:endParaRPr>
          </a:p>
          <a:p>
            <a:pPr marL="0" marR="0" lvl="0" indent="0" algn="l" rtl="0">
              <a:lnSpc>
                <a:spcPct val="107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5,7 % - </a:t>
            </a:r>
            <a:r>
              <a:rPr lang="en-US" sz="2800" b="0" i="0" u="none" strike="noStrike" cap="none">
                <a:solidFill>
                  <a:schemeClr val="dk1"/>
                </a:solidFill>
                <a:latin typeface="Century Gothic"/>
                <a:ea typeface="Century Gothic"/>
                <a:cs typeface="Century Gothic"/>
                <a:sym typeface="Century Gothic"/>
              </a:rPr>
              <a:t>they offered social isolation of the victim in a general chat</a:t>
            </a:r>
            <a:endParaRPr sz="2800" b="0" i="0" u="none" strike="noStrike" cap="none">
              <a:solidFill>
                <a:schemeClr val="dk1"/>
              </a:solidFill>
              <a:latin typeface="Arial"/>
              <a:ea typeface="Arial"/>
              <a:cs typeface="Arial"/>
              <a:sym typeface="Arial"/>
            </a:endParaRPr>
          </a:p>
        </p:txBody>
      </p:sp>
      <p:pic>
        <p:nvPicPr>
          <p:cNvPr id="221" name="Google Shape;221;p5"/>
          <p:cNvPicPr preferRelativeResize="0"/>
          <p:nvPr/>
        </p:nvPicPr>
        <p:blipFill rotWithShape="1">
          <a:blip r:embed="rId3">
            <a:alphaModFix/>
          </a:blip>
          <a:srcRect/>
          <a:stretch/>
        </p:blipFill>
        <p:spPr>
          <a:xfrm>
            <a:off x="107640" y="165600"/>
            <a:ext cx="1368000" cy="155052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6"/>
          <p:cNvSpPr txBox="1">
            <a:spLocks noGrp="1"/>
          </p:cNvSpPr>
          <p:nvPr>
            <p:ph type="body" idx="4294967295"/>
          </p:nvPr>
        </p:nvSpPr>
        <p:spPr>
          <a:xfrm>
            <a:off x="1800721" y="389160"/>
            <a:ext cx="10031772" cy="104887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0000"/>
              </a:buClr>
              <a:buSzPts val="2800"/>
              <a:buFont typeface="Arial"/>
              <a:buNone/>
            </a:pPr>
            <a:r>
              <a:rPr lang="en-US" sz="2800" b="1" i="0" u="none" strike="noStrike" cap="none">
                <a:solidFill>
                  <a:srgbClr val="FF0000"/>
                </a:solidFill>
                <a:latin typeface="Times New Roman"/>
                <a:ea typeface="Times New Roman"/>
                <a:cs typeface="Times New Roman"/>
                <a:sym typeface="Times New Roman"/>
              </a:rPr>
              <a:t>The reaction of witnesses to cyber aggression situations </a:t>
            </a:r>
            <a:endParaRPr/>
          </a:p>
          <a:p>
            <a:pPr marL="0" marR="0" lvl="0" indent="0" algn="ctr" rtl="0">
              <a:lnSpc>
                <a:spcPct val="100000"/>
              </a:lnSpc>
              <a:spcBef>
                <a:spcPts val="0"/>
              </a:spcBef>
              <a:spcAft>
                <a:spcPts val="0"/>
              </a:spcAft>
              <a:buClr>
                <a:srgbClr val="FF0000"/>
              </a:buClr>
              <a:buSzPts val="2800"/>
              <a:buFont typeface="Arial"/>
              <a:buNone/>
            </a:pPr>
            <a:r>
              <a:rPr lang="en-US" sz="2800" b="1" i="0" u="none" strike="noStrike" cap="none">
                <a:solidFill>
                  <a:srgbClr val="FF0000"/>
                </a:solidFill>
                <a:latin typeface="Times New Roman"/>
                <a:ea typeface="Times New Roman"/>
                <a:cs typeface="Times New Roman"/>
                <a:sym typeface="Times New Roman"/>
              </a:rPr>
              <a:t>in shared chats</a:t>
            </a:r>
            <a:endParaRPr sz="2800" b="1" i="0" u="none" strike="noStrike" cap="none">
              <a:solidFill>
                <a:srgbClr val="FF0000"/>
              </a:solidFill>
              <a:latin typeface="Times New Roman"/>
              <a:ea typeface="Times New Roman"/>
              <a:cs typeface="Times New Roman"/>
              <a:sym typeface="Times New Roman"/>
            </a:endParaRPr>
          </a:p>
        </p:txBody>
      </p:sp>
      <p:sp>
        <p:nvSpPr>
          <p:cNvPr id="227" name="Google Shape;227;p6"/>
          <p:cNvSpPr/>
          <p:nvPr/>
        </p:nvSpPr>
        <p:spPr>
          <a:xfrm>
            <a:off x="672122" y="1800000"/>
            <a:ext cx="10761785" cy="3899742"/>
          </a:xfrm>
          <a:prstGeom prst="rect">
            <a:avLst/>
          </a:prstGeom>
          <a:noFill/>
          <a:ln>
            <a:noFill/>
          </a:ln>
        </p:spPr>
        <p:txBody>
          <a:bodyPr spcFirstLastPara="1" wrap="square" lIns="90000" tIns="45000" rIns="90000" bIns="45000" anchor="t" anchorCtr="0">
            <a:spAutoFit/>
          </a:bodyPr>
          <a:lstStyle/>
          <a:p>
            <a:pPr marL="0" marR="0" lvl="0" indent="0" algn="l" rtl="0">
              <a:lnSpc>
                <a:spcPct val="107000"/>
              </a:lnSpc>
              <a:spcBef>
                <a:spcPts val="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48,6%</a:t>
            </a:r>
            <a:r>
              <a:rPr lang="en-US" sz="2800" b="0" i="0" u="none" strike="noStrike" cap="none">
                <a:solidFill>
                  <a:srgbClr val="000000"/>
                </a:solidFill>
                <a:latin typeface="Century Gothic"/>
                <a:ea typeface="Century Gothic"/>
                <a:cs typeface="Century Gothic"/>
                <a:sym typeface="Century Gothic"/>
              </a:rPr>
              <a:t> – I call for order in the general chat</a:t>
            </a:r>
            <a:endParaRPr sz="2800" b="0" i="0" u="none" strike="noStrike" cap="none">
              <a:solidFill>
                <a:schemeClr val="dk1"/>
              </a:solidFill>
              <a:latin typeface="Century Gothic"/>
              <a:ea typeface="Century Gothic"/>
              <a:cs typeface="Century Gothic"/>
              <a:sym typeface="Century Gothic"/>
            </a:endParaRPr>
          </a:p>
          <a:p>
            <a:pPr marL="0" marR="0" lvl="0" indent="0" algn="l" rtl="0">
              <a:lnSpc>
                <a:spcPct val="107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18,7%</a:t>
            </a:r>
            <a:r>
              <a:rPr lang="en-US" sz="2800" b="0" i="0" u="none" strike="noStrike" cap="none">
                <a:solidFill>
                  <a:srgbClr val="000000"/>
                </a:solidFill>
                <a:latin typeface="Century Gothic"/>
                <a:ea typeface="Century Gothic"/>
                <a:cs typeface="Century Gothic"/>
                <a:sym typeface="Century Gothic"/>
              </a:rPr>
              <a:t> – I advise the offender to stop being aggressive and write about it to him in a personal account</a:t>
            </a:r>
            <a:endParaRPr/>
          </a:p>
          <a:p>
            <a:pPr marL="0" marR="0" lvl="0" indent="0" algn="l" rtl="0">
              <a:lnSpc>
                <a:spcPct val="107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12,8%</a:t>
            </a:r>
            <a:r>
              <a:rPr lang="en-US" sz="2800" b="0" i="0" u="none" strike="noStrike" cap="none">
                <a:solidFill>
                  <a:srgbClr val="000000"/>
                </a:solidFill>
                <a:latin typeface="Century Gothic"/>
                <a:ea typeface="Century Gothic"/>
                <a:cs typeface="Century Gothic"/>
                <a:sym typeface="Century Gothic"/>
              </a:rPr>
              <a:t> – I advise the victim of attacks to leave the cat and write to him about it in a personal account</a:t>
            </a:r>
            <a:endParaRPr/>
          </a:p>
          <a:p>
            <a:pPr marL="0" marR="0" lvl="0" indent="0" algn="l" rtl="0">
              <a:lnSpc>
                <a:spcPct val="107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12,3%</a:t>
            </a:r>
            <a:r>
              <a:rPr lang="en-US" sz="2800" b="0" i="0" u="none" strike="noStrike" cap="none">
                <a:solidFill>
                  <a:srgbClr val="000000"/>
                </a:solidFill>
                <a:latin typeface="Century Gothic"/>
                <a:ea typeface="Century Gothic"/>
                <a:cs typeface="Century Gothic"/>
                <a:sym typeface="Century Gothic"/>
              </a:rPr>
              <a:t> – I ignore it, I don't do anything</a:t>
            </a:r>
            <a:endParaRPr/>
          </a:p>
          <a:p>
            <a:pPr marL="0" marR="0" lvl="0" indent="0" algn="l" rtl="0">
              <a:lnSpc>
                <a:spcPct val="107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10,2%</a:t>
            </a:r>
            <a:r>
              <a:rPr lang="en-US" sz="2800" b="0" i="0" u="none" strike="noStrike" cap="none">
                <a:solidFill>
                  <a:srgbClr val="000000"/>
                </a:solidFill>
                <a:latin typeface="Century Gothic"/>
                <a:ea typeface="Century Gothic"/>
                <a:cs typeface="Century Gothic"/>
                <a:sym typeface="Century Gothic"/>
              </a:rPr>
              <a:t> – I'm leaving the general chat myself</a:t>
            </a:r>
            <a:endParaRPr sz="2800" b="0" i="0" u="none" strike="noStrike" cap="none">
              <a:solidFill>
                <a:schemeClr val="dk1"/>
              </a:solidFill>
              <a:latin typeface="Century Gothic"/>
              <a:ea typeface="Century Gothic"/>
              <a:cs typeface="Century Gothic"/>
              <a:sym typeface="Century Gothic"/>
            </a:endParaRPr>
          </a:p>
        </p:txBody>
      </p:sp>
      <p:pic>
        <p:nvPicPr>
          <p:cNvPr id="228" name="Google Shape;228;p6"/>
          <p:cNvPicPr preferRelativeResize="0"/>
          <p:nvPr/>
        </p:nvPicPr>
        <p:blipFill rotWithShape="1">
          <a:blip r:embed="rId3">
            <a:alphaModFix/>
          </a:blip>
          <a:srcRect/>
          <a:stretch/>
        </p:blipFill>
        <p:spPr>
          <a:xfrm>
            <a:off x="107640" y="165600"/>
            <a:ext cx="1368000" cy="155052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7"/>
          <p:cNvSpPr txBox="1">
            <a:spLocks noGrp="1"/>
          </p:cNvSpPr>
          <p:nvPr>
            <p:ph type="body" idx="4294967295"/>
          </p:nvPr>
        </p:nvSpPr>
        <p:spPr>
          <a:xfrm>
            <a:off x="1669680" y="389160"/>
            <a:ext cx="8865458" cy="665917"/>
          </a:xfrm>
          <a:prstGeom prst="rect">
            <a:avLst/>
          </a:prstGeom>
          <a:noFill/>
          <a:ln>
            <a:noFill/>
          </a:ln>
        </p:spPr>
        <p:txBody>
          <a:bodyPr spcFirstLastPara="1" wrap="square" lIns="91425" tIns="45700" rIns="91425" bIns="45700" anchor="t" anchorCtr="0">
            <a:noAutofit/>
          </a:bodyPr>
          <a:lstStyle/>
          <a:p>
            <a:pPr marL="228600" marR="0" lvl="0" indent="-228600" algn="ctr" rtl="0">
              <a:lnSpc>
                <a:spcPct val="100000"/>
              </a:lnSpc>
              <a:spcBef>
                <a:spcPts val="0"/>
              </a:spcBef>
              <a:spcAft>
                <a:spcPts val="0"/>
              </a:spcAft>
              <a:buClr>
                <a:srgbClr val="FF0000"/>
              </a:buClr>
              <a:buSzPts val="2800"/>
              <a:buFont typeface="Arial"/>
              <a:buNone/>
            </a:pPr>
            <a:r>
              <a:rPr lang="en-US" sz="2800" b="1" i="0" u="none" strike="noStrike" cap="none">
                <a:solidFill>
                  <a:srgbClr val="FF0000"/>
                </a:solidFill>
                <a:latin typeface="Century Gothic"/>
                <a:ea typeface="Century Gothic"/>
                <a:cs typeface="Century Gothic"/>
                <a:sym typeface="Century Gothic"/>
              </a:rPr>
              <a:t>Who is the victim of aggressive harassment?</a:t>
            </a:r>
            <a:endParaRPr sz="2800" b="1" i="0" u="none" strike="noStrike" cap="none">
              <a:solidFill>
                <a:srgbClr val="FF0000"/>
              </a:solidFill>
              <a:latin typeface="Century Gothic"/>
              <a:ea typeface="Century Gothic"/>
              <a:cs typeface="Century Gothic"/>
              <a:sym typeface="Century Gothic"/>
            </a:endParaRPr>
          </a:p>
        </p:txBody>
      </p:sp>
      <p:sp>
        <p:nvSpPr>
          <p:cNvPr id="234" name="Google Shape;234;p7"/>
          <p:cNvSpPr/>
          <p:nvPr/>
        </p:nvSpPr>
        <p:spPr>
          <a:xfrm>
            <a:off x="1475640" y="1453662"/>
            <a:ext cx="10052051" cy="4492084"/>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B0F0"/>
              </a:buClr>
              <a:buSzPts val="2400"/>
              <a:buFont typeface="Century Gothic"/>
              <a:buNone/>
            </a:pPr>
            <a:r>
              <a:rPr lang="en-US" sz="2400" b="0" i="0" u="none" strike="noStrike" cap="none">
                <a:solidFill>
                  <a:srgbClr val="00B0F0"/>
                </a:solidFill>
                <a:latin typeface="Century Gothic"/>
                <a:ea typeface="Century Gothic"/>
                <a:cs typeface="Century Gothic"/>
                <a:sym typeface="Century Gothic"/>
              </a:rPr>
              <a:t>22,9% </a:t>
            </a:r>
            <a:r>
              <a:rPr lang="en-US" sz="2400" b="0" i="0" u="none" strike="noStrike" cap="none">
                <a:solidFill>
                  <a:schemeClr val="dk1"/>
                </a:solidFill>
                <a:latin typeface="Century Gothic"/>
                <a:ea typeface="Century Gothic"/>
                <a:cs typeface="Century Gothic"/>
                <a:sym typeface="Century Gothic"/>
              </a:rPr>
              <a:t>–  who doesn't know how to give change</a:t>
            </a:r>
            <a:endParaRPr sz="2400" b="0" i="0" u="none" strike="noStrike" cap="none">
              <a:solidFill>
                <a:schemeClr val="dk1"/>
              </a:solidFill>
              <a:latin typeface="Century Gothic"/>
              <a:ea typeface="Century Gothic"/>
              <a:cs typeface="Century Gothic"/>
              <a:sym typeface="Century Gothic"/>
            </a:endParaRPr>
          </a:p>
          <a:p>
            <a:pPr marL="0" marR="0" lvl="0" indent="0" algn="l" rtl="0">
              <a:lnSpc>
                <a:spcPct val="100000"/>
              </a:lnSpc>
              <a:spcBef>
                <a:spcPts val="1200"/>
              </a:spcBef>
              <a:spcAft>
                <a:spcPts val="0"/>
              </a:spcAft>
              <a:buClr>
                <a:srgbClr val="00B0F0"/>
              </a:buClr>
              <a:buSzPts val="2400"/>
              <a:buFont typeface="Century Gothic"/>
              <a:buNone/>
            </a:pPr>
            <a:r>
              <a:rPr lang="en-US" sz="2400" b="0" i="0" u="none" strike="noStrike" cap="none">
                <a:solidFill>
                  <a:srgbClr val="00B0F0"/>
                </a:solidFill>
                <a:latin typeface="Century Gothic"/>
                <a:ea typeface="Century Gothic"/>
                <a:cs typeface="Century Gothic"/>
                <a:sym typeface="Century Gothic"/>
              </a:rPr>
              <a:t>20,6% </a:t>
            </a:r>
            <a:r>
              <a:rPr lang="en-US" sz="2400" b="0" i="0" u="none" strike="noStrike" cap="none">
                <a:solidFill>
                  <a:schemeClr val="dk1"/>
                </a:solidFill>
                <a:latin typeface="Century Gothic"/>
                <a:ea typeface="Century Gothic"/>
                <a:cs typeface="Century Gothic"/>
                <a:sym typeface="Century Gothic"/>
              </a:rPr>
              <a:t>– who is physically weaker</a:t>
            </a:r>
            <a:endParaRPr/>
          </a:p>
          <a:p>
            <a:pPr marL="0" marR="0" lvl="0" indent="0" algn="l" rtl="0">
              <a:lnSpc>
                <a:spcPct val="100000"/>
              </a:lnSpc>
              <a:spcBef>
                <a:spcPts val="1200"/>
              </a:spcBef>
              <a:spcAft>
                <a:spcPts val="0"/>
              </a:spcAft>
              <a:buClr>
                <a:srgbClr val="00B0F0"/>
              </a:buClr>
              <a:buSzPts val="2400"/>
              <a:buFont typeface="Century Gothic"/>
              <a:buNone/>
            </a:pPr>
            <a:r>
              <a:rPr lang="en-US" sz="2400" b="0" i="0" u="none" strike="noStrike" cap="none">
                <a:solidFill>
                  <a:srgbClr val="00B0F0"/>
                </a:solidFill>
                <a:latin typeface="Century Gothic"/>
                <a:ea typeface="Century Gothic"/>
                <a:cs typeface="Century Gothic"/>
                <a:sym typeface="Century Gothic"/>
              </a:rPr>
              <a:t>17,9% </a:t>
            </a:r>
            <a:r>
              <a:rPr lang="en-US" sz="2400" b="0" i="0" u="none" strike="noStrike" cap="none">
                <a:solidFill>
                  <a:schemeClr val="dk1"/>
                </a:solidFill>
                <a:latin typeface="Century Gothic"/>
                <a:ea typeface="Century Gothic"/>
                <a:cs typeface="Century Gothic"/>
                <a:sym typeface="Century Gothic"/>
              </a:rPr>
              <a:t>– who doesn't have support</a:t>
            </a:r>
            <a:endParaRPr/>
          </a:p>
          <a:p>
            <a:pPr marL="0" marR="0" lvl="0" indent="0" algn="l" rtl="0">
              <a:lnSpc>
                <a:spcPct val="100000"/>
              </a:lnSpc>
              <a:spcBef>
                <a:spcPts val="1200"/>
              </a:spcBef>
              <a:spcAft>
                <a:spcPts val="0"/>
              </a:spcAft>
              <a:buClr>
                <a:srgbClr val="00B0F0"/>
              </a:buClr>
              <a:buSzPts val="2400"/>
              <a:buFont typeface="Century Gothic"/>
              <a:buNone/>
            </a:pPr>
            <a:r>
              <a:rPr lang="en-US" sz="2400" b="0" i="0" u="none" strike="noStrike" cap="none">
                <a:solidFill>
                  <a:srgbClr val="00B0F0"/>
                </a:solidFill>
                <a:latin typeface="Century Gothic"/>
                <a:ea typeface="Century Gothic"/>
                <a:cs typeface="Century Gothic"/>
                <a:sym typeface="Century Gothic"/>
              </a:rPr>
              <a:t>14% </a:t>
            </a:r>
            <a:r>
              <a:rPr lang="en-US" sz="2400" b="0" i="0" u="none" strike="noStrike" cap="none">
                <a:solidFill>
                  <a:schemeClr val="dk1"/>
                </a:solidFill>
                <a:latin typeface="Century Gothic"/>
                <a:ea typeface="Century Gothic"/>
                <a:cs typeface="Century Gothic"/>
                <a:sym typeface="Century Gothic"/>
              </a:rPr>
              <a:t>– who is different in appearance (thin, overweight, not fashionable, etc.)</a:t>
            </a:r>
            <a:endParaRPr/>
          </a:p>
          <a:p>
            <a:pPr marL="0" marR="0" lvl="0" indent="0" algn="l" rtl="0">
              <a:lnSpc>
                <a:spcPct val="100000"/>
              </a:lnSpc>
              <a:spcBef>
                <a:spcPts val="1200"/>
              </a:spcBef>
              <a:spcAft>
                <a:spcPts val="0"/>
              </a:spcAft>
              <a:buClr>
                <a:srgbClr val="00B0F0"/>
              </a:buClr>
              <a:buSzPts val="2400"/>
              <a:buFont typeface="Century Gothic"/>
              <a:buNone/>
            </a:pPr>
            <a:r>
              <a:rPr lang="en-US" sz="2400" b="0" i="0" u="none" strike="noStrike" cap="none">
                <a:solidFill>
                  <a:srgbClr val="00B0F0"/>
                </a:solidFill>
                <a:latin typeface="Century Gothic"/>
                <a:ea typeface="Century Gothic"/>
                <a:cs typeface="Century Gothic"/>
                <a:sym typeface="Century Gothic"/>
              </a:rPr>
              <a:t>9,7% </a:t>
            </a:r>
            <a:r>
              <a:rPr lang="en-US" sz="2400" b="0" i="0" u="none" strike="noStrike" cap="none">
                <a:solidFill>
                  <a:schemeClr val="dk1"/>
                </a:solidFill>
                <a:latin typeface="Century Gothic"/>
                <a:ea typeface="Century Gothic"/>
                <a:cs typeface="Century Gothic"/>
                <a:sym typeface="Century Gothic"/>
              </a:rPr>
              <a:t>– who has a different nationality</a:t>
            </a:r>
            <a:endParaRPr/>
          </a:p>
          <a:p>
            <a:pPr marL="0" marR="0" lvl="0" indent="0" algn="l" rtl="0">
              <a:lnSpc>
                <a:spcPct val="100000"/>
              </a:lnSpc>
              <a:spcBef>
                <a:spcPts val="1200"/>
              </a:spcBef>
              <a:spcAft>
                <a:spcPts val="0"/>
              </a:spcAft>
              <a:buClr>
                <a:srgbClr val="00B0F0"/>
              </a:buClr>
              <a:buSzPts val="2400"/>
              <a:buFont typeface="Century Gothic"/>
              <a:buNone/>
            </a:pPr>
            <a:r>
              <a:rPr lang="en-US" sz="2400" b="0" i="0" u="none" strike="noStrike" cap="none">
                <a:solidFill>
                  <a:srgbClr val="00B0F0"/>
                </a:solidFill>
                <a:latin typeface="Century Gothic"/>
                <a:ea typeface="Century Gothic"/>
                <a:cs typeface="Century Gothic"/>
                <a:sym typeface="Century Gothic"/>
              </a:rPr>
              <a:t>3,5% </a:t>
            </a:r>
            <a:r>
              <a:rPr lang="en-US" sz="2400" b="0" i="0" u="none" strike="noStrike" cap="none">
                <a:solidFill>
                  <a:schemeClr val="dk1"/>
                </a:solidFill>
                <a:latin typeface="Century Gothic"/>
                <a:ea typeface="Century Gothic"/>
                <a:cs typeface="Century Gothic"/>
                <a:sym typeface="Century Gothic"/>
              </a:rPr>
              <a:t>–  who is more successful than others (in studies/sports, etc.)</a:t>
            </a:r>
            <a:endParaRPr sz="2400" b="0" i="0" u="none" strike="noStrike" cap="none">
              <a:solidFill>
                <a:schemeClr val="dk1"/>
              </a:solidFill>
              <a:latin typeface="Century Gothic"/>
              <a:ea typeface="Century Gothic"/>
              <a:cs typeface="Century Gothic"/>
              <a:sym typeface="Century Gothic"/>
            </a:endParaRPr>
          </a:p>
          <a:p>
            <a:pPr marL="0" marR="0" lvl="0" indent="0" algn="l" rtl="0">
              <a:lnSpc>
                <a:spcPct val="100000"/>
              </a:lnSpc>
              <a:spcBef>
                <a:spcPts val="1200"/>
              </a:spcBef>
              <a:spcAft>
                <a:spcPts val="0"/>
              </a:spcAft>
              <a:buClr>
                <a:srgbClr val="00B0F0"/>
              </a:buClr>
              <a:buSzPts val="2400"/>
              <a:buFont typeface="Century Gothic"/>
              <a:buNone/>
            </a:pPr>
            <a:r>
              <a:rPr lang="en-US" sz="2400" b="0" i="0" u="none" strike="noStrike" cap="none">
                <a:solidFill>
                  <a:srgbClr val="00B0F0"/>
                </a:solidFill>
                <a:latin typeface="Century Gothic"/>
                <a:ea typeface="Century Gothic"/>
                <a:cs typeface="Century Gothic"/>
                <a:sym typeface="Century Gothic"/>
              </a:rPr>
              <a:t>2,1% </a:t>
            </a:r>
            <a:r>
              <a:rPr lang="en-US" sz="2400" b="0" i="0" u="none" strike="noStrike" cap="none">
                <a:solidFill>
                  <a:schemeClr val="dk1"/>
                </a:solidFill>
                <a:latin typeface="Century Gothic"/>
                <a:ea typeface="Century Gothic"/>
                <a:cs typeface="Century Gothic"/>
                <a:sym typeface="Century Gothic"/>
              </a:rPr>
              <a:t>– who studies poorly</a:t>
            </a:r>
            <a:endParaRPr/>
          </a:p>
          <a:p>
            <a:pPr marL="0" marR="0" lvl="0" indent="0" algn="l" rtl="0">
              <a:lnSpc>
                <a:spcPct val="100000"/>
              </a:lnSpc>
              <a:spcBef>
                <a:spcPts val="1200"/>
              </a:spcBef>
              <a:spcAft>
                <a:spcPts val="0"/>
              </a:spcAft>
              <a:buClr>
                <a:srgbClr val="00B0F0"/>
              </a:buClr>
              <a:buSzPts val="2400"/>
              <a:buFont typeface="Century Gothic"/>
              <a:buNone/>
            </a:pPr>
            <a:r>
              <a:rPr lang="en-US" sz="2400" b="0" i="0" u="none" strike="noStrike" cap="none">
                <a:solidFill>
                  <a:srgbClr val="00B0F0"/>
                </a:solidFill>
                <a:latin typeface="Century Gothic"/>
                <a:ea typeface="Century Gothic"/>
                <a:cs typeface="Century Gothic"/>
                <a:sym typeface="Century Gothic"/>
              </a:rPr>
              <a:t>0,5% </a:t>
            </a:r>
            <a:r>
              <a:rPr lang="en-US" sz="2400" b="0" i="0" u="none" strike="noStrike" cap="none">
                <a:solidFill>
                  <a:schemeClr val="dk1"/>
                </a:solidFill>
                <a:latin typeface="Century Gothic"/>
                <a:ea typeface="Century Gothic"/>
                <a:cs typeface="Century Gothic"/>
                <a:sym typeface="Century Gothic"/>
              </a:rPr>
              <a:t>– who will not be protected by teachers</a:t>
            </a:r>
            <a:endParaRPr sz="2800" b="0" i="0" u="none" strike="noStrike" cap="none">
              <a:solidFill>
                <a:schemeClr val="dk1"/>
              </a:solidFill>
              <a:latin typeface="Century Gothic"/>
              <a:ea typeface="Century Gothic"/>
              <a:cs typeface="Century Gothic"/>
              <a:sym typeface="Century Gothic"/>
            </a:endParaRPr>
          </a:p>
        </p:txBody>
      </p:sp>
      <p:pic>
        <p:nvPicPr>
          <p:cNvPr id="235" name="Google Shape;235;p7"/>
          <p:cNvPicPr preferRelativeResize="0"/>
          <p:nvPr/>
        </p:nvPicPr>
        <p:blipFill rotWithShape="1">
          <a:blip r:embed="rId3">
            <a:alphaModFix/>
          </a:blip>
          <a:srcRect/>
          <a:stretch/>
        </p:blipFill>
        <p:spPr>
          <a:xfrm>
            <a:off x="107641" y="165600"/>
            <a:ext cx="1368000" cy="155052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8"/>
          <p:cNvSpPr txBox="1">
            <a:spLocks noGrp="1"/>
          </p:cNvSpPr>
          <p:nvPr>
            <p:ph type="body" idx="4294967295"/>
          </p:nvPr>
        </p:nvSpPr>
        <p:spPr>
          <a:xfrm>
            <a:off x="1946030" y="569160"/>
            <a:ext cx="9198708" cy="1146960"/>
          </a:xfrm>
          <a:prstGeom prst="rect">
            <a:avLst/>
          </a:prstGeom>
          <a:noFill/>
          <a:ln>
            <a:noFill/>
          </a:ln>
        </p:spPr>
        <p:txBody>
          <a:bodyPr spcFirstLastPara="1" wrap="square" lIns="91425" tIns="45700" rIns="91425" bIns="45700" anchor="t" anchorCtr="0">
            <a:noAutofit/>
          </a:bodyPr>
          <a:lstStyle/>
          <a:p>
            <a:pPr marL="228600" marR="0" lvl="0" indent="-228600" algn="ctr" rtl="0">
              <a:lnSpc>
                <a:spcPct val="90000"/>
              </a:lnSpc>
              <a:spcBef>
                <a:spcPts val="0"/>
              </a:spcBef>
              <a:spcAft>
                <a:spcPts val="0"/>
              </a:spcAft>
              <a:buClr>
                <a:srgbClr val="FF0000"/>
              </a:buClr>
              <a:buSzPts val="2800"/>
              <a:buFont typeface="Arial"/>
              <a:buNone/>
            </a:pPr>
            <a:r>
              <a:rPr lang="en-US" sz="2800" b="1" i="0" u="none" strike="noStrike" cap="none">
                <a:solidFill>
                  <a:srgbClr val="FF0000"/>
                </a:solidFill>
                <a:latin typeface="Century Gothic"/>
                <a:ea typeface="Century Gothic"/>
                <a:cs typeface="Century Gothic"/>
                <a:sym typeface="Century Gothic"/>
              </a:rPr>
              <a:t>A support resource in a possible situation </a:t>
            </a:r>
            <a:endParaRPr/>
          </a:p>
          <a:p>
            <a:pPr marL="228600" marR="0" lvl="0" indent="-228600" algn="ctr" rtl="0">
              <a:lnSpc>
                <a:spcPct val="90000"/>
              </a:lnSpc>
              <a:spcBef>
                <a:spcPts val="1417"/>
              </a:spcBef>
              <a:spcAft>
                <a:spcPts val="0"/>
              </a:spcAft>
              <a:buClr>
                <a:srgbClr val="FF0000"/>
              </a:buClr>
              <a:buSzPts val="2800"/>
              <a:buFont typeface="Arial"/>
              <a:buNone/>
            </a:pPr>
            <a:r>
              <a:rPr lang="en-US" sz="2800" b="1" i="0" u="none" strike="noStrike" cap="none">
                <a:solidFill>
                  <a:srgbClr val="FF0000"/>
                </a:solidFill>
                <a:latin typeface="Century Gothic"/>
                <a:ea typeface="Century Gothic"/>
                <a:cs typeface="Century Gothic"/>
                <a:sym typeface="Century Gothic"/>
              </a:rPr>
              <a:t>of aggressive harassment</a:t>
            </a:r>
            <a:endParaRPr sz="2800" b="1" i="0" u="none" strike="noStrike" cap="none">
              <a:solidFill>
                <a:srgbClr val="FF0000"/>
              </a:solidFill>
              <a:latin typeface="Century Gothic"/>
              <a:ea typeface="Century Gothic"/>
              <a:cs typeface="Century Gothic"/>
              <a:sym typeface="Century Gothic"/>
            </a:endParaRPr>
          </a:p>
        </p:txBody>
      </p:sp>
      <p:sp>
        <p:nvSpPr>
          <p:cNvPr id="241" name="Google Shape;241;p8"/>
          <p:cNvSpPr/>
          <p:nvPr/>
        </p:nvSpPr>
        <p:spPr>
          <a:xfrm>
            <a:off x="726480" y="2284200"/>
            <a:ext cx="11513520" cy="3445643"/>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48,5% </a:t>
            </a:r>
            <a:r>
              <a:rPr lang="en-US" sz="2800" b="0" i="0" u="none" strike="noStrike" cap="none">
                <a:solidFill>
                  <a:schemeClr val="dk1"/>
                </a:solidFill>
                <a:latin typeface="Century Gothic"/>
                <a:ea typeface="Century Gothic"/>
                <a:cs typeface="Century Gothic"/>
                <a:sym typeface="Century Gothic"/>
              </a:rPr>
              <a:t>– friends</a:t>
            </a:r>
            <a:endParaRPr/>
          </a:p>
          <a:p>
            <a:pPr marL="0" marR="0" lvl="0" indent="0" algn="l" rtl="0">
              <a:lnSpc>
                <a:spcPct val="100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23,2% </a:t>
            </a:r>
            <a:r>
              <a:rPr lang="en-US" sz="2800" b="0" i="0" u="none" strike="noStrike" cap="none">
                <a:solidFill>
                  <a:schemeClr val="dk1"/>
                </a:solidFill>
                <a:latin typeface="Century Gothic"/>
                <a:ea typeface="Century Gothic"/>
                <a:cs typeface="Century Gothic"/>
                <a:sym typeface="Century Gothic"/>
              </a:rPr>
              <a:t>– family</a:t>
            </a:r>
            <a:endParaRPr/>
          </a:p>
          <a:p>
            <a:pPr marL="0" marR="0" lvl="0" indent="0" algn="l" rtl="0">
              <a:lnSpc>
                <a:spcPct val="100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11,6% </a:t>
            </a:r>
            <a:r>
              <a:rPr lang="en-US" sz="2800" b="0" i="0" u="none" strike="noStrike" cap="none">
                <a:solidFill>
                  <a:schemeClr val="dk1"/>
                </a:solidFill>
                <a:latin typeface="Century Gothic"/>
                <a:ea typeface="Century Gothic"/>
                <a:cs typeface="Century Gothic"/>
                <a:sym typeface="Century Gothic"/>
              </a:rPr>
              <a:t>– there are no such people</a:t>
            </a:r>
            <a:endParaRPr sz="2800" b="0" i="0" u="none" strike="noStrike" cap="none">
              <a:solidFill>
                <a:schemeClr val="dk1"/>
              </a:solidFill>
              <a:latin typeface="Century Gothic"/>
              <a:ea typeface="Century Gothic"/>
              <a:cs typeface="Century Gothic"/>
              <a:sym typeface="Century Gothic"/>
            </a:endParaRPr>
          </a:p>
          <a:p>
            <a:pPr marL="0" marR="0" lvl="0" indent="0" algn="l" rtl="0">
              <a:lnSpc>
                <a:spcPct val="100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8,3% </a:t>
            </a:r>
            <a:r>
              <a:rPr lang="en-US" sz="2800" b="0" i="0" u="none" strike="noStrike" cap="none">
                <a:solidFill>
                  <a:schemeClr val="dk1"/>
                </a:solidFill>
                <a:latin typeface="Century Gothic"/>
                <a:ea typeface="Century Gothic"/>
                <a:cs typeface="Century Gothic"/>
                <a:sym typeface="Century Gothic"/>
              </a:rPr>
              <a:t>– psychologist of an educational institution</a:t>
            </a:r>
            <a:endParaRPr sz="2800" b="0" i="0" u="none" strike="noStrike" cap="none">
              <a:solidFill>
                <a:schemeClr val="dk1"/>
              </a:solidFill>
              <a:latin typeface="Century Gothic"/>
              <a:ea typeface="Century Gothic"/>
              <a:cs typeface="Century Gothic"/>
              <a:sym typeface="Century Gothic"/>
            </a:endParaRPr>
          </a:p>
          <a:p>
            <a:pPr marL="0" marR="0" lvl="0" indent="0" algn="l" rtl="0">
              <a:lnSpc>
                <a:spcPct val="100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5,2% </a:t>
            </a:r>
            <a:r>
              <a:rPr lang="en-US" sz="2800" b="0" i="0" u="none" strike="noStrike" cap="none">
                <a:solidFill>
                  <a:schemeClr val="dk1"/>
                </a:solidFill>
                <a:latin typeface="Century Gothic"/>
                <a:ea typeface="Century Gothic"/>
                <a:cs typeface="Century Gothic"/>
                <a:sym typeface="Century Gothic"/>
              </a:rPr>
              <a:t>– teacher</a:t>
            </a:r>
            <a:endParaRPr/>
          </a:p>
          <a:p>
            <a:pPr marL="0" marR="0" lvl="0" indent="0" algn="l" rtl="0">
              <a:lnSpc>
                <a:spcPct val="100000"/>
              </a:lnSpc>
              <a:spcBef>
                <a:spcPts val="1200"/>
              </a:spcBef>
              <a:spcAft>
                <a:spcPts val="0"/>
              </a:spcAft>
              <a:buClr>
                <a:srgbClr val="00B0F0"/>
              </a:buClr>
              <a:buSzPts val="2800"/>
              <a:buFont typeface="Century Gothic"/>
              <a:buNone/>
            </a:pPr>
            <a:r>
              <a:rPr lang="en-US" sz="2800" b="0" i="0" u="none" strike="noStrike" cap="none">
                <a:solidFill>
                  <a:srgbClr val="00B0F0"/>
                </a:solidFill>
                <a:latin typeface="Century Gothic"/>
                <a:ea typeface="Century Gothic"/>
                <a:cs typeface="Century Gothic"/>
                <a:sym typeface="Century Gothic"/>
              </a:rPr>
              <a:t>3,2%</a:t>
            </a:r>
            <a:r>
              <a:rPr lang="en-US" sz="2800" b="1" i="0" u="none" strike="noStrike" cap="none">
                <a:solidFill>
                  <a:srgbClr val="00B0F0"/>
                </a:solidFill>
                <a:latin typeface="Century Gothic"/>
                <a:ea typeface="Century Gothic"/>
                <a:cs typeface="Century Gothic"/>
                <a:sym typeface="Century Gothic"/>
              </a:rPr>
              <a:t> </a:t>
            </a:r>
            <a:r>
              <a:rPr lang="en-US" sz="2800" b="0" i="0" u="none" strike="noStrike" cap="none">
                <a:solidFill>
                  <a:schemeClr val="dk1"/>
                </a:solidFill>
                <a:latin typeface="Century Gothic"/>
                <a:ea typeface="Century Gothic"/>
                <a:cs typeface="Century Gothic"/>
                <a:sym typeface="Century Gothic"/>
              </a:rPr>
              <a:t>–</a:t>
            </a:r>
            <a:r>
              <a:rPr lang="en-US" sz="2800" b="1" i="0" u="none" strike="noStrike" cap="none">
                <a:solidFill>
                  <a:schemeClr val="dk1"/>
                </a:solidFill>
                <a:latin typeface="Century Gothic"/>
                <a:ea typeface="Century Gothic"/>
                <a:cs typeface="Century Gothic"/>
                <a:sym typeface="Century Gothic"/>
              </a:rPr>
              <a:t> </a:t>
            </a:r>
            <a:r>
              <a:rPr lang="en-US" sz="2800" b="0" i="0" u="none" strike="noStrike" cap="none">
                <a:solidFill>
                  <a:schemeClr val="dk1"/>
                </a:solidFill>
                <a:latin typeface="Century Gothic"/>
                <a:ea typeface="Century Gothic"/>
                <a:cs typeface="Century Gothic"/>
                <a:sym typeface="Century Gothic"/>
              </a:rPr>
              <a:t>I'll figure it out myself</a:t>
            </a:r>
            <a:endParaRPr sz="3600" b="0" i="0" u="none" strike="noStrike" cap="none">
              <a:solidFill>
                <a:schemeClr val="dk1"/>
              </a:solidFill>
              <a:latin typeface="Century Gothic"/>
              <a:ea typeface="Century Gothic"/>
              <a:cs typeface="Century Gothic"/>
              <a:sym typeface="Century Gothic"/>
            </a:endParaRPr>
          </a:p>
        </p:txBody>
      </p:sp>
      <p:pic>
        <p:nvPicPr>
          <p:cNvPr id="242" name="Google Shape;242;p8"/>
          <p:cNvPicPr preferRelativeResize="0"/>
          <p:nvPr/>
        </p:nvPicPr>
        <p:blipFill rotWithShape="1">
          <a:blip r:embed="rId3">
            <a:alphaModFix/>
          </a:blip>
          <a:srcRect/>
          <a:stretch/>
        </p:blipFill>
        <p:spPr>
          <a:xfrm>
            <a:off x="107640" y="165600"/>
            <a:ext cx="1368000" cy="155052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9"/>
          <p:cNvSpPr txBox="1">
            <a:spLocks noGrp="1"/>
          </p:cNvSpPr>
          <p:nvPr>
            <p:ph type="body" idx="4294967295"/>
          </p:nvPr>
        </p:nvSpPr>
        <p:spPr>
          <a:xfrm>
            <a:off x="2117659" y="529024"/>
            <a:ext cx="9942341" cy="1187095"/>
          </a:xfrm>
          <a:prstGeom prst="rect">
            <a:avLst/>
          </a:prstGeom>
          <a:noFill/>
          <a:ln>
            <a:noFill/>
          </a:ln>
        </p:spPr>
        <p:txBody>
          <a:bodyPr spcFirstLastPara="1" wrap="square" lIns="91425" tIns="45700" rIns="91425" bIns="45700" anchor="t" anchorCtr="0">
            <a:noAutofit/>
          </a:bodyPr>
          <a:lstStyle/>
          <a:p>
            <a:pPr marL="228600" marR="0" lvl="0" indent="-228600" algn="ctr" rtl="0">
              <a:lnSpc>
                <a:spcPct val="90000"/>
              </a:lnSpc>
              <a:spcBef>
                <a:spcPts val="0"/>
              </a:spcBef>
              <a:spcAft>
                <a:spcPts val="0"/>
              </a:spcAft>
              <a:buClr>
                <a:srgbClr val="FF0000"/>
              </a:buClr>
              <a:buSzPts val="2800"/>
              <a:buFont typeface="Arial"/>
              <a:buNone/>
            </a:pPr>
            <a:r>
              <a:rPr lang="en-US" sz="2800" b="1" i="0" u="none" strike="noStrike" cap="none">
                <a:solidFill>
                  <a:srgbClr val="FF0000"/>
                </a:solidFill>
                <a:latin typeface="Century Gothic"/>
                <a:ea typeface="Century Gothic"/>
                <a:cs typeface="Century Gothic"/>
                <a:sym typeface="Century Gothic"/>
              </a:rPr>
              <a:t>About the role of teachers in a situation </a:t>
            </a:r>
            <a:endParaRPr/>
          </a:p>
          <a:p>
            <a:pPr marL="228600" marR="0" lvl="0" indent="-228600" algn="ctr" rtl="0">
              <a:lnSpc>
                <a:spcPct val="90000"/>
              </a:lnSpc>
              <a:spcBef>
                <a:spcPts val="1417"/>
              </a:spcBef>
              <a:spcAft>
                <a:spcPts val="0"/>
              </a:spcAft>
              <a:buClr>
                <a:srgbClr val="FF0000"/>
              </a:buClr>
              <a:buSzPts val="2800"/>
              <a:buFont typeface="Arial"/>
              <a:buNone/>
            </a:pPr>
            <a:r>
              <a:rPr lang="en-US" sz="2800" b="1" i="0" u="none" strike="noStrike" cap="none">
                <a:solidFill>
                  <a:srgbClr val="FF0000"/>
                </a:solidFill>
                <a:latin typeface="Century Gothic"/>
                <a:ea typeface="Century Gothic"/>
                <a:cs typeface="Century Gothic"/>
                <a:sym typeface="Century Gothic"/>
              </a:rPr>
              <a:t>of aggression</a:t>
            </a:r>
            <a:endParaRPr sz="2800" b="1" i="0" u="none" strike="noStrike" cap="none">
              <a:solidFill>
                <a:srgbClr val="FF0000"/>
              </a:solidFill>
              <a:latin typeface="Century Gothic"/>
              <a:ea typeface="Century Gothic"/>
              <a:cs typeface="Century Gothic"/>
              <a:sym typeface="Century Gothic"/>
            </a:endParaRPr>
          </a:p>
        </p:txBody>
      </p:sp>
      <p:sp>
        <p:nvSpPr>
          <p:cNvPr id="248" name="Google Shape;248;p9"/>
          <p:cNvSpPr/>
          <p:nvPr/>
        </p:nvSpPr>
        <p:spPr>
          <a:xfrm>
            <a:off x="546480" y="2037960"/>
            <a:ext cx="11513520" cy="3287139"/>
          </a:xfrm>
          <a:prstGeom prst="rect">
            <a:avLst/>
          </a:prstGeom>
          <a:noFill/>
          <a:ln>
            <a:noFill/>
          </a:ln>
        </p:spPr>
        <p:txBody>
          <a:bodyPr spcFirstLastPara="1" wrap="square" lIns="90000" tIns="45000" rIns="90000" bIns="45000" anchor="t" anchorCtr="0">
            <a:spAutoFit/>
          </a:bodyPr>
          <a:lstStyle/>
          <a:p>
            <a:pPr marL="0" marR="0" lvl="0" indent="0" algn="l" rtl="0">
              <a:lnSpc>
                <a:spcPct val="107000"/>
              </a:lnSpc>
              <a:spcBef>
                <a:spcPts val="0"/>
              </a:spcBef>
              <a:spcAft>
                <a:spcPts val="0"/>
              </a:spcAft>
              <a:buNone/>
            </a:pPr>
            <a:r>
              <a:rPr lang="en-US" sz="2600" b="0" i="0" u="none" strike="noStrike" cap="none">
                <a:solidFill>
                  <a:srgbClr val="00B0F0"/>
                </a:solidFill>
                <a:latin typeface="Century Gothic"/>
                <a:ea typeface="Century Gothic"/>
                <a:cs typeface="Century Gothic"/>
                <a:sym typeface="Century Gothic"/>
              </a:rPr>
              <a:t>48,2 % - </a:t>
            </a:r>
            <a:r>
              <a:rPr lang="en-US" sz="2600" b="0" i="0" u="none" strike="noStrike" cap="none">
                <a:solidFill>
                  <a:schemeClr val="dk1"/>
                </a:solidFill>
                <a:latin typeface="Century Gothic"/>
                <a:ea typeface="Century Gothic"/>
                <a:cs typeface="Century Gothic"/>
                <a:sym typeface="Century Gothic"/>
              </a:rPr>
              <a:t>we are sure that teachers, if desired, can stop aggressive behavior in the community of a class or group</a:t>
            </a:r>
            <a:endParaRPr/>
          </a:p>
          <a:p>
            <a:pPr marL="0" marR="0" lvl="0" indent="0" algn="l" rtl="0">
              <a:lnSpc>
                <a:spcPct val="107000"/>
              </a:lnSpc>
              <a:spcBef>
                <a:spcPts val="600"/>
              </a:spcBef>
              <a:spcAft>
                <a:spcPts val="0"/>
              </a:spcAft>
              <a:buNone/>
            </a:pPr>
            <a:r>
              <a:rPr lang="en-US" sz="2600" b="0" i="0" u="none" strike="noStrike" cap="none">
                <a:solidFill>
                  <a:srgbClr val="00B0F0"/>
                </a:solidFill>
                <a:latin typeface="Century Gothic"/>
                <a:ea typeface="Century Gothic"/>
                <a:cs typeface="Century Gothic"/>
                <a:sym typeface="Century Gothic"/>
              </a:rPr>
              <a:t>34,3% - </a:t>
            </a:r>
            <a:r>
              <a:rPr lang="en-US" sz="2600" b="0" i="0" u="none" strike="noStrike" cap="none">
                <a:solidFill>
                  <a:schemeClr val="dk1"/>
                </a:solidFill>
                <a:latin typeface="Century Gothic"/>
                <a:ea typeface="Century Gothic"/>
                <a:cs typeface="Century Gothic"/>
                <a:sym typeface="Century Gothic"/>
              </a:rPr>
              <a:t>we are sure that teachers can also stop cyber aggression</a:t>
            </a:r>
            <a:endParaRPr/>
          </a:p>
          <a:p>
            <a:pPr marL="0" marR="0" lvl="0" indent="0" algn="l" rtl="0">
              <a:lnSpc>
                <a:spcPct val="107000"/>
              </a:lnSpc>
              <a:spcBef>
                <a:spcPts val="600"/>
              </a:spcBef>
              <a:spcAft>
                <a:spcPts val="0"/>
              </a:spcAft>
              <a:buNone/>
            </a:pPr>
            <a:r>
              <a:rPr lang="en-US" sz="2600" b="0" i="0" u="none" strike="noStrike" cap="none">
                <a:solidFill>
                  <a:srgbClr val="00B0F0"/>
                </a:solidFill>
                <a:latin typeface="Century Gothic"/>
                <a:ea typeface="Century Gothic"/>
                <a:cs typeface="Century Gothic"/>
                <a:sym typeface="Century Gothic"/>
              </a:rPr>
              <a:t>30, 1% - </a:t>
            </a:r>
            <a:r>
              <a:rPr lang="en-US" sz="2600" b="0" i="0" u="none" strike="noStrike" cap="none">
                <a:solidFill>
                  <a:schemeClr val="dk1"/>
                </a:solidFill>
                <a:latin typeface="Century Gothic"/>
                <a:ea typeface="Century Gothic"/>
                <a:cs typeface="Century Gothic"/>
                <a:sym typeface="Century Gothic"/>
              </a:rPr>
              <a:t>we are sure that teachers do not know how to solve the problem of aggressive behavior in the community of a class or group</a:t>
            </a:r>
            <a:endParaRPr/>
          </a:p>
          <a:p>
            <a:pPr marL="0" marR="0" lvl="0" indent="0" algn="l" rtl="0">
              <a:lnSpc>
                <a:spcPct val="107000"/>
              </a:lnSpc>
              <a:spcBef>
                <a:spcPts val="600"/>
              </a:spcBef>
              <a:spcAft>
                <a:spcPts val="0"/>
              </a:spcAft>
              <a:buClr>
                <a:srgbClr val="00B0F0"/>
              </a:buClr>
              <a:buSzPts val="2600"/>
              <a:buFont typeface="Century Gothic"/>
              <a:buNone/>
            </a:pPr>
            <a:r>
              <a:rPr lang="en-US" sz="2600" b="0" i="0" u="none" strike="noStrike" cap="none">
                <a:solidFill>
                  <a:srgbClr val="00B0F0"/>
                </a:solidFill>
                <a:latin typeface="Century Gothic"/>
                <a:ea typeface="Century Gothic"/>
                <a:cs typeface="Century Gothic"/>
                <a:sym typeface="Century Gothic"/>
              </a:rPr>
              <a:t>42, 3% - </a:t>
            </a:r>
            <a:r>
              <a:rPr lang="en-US" sz="2600" b="0" i="0" u="none" strike="noStrike" cap="none">
                <a:solidFill>
                  <a:schemeClr val="dk1"/>
                </a:solidFill>
                <a:latin typeface="Century Gothic"/>
                <a:ea typeface="Century Gothic"/>
                <a:cs typeface="Century Gothic"/>
                <a:sym typeface="Century Gothic"/>
              </a:rPr>
              <a:t>we are sure that teachers are not able to stop situations of cyber aggression</a:t>
            </a:r>
            <a:endParaRPr sz="2600" b="0" i="0" u="none" strike="noStrike" cap="none">
              <a:solidFill>
                <a:schemeClr val="dk1"/>
              </a:solidFill>
              <a:latin typeface="Arial"/>
              <a:ea typeface="Arial"/>
              <a:cs typeface="Arial"/>
              <a:sym typeface="Arial"/>
            </a:endParaRPr>
          </a:p>
        </p:txBody>
      </p:sp>
      <p:pic>
        <p:nvPicPr>
          <p:cNvPr id="249" name="Google Shape;249;p9"/>
          <p:cNvPicPr preferRelativeResize="0"/>
          <p:nvPr/>
        </p:nvPicPr>
        <p:blipFill rotWithShape="1">
          <a:blip r:embed="rId3">
            <a:alphaModFix/>
          </a:blip>
          <a:srcRect/>
          <a:stretch/>
        </p:blipFill>
        <p:spPr>
          <a:xfrm>
            <a:off x="107640" y="165600"/>
            <a:ext cx="1368000" cy="155052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887</Words>
  <Application>Microsoft Office PowerPoint</Application>
  <PresentationFormat>Широкоэкранный</PresentationFormat>
  <Paragraphs>73</Paragraphs>
  <Slides>12</Slides>
  <Notes>12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12</vt:i4>
      </vt:variant>
    </vt:vector>
  </HeadingPairs>
  <TitlesOfParts>
    <vt:vector size="19" baseType="lpstr">
      <vt:lpstr>Century Gothic</vt:lpstr>
      <vt:lpstr>Noto Sans Symbols</vt:lpstr>
      <vt:lpstr>Times New Roman</vt:lpstr>
      <vt:lpstr>Arial</vt:lpstr>
      <vt:lpstr>Calibri</vt:lpstr>
      <vt:lpstr>Office Theme</vt:lpstr>
      <vt:lpstr>Office Theme</vt:lpstr>
      <vt:lpstr>The problem of cyber aggression in shared group chats of a community class or group </vt:lpstr>
      <vt:lpstr>Relevance of the study</vt:lpstr>
      <vt:lpstr>  The purpose of the study: assessment of the prevalence of aggression in the educational environment  Research objectives: identify various forms of cyber aggression assess role assignment (aggressor, victim, bystander) determine the preventive resources of the educational environment  Research methods:  theoretical analysis of scientific papers; socio-pedagogical methods – observation, questionnaire survey, interviews, expert assessments  </vt:lpstr>
      <vt:lpstr>The study of the problem of aggressive behavior involved</vt:lpstr>
      <vt:lpstr>Презентация PowerPoint</vt:lpstr>
      <vt:lpstr>Презентация PowerPoint</vt:lpstr>
      <vt:lpstr>Презентация PowerPoint</vt:lpstr>
      <vt:lpstr>Презентация PowerPoint</vt:lpstr>
      <vt:lpstr>Презентация PowerPoint</vt:lpstr>
      <vt:lpstr>conclusions of the study</vt:lpstr>
      <vt:lpstr>A preventive resource of an educational organization</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problem of cyber aggression in shared group chats of a community class or group </dc:title>
  <dc:creator>Microsoft Office User</dc:creator>
  <cp:lastModifiedBy>Rosa</cp:lastModifiedBy>
  <cp:revision>2</cp:revision>
  <dcterms:created xsi:type="dcterms:W3CDTF">2023-10-03T15:57:29Z</dcterms:created>
  <dcterms:modified xsi:type="dcterms:W3CDTF">2024-05-21T17:41:55Z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Широкоэкранный</vt:lpwstr>
  </property>
  <property fmtid="{D5CDD505-2E9C-101B-9397-08002B2CF9AE}" pid="3" name="Slides">
    <vt:i4>16</vt:i4>
  </property>
</Properties>
</file>