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25" r:id="rId2"/>
    <p:sldId id="326" r:id="rId3"/>
    <p:sldId id="327" r:id="rId4"/>
    <p:sldId id="320" r:id="rId5"/>
    <p:sldId id="321" r:id="rId6"/>
    <p:sldId id="314" r:id="rId7"/>
    <p:sldId id="317" r:id="rId8"/>
    <p:sldId id="328" r:id="rId9"/>
    <p:sldId id="316" r:id="rId10"/>
    <p:sldId id="315" r:id="rId11"/>
    <p:sldId id="299" r:id="rId12"/>
    <p:sldId id="304" r:id="rId13"/>
    <p:sldId id="323" r:id="rId14"/>
    <p:sldId id="324" r:id="rId15"/>
    <p:sldId id="311" r:id="rId16"/>
    <p:sldId id="302" r:id="rId17"/>
    <p:sldId id="308" r:id="rId18"/>
    <p:sldId id="30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4741"/>
    <a:srgbClr val="4F63AC"/>
    <a:srgbClr val="84B1DF"/>
    <a:srgbClr val="C896C3"/>
    <a:srgbClr val="004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76" d="100"/>
          <a:sy n="76" d="100"/>
        </p:scale>
        <p:origin x="142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06191-5E15-45D1-AF9C-0E942AB1F06F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E67C6-FAD2-41FD-8D1E-F1030FD08E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930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97F3-8A2C-4D7A-8598-C7667BFBC64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EED6-39BF-451F-A025-F58639579B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056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97F3-8A2C-4D7A-8598-C7667BFBC64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EED6-39BF-451F-A025-F58639579B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535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97F3-8A2C-4D7A-8598-C7667BFBC64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EED6-39BF-451F-A025-F58639579B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005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97F3-8A2C-4D7A-8598-C7667BFBC64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EED6-39BF-451F-A025-F58639579B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717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97F3-8A2C-4D7A-8598-C7667BFBC64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EED6-39BF-451F-A025-F58639579B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564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97F3-8A2C-4D7A-8598-C7667BFBC64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EED6-39BF-451F-A025-F58639579B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055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97F3-8A2C-4D7A-8598-C7667BFBC64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EED6-39BF-451F-A025-F58639579B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146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97F3-8A2C-4D7A-8598-C7667BFBC64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EED6-39BF-451F-A025-F58639579B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447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97F3-8A2C-4D7A-8598-C7667BFBC64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EED6-39BF-451F-A025-F58639579B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031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97F3-8A2C-4D7A-8598-C7667BFBC64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EED6-39BF-451F-A025-F58639579B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939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97F3-8A2C-4D7A-8598-C7667BFBC64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EED6-39BF-451F-A025-F58639579B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630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E97F3-8A2C-4D7A-8598-C7667BFBC64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BEED6-39BF-451F-A025-F58639579B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86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8446" y="2508915"/>
            <a:ext cx="8766497" cy="2020003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b="1" dirty="0"/>
              <a:t>Образ ребенка в сознании будущих педагогов-психологов</a:t>
            </a:r>
            <a:br>
              <a:rPr lang="ru-RU" dirty="0"/>
            </a:br>
            <a:br>
              <a:rPr lang="ru-RU" sz="2400" dirty="0">
                <a:latin typeface="Cera Pro" panose="00000400000000000000" pitchFamily="2" charset="0"/>
              </a:rPr>
            </a:br>
            <a:endParaRPr lang="ru-RU" sz="2400" dirty="0">
              <a:latin typeface="Cera Pro" panose="000004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644975"/>
            <a:ext cx="4546658" cy="949569"/>
          </a:xfrm>
        </p:spPr>
        <p:txBody>
          <a:bodyPr>
            <a:noAutofit/>
          </a:bodyPr>
          <a:lstStyle/>
          <a:p>
            <a:pPr algn="l"/>
            <a:r>
              <a:rPr lang="ru-RU" dirty="0"/>
              <a:t>А.К. Лукина, канд. филос. наук зав. кафедрой общей и социальной педагогики СФУ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14357" y="6099130"/>
            <a:ext cx="2074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era Pro" panose="00000400000000000000" pitchFamily="2" charset="0"/>
              </a:rPr>
              <a:t>Красноярск 2023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18BEDE-F907-42C6-8CEF-A8005A98AF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622" t="22609" r="7246" b="22126"/>
          <a:stretch/>
        </p:blipFill>
        <p:spPr>
          <a:xfrm>
            <a:off x="49962" y="977531"/>
            <a:ext cx="4615961" cy="115280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D8FD85-FD55-46D4-80BF-FA816425CF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027" y="1067899"/>
            <a:ext cx="956267" cy="9562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B2405C1-2F05-4DAA-9926-7B36D23BC3F5}"/>
              </a:ext>
            </a:extLst>
          </p:cNvPr>
          <p:cNvSpPr txBox="1"/>
          <p:nvPr/>
        </p:nvSpPr>
        <p:spPr>
          <a:xfrm>
            <a:off x="5888964" y="1087590"/>
            <a:ext cx="2989122" cy="519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8" b="1" dirty="0">
                <a:latin typeface="Cera Pro" panose="00000400000000000000" pitchFamily="2" charset="0"/>
              </a:rPr>
              <a:t>ИНСТИТУТ ПЕДАГОГИКИ, ПСИХОЛОГИИ И СОЦИОЛОГИИ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6B39F1-6CC4-4833-BFC1-F9FCECCD17CA}"/>
              </a:ext>
            </a:extLst>
          </p:cNvPr>
          <p:cNvSpPr txBox="1"/>
          <p:nvPr/>
        </p:nvSpPr>
        <p:spPr>
          <a:xfrm>
            <a:off x="5888965" y="1572339"/>
            <a:ext cx="2989122" cy="427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88" b="1" dirty="0">
                <a:latin typeface="Cera Pro" panose="00000400000000000000" pitchFamily="2" charset="0"/>
              </a:rPr>
              <a:t>КАФЕДРА ОБЩЕЙ И СОЦИАЛЬНОЙ ПЕДАГОГИКИ 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E97B8A8-11FD-40C4-8016-DD022E50E7A1}"/>
              </a:ext>
            </a:extLst>
          </p:cNvPr>
          <p:cNvCxnSpPr/>
          <p:nvPr/>
        </p:nvCxnSpPr>
        <p:spPr>
          <a:xfrm>
            <a:off x="0" y="2227050"/>
            <a:ext cx="9144000" cy="0"/>
          </a:xfrm>
          <a:prstGeom prst="line">
            <a:avLst/>
          </a:prstGeom>
          <a:ln>
            <a:solidFill>
              <a:srgbClr val="E63E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EA379A56-402B-4D0D-9C47-3E06EC8181CE}"/>
              </a:ext>
            </a:extLst>
          </p:cNvPr>
          <p:cNvCxnSpPr/>
          <p:nvPr/>
        </p:nvCxnSpPr>
        <p:spPr>
          <a:xfrm>
            <a:off x="0" y="4592183"/>
            <a:ext cx="9144000" cy="0"/>
          </a:xfrm>
          <a:prstGeom prst="line">
            <a:avLst/>
          </a:prstGeom>
          <a:ln>
            <a:solidFill>
              <a:srgbClr val="E63E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764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C8C3C5-0A3A-4CFD-84CF-239F99B2A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/>
              <a:t>Риски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2347E8-C891-4AAA-A345-4995D3284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550" indent="-285750"/>
            <a:r>
              <a:rPr lang="ru-RU" dirty="0"/>
              <a:t>Подавление и насилие – вербальное, физическое (опыт? медиа?)</a:t>
            </a:r>
          </a:p>
          <a:p>
            <a:pPr marL="463550" indent="-285750"/>
            <a:r>
              <a:rPr lang="ru-RU" dirty="0"/>
              <a:t>Страх – боязнь, беспомощность, неуверенность, … (проекция вчерашнего школьника?)</a:t>
            </a:r>
          </a:p>
          <a:p>
            <a:pPr marL="463550" indent="-285750"/>
            <a:r>
              <a:rPr lang="ru-RU" dirty="0"/>
              <a:t>Внешние негативные обстоятельства жизни: нестабильность, негативное влияние окружения, несправедливость, …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39984" y="3925020"/>
            <a:ext cx="2904016" cy="293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2630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842" y="3063239"/>
            <a:ext cx="4398315" cy="23408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5832" y="2073654"/>
            <a:ext cx="78988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algn="ctr"/>
            <a:r>
              <a:rPr lang="ru-RU" sz="2800" i="1" dirty="0"/>
              <a:t>Пробное </a:t>
            </a:r>
            <a:r>
              <a:rPr lang="ru-RU" sz="2800" i="1" dirty="0" err="1"/>
              <a:t>квази</a:t>
            </a:r>
            <a:r>
              <a:rPr lang="ru-RU" sz="2800" i="1" dirty="0"/>
              <a:t>-педагогическое действие, поддерживаемое рефлексией</a:t>
            </a:r>
          </a:p>
          <a:p>
            <a:pPr marL="177800"/>
            <a:endParaRPr lang="ru-RU" sz="2800" dirty="0"/>
          </a:p>
          <a:p>
            <a:pPr marL="177800"/>
            <a:r>
              <a:rPr lang="ru-RU" sz="2800" dirty="0"/>
              <a:t>«Подари шарик»</a:t>
            </a:r>
          </a:p>
          <a:p>
            <a:pPr marL="177800" algn="ctr"/>
            <a:endParaRPr lang="ru-RU" sz="2800" dirty="0"/>
          </a:p>
          <a:p>
            <a:pPr marL="177800"/>
            <a:r>
              <a:rPr lang="ru-RU" sz="2800" dirty="0"/>
              <a:t>Образ ребенка</a:t>
            </a:r>
          </a:p>
          <a:p>
            <a:pPr marL="177800"/>
            <a:r>
              <a:rPr lang="ru-RU" sz="2800" dirty="0"/>
              <a:t>Изменение образа ребенка</a:t>
            </a:r>
          </a:p>
          <a:p>
            <a:pPr marL="177800"/>
            <a:r>
              <a:rPr lang="ru-RU" sz="2800" dirty="0"/>
              <a:t>Появление образа взрослого около ребенка</a:t>
            </a:r>
            <a:endParaRPr lang="en-US" sz="2800" dirty="0"/>
          </a:p>
          <a:p>
            <a:pPr marL="177800" algn="ctr"/>
            <a:endParaRPr lang="ru-RU" sz="2800" dirty="0"/>
          </a:p>
          <a:p>
            <a:pPr marL="177800" algn="ctr"/>
            <a:r>
              <a:rPr lang="ru-RU" sz="2800" dirty="0"/>
              <a:t>Образ себя как взрослого около ребенка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605" y="473453"/>
            <a:ext cx="91283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algn="ctr"/>
            <a:r>
              <a:rPr lang="ru-RU" sz="4400" u="sng" dirty="0">
                <a:latin typeface="+mj-lt"/>
                <a:ea typeface="+mj-ea"/>
                <a:cs typeface="+mj-cs"/>
              </a:rPr>
              <a:t>Контакт с реальностью </a:t>
            </a:r>
          </a:p>
          <a:p>
            <a:pPr marL="177800" algn="ctr"/>
            <a:r>
              <a:rPr lang="ru-RU" sz="4400" u="sng" dirty="0">
                <a:latin typeface="+mj-lt"/>
                <a:ea typeface="+mj-ea"/>
                <a:cs typeface="+mj-cs"/>
              </a:rPr>
              <a:t>и действие в новой позиции</a:t>
            </a:r>
          </a:p>
        </p:txBody>
      </p:sp>
    </p:spTree>
    <p:extLst>
      <p:ext uri="{BB962C8B-B14F-4D97-AF65-F5344CB8AC3E}">
        <p14:creationId xmlns:p14="http://schemas.microsoft.com/office/powerpoint/2010/main" val="1735684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7534F0-5266-4C94-AB36-EF0B18915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634" y="-32656"/>
            <a:ext cx="9554239" cy="7165680"/>
          </a:xfrm>
        </p:spPr>
      </p:pic>
    </p:spTree>
    <p:extLst>
      <p:ext uri="{BB962C8B-B14F-4D97-AF65-F5344CB8AC3E}">
        <p14:creationId xmlns:p14="http://schemas.microsoft.com/office/powerpoint/2010/main" val="789081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5C063D-D3CB-4A48-83C7-A5F5A52B1B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464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9FC5F6-85F3-477B-8DF6-968D4417FA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585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A98684-4D97-4CB1-B311-9D251CC4A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/>
              <a:t>Образ себя-деятеля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EA27CC-6427-4296-B3AA-FE79A822E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i="1" dirty="0"/>
              <a:t>Фразы студентов после «операции </a:t>
            </a:r>
            <a:r>
              <a:rPr lang="en-US" i="1" dirty="0"/>
              <a:t>‘’</a:t>
            </a:r>
            <a:r>
              <a:rPr lang="ru-RU" i="1" dirty="0"/>
              <a:t>Шарик</a:t>
            </a:r>
            <a:r>
              <a:rPr lang="en-US" i="1" dirty="0"/>
              <a:t>’’</a:t>
            </a:r>
            <a:r>
              <a:rPr lang="ru-RU" i="1" dirty="0"/>
              <a:t>»:</a:t>
            </a:r>
          </a:p>
          <a:p>
            <a:pPr marL="0" indent="0">
              <a:buNone/>
            </a:pPr>
            <a:r>
              <a:rPr lang="ru-RU" dirty="0"/>
              <a:t>непривычно, страшно начинать, ответственно, радостно от отклика, я переборол робость, получится ли у меня - с такими разными учителями/детьми,…</a:t>
            </a:r>
          </a:p>
          <a:p>
            <a:pPr marL="0" indent="0" algn="ctr">
              <a:buNone/>
            </a:pPr>
            <a:r>
              <a:rPr lang="ru-RU" i="1" dirty="0"/>
              <a:t>Фразы после 2х месяцев </a:t>
            </a:r>
            <a:r>
              <a:rPr lang="ru-RU" i="1" dirty="0" err="1"/>
              <a:t>практики+теории</a:t>
            </a:r>
            <a:r>
              <a:rPr lang="ru-RU" i="1" dirty="0"/>
              <a:t>:</a:t>
            </a:r>
          </a:p>
          <a:p>
            <a:pPr marL="0" indent="0">
              <a:buNone/>
            </a:pPr>
            <a:r>
              <a:rPr lang="ru-RU" dirty="0"/>
              <a:t> интересно, сложная профессия, не пожалел о поступлении именно сюда, как удержать педагогическую позицию практиканту, где границы личного и профессионального, …. </a:t>
            </a:r>
          </a:p>
        </p:txBody>
      </p:sp>
    </p:spTree>
    <p:extLst>
      <p:ext uri="{BB962C8B-B14F-4D97-AF65-F5344CB8AC3E}">
        <p14:creationId xmlns:p14="http://schemas.microsoft.com/office/powerpoint/2010/main" val="3156731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D1D725-5CAE-4F89-B34F-0831BDE21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/>
              <a:t>Продолжение работы в рамках дисциплины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17FC66-DA08-4D4E-B17A-CB58D2CED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По итогам интенсива продолжается работа в рамках курса «Введение в профессию». </a:t>
            </a:r>
          </a:p>
          <a:p>
            <a:pPr marL="0" indent="0">
              <a:buNone/>
            </a:pPr>
            <a:r>
              <a:rPr lang="ru-RU" dirty="0"/>
              <a:t>Все участники: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/>
              <a:t>пишут рефлексивный отчет,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/>
              <a:t>представляют программу самообразования,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/>
              <a:t>выбирают и обосновывают место практики. 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/>
              <a:t>пишут эссе на тему «Личность и деятельность педагога-психолога современной школы».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4401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6C426A-125F-460C-80A5-AFB7A63E1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/>
              <a:t>Почему то, что случилось – событие?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F1F147-C559-4A04-8141-052CD4E90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840865"/>
            <a:ext cx="7753350" cy="382841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Активизация учебно-профессионального самоопределения:</a:t>
            </a:r>
          </a:p>
          <a:p>
            <a:pPr marL="0" indent="0" algn="ctr">
              <a:buNone/>
            </a:pPr>
            <a:r>
              <a:rPr lang="ru-RU" dirty="0"/>
              <a:t>Содержательные вопросы на семинарах</a:t>
            </a:r>
          </a:p>
          <a:p>
            <a:pPr marL="0" indent="0" algn="ctr">
              <a:buNone/>
            </a:pPr>
            <a:r>
              <a:rPr lang="ru-RU" dirty="0"/>
              <a:t>Проявление инициативы на практике</a:t>
            </a:r>
          </a:p>
          <a:p>
            <a:pPr marL="0" indent="0" algn="ctr">
              <a:buNone/>
            </a:pPr>
            <a:r>
              <a:rPr lang="ru-RU" dirty="0"/>
              <a:t>Рефлексия собственных проб </a:t>
            </a:r>
          </a:p>
          <a:p>
            <a:pPr marL="0" indent="0" algn="ctr">
              <a:buNone/>
            </a:pPr>
            <a:r>
              <a:rPr lang="ru-RU" dirty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57" y="4337454"/>
            <a:ext cx="3383283" cy="252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26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669" y="379303"/>
            <a:ext cx="8900160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ru-RU" sz="2300" dirty="0"/>
              <a:t>Образ в схеме мыслительной деятельности: слой мышления (логос), слой организации коммуникации (</a:t>
            </a:r>
            <a:r>
              <a:rPr lang="ru-RU" sz="2300" dirty="0" err="1"/>
              <a:t>полилогос</a:t>
            </a:r>
            <a:r>
              <a:rPr lang="ru-RU" sz="2300" dirty="0"/>
              <a:t>) и слой </a:t>
            </a:r>
            <a:r>
              <a:rPr lang="ru-RU" sz="2300" dirty="0" err="1"/>
              <a:t>действования</a:t>
            </a:r>
            <a:r>
              <a:rPr lang="ru-RU" sz="2300" dirty="0"/>
              <a:t>. </a:t>
            </a:r>
          </a:p>
          <a:p>
            <a:pPr marL="177800"/>
            <a:r>
              <a:rPr lang="ru-RU" sz="2300" dirty="0"/>
              <a:t>В схеме индивидуального образа выделяется три субъектно-организованных пространственно-временных слоя: 1) образ мира (субъективность пространства и времени); 2) слой коммуникации (групповая синхронизация пространства и времени); 3) слой </a:t>
            </a:r>
            <a:r>
              <a:rPr lang="ru-RU" sz="2300" dirty="0" err="1"/>
              <a:t>действования</a:t>
            </a:r>
            <a:r>
              <a:rPr lang="ru-RU" sz="2300" dirty="0"/>
              <a:t> (</a:t>
            </a:r>
            <a:r>
              <a:rPr lang="ru-RU" sz="2300" dirty="0" err="1"/>
              <a:t>нормированность</a:t>
            </a:r>
            <a:r>
              <a:rPr lang="ru-RU" sz="2300" dirty="0"/>
              <a:t> и объективное сопротивление пространства и времени).</a:t>
            </a:r>
          </a:p>
          <a:p>
            <a:pPr marL="177800" algn="r"/>
            <a:r>
              <a:rPr lang="ru-RU" sz="2300" dirty="0" err="1"/>
              <a:t>Г.П.Щедровицкий</a:t>
            </a:r>
            <a:endParaRPr lang="ru-RU" sz="2300" dirty="0"/>
          </a:p>
          <a:p>
            <a:pPr marL="177800"/>
            <a:r>
              <a:rPr lang="ru-RU" sz="2300" dirty="0"/>
              <a:t>Образ описывает все пространство явления через субъективное восприятия человека, включающее как рациональное, так и иррациональное, развивающееся на основе деятельности человека в системе, в которую он включен.</a:t>
            </a:r>
          </a:p>
          <a:p>
            <a:pPr marL="177800" algn="r"/>
            <a:r>
              <a:rPr lang="ru-RU" sz="2300" dirty="0"/>
              <a:t>Зинченко, В. П. </a:t>
            </a:r>
          </a:p>
          <a:p>
            <a:pPr marL="177800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13801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17">
            <a:extLst>
              <a:ext uri="{FF2B5EF4-FFF2-40B4-BE49-F238E27FC236}">
                <a16:creationId xmlns:a16="http://schemas.microsoft.com/office/drawing/2014/main" id="{2886465D-FD8B-4921-8F94-3E387ADA68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99797" y="3674378"/>
            <a:ext cx="4778427" cy="317300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06EAF2-9792-4636-AAA8-6E4CB5098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420019"/>
          </a:xfrm>
        </p:spPr>
        <p:txBody>
          <a:bodyPr>
            <a:normAutofit fontScale="90000"/>
          </a:bodyPr>
          <a:lstStyle/>
          <a:p>
            <a:r>
              <a:rPr lang="ru-RU" sz="4000" i="1" dirty="0"/>
              <a:t>Если педагогика хочет воспитывать человека во всех отношениях, то она должна прежде узнать его тоже во всех отношениях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EE3D80-7085-47DF-822C-88C8B2FCA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endParaRPr lang="ru-RU" i="1" dirty="0"/>
          </a:p>
          <a:p>
            <a:pPr marL="0" indent="0" algn="r">
              <a:buNone/>
            </a:pPr>
            <a:r>
              <a:rPr lang="ru-RU" i="1" dirty="0" err="1"/>
              <a:t>К.Д.Ушинский</a:t>
            </a:r>
            <a:endParaRPr lang="ru-RU" i="1" dirty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b="1" dirty="0"/>
              <a:t>Будущий профессионал: </a:t>
            </a:r>
          </a:p>
          <a:p>
            <a:pPr marL="0" indent="0">
              <a:buNone/>
            </a:pPr>
            <a:r>
              <a:rPr lang="ru-RU" dirty="0"/>
              <a:t>Образ ребенка</a:t>
            </a:r>
          </a:p>
          <a:p>
            <a:pPr marL="0" indent="0">
              <a:buNone/>
            </a:pPr>
            <a:r>
              <a:rPr lang="ru-RU" dirty="0"/>
              <a:t>Образ себя как деятеля (профессионала)</a:t>
            </a:r>
          </a:p>
          <a:p>
            <a:pPr marL="0" indent="0">
              <a:buNone/>
            </a:pPr>
            <a:r>
              <a:rPr lang="ru-RU" dirty="0"/>
              <a:t>Образ ситуации </a:t>
            </a:r>
            <a:r>
              <a:rPr lang="ru-RU" dirty="0" err="1"/>
              <a:t>действования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Образ деятельности</a:t>
            </a:r>
          </a:p>
          <a:p>
            <a:pPr marL="177800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6957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17">
            <a:extLst>
              <a:ext uri="{FF2B5EF4-FFF2-40B4-BE49-F238E27FC236}">
                <a16:creationId xmlns:a16="http://schemas.microsoft.com/office/drawing/2014/main" id="{9D1CCFDF-8A64-4113-8FDA-9C5CD3FEC3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9270" y="3299049"/>
            <a:ext cx="5234730" cy="312691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2B86C5-9BD6-4DB3-BB9E-3A46AC31D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Установочный семинар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2AC2D3-0744-4818-A0FA-AE55AF6C6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783" y="1825625"/>
            <a:ext cx="8045567" cy="4351338"/>
          </a:xfrm>
        </p:spPr>
        <p:txBody>
          <a:bodyPr/>
          <a:lstStyle/>
          <a:p>
            <a:r>
              <a:rPr lang="ru-RU" dirty="0"/>
              <a:t>Знакомство</a:t>
            </a:r>
          </a:p>
          <a:p>
            <a:r>
              <a:rPr lang="ru-RU" dirty="0"/>
              <a:t>Ассоциации на образ ребенка</a:t>
            </a:r>
          </a:p>
          <a:p>
            <a:r>
              <a:rPr lang="ru-RU" dirty="0"/>
              <a:t>Выделение ресурсов и рисков развития</a:t>
            </a:r>
          </a:p>
          <a:p>
            <a:r>
              <a:rPr lang="ru-RU" dirty="0"/>
              <a:t>Определение возможных действий взрослого в поддержку развития ребенка</a:t>
            </a:r>
          </a:p>
          <a:p>
            <a:r>
              <a:rPr lang="ru-RU" dirty="0"/>
              <a:t>Проектирование «идеальной школы»</a:t>
            </a:r>
          </a:p>
          <a:p>
            <a:r>
              <a:rPr lang="ru-RU" dirty="0"/>
              <a:t>Само и взаимо-диагностика</a:t>
            </a:r>
          </a:p>
          <a:p>
            <a:r>
              <a:rPr lang="ru-RU" dirty="0"/>
              <a:t>Разработка программы саморазвития и самообразования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6131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071D3A-4A10-46DD-8726-864F1332B4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74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8ED001-AF66-429F-91EE-022F682BDB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04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907BDD-5FC0-429D-B38F-372EA6A88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/>
              <a:t>Образ ребенка у студентов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02A1F8-96A8-401A-A24E-BABD05A78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3550" indent="-285750"/>
            <a:r>
              <a:rPr lang="ru-RU" dirty="0"/>
              <a:t>«Не-» (</a:t>
            </a:r>
            <a:r>
              <a:rPr lang="ru-RU" dirty="0" err="1"/>
              <a:t>дефицитарный</a:t>
            </a:r>
            <a:r>
              <a:rPr lang="ru-RU" dirty="0"/>
              <a:t> подход к формулировке)</a:t>
            </a:r>
          </a:p>
          <a:p>
            <a:pPr marL="463550" indent="-285750"/>
            <a:r>
              <a:rPr lang="ru-RU" dirty="0"/>
              <a:t>«Зависимый»</a:t>
            </a:r>
          </a:p>
          <a:p>
            <a:pPr marL="463550" indent="-285750"/>
            <a:r>
              <a:rPr lang="ru-RU" dirty="0"/>
              <a:t>Противоречивый (высокая </a:t>
            </a:r>
            <a:r>
              <a:rPr lang="ru-RU" dirty="0" err="1"/>
              <a:t>оценочность</a:t>
            </a:r>
            <a:r>
              <a:rPr lang="ru-RU" dirty="0"/>
              <a:t>, но и комплексность)</a:t>
            </a:r>
          </a:p>
          <a:p>
            <a:pPr marL="463550" indent="-285750"/>
            <a:r>
              <a:rPr lang="ru-RU" dirty="0"/>
              <a:t>Отсутствие рядом взрослого и сверстников</a:t>
            </a:r>
          </a:p>
          <a:p>
            <a:pPr marL="463550" indent="-285750"/>
            <a:r>
              <a:rPr lang="ru-RU" dirty="0"/>
              <a:t>Непроявленный (потенциал, развитие, возрастные периоды)</a:t>
            </a:r>
          </a:p>
          <a:p>
            <a:pPr marL="463550" indent="-285750"/>
            <a:r>
              <a:rPr lang="ru-RU" dirty="0"/>
              <a:t>«Дерево, которому нужно обрести корни» (культура)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8214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2BC440-5520-4B59-B86F-C52BF9AE0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/>
              <a:t>Особенности образа «Ребенок»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97ECB4-A1D1-45AB-A29D-672623953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63550" indent="-285750"/>
            <a:r>
              <a:rPr lang="ru-RU" dirty="0"/>
              <a:t>Увеличение обращений к страхам</a:t>
            </a:r>
          </a:p>
          <a:p>
            <a:pPr marL="463550" indent="-285750"/>
            <a:r>
              <a:rPr lang="ru-RU" dirty="0"/>
              <a:t>Ярко проявленная тема беспомощности</a:t>
            </a:r>
          </a:p>
          <a:p>
            <a:pPr marL="463550" indent="-285750"/>
            <a:r>
              <a:rPr lang="ru-RU" dirty="0"/>
              <a:t>Отсутствие фигуры взрослого около ребенка</a:t>
            </a:r>
          </a:p>
          <a:p>
            <a:pPr marL="463550" indent="-285750"/>
            <a:r>
              <a:rPr lang="ru-RU" dirty="0"/>
              <a:t>Отсутствие фигуры друга, сверстников как ресурса</a:t>
            </a:r>
          </a:p>
          <a:p>
            <a:pPr marL="463550" indent="-285750"/>
            <a:r>
              <a:rPr lang="ru-RU" dirty="0"/>
              <a:t>Опора на семью</a:t>
            </a:r>
          </a:p>
          <a:p>
            <a:pPr marL="463550" indent="-285750"/>
            <a:r>
              <a:rPr lang="ru-RU" dirty="0"/>
              <a:t>Опора на личностный ресурс</a:t>
            </a:r>
          </a:p>
          <a:p>
            <a:pPr marL="463550" indent="-285750"/>
            <a:r>
              <a:rPr lang="ru-RU" dirty="0"/>
              <a:t>При формулировках – тенденция завуалировать проблемы и острые формулировки, избегание называть вещи своими именами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5756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285B55-6FE7-4CCB-B162-D741041F1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Общие проблемы студентов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5BBBDD-6C37-45F9-8305-3A732C686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8058150" cy="435133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Высокий уровень стереотипии</a:t>
            </a:r>
          </a:p>
          <a:p>
            <a:r>
              <a:rPr lang="ru-RU" dirty="0"/>
              <a:t>Слабое развитие  способности к обобщению, конкретность мышления и образности</a:t>
            </a:r>
          </a:p>
          <a:p>
            <a:r>
              <a:rPr lang="ru-RU" dirty="0"/>
              <a:t>Богатство ассоциаций с «деревом»: куда растет, кто поливает/обрезает; что есть корни и «соки» его внутреннего роста;</a:t>
            </a:r>
          </a:p>
          <a:p>
            <a:r>
              <a:rPr lang="ru-RU" dirty="0"/>
              <a:t>Ребенок в Мире: непонятная связь с другими людьми, со сверстниками – разрыв социальных связей? </a:t>
            </a:r>
          </a:p>
          <a:p>
            <a:r>
              <a:rPr lang="ru-RU"/>
              <a:t> Слабое </a:t>
            </a:r>
            <a:r>
              <a:rPr lang="ru-RU" dirty="0"/>
              <a:t>представление о развитии</a:t>
            </a:r>
          </a:p>
        </p:txBody>
      </p:sp>
    </p:spTree>
    <p:extLst>
      <p:ext uri="{BB962C8B-B14F-4D97-AF65-F5344CB8AC3E}">
        <p14:creationId xmlns:p14="http://schemas.microsoft.com/office/powerpoint/2010/main" val="3127182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23FB02-A81B-478A-B495-E4D59704A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/>
              <a:t>Ресурсы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914611-2BF4-4F64-86FB-9DF252B5D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064" y="1881052"/>
            <a:ext cx="7740286" cy="4295912"/>
          </a:xfrm>
        </p:spPr>
        <p:txBody>
          <a:bodyPr>
            <a:normAutofit/>
          </a:bodyPr>
          <a:lstStyle/>
          <a:p>
            <a:pPr marL="463550" indent="-285750"/>
            <a:r>
              <a:rPr lang="ru-RU" sz="3200" dirty="0"/>
              <a:t>Поддержка семьи </a:t>
            </a:r>
          </a:p>
          <a:p>
            <a:pPr marL="463550" indent="-285750"/>
            <a:r>
              <a:rPr lang="ru-RU" sz="3200" dirty="0"/>
              <a:t>Окружение, среда, общество</a:t>
            </a:r>
          </a:p>
          <a:p>
            <a:pPr marL="463550" indent="-285750"/>
            <a:r>
              <a:rPr lang="ru-RU" sz="3200" dirty="0"/>
              <a:t>Опыт</a:t>
            </a:r>
          </a:p>
          <a:p>
            <a:pPr marL="463550" indent="-285750"/>
            <a:r>
              <a:rPr lang="ru-RU" sz="3200" dirty="0"/>
              <a:t>Воспитание</a:t>
            </a:r>
          </a:p>
          <a:p>
            <a:pPr marL="463550" indent="-285750"/>
            <a:r>
              <a:rPr lang="ru-RU" sz="3200" dirty="0"/>
              <a:t>Внутренние личностные ресурсы</a:t>
            </a:r>
          </a:p>
        </p:txBody>
      </p:sp>
      <p:pic>
        <p:nvPicPr>
          <p:cNvPr id="4" name="그림 11">
            <a:extLst>
              <a:ext uri="{FF2B5EF4-FFF2-40B4-BE49-F238E27FC236}">
                <a16:creationId xmlns:a16="http://schemas.microsoft.com/office/drawing/2014/main" id="{BF266D4E-8E82-48C9-81B3-6A86072F44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520" y="4678611"/>
            <a:ext cx="2697480" cy="217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742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1851</TotalTime>
  <Words>615</Words>
  <Application>Microsoft Office PowerPoint</Application>
  <PresentationFormat>Экран (4:3)</PresentationFormat>
  <Paragraphs>87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Cera Pro</vt:lpstr>
      <vt:lpstr>Courier New</vt:lpstr>
      <vt:lpstr>Тема Office</vt:lpstr>
      <vt:lpstr>Образ ребенка в сознании будущих педагогов-психологов  </vt:lpstr>
      <vt:lpstr>Если педагогика хочет воспитывать человека во всех отношениях, то она должна прежде узнать его тоже во всех отношениях. </vt:lpstr>
      <vt:lpstr>Установочный семинар</vt:lpstr>
      <vt:lpstr>Презентация PowerPoint</vt:lpstr>
      <vt:lpstr>Презентация PowerPoint</vt:lpstr>
      <vt:lpstr>Образ ребенка у студентов</vt:lpstr>
      <vt:lpstr>Особенности образа «Ребенок»</vt:lpstr>
      <vt:lpstr>Общие проблемы студентов</vt:lpstr>
      <vt:lpstr>Ресурсы</vt:lpstr>
      <vt:lpstr>Риски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Образ себя-деятеля </vt:lpstr>
      <vt:lpstr>Продолжение работы в рамках дисциплины</vt:lpstr>
      <vt:lpstr>Почему то, что случилось – событие?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Computer</cp:lastModifiedBy>
  <cp:revision>183</cp:revision>
  <dcterms:created xsi:type="dcterms:W3CDTF">2020-12-20T19:37:54Z</dcterms:created>
  <dcterms:modified xsi:type="dcterms:W3CDTF">2023-05-25T03:48:38Z</dcterms:modified>
</cp:coreProperties>
</file>