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8" r:id="rId2"/>
    <p:sldId id="257" r:id="rId3"/>
    <p:sldId id="262" r:id="rId4"/>
    <p:sldId id="261" r:id="rId5"/>
    <p:sldId id="258" r:id="rId6"/>
    <p:sldId id="259" r:id="rId7"/>
    <p:sldId id="263" r:id="rId8"/>
    <p:sldId id="260" r:id="rId9"/>
    <p:sldId id="266" r:id="rId10"/>
    <p:sldId id="267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 snapToGrid="0" snapToObjects="1">
      <p:cViewPr varScale="1">
        <p:scale>
          <a:sx n="121" d="100"/>
          <a:sy n="121" d="100"/>
        </p:scale>
        <p:origin x="74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0A715B3-0040-9F4E-ADC3-7D4A7F993E2D}" type="doc">
      <dgm:prSet loTypeId="urn:microsoft.com/office/officeart/2005/8/layout/vList2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80070D61-0EC2-3B41-9AE0-D4608BDF958C}">
      <dgm:prSet custT="1"/>
      <dgm:spPr/>
      <dgm:t>
        <a:bodyPr/>
        <a:lstStyle/>
        <a:p>
          <a:r>
            <a:rPr lang="en-US" sz="2400" dirty="0">
              <a:solidFill>
                <a:schemeClr val="tx1"/>
              </a:solidFill>
            </a:rPr>
            <a:t>Educational portals</a:t>
          </a:r>
          <a:endParaRPr lang="ru-RU" sz="2400" dirty="0">
            <a:solidFill>
              <a:schemeClr val="tx1"/>
            </a:solidFill>
          </a:endParaRPr>
        </a:p>
      </dgm:t>
    </dgm:pt>
    <dgm:pt modelId="{13E4388B-D121-914F-A224-EF65D9661CCC}" type="parTrans" cxnId="{0177B63D-864B-4E4C-AFFF-3C4FD0BD963A}">
      <dgm:prSet/>
      <dgm:spPr/>
      <dgm:t>
        <a:bodyPr/>
        <a:lstStyle/>
        <a:p>
          <a:endParaRPr lang="ru-RU" sz="2400">
            <a:solidFill>
              <a:schemeClr val="tx1"/>
            </a:solidFill>
          </a:endParaRPr>
        </a:p>
      </dgm:t>
    </dgm:pt>
    <dgm:pt modelId="{14A8FC6E-A982-D147-8F27-543C26AFE7FE}" type="sibTrans" cxnId="{0177B63D-864B-4E4C-AFFF-3C4FD0BD963A}">
      <dgm:prSet/>
      <dgm:spPr/>
      <dgm:t>
        <a:bodyPr/>
        <a:lstStyle/>
        <a:p>
          <a:endParaRPr lang="ru-RU" sz="2400">
            <a:solidFill>
              <a:schemeClr val="tx1"/>
            </a:solidFill>
          </a:endParaRPr>
        </a:p>
      </dgm:t>
    </dgm:pt>
    <dgm:pt modelId="{F547E968-A44D-DD42-8A02-9FFD381EB58A}">
      <dgm:prSet custT="1"/>
      <dgm:spPr/>
      <dgm:t>
        <a:bodyPr/>
        <a:lstStyle/>
        <a:p>
          <a:r>
            <a:rPr lang="en-US" sz="2400" dirty="0">
              <a:solidFill>
                <a:schemeClr val="tx1"/>
              </a:solidFill>
            </a:rPr>
            <a:t>Students and teachers’ personal cabinets</a:t>
          </a:r>
          <a:endParaRPr lang="ru-RU" sz="2400" dirty="0">
            <a:solidFill>
              <a:schemeClr val="tx1"/>
            </a:solidFill>
          </a:endParaRPr>
        </a:p>
      </dgm:t>
    </dgm:pt>
    <dgm:pt modelId="{3D792CEC-8113-A942-AE27-E88506758866}" type="parTrans" cxnId="{DD05182C-897C-E34E-85EB-F3B41044E04E}">
      <dgm:prSet/>
      <dgm:spPr/>
      <dgm:t>
        <a:bodyPr/>
        <a:lstStyle/>
        <a:p>
          <a:endParaRPr lang="ru-RU" sz="2400">
            <a:solidFill>
              <a:schemeClr val="tx1"/>
            </a:solidFill>
          </a:endParaRPr>
        </a:p>
      </dgm:t>
    </dgm:pt>
    <dgm:pt modelId="{5034C8E1-6454-6443-A3F1-4820145F5F8A}" type="sibTrans" cxnId="{DD05182C-897C-E34E-85EB-F3B41044E04E}">
      <dgm:prSet/>
      <dgm:spPr/>
      <dgm:t>
        <a:bodyPr/>
        <a:lstStyle/>
        <a:p>
          <a:endParaRPr lang="ru-RU" sz="2400">
            <a:solidFill>
              <a:schemeClr val="tx1"/>
            </a:solidFill>
          </a:endParaRPr>
        </a:p>
      </dgm:t>
    </dgm:pt>
    <dgm:pt modelId="{895AFBEA-A726-114C-80E3-646EB3780503}">
      <dgm:prSet custT="1"/>
      <dgm:spPr/>
      <dgm:t>
        <a:bodyPr/>
        <a:lstStyle/>
        <a:p>
          <a:r>
            <a:rPr lang="en-US" sz="2400" dirty="0">
              <a:solidFill>
                <a:schemeClr val="tx1"/>
              </a:solidFill>
            </a:rPr>
            <a:t>Portfolio systems</a:t>
          </a:r>
          <a:endParaRPr lang="ru-RU" sz="2400" dirty="0">
            <a:solidFill>
              <a:schemeClr val="tx1"/>
            </a:solidFill>
          </a:endParaRPr>
        </a:p>
      </dgm:t>
    </dgm:pt>
    <dgm:pt modelId="{9F84C4A6-B47F-B645-A0EE-74BC6BF98212}" type="parTrans" cxnId="{3AD7F09E-BDEF-3345-B816-BB6D114674A8}">
      <dgm:prSet/>
      <dgm:spPr/>
      <dgm:t>
        <a:bodyPr/>
        <a:lstStyle/>
        <a:p>
          <a:endParaRPr lang="ru-RU" sz="2400">
            <a:solidFill>
              <a:schemeClr val="tx1"/>
            </a:solidFill>
          </a:endParaRPr>
        </a:p>
      </dgm:t>
    </dgm:pt>
    <dgm:pt modelId="{4286E9E2-B4F3-394D-B0D9-1A36D2951C95}" type="sibTrans" cxnId="{3AD7F09E-BDEF-3345-B816-BB6D114674A8}">
      <dgm:prSet/>
      <dgm:spPr/>
      <dgm:t>
        <a:bodyPr/>
        <a:lstStyle/>
        <a:p>
          <a:endParaRPr lang="ru-RU" sz="2400">
            <a:solidFill>
              <a:schemeClr val="tx1"/>
            </a:solidFill>
          </a:endParaRPr>
        </a:p>
      </dgm:t>
    </dgm:pt>
    <dgm:pt modelId="{2506CE67-1513-134B-84C6-9CD11718CA32}">
      <dgm:prSet custT="1"/>
      <dgm:spPr/>
      <dgm:t>
        <a:bodyPr/>
        <a:lstStyle/>
        <a:p>
          <a:r>
            <a:rPr lang="en-US" sz="2400" dirty="0">
              <a:solidFill>
                <a:schemeClr val="tx1"/>
              </a:solidFill>
            </a:rPr>
            <a:t>Communication systems</a:t>
          </a:r>
          <a:endParaRPr lang="ru-RU" sz="2400" dirty="0">
            <a:solidFill>
              <a:schemeClr val="tx1"/>
            </a:solidFill>
          </a:endParaRPr>
        </a:p>
      </dgm:t>
    </dgm:pt>
    <dgm:pt modelId="{49208073-A9D4-B946-88A8-F11BD726ED51}" type="parTrans" cxnId="{7E5B21F5-758F-7142-A157-0ADB076F93B2}">
      <dgm:prSet/>
      <dgm:spPr/>
      <dgm:t>
        <a:bodyPr/>
        <a:lstStyle/>
        <a:p>
          <a:endParaRPr lang="ru-RU" sz="2400">
            <a:solidFill>
              <a:schemeClr val="tx1"/>
            </a:solidFill>
          </a:endParaRPr>
        </a:p>
      </dgm:t>
    </dgm:pt>
    <dgm:pt modelId="{7F05507D-8D00-3643-B8A8-C7837926B6E2}" type="sibTrans" cxnId="{7E5B21F5-758F-7142-A157-0ADB076F93B2}">
      <dgm:prSet/>
      <dgm:spPr/>
      <dgm:t>
        <a:bodyPr/>
        <a:lstStyle/>
        <a:p>
          <a:endParaRPr lang="ru-RU" sz="2400">
            <a:solidFill>
              <a:schemeClr val="tx1"/>
            </a:solidFill>
          </a:endParaRPr>
        </a:p>
      </dgm:t>
    </dgm:pt>
    <dgm:pt modelId="{AE6E9BEF-DBC1-C242-915F-D5563C7A450C}" type="pres">
      <dgm:prSet presAssocID="{D0A715B3-0040-9F4E-ADC3-7D4A7F993E2D}" presName="linear" presStyleCnt="0">
        <dgm:presLayoutVars>
          <dgm:animLvl val="lvl"/>
          <dgm:resizeHandles val="exact"/>
        </dgm:presLayoutVars>
      </dgm:prSet>
      <dgm:spPr/>
    </dgm:pt>
    <dgm:pt modelId="{F59171B0-7718-EB42-B175-DCF7ABE4FCC0}" type="pres">
      <dgm:prSet presAssocID="{80070D61-0EC2-3B41-9AE0-D4608BDF958C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7BE921BB-9486-2747-AE11-B873C99E5CA6}" type="pres">
      <dgm:prSet presAssocID="{14A8FC6E-A982-D147-8F27-543C26AFE7FE}" presName="spacer" presStyleCnt="0"/>
      <dgm:spPr/>
    </dgm:pt>
    <dgm:pt modelId="{45BA6BDB-FD3B-874E-A3D5-30B0219933D3}" type="pres">
      <dgm:prSet presAssocID="{F547E968-A44D-DD42-8A02-9FFD381EB58A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8109FD99-B654-2141-9D87-4E94AA71BB49}" type="pres">
      <dgm:prSet presAssocID="{5034C8E1-6454-6443-A3F1-4820145F5F8A}" presName="spacer" presStyleCnt="0"/>
      <dgm:spPr/>
    </dgm:pt>
    <dgm:pt modelId="{1CD7CC4C-A093-394A-A0E4-BF477C0DE60C}" type="pres">
      <dgm:prSet presAssocID="{895AFBEA-A726-114C-80E3-646EB3780503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92DAFE24-EC96-2B44-90C4-6A8EFF4984AE}" type="pres">
      <dgm:prSet presAssocID="{4286E9E2-B4F3-394D-B0D9-1A36D2951C95}" presName="spacer" presStyleCnt="0"/>
      <dgm:spPr/>
    </dgm:pt>
    <dgm:pt modelId="{40938A78-893D-124D-872C-7447168B2855}" type="pres">
      <dgm:prSet presAssocID="{2506CE67-1513-134B-84C6-9CD11718CA32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8E56A20A-043F-6D4C-A9C3-8D8654801E7D}" type="presOf" srcId="{D0A715B3-0040-9F4E-ADC3-7D4A7F993E2D}" destId="{AE6E9BEF-DBC1-C242-915F-D5563C7A450C}" srcOrd="0" destOrd="0" presId="urn:microsoft.com/office/officeart/2005/8/layout/vList2"/>
    <dgm:cxn modelId="{DD05182C-897C-E34E-85EB-F3B41044E04E}" srcId="{D0A715B3-0040-9F4E-ADC3-7D4A7F993E2D}" destId="{F547E968-A44D-DD42-8A02-9FFD381EB58A}" srcOrd="1" destOrd="0" parTransId="{3D792CEC-8113-A942-AE27-E88506758866}" sibTransId="{5034C8E1-6454-6443-A3F1-4820145F5F8A}"/>
    <dgm:cxn modelId="{0177B63D-864B-4E4C-AFFF-3C4FD0BD963A}" srcId="{D0A715B3-0040-9F4E-ADC3-7D4A7F993E2D}" destId="{80070D61-0EC2-3B41-9AE0-D4608BDF958C}" srcOrd="0" destOrd="0" parTransId="{13E4388B-D121-914F-A224-EF65D9661CCC}" sibTransId="{14A8FC6E-A982-D147-8F27-543C26AFE7FE}"/>
    <dgm:cxn modelId="{C6E09F5F-2B42-964A-ABFB-0017649417C0}" type="presOf" srcId="{2506CE67-1513-134B-84C6-9CD11718CA32}" destId="{40938A78-893D-124D-872C-7447168B2855}" srcOrd="0" destOrd="0" presId="urn:microsoft.com/office/officeart/2005/8/layout/vList2"/>
    <dgm:cxn modelId="{5708A360-190B-6845-9B81-A70E0F6E7A76}" type="presOf" srcId="{80070D61-0EC2-3B41-9AE0-D4608BDF958C}" destId="{F59171B0-7718-EB42-B175-DCF7ABE4FCC0}" srcOrd="0" destOrd="0" presId="urn:microsoft.com/office/officeart/2005/8/layout/vList2"/>
    <dgm:cxn modelId="{1125DE6E-9B1B-354A-B18D-C2AB9B859B6F}" type="presOf" srcId="{F547E968-A44D-DD42-8A02-9FFD381EB58A}" destId="{45BA6BDB-FD3B-874E-A3D5-30B0219933D3}" srcOrd="0" destOrd="0" presId="urn:microsoft.com/office/officeart/2005/8/layout/vList2"/>
    <dgm:cxn modelId="{3AD7F09E-BDEF-3345-B816-BB6D114674A8}" srcId="{D0A715B3-0040-9F4E-ADC3-7D4A7F993E2D}" destId="{895AFBEA-A726-114C-80E3-646EB3780503}" srcOrd="2" destOrd="0" parTransId="{9F84C4A6-B47F-B645-A0EE-74BC6BF98212}" sibTransId="{4286E9E2-B4F3-394D-B0D9-1A36D2951C95}"/>
    <dgm:cxn modelId="{B485DAB9-4E93-8749-8C4D-E27C0BF7B5BA}" type="presOf" srcId="{895AFBEA-A726-114C-80E3-646EB3780503}" destId="{1CD7CC4C-A093-394A-A0E4-BF477C0DE60C}" srcOrd="0" destOrd="0" presId="urn:microsoft.com/office/officeart/2005/8/layout/vList2"/>
    <dgm:cxn modelId="{7E5B21F5-758F-7142-A157-0ADB076F93B2}" srcId="{D0A715B3-0040-9F4E-ADC3-7D4A7F993E2D}" destId="{2506CE67-1513-134B-84C6-9CD11718CA32}" srcOrd="3" destOrd="0" parTransId="{49208073-A9D4-B946-88A8-F11BD726ED51}" sibTransId="{7F05507D-8D00-3643-B8A8-C7837926B6E2}"/>
    <dgm:cxn modelId="{1B5D55E2-3A35-E647-A2F1-5BB2B7F10700}" type="presParOf" srcId="{AE6E9BEF-DBC1-C242-915F-D5563C7A450C}" destId="{F59171B0-7718-EB42-B175-DCF7ABE4FCC0}" srcOrd="0" destOrd="0" presId="urn:microsoft.com/office/officeart/2005/8/layout/vList2"/>
    <dgm:cxn modelId="{F6427099-0183-A34F-8903-3326EBA6AED0}" type="presParOf" srcId="{AE6E9BEF-DBC1-C242-915F-D5563C7A450C}" destId="{7BE921BB-9486-2747-AE11-B873C99E5CA6}" srcOrd="1" destOrd="0" presId="urn:microsoft.com/office/officeart/2005/8/layout/vList2"/>
    <dgm:cxn modelId="{6B11D427-4C0B-E74E-AF38-A2D0BF6A3CFB}" type="presParOf" srcId="{AE6E9BEF-DBC1-C242-915F-D5563C7A450C}" destId="{45BA6BDB-FD3B-874E-A3D5-30B0219933D3}" srcOrd="2" destOrd="0" presId="urn:microsoft.com/office/officeart/2005/8/layout/vList2"/>
    <dgm:cxn modelId="{95A7A797-8651-D04E-AB39-899EC8B2D4DC}" type="presParOf" srcId="{AE6E9BEF-DBC1-C242-915F-D5563C7A450C}" destId="{8109FD99-B654-2141-9D87-4E94AA71BB49}" srcOrd="3" destOrd="0" presId="urn:microsoft.com/office/officeart/2005/8/layout/vList2"/>
    <dgm:cxn modelId="{55574653-DF66-EB4F-B409-6EFD20176191}" type="presParOf" srcId="{AE6E9BEF-DBC1-C242-915F-D5563C7A450C}" destId="{1CD7CC4C-A093-394A-A0E4-BF477C0DE60C}" srcOrd="4" destOrd="0" presId="urn:microsoft.com/office/officeart/2005/8/layout/vList2"/>
    <dgm:cxn modelId="{BFAFAB5D-47FD-694A-983F-540486F9E3F6}" type="presParOf" srcId="{AE6E9BEF-DBC1-C242-915F-D5563C7A450C}" destId="{92DAFE24-EC96-2B44-90C4-6A8EFF4984AE}" srcOrd="5" destOrd="0" presId="urn:microsoft.com/office/officeart/2005/8/layout/vList2"/>
    <dgm:cxn modelId="{F6EC492D-DC76-5642-8484-735959386202}" type="presParOf" srcId="{AE6E9BEF-DBC1-C242-915F-D5563C7A450C}" destId="{40938A78-893D-124D-872C-7447168B2855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59171B0-7718-EB42-B175-DCF7ABE4FCC0}">
      <dsp:nvSpPr>
        <dsp:cNvPr id="0" name=""/>
        <dsp:cNvSpPr/>
      </dsp:nvSpPr>
      <dsp:spPr>
        <a:xfrm>
          <a:off x="0" y="4149"/>
          <a:ext cx="10515600" cy="97344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solidFill>
                <a:schemeClr val="tx1"/>
              </a:solidFill>
            </a:rPr>
            <a:t>Educational portals</a:t>
          </a:r>
          <a:endParaRPr lang="ru-RU" sz="2400" kern="1200" dirty="0">
            <a:solidFill>
              <a:schemeClr val="tx1"/>
            </a:solidFill>
          </a:endParaRPr>
        </a:p>
      </dsp:txBody>
      <dsp:txXfrm>
        <a:off x="47519" y="51668"/>
        <a:ext cx="10420562" cy="878402"/>
      </dsp:txXfrm>
    </dsp:sp>
    <dsp:sp modelId="{45BA6BDB-FD3B-874E-A3D5-30B0219933D3}">
      <dsp:nvSpPr>
        <dsp:cNvPr id="0" name=""/>
        <dsp:cNvSpPr/>
      </dsp:nvSpPr>
      <dsp:spPr>
        <a:xfrm>
          <a:off x="0" y="1127349"/>
          <a:ext cx="10515600" cy="97344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solidFill>
                <a:schemeClr val="tx1"/>
              </a:solidFill>
            </a:rPr>
            <a:t>Students and teachers’ personal cabinets</a:t>
          </a:r>
          <a:endParaRPr lang="ru-RU" sz="2400" kern="1200" dirty="0">
            <a:solidFill>
              <a:schemeClr val="tx1"/>
            </a:solidFill>
          </a:endParaRPr>
        </a:p>
      </dsp:txBody>
      <dsp:txXfrm>
        <a:off x="47519" y="1174868"/>
        <a:ext cx="10420562" cy="878402"/>
      </dsp:txXfrm>
    </dsp:sp>
    <dsp:sp modelId="{1CD7CC4C-A093-394A-A0E4-BF477C0DE60C}">
      <dsp:nvSpPr>
        <dsp:cNvPr id="0" name=""/>
        <dsp:cNvSpPr/>
      </dsp:nvSpPr>
      <dsp:spPr>
        <a:xfrm>
          <a:off x="0" y="2250549"/>
          <a:ext cx="10515600" cy="97344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solidFill>
                <a:schemeClr val="tx1"/>
              </a:solidFill>
            </a:rPr>
            <a:t>Portfolio systems</a:t>
          </a:r>
          <a:endParaRPr lang="ru-RU" sz="2400" kern="1200" dirty="0">
            <a:solidFill>
              <a:schemeClr val="tx1"/>
            </a:solidFill>
          </a:endParaRPr>
        </a:p>
      </dsp:txBody>
      <dsp:txXfrm>
        <a:off x="47519" y="2298068"/>
        <a:ext cx="10420562" cy="878402"/>
      </dsp:txXfrm>
    </dsp:sp>
    <dsp:sp modelId="{40938A78-893D-124D-872C-7447168B2855}">
      <dsp:nvSpPr>
        <dsp:cNvPr id="0" name=""/>
        <dsp:cNvSpPr/>
      </dsp:nvSpPr>
      <dsp:spPr>
        <a:xfrm>
          <a:off x="0" y="3373749"/>
          <a:ext cx="10515600" cy="97344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solidFill>
                <a:schemeClr val="tx1"/>
              </a:solidFill>
            </a:rPr>
            <a:t>Communication systems</a:t>
          </a:r>
          <a:endParaRPr lang="ru-RU" sz="2400" kern="1200" dirty="0">
            <a:solidFill>
              <a:schemeClr val="tx1"/>
            </a:solidFill>
          </a:endParaRPr>
        </a:p>
      </dsp:txBody>
      <dsp:txXfrm>
        <a:off x="47519" y="3421268"/>
        <a:ext cx="10420562" cy="87840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BD0350A-FE18-0D4D-8B17-A2B8B4080D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CD3BAC9F-74E6-D44B-83D5-F8CC039ABE0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3A00513-07C6-1E4C-B61A-488FE979D5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1FD41-CC29-1346-9EC8-49B11CC6E92F}" type="datetimeFigureOut">
              <a:rPr lang="ru-RU" smtClean="0"/>
              <a:t>10.05.22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6DBDAD5-408D-3040-973E-E357AD8F37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6387896-D6AB-5E44-AA1B-E475D4D4C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C8E8F-440C-254A-A3F7-7763A21DC7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52899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E309A9A-E96B-1647-983F-999996C754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6CDACB54-535B-494E-B981-B94BD36BA5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1BE9AC9-F146-434F-BB30-1D598D9D17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1FD41-CC29-1346-9EC8-49B11CC6E92F}" type="datetimeFigureOut">
              <a:rPr lang="ru-RU" smtClean="0"/>
              <a:t>10.05.22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4B457D5-601F-9E45-A8AF-872D248A22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C3E1EF3-EB79-3C4D-B316-5E7F9E86C5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C8E8F-440C-254A-A3F7-7763A21DC7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25537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5FE2FCF3-A43D-8B43-BD81-DA403C745F5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A0065062-C628-024F-923A-87EB1A79B3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328C3D2-226C-A147-8165-515A2361F1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1FD41-CC29-1346-9EC8-49B11CC6E92F}" type="datetimeFigureOut">
              <a:rPr lang="ru-RU" smtClean="0"/>
              <a:t>10.05.22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8082154-980F-614E-9624-9A011529B3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6BB52F6-BE96-F445-8918-E76CB885A1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C8E8F-440C-254A-A3F7-7763A21DC7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78085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3F7AF68-F498-C34A-B8FA-716F7A634F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BC23E44-8A4C-2C43-AD9A-E4329E572D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5301CC2-9EB8-3F4D-8DFB-53163E5581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1FD41-CC29-1346-9EC8-49B11CC6E92F}" type="datetimeFigureOut">
              <a:rPr lang="ru-RU" smtClean="0"/>
              <a:t>10.05.22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2ED07C0-F1B3-6643-B4B6-71DD378E8D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E1D06A3-5863-A04D-988E-FCD0E6C2DC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C8E8F-440C-254A-A3F7-7763A21DC7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33088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0F91352-B148-9245-BA43-0FA6C4527D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34F7882-299F-524B-AC4C-071FB947E3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54FA4DB-36CE-9E49-80EB-103D40DBEE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1FD41-CC29-1346-9EC8-49B11CC6E92F}" type="datetimeFigureOut">
              <a:rPr lang="ru-RU" smtClean="0"/>
              <a:t>10.05.22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FEE2081-0182-B643-8942-744DEC4EC1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F4CFDC2-BCD5-3C4C-A33C-C7103E20E9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C8E8F-440C-254A-A3F7-7763A21DC7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83785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C92A1D4-5218-ED4F-9DDE-8C31C0FFB5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2895274-52DD-9140-AABA-9EFEC883876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343CB77C-0784-AA4D-B4D7-9A50B84B3C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3DB76E9-71DA-E244-A63F-66A455591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1FD41-CC29-1346-9EC8-49B11CC6E92F}" type="datetimeFigureOut">
              <a:rPr lang="ru-RU" smtClean="0"/>
              <a:t>10.05.22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C9E2E37-91A6-944B-89DE-A1B165D5DE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6604ABF-F680-D448-A539-C8C3336E5B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C8E8F-440C-254A-A3F7-7763A21DC7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40481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56E842C-3886-0441-93CB-99A14AAC5E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98F04F7-06E4-5349-9BDB-D0E1235B0C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980323C7-C416-1A48-AC6A-27228D218A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7CD5D799-3F4F-EE47-8005-61B8F4B05B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09EC355B-0CD3-0541-BA34-5FA556575E8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40D36A0D-3B50-A342-AC34-94244DBFBA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1FD41-CC29-1346-9EC8-49B11CC6E92F}" type="datetimeFigureOut">
              <a:rPr lang="ru-RU" smtClean="0"/>
              <a:t>10.05.22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45530A22-F613-0444-B515-B01453A17A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1FF0749D-241E-1448-99A5-C04AA218FB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C8E8F-440C-254A-A3F7-7763A21DC7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64397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1F1F70D-1F62-BC46-A0BE-F64BA7F1B0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5DBED57C-30AA-B449-979E-E0A4DA9F6B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1FD41-CC29-1346-9EC8-49B11CC6E92F}" type="datetimeFigureOut">
              <a:rPr lang="ru-RU" smtClean="0"/>
              <a:t>10.05.22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E7C6B2A7-E401-AE46-8F12-773DC90169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F6C82804-E056-074A-821A-41C8F1D4D8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C8E8F-440C-254A-A3F7-7763A21DC7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89661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73B95492-FA8F-7C41-BEF5-2F1E453333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1FD41-CC29-1346-9EC8-49B11CC6E92F}" type="datetimeFigureOut">
              <a:rPr lang="ru-RU" smtClean="0"/>
              <a:t>10.05.22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D33BF19E-026B-164A-B9DB-F0FA4405FD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8B34B667-EBBA-7E42-B300-BD964E79C8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C8E8F-440C-254A-A3F7-7763A21DC7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09571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D1C7F0E-7C06-3147-B75C-4621050352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CF7AE61-3731-BD41-B0FC-01B40523F4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D8634220-8DBF-594C-AE6D-79CF1D2687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8C1540F-889F-CB4A-BB09-DAF9312907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1FD41-CC29-1346-9EC8-49B11CC6E92F}" type="datetimeFigureOut">
              <a:rPr lang="ru-RU" smtClean="0"/>
              <a:t>10.05.22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7A72F41-FFB7-7C4F-95C8-192ED6393B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BB4530C-F028-2144-A138-8F938330E4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C8E8F-440C-254A-A3F7-7763A21DC7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95743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17EF0E7-C861-9347-9870-A32BFFE953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DA7A0624-0975-1346-8E2F-ECC54A952EE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F28BE20-BC7A-B044-A92E-6EDA9D7409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522E7D9-2833-764F-8BF3-BC03DB9D5C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1FD41-CC29-1346-9EC8-49B11CC6E92F}" type="datetimeFigureOut">
              <a:rPr lang="ru-RU" smtClean="0"/>
              <a:t>10.05.22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28C8933-A1B5-4F4A-873D-D0065F7873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12F92C3-DE47-054C-8293-9409768DCF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C8E8F-440C-254A-A3F7-7763A21DC7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28314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0132976-6D68-9840-BDD0-58FAA2C3EF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B8A0DE5-1366-9A44-AE29-AD7AD05246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6A2C06B-3ABF-8247-96DD-222EAAFCC34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91FD41-CC29-1346-9EC8-49B11CC6E92F}" type="datetimeFigureOut">
              <a:rPr lang="ru-RU" smtClean="0"/>
              <a:t>10.05.22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E986B14-8FF6-EA4F-B1E6-070383EE565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6626447-E848-7B4C-8922-C33E66BF40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AC8E8F-440C-254A-A3F7-7763A21DC7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0530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tbuzina@gmail.com" TargetMode="External"/><Relationship Id="rId2" Type="http://schemas.openxmlformats.org/officeDocument/2006/relationships/hyperlink" Target="mailto:shalina.olga@gmail.com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tbuzina@gmail.com" TargetMode="External"/><Relationship Id="rId2" Type="http://schemas.openxmlformats.org/officeDocument/2006/relationships/hyperlink" Target="mailto:shalina.olga@gmail.com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B881F29-807D-3E4B-8A0F-481734E9163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400" b="1" dirty="0"/>
              <a:t>Digital educational environment:</a:t>
            </a:r>
            <a:br>
              <a:rPr lang="ru-RU" sz="4400" b="1" dirty="0"/>
            </a:br>
            <a:r>
              <a:rPr lang="en-US" sz="4400" b="1" dirty="0"/>
              <a:t>opportunities and risks</a:t>
            </a:r>
            <a:endParaRPr lang="ru-RU" sz="4400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3DDC4C8F-FE2C-3D40-829E-30070F9283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999" y="3602038"/>
            <a:ext cx="9774621" cy="2861824"/>
          </a:xfrm>
        </p:spPr>
        <p:txBody>
          <a:bodyPr>
            <a:normAutofit/>
          </a:bodyPr>
          <a:lstStyle/>
          <a:p>
            <a:pPr algn="r"/>
            <a:r>
              <a:rPr lang="en-US" b="1" i="1" dirty="0"/>
              <a:t>Olga </a:t>
            </a:r>
            <a:r>
              <a:rPr lang="en-US" b="1" i="1" dirty="0" err="1"/>
              <a:t>Shalina</a:t>
            </a:r>
            <a:r>
              <a:rPr lang="en-US" b="1" i="1" dirty="0"/>
              <a:t>,</a:t>
            </a:r>
          </a:p>
          <a:p>
            <a:pPr algn="r"/>
            <a:r>
              <a:rPr lang="en-US" sz="1600" dirty="0"/>
              <a:t>PhD, general psychology department, assistant professor,</a:t>
            </a:r>
          </a:p>
          <a:p>
            <a:pPr algn="r"/>
            <a:r>
              <a:rPr lang="en-US" sz="1600" dirty="0">
                <a:hlinkClick r:id="rId2"/>
              </a:rPr>
              <a:t>shalina.olga@gmail.com</a:t>
            </a:r>
            <a:endParaRPr lang="en-US" sz="1600" dirty="0"/>
          </a:p>
          <a:p>
            <a:pPr algn="r"/>
            <a:r>
              <a:rPr lang="en-US" sz="1600" dirty="0"/>
              <a:t> </a:t>
            </a:r>
          </a:p>
          <a:p>
            <a:pPr algn="r"/>
            <a:r>
              <a:rPr lang="en-US" b="1" i="1" dirty="0"/>
              <a:t>Tatiana </a:t>
            </a:r>
            <a:r>
              <a:rPr lang="en-US" b="1" i="1" dirty="0" err="1"/>
              <a:t>Buzina</a:t>
            </a:r>
            <a:r>
              <a:rPr lang="en-US" b="1" i="1" dirty="0"/>
              <a:t>,</a:t>
            </a:r>
            <a:endParaRPr lang="ru-RU" b="1" i="1" dirty="0"/>
          </a:p>
          <a:p>
            <a:pPr algn="r"/>
            <a:r>
              <a:rPr lang="en-US" sz="1600" dirty="0"/>
              <a:t>Doctor in psychology, the head of the general psychology department,</a:t>
            </a:r>
          </a:p>
          <a:p>
            <a:pPr algn="r"/>
            <a:r>
              <a:rPr lang="en-US" sz="1600" dirty="0">
                <a:hlinkClick r:id="rId3"/>
              </a:rPr>
              <a:t>tbuzina@gmail.com</a:t>
            </a:r>
            <a:endParaRPr lang="en-US" sz="1600" dirty="0"/>
          </a:p>
          <a:p>
            <a:pPr algn="r"/>
            <a:endParaRPr lang="en-US" sz="1800" dirty="0"/>
          </a:p>
          <a:p>
            <a:pPr algn="r"/>
            <a:endParaRPr lang="en-US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894D8297-714A-F74C-87A8-4CFCF33AA1D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3928" y="42685"/>
            <a:ext cx="1005271" cy="1090463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13B85CC3-7E9C-2A45-9023-2E793639AA11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2801" y="42685"/>
            <a:ext cx="1103413" cy="1103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98717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B881F29-807D-3E4B-8A0F-481734E9163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400" b="1" dirty="0"/>
              <a:t>Digital educational environment:</a:t>
            </a:r>
            <a:br>
              <a:rPr lang="ru-RU" sz="4400" b="1" dirty="0"/>
            </a:br>
            <a:r>
              <a:rPr lang="en-US" sz="4400" b="1" dirty="0"/>
              <a:t>opportunities and risks</a:t>
            </a:r>
            <a:endParaRPr lang="ru-RU" sz="4400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3DDC4C8F-FE2C-3D40-829E-30070F9283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999" y="3602038"/>
            <a:ext cx="9774621" cy="2861824"/>
          </a:xfrm>
        </p:spPr>
        <p:txBody>
          <a:bodyPr>
            <a:normAutofit/>
          </a:bodyPr>
          <a:lstStyle/>
          <a:p>
            <a:pPr algn="r"/>
            <a:r>
              <a:rPr lang="en-US" b="1" i="1" dirty="0"/>
              <a:t>Olga </a:t>
            </a:r>
            <a:r>
              <a:rPr lang="en-US" b="1" i="1" dirty="0" err="1"/>
              <a:t>Shalina</a:t>
            </a:r>
            <a:r>
              <a:rPr lang="en-US" b="1" i="1" dirty="0"/>
              <a:t>,</a:t>
            </a:r>
          </a:p>
          <a:p>
            <a:pPr algn="r"/>
            <a:r>
              <a:rPr lang="en-US" sz="1600" dirty="0"/>
              <a:t>PhD, general psychology department, assistant professor,</a:t>
            </a:r>
          </a:p>
          <a:p>
            <a:pPr algn="r"/>
            <a:r>
              <a:rPr lang="en-US" sz="1600" dirty="0">
                <a:hlinkClick r:id="rId2"/>
              </a:rPr>
              <a:t>shalina.olga@gmail.com</a:t>
            </a:r>
            <a:endParaRPr lang="en-US" sz="1600" dirty="0"/>
          </a:p>
          <a:p>
            <a:pPr algn="r"/>
            <a:r>
              <a:rPr lang="en-US" sz="1600" dirty="0"/>
              <a:t> </a:t>
            </a:r>
          </a:p>
          <a:p>
            <a:pPr algn="r"/>
            <a:r>
              <a:rPr lang="en-US" b="1" i="1" dirty="0"/>
              <a:t>Tatiana </a:t>
            </a:r>
            <a:r>
              <a:rPr lang="en-US" b="1" i="1" dirty="0" err="1"/>
              <a:t>Buzina</a:t>
            </a:r>
            <a:r>
              <a:rPr lang="en-US" b="1" i="1" dirty="0"/>
              <a:t>,</a:t>
            </a:r>
            <a:endParaRPr lang="ru-RU" b="1" i="1" dirty="0"/>
          </a:p>
          <a:p>
            <a:pPr algn="r"/>
            <a:r>
              <a:rPr lang="en-US" sz="1600" dirty="0"/>
              <a:t>Doctor in psychology, the head of the general psychology department,</a:t>
            </a:r>
          </a:p>
          <a:p>
            <a:pPr algn="r"/>
            <a:r>
              <a:rPr lang="en-US" sz="1600" dirty="0">
                <a:hlinkClick r:id="rId3"/>
              </a:rPr>
              <a:t>tbuzina@gmail.com</a:t>
            </a:r>
            <a:endParaRPr lang="en-US" sz="1600" dirty="0"/>
          </a:p>
          <a:p>
            <a:pPr algn="r"/>
            <a:endParaRPr lang="en-US" sz="1800" dirty="0"/>
          </a:p>
          <a:p>
            <a:pPr algn="r"/>
            <a:endParaRPr lang="en-US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894D8297-714A-F74C-87A8-4CFCF33AA1D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3928" y="42685"/>
            <a:ext cx="1005271" cy="1090463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13B85CC3-7E9C-2A45-9023-2E793639AA11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2801" y="42685"/>
            <a:ext cx="1103413" cy="1103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96535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6E86811-D9D3-1B49-A703-8A6205161E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digital environment today…</a:t>
            </a:r>
            <a:endParaRPr lang="ru-RU" dirty="0"/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9CDB7125-7839-A447-807D-DC60791C08C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541845"/>
            <a:ext cx="3944007" cy="3734348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b="1" dirty="0"/>
              <a:t>… is a specific field of </a:t>
            </a:r>
            <a:endParaRPr lang="en-US" sz="1000" dirty="0"/>
          </a:p>
          <a:p>
            <a:pPr>
              <a:lnSpc>
                <a:spcPct val="150000"/>
              </a:lnSpc>
            </a:pPr>
            <a:r>
              <a:rPr lang="en-US" dirty="0"/>
              <a:t>Work</a:t>
            </a:r>
          </a:p>
          <a:p>
            <a:pPr>
              <a:lnSpc>
                <a:spcPct val="150000"/>
              </a:lnSpc>
            </a:pPr>
            <a:r>
              <a:rPr lang="en-US" dirty="0"/>
              <a:t>Recreation</a:t>
            </a:r>
          </a:p>
          <a:p>
            <a:pPr>
              <a:lnSpc>
                <a:spcPct val="150000"/>
              </a:lnSpc>
            </a:pPr>
            <a:r>
              <a:rPr lang="en-US" dirty="0"/>
              <a:t>Communication</a:t>
            </a:r>
          </a:p>
          <a:p>
            <a:pPr>
              <a:lnSpc>
                <a:spcPct val="150000"/>
              </a:lnSpc>
            </a:pPr>
            <a:r>
              <a:rPr lang="en-US" dirty="0"/>
              <a:t>Education</a:t>
            </a:r>
            <a:endParaRPr lang="ru-RU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E30C801E-6143-E945-AF5E-8016E0ECE4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3929" y="42686"/>
            <a:ext cx="542004" cy="587936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03C89801-AC33-8D4B-94F9-A091E6FE16D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88277" y="42685"/>
            <a:ext cx="587937" cy="5879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4400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6E86811-D9D3-1B49-A703-8A6205161E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digital environment today…</a:t>
            </a:r>
            <a:endParaRPr lang="ru-RU" dirty="0"/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9CDB7125-7839-A447-807D-DC60791C08C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541845"/>
            <a:ext cx="3944007" cy="3734348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b="1" dirty="0"/>
              <a:t>… is a specific field of </a:t>
            </a:r>
            <a:endParaRPr lang="en-US" sz="1000" dirty="0"/>
          </a:p>
          <a:p>
            <a:pPr>
              <a:lnSpc>
                <a:spcPct val="150000"/>
              </a:lnSpc>
            </a:pPr>
            <a:r>
              <a:rPr lang="en-US" dirty="0"/>
              <a:t>Work</a:t>
            </a:r>
          </a:p>
          <a:p>
            <a:pPr>
              <a:lnSpc>
                <a:spcPct val="150000"/>
              </a:lnSpc>
            </a:pPr>
            <a:r>
              <a:rPr lang="en-US" dirty="0"/>
              <a:t>Recreation</a:t>
            </a:r>
          </a:p>
          <a:p>
            <a:pPr>
              <a:lnSpc>
                <a:spcPct val="150000"/>
              </a:lnSpc>
            </a:pPr>
            <a:r>
              <a:rPr lang="en-US" dirty="0"/>
              <a:t>Communication</a:t>
            </a:r>
          </a:p>
          <a:p>
            <a:pPr>
              <a:lnSpc>
                <a:spcPct val="150000"/>
              </a:lnSpc>
            </a:pPr>
            <a:r>
              <a:rPr lang="en-US" dirty="0"/>
              <a:t>Education</a:t>
            </a:r>
            <a:endParaRPr lang="ru-RU" dirty="0"/>
          </a:p>
        </p:txBody>
      </p:sp>
      <p:sp>
        <p:nvSpPr>
          <p:cNvPr id="7" name="Объект 6">
            <a:extLst>
              <a:ext uri="{FF2B5EF4-FFF2-40B4-BE49-F238E27FC236}">
                <a16:creationId xmlns:a16="http://schemas.microsoft.com/office/drawing/2014/main" id="{D421269A-7319-7A47-9411-3653C4F2C8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860627" y="1541845"/>
            <a:ext cx="3944007" cy="3734348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b="1" dirty="0"/>
              <a:t>… replaces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dirty="0"/>
              <a:t>traditional cultural and historical factors of a person's identity</a:t>
            </a:r>
            <a:r>
              <a:rPr lang="ru-RU" dirty="0">
                <a:effectLst/>
              </a:rPr>
              <a:t> </a:t>
            </a:r>
            <a:endParaRPr lang="en-US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E30C801E-6143-E945-AF5E-8016E0ECE4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3929" y="42686"/>
            <a:ext cx="542004" cy="587936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03C89801-AC33-8D4B-94F9-A091E6FE16D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88277" y="42685"/>
            <a:ext cx="587937" cy="5879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35540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6E86811-D9D3-1B49-A703-8A6205161E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digital environment today…</a:t>
            </a:r>
            <a:endParaRPr lang="ru-RU" dirty="0"/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9CDB7125-7839-A447-807D-DC60791C08C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541845"/>
            <a:ext cx="3944007" cy="3734348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b="1" dirty="0"/>
              <a:t>… is a specific field of </a:t>
            </a:r>
            <a:endParaRPr lang="en-US" sz="1000" dirty="0"/>
          </a:p>
          <a:p>
            <a:pPr>
              <a:lnSpc>
                <a:spcPct val="150000"/>
              </a:lnSpc>
            </a:pPr>
            <a:r>
              <a:rPr lang="en-US" dirty="0"/>
              <a:t>Work</a:t>
            </a:r>
          </a:p>
          <a:p>
            <a:pPr>
              <a:lnSpc>
                <a:spcPct val="150000"/>
              </a:lnSpc>
            </a:pPr>
            <a:r>
              <a:rPr lang="en-US" dirty="0"/>
              <a:t>Recreation</a:t>
            </a:r>
          </a:p>
          <a:p>
            <a:pPr>
              <a:lnSpc>
                <a:spcPct val="150000"/>
              </a:lnSpc>
            </a:pPr>
            <a:r>
              <a:rPr lang="en-US" dirty="0"/>
              <a:t>Communication</a:t>
            </a:r>
          </a:p>
          <a:p>
            <a:pPr>
              <a:lnSpc>
                <a:spcPct val="150000"/>
              </a:lnSpc>
            </a:pPr>
            <a:r>
              <a:rPr lang="en-US" dirty="0"/>
              <a:t>Education</a:t>
            </a:r>
            <a:endParaRPr lang="ru-RU" dirty="0"/>
          </a:p>
        </p:txBody>
      </p:sp>
      <p:sp>
        <p:nvSpPr>
          <p:cNvPr id="7" name="Объект 6">
            <a:extLst>
              <a:ext uri="{FF2B5EF4-FFF2-40B4-BE49-F238E27FC236}">
                <a16:creationId xmlns:a16="http://schemas.microsoft.com/office/drawing/2014/main" id="{D421269A-7319-7A47-9411-3653C4F2C8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860627" y="1541845"/>
            <a:ext cx="3944007" cy="3734348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b="1" dirty="0"/>
              <a:t>… replaces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dirty="0"/>
              <a:t>traditional cultural and historical factors of a person's identity</a:t>
            </a:r>
            <a:r>
              <a:rPr lang="ru-RU" dirty="0">
                <a:effectLst/>
              </a:rPr>
              <a:t> </a:t>
            </a:r>
            <a:endParaRPr lang="en-US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E30C801E-6143-E945-AF5E-8016E0ECE4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3929" y="42686"/>
            <a:ext cx="542004" cy="587936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03C89801-AC33-8D4B-94F9-A091E6FE16D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88277" y="42685"/>
            <a:ext cx="587937" cy="58793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629C59E2-CE2E-4B49-AD88-F602812DF846}"/>
              </a:ext>
            </a:extLst>
          </p:cNvPr>
          <p:cNvSpPr txBox="1"/>
          <p:nvPr/>
        </p:nvSpPr>
        <p:spPr>
          <a:xfrm>
            <a:off x="838200" y="5572378"/>
            <a:ext cx="9966434" cy="95410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Education and socialization become the processes </a:t>
            </a:r>
          </a:p>
          <a:p>
            <a:pPr algn="ctr"/>
            <a:r>
              <a:rPr lang="en-US" sz="2800" dirty="0"/>
              <a:t>in the "informational" (M. </a:t>
            </a:r>
            <a:r>
              <a:rPr lang="en-US" sz="2800" dirty="0" err="1"/>
              <a:t>Castels</a:t>
            </a:r>
            <a:r>
              <a:rPr lang="en-US" sz="2800" dirty="0"/>
              <a:t>) society</a:t>
            </a:r>
            <a:r>
              <a:rPr lang="ru-RU" sz="2800" dirty="0">
                <a:effectLst/>
              </a:rPr>
              <a:t>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8571234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6E86811-D9D3-1B49-A703-8A6205161E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”Moscow Electronic School” project</a:t>
            </a:r>
            <a:r>
              <a:rPr lang="ru-RU" dirty="0">
                <a:effectLst/>
              </a:rPr>
              <a:t> </a:t>
            </a:r>
            <a:endParaRPr lang="ru-RU" dirty="0"/>
          </a:p>
        </p:txBody>
      </p:sp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id="{187F03AC-5D1A-2044-A094-ED372094360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84062402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E30C801E-6143-E945-AF5E-8016E0ECE415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13929" y="42686"/>
            <a:ext cx="542004" cy="587936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03C89801-AC33-8D4B-94F9-A091E6FE16D1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88277" y="42685"/>
            <a:ext cx="587937" cy="5879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22119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6E86811-D9D3-1B49-A703-8A6205161E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digitalization of education system 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799B6B8-8CDE-0749-848F-EE5C44DD51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4953000" cy="1485134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The ‘open information’ principle: </a:t>
            </a:r>
            <a:r>
              <a:rPr lang="ru-RU" dirty="0">
                <a:effectLst/>
              </a:rPr>
              <a:t> </a:t>
            </a:r>
            <a:endParaRPr lang="ru-RU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E30C801E-6143-E945-AF5E-8016E0ECE4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3929" y="42686"/>
            <a:ext cx="542004" cy="587936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03C89801-AC33-8D4B-94F9-A091E6FE16D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88277" y="42685"/>
            <a:ext cx="587937" cy="587937"/>
          </a:xfrm>
          <a:prstGeom prst="rect">
            <a:avLst/>
          </a:prstGeom>
        </p:spPr>
      </p:pic>
      <p:sp>
        <p:nvSpPr>
          <p:cNvPr id="6" name="Объект 2">
            <a:extLst>
              <a:ext uri="{FF2B5EF4-FFF2-40B4-BE49-F238E27FC236}">
                <a16:creationId xmlns:a16="http://schemas.microsoft.com/office/drawing/2014/main" id="{A5C7007D-BAD7-0F4D-A8E5-6CD698F20742}"/>
              </a:ext>
            </a:extLst>
          </p:cNvPr>
          <p:cNvSpPr txBox="1">
            <a:spLocks/>
          </p:cNvSpPr>
          <p:nvPr/>
        </p:nvSpPr>
        <p:spPr>
          <a:xfrm>
            <a:off x="6169572" y="1690688"/>
            <a:ext cx="5812221" cy="148513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50000"/>
              </a:lnSpc>
              <a:buNone/>
            </a:pPr>
            <a:r>
              <a:rPr lang="en-US" dirty="0"/>
              <a:t>The educational results monitoring 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dirty="0"/>
              <a:t>by the every participant of this process</a:t>
            </a:r>
          </a:p>
          <a:p>
            <a:pPr marL="0" indent="0" algn="ctr">
              <a:lnSpc>
                <a:spcPct val="150000"/>
              </a:lnSpc>
              <a:buNone/>
            </a:pPr>
            <a:endParaRPr lang="ru-RU" sz="800" dirty="0"/>
          </a:p>
        </p:txBody>
      </p:sp>
      <p:sp>
        <p:nvSpPr>
          <p:cNvPr id="7" name="Стрелка вправо 6">
            <a:extLst>
              <a:ext uri="{FF2B5EF4-FFF2-40B4-BE49-F238E27FC236}">
                <a16:creationId xmlns:a16="http://schemas.microsoft.com/office/drawing/2014/main" id="{2466D5D9-72A4-0D4E-9A66-A8E131958B6E}"/>
              </a:ext>
            </a:extLst>
          </p:cNvPr>
          <p:cNvSpPr/>
          <p:nvPr/>
        </p:nvSpPr>
        <p:spPr>
          <a:xfrm>
            <a:off x="5791200" y="2322896"/>
            <a:ext cx="599090" cy="220717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86440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6E86811-D9D3-1B49-A703-8A6205161E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digitalization of the education system 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799B6B8-8CDE-0749-848F-EE5C44DD51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4953000" cy="1485134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The ‘open information’ principle: </a:t>
            </a:r>
            <a:r>
              <a:rPr lang="ru-RU" dirty="0">
                <a:effectLst/>
              </a:rPr>
              <a:t> </a:t>
            </a:r>
            <a:endParaRPr lang="ru-RU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E30C801E-6143-E945-AF5E-8016E0ECE4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3929" y="42686"/>
            <a:ext cx="542004" cy="587936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03C89801-AC33-8D4B-94F9-A091E6FE16D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88277" y="42685"/>
            <a:ext cx="587937" cy="587937"/>
          </a:xfrm>
          <a:prstGeom prst="rect">
            <a:avLst/>
          </a:prstGeom>
        </p:spPr>
      </p:pic>
      <p:sp>
        <p:nvSpPr>
          <p:cNvPr id="6" name="Объект 2">
            <a:extLst>
              <a:ext uri="{FF2B5EF4-FFF2-40B4-BE49-F238E27FC236}">
                <a16:creationId xmlns:a16="http://schemas.microsoft.com/office/drawing/2014/main" id="{A5C7007D-BAD7-0F4D-A8E5-6CD698F20742}"/>
              </a:ext>
            </a:extLst>
          </p:cNvPr>
          <p:cNvSpPr txBox="1">
            <a:spLocks/>
          </p:cNvSpPr>
          <p:nvPr/>
        </p:nvSpPr>
        <p:spPr>
          <a:xfrm>
            <a:off x="6169572" y="1690688"/>
            <a:ext cx="5812221" cy="148513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50000"/>
              </a:lnSpc>
              <a:buNone/>
            </a:pPr>
            <a:r>
              <a:rPr lang="en-US" dirty="0"/>
              <a:t>The educational results monitoring 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dirty="0"/>
              <a:t>by the every participant of this process</a:t>
            </a:r>
          </a:p>
          <a:p>
            <a:pPr marL="0" indent="0" algn="ctr">
              <a:lnSpc>
                <a:spcPct val="150000"/>
              </a:lnSpc>
              <a:buNone/>
            </a:pPr>
            <a:endParaRPr lang="ru-RU" sz="800" dirty="0"/>
          </a:p>
        </p:txBody>
      </p:sp>
      <p:sp>
        <p:nvSpPr>
          <p:cNvPr id="7" name="Стрелка вправо 6">
            <a:extLst>
              <a:ext uri="{FF2B5EF4-FFF2-40B4-BE49-F238E27FC236}">
                <a16:creationId xmlns:a16="http://schemas.microsoft.com/office/drawing/2014/main" id="{2466D5D9-72A4-0D4E-9A66-A8E131958B6E}"/>
              </a:ext>
            </a:extLst>
          </p:cNvPr>
          <p:cNvSpPr/>
          <p:nvPr/>
        </p:nvSpPr>
        <p:spPr>
          <a:xfrm>
            <a:off x="5791200" y="2322896"/>
            <a:ext cx="599090" cy="220717"/>
          </a:xfrm>
          <a:prstGeom prst="right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389BC22-694D-1B4F-89B8-425C02454211}"/>
              </a:ext>
            </a:extLst>
          </p:cNvPr>
          <p:cNvSpPr txBox="1"/>
          <p:nvPr/>
        </p:nvSpPr>
        <p:spPr>
          <a:xfrm>
            <a:off x="2054772" y="3972910"/>
            <a:ext cx="8071946" cy="261084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800" dirty="0"/>
              <a:t>We need to develop tools for this monitoring and some automated systems for assessing the safety and effectiveness of educational programs using digital technologies</a:t>
            </a:r>
            <a:endParaRPr lang="ru-RU" sz="2800" dirty="0"/>
          </a:p>
        </p:txBody>
      </p:sp>
      <p:sp>
        <p:nvSpPr>
          <p:cNvPr id="9" name="Стрелка вниз 8">
            <a:extLst>
              <a:ext uri="{FF2B5EF4-FFF2-40B4-BE49-F238E27FC236}">
                <a16:creationId xmlns:a16="http://schemas.microsoft.com/office/drawing/2014/main" id="{232B2AE4-8C62-DC4F-8628-B654C3053E6F}"/>
              </a:ext>
            </a:extLst>
          </p:cNvPr>
          <p:cNvSpPr/>
          <p:nvPr/>
        </p:nvSpPr>
        <p:spPr>
          <a:xfrm>
            <a:off x="5896303" y="2487776"/>
            <a:ext cx="168165" cy="167103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06049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6E86811-D9D3-1B49-A703-8A6205161E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Psychological and pedagogical</a:t>
            </a:r>
            <a:r>
              <a:rPr lang="ru-RU" dirty="0"/>
              <a:t> </a:t>
            </a:r>
            <a:r>
              <a:rPr lang="en-US" dirty="0"/>
              <a:t>questions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799B6B8-8CDE-0749-848F-EE5C44DD51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6841" y="1566041"/>
            <a:ext cx="11435256" cy="1324304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en-US" sz="2400" dirty="0"/>
              <a:t>If the </a:t>
            </a:r>
            <a:r>
              <a:rPr lang="en-US" sz="2400" b="1" dirty="0"/>
              <a:t>digitalization of education </a:t>
            </a:r>
            <a:r>
              <a:rPr lang="en-US" sz="2400" dirty="0"/>
              <a:t>is a kind of field of </a:t>
            </a:r>
            <a:r>
              <a:rPr lang="en-US" sz="2400" b="1" dirty="0"/>
              <a:t>"uncertainty" </a:t>
            </a:r>
            <a:r>
              <a:rPr lang="en-US" sz="2400" dirty="0"/>
              <a:t>(A.G. </a:t>
            </a:r>
            <a:r>
              <a:rPr lang="en-US" sz="2400" dirty="0" err="1"/>
              <a:t>Asmolov</a:t>
            </a:r>
            <a:r>
              <a:rPr lang="en-US" sz="2400" dirty="0"/>
              <a:t>), we need to relate the development of technology and basic methodological and value awareness</a:t>
            </a:r>
            <a:r>
              <a:rPr lang="ru-RU" sz="2400" dirty="0"/>
              <a:t>: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E30C801E-6143-E945-AF5E-8016E0ECE4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3929" y="42686"/>
            <a:ext cx="542004" cy="587936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03C89801-AC33-8D4B-94F9-A091E6FE16D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88277" y="42685"/>
            <a:ext cx="587937" cy="5879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09949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6E86811-D9D3-1B49-A703-8A6205161E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Psychological and pedagogical</a:t>
            </a:r>
            <a:r>
              <a:rPr lang="ru-RU" dirty="0"/>
              <a:t> </a:t>
            </a:r>
            <a:r>
              <a:rPr lang="en-US" dirty="0"/>
              <a:t>questions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799B6B8-8CDE-0749-848F-EE5C44DD51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6841" y="1566041"/>
            <a:ext cx="11435256" cy="1324304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en-US" sz="2400" dirty="0"/>
              <a:t>If the </a:t>
            </a:r>
            <a:r>
              <a:rPr lang="en-US" sz="2400" b="1" dirty="0"/>
              <a:t>digitalization of education </a:t>
            </a:r>
            <a:r>
              <a:rPr lang="en-US" sz="2400" dirty="0"/>
              <a:t>is a kind of field of </a:t>
            </a:r>
            <a:r>
              <a:rPr lang="en-US" sz="2400" b="1" dirty="0"/>
              <a:t>"uncertainty" </a:t>
            </a:r>
            <a:r>
              <a:rPr lang="en-US" sz="2400" dirty="0"/>
              <a:t>(A.G. </a:t>
            </a:r>
            <a:r>
              <a:rPr lang="en-US" sz="2400" dirty="0" err="1"/>
              <a:t>Asmolov</a:t>
            </a:r>
            <a:r>
              <a:rPr lang="en-US" sz="2400" dirty="0"/>
              <a:t>), we need to relate the development of technology and basic methodological and value awareness</a:t>
            </a:r>
            <a:r>
              <a:rPr lang="ru-RU" sz="2400" dirty="0"/>
              <a:t>: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E30C801E-6143-E945-AF5E-8016E0ECE4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3929" y="42686"/>
            <a:ext cx="542004" cy="587936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03C89801-AC33-8D4B-94F9-A091E6FE16D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88277" y="42685"/>
            <a:ext cx="587937" cy="587937"/>
          </a:xfrm>
          <a:prstGeom prst="rect">
            <a:avLst/>
          </a:prstGeom>
        </p:spPr>
      </p:pic>
      <p:sp>
        <p:nvSpPr>
          <p:cNvPr id="6" name="Объект 2">
            <a:extLst>
              <a:ext uri="{FF2B5EF4-FFF2-40B4-BE49-F238E27FC236}">
                <a16:creationId xmlns:a16="http://schemas.microsoft.com/office/drawing/2014/main" id="{01980AB2-430F-8C4C-B907-69B663BEAE01}"/>
              </a:ext>
            </a:extLst>
          </p:cNvPr>
          <p:cNvSpPr txBox="1">
            <a:spLocks/>
          </p:cNvSpPr>
          <p:nvPr/>
        </p:nvSpPr>
        <p:spPr>
          <a:xfrm>
            <a:off x="420414" y="2890345"/>
            <a:ext cx="11655800" cy="372066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lnSpc>
                <a:spcPct val="150000"/>
              </a:lnSpc>
            </a:pPr>
            <a:r>
              <a:rPr lang="en-US" sz="2400" dirty="0"/>
              <a:t>The problem of information surplus and special skills for work with</a:t>
            </a:r>
            <a:endParaRPr lang="ru-RU" sz="2400" dirty="0"/>
          </a:p>
          <a:p>
            <a:pPr lvl="0">
              <a:lnSpc>
                <a:spcPct val="150000"/>
              </a:lnSpc>
            </a:pPr>
            <a:r>
              <a:rPr lang="en-US" sz="2400" dirty="0"/>
              <a:t>The problem of "psychological exploration" (A.P. </a:t>
            </a:r>
            <a:r>
              <a:rPr lang="en-US" sz="2400" dirty="0" err="1"/>
              <a:t>Nazaretyan</a:t>
            </a:r>
            <a:r>
              <a:rPr lang="en-US" sz="2400" dirty="0"/>
              <a:t>) of digital technologies</a:t>
            </a:r>
            <a:endParaRPr lang="ru-RU" sz="2400" dirty="0"/>
          </a:p>
          <a:p>
            <a:pPr lvl="0">
              <a:lnSpc>
                <a:spcPct val="150000"/>
              </a:lnSpc>
            </a:pPr>
            <a:r>
              <a:rPr lang="en-US" sz="2400" dirty="0"/>
              <a:t>The problem of minimizing the role of a person, live communication</a:t>
            </a:r>
            <a:endParaRPr lang="ru-RU" sz="2400" dirty="0"/>
          </a:p>
          <a:p>
            <a:pPr lvl="0">
              <a:lnSpc>
                <a:spcPct val="150000"/>
              </a:lnSpc>
            </a:pPr>
            <a:r>
              <a:rPr lang="en-US" sz="2400" dirty="0"/>
              <a:t>The ethical problem of the fundamental possibility of automation and digitalization of moral and ethical education of young people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0075145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409</Words>
  <Application>Microsoft Macintosh PowerPoint</Application>
  <PresentationFormat>Широкоэкранный</PresentationFormat>
  <Paragraphs>64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Тема Office</vt:lpstr>
      <vt:lpstr>Digital educational environment: opportunities and risks</vt:lpstr>
      <vt:lpstr>The digital environment today…</vt:lpstr>
      <vt:lpstr>The digital environment today…</vt:lpstr>
      <vt:lpstr>The digital environment today…</vt:lpstr>
      <vt:lpstr>The ”Moscow Electronic School” project </vt:lpstr>
      <vt:lpstr>The digitalization of education system </vt:lpstr>
      <vt:lpstr>The digitalization of the education system </vt:lpstr>
      <vt:lpstr>Psychological and pedagogical questions</vt:lpstr>
      <vt:lpstr>Psychological and pedagogical questions</vt:lpstr>
      <vt:lpstr>Digital educational environment: opportunities and risks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Digital educational environment: opportunities and risks</dc:title>
  <dc:creator>Пользователь Microsoft Office</dc:creator>
  <cp:lastModifiedBy>Пользователь Microsoft Office</cp:lastModifiedBy>
  <cp:revision>9</cp:revision>
  <dcterms:created xsi:type="dcterms:W3CDTF">2022-05-09T19:59:16Z</dcterms:created>
  <dcterms:modified xsi:type="dcterms:W3CDTF">2022-05-10T12:45:30Z</dcterms:modified>
</cp:coreProperties>
</file>