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2"/>
  </p:notesMasterIdLst>
  <p:sldIdLst>
    <p:sldId id="256" r:id="rId2"/>
    <p:sldId id="257" r:id="rId3"/>
    <p:sldId id="277" r:id="rId4"/>
    <p:sldId id="274" r:id="rId5"/>
    <p:sldId id="273" r:id="rId6"/>
    <p:sldId id="262" r:id="rId7"/>
    <p:sldId id="266" r:id="rId8"/>
    <p:sldId id="275" r:id="rId9"/>
    <p:sldId id="288" r:id="rId10"/>
    <p:sldId id="27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1876"/>
  </p:normalViewPr>
  <p:slideViewPr>
    <p:cSldViewPr snapToGrid="0" snapToObjects="1">
      <p:cViewPr>
        <p:scale>
          <a:sx n="89" d="100"/>
          <a:sy n="89" d="100"/>
        </p:scale>
        <p:origin x="10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FD10A-C43F-784C-8826-9039BF647D4B}" type="datetimeFigureOut">
              <a:rPr lang="ru-RU" smtClean="0"/>
              <a:t>09.05.2022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2D603-E4D1-894F-8ED1-8A26E62DA6D4}" type="slidenum">
              <a:rPr lang="ru-RU" smtClean="0"/>
              <a:t>‹#›</a:t>
            </a:fld>
            <a:endParaRPr lang="ru-RU"/>
          </a:p>
        </p:txBody>
      </p:sp>
    </p:spTree>
    <p:extLst>
      <p:ext uri="{BB962C8B-B14F-4D97-AF65-F5344CB8AC3E}">
        <p14:creationId xmlns:p14="http://schemas.microsoft.com/office/powerpoint/2010/main" val="167522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Students dealt with flotation problem. Their major task was to learn to control buoyancy of a vessel through a series of situations, that demanded to sink, float or balance the given vessel. </a:t>
            </a:r>
            <a:endParaRPr lang="ru-RU" dirty="0"/>
          </a:p>
        </p:txBody>
      </p:sp>
      <p:sp>
        <p:nvSpPr>
          <p:cNvPr id="4" name="Номер слайда 3"/>
          <p:cNvSpPr>
            <a:spLocks noGrp="1"/>
          </p:cNvSpPr>
          <p:nvPr>
            <p:ph type="sldNum" sz="quarter" idx="10"/>
          </p:nvPr>
        </p:nvSpPr>
        <p:spPr/>
        <p:txBody>
          <a:bodyPr/>
          <a:lstStyle/>
          <a:p>
            <a:fld id="{5C25C478-0506-43EB-98CB-E333C497B11F}" type="slidenum">
              <a:rPr lang="ru-RU" smtClean="0"/>
              <a:t>4</a:t>
            </a:fld>
            <a:endParaRPr lang="ru-RU"/>
          </a:p>
        </p:txBody>
      </p:sp>
    </p:spTree>
    <p:extLst>
      <p:ext uri="{BB962C8B-B14F-4D97-AF65-F5344CB8AC3E}">
        <p14:creationId xmlns:p14="http://schemas.microsoft.com/office/powerpoint/2010/main" val="111638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The vessel in our computer simulation was presented by a “dots-in-box” model. Essential characteristics of an object (which are mass and volume) were presented with elements that sent the vessel in opposite directions (weighs made it sink and vials made it float)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C25C478-0506-43EB-98CB-E333C497B11F}" type="slidenum">
              <a:rPr lang="ru-RU" smtClean="0"/>
              <a:t>6</a:t>
            </a:fld>
            <a:endParaRPr lang="ru-RU"/>
          </a:p>
        </p:txBody>
      </p:sp>
    </p:spTree>
    <p:extLst>
      <p:ext uri="{BB962C8B-B14F-4D97-AF65-F5344CB8AC3E}">
        <p14:creationId xmlns:p14="http://schemas.microsoft.com/office/powerpoint/2010/main" val="191233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464B0385-8436-4757-9F41-1A2285ED16DF}" type="slidenum">
              <a:rPr lang="ru-RU" sz="1200"/>
              <a:pPr eaLnBrk="1" hangingPunct="1"/>
              <a:t>7</a:t>
            </a:fld>
            <a:endParaRPr lang="ru-RU" sz="1200"/>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task is presented to a pair of students – each in charge of his own value. While children have to cooperate to get the needed result, they form the idea of buoyancy as a mean of coordination.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Flotation problem is a learning context that supports early stages of ratio-concept formation. Compared to the traditional way of teaching the concept of density,</a:t>
            </a:r>
            <a:r>
              <a:rPr lang="ru-RU" dirty="0"/>
              <a:t> </a:t>
            </a:r>
            <a:r>
              <a:rPr lang="en-US" dirty="0"/>
              <a:t>it is equally efficient in terms of formal knowledge and far more efficient when it comes to conceptual understanding and real-life situations. </a:t>
            </a:r>
          </a:p>
        </p:txBody>
      </p:sp>
      <p:sp>
        <p:nvSpPr>
          <p:cNvPr id="4" name="Slide Number Placeholder 3"/>
          <p:cNvSpPr>
            <a:spLocks noGrp="1"/>
          </p:cNvSpPr>
          <p:nvPr>
            <p:ph type="sldNum" sz="quarter" idx="10"/>
          </p:nvPr>
        </p:nvSpPr>
        <p:spPr/>
        <p:txBody>
          <a:bodyPr/>
          <a:lstStyle/>
          <a:p>
            <a:fld id="{5C25C478-0506-43EB-98CB-E333C497B11F}" type="slidenum">
              <a:rPr lang="ru-RU" smtClean="0"/>
              <a:t>9</a:t>
            </a:fld>
            <a:endParaRPr lang="ru-RU"/>
          </a:p>
        </p:txBody>
      </p:sp>
    </p:spTree>
    <p:extLst>
      <p:ext uri="{BB962C8B-B14F-4D97-AF65-F5344CB8AC3E}">
        <p14:creationId xmlns:p14="http://schemas.microsoft.com/office/powerpoint/2010/main" val="3854169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F4C8D6A-2764-064C-8A6C-AAA730938128}" type="datetimeFigureOut">
              <a:rPr lang="ru-RU" smtClean="0"/>
              <a:t>09.05.2022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394869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4C8D6A-2764-064C-8A6C-AAA730938128}" type="datetimeFigureOut">
              <a:rPr lang="ru-RU" smtClean="0"/>
              <a:t>09.05.2022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423908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4C8D6A-2764-064C-8A6C-AAA730938128}" type="datetimeFigureOut">
              <a:rPr lang="ru-RU" smtClean="0"/>
              <a:t>09.05.2022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1827317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4C8D6A-2764-064C-8A6C-AAA730938128}" type="datetimeFigureOut">
              <a:rPr lang="ru-RU" smtClean="0"/>
              <a:t>09.05.2022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A6E734-B067-C745-B1AB-D6DD3BCC98D1}"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46674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4C8D6A-2764-064C-8A6C-AAA730938128}" type="datetimeFigureOut">
              <a:rPr lang="ru-RU" smtClean="0"/>
              <a:t>09.05.2022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1314675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8F4C8D6A-2764-064C-8A6C-AAA730938128}" type="datetimeFigureOut">
              <a:rPr lang="ru-RU" smtClean="0"/>
              <a:t>09.05.2022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3321107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8F4C8D6A-2764-064C-8A6C-AAA730938128}" type="datetimeFigureOut">
              <a:rPr lang="ru-RU" smtClean="0"/>
              <a:t>09.05.2022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673514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F4C8D6A-2764-064C-8A6C-AAA730938128}" type="datetimeFigureOut">
              <a:rPr lang="ru-RU" smtClean="0"/>
              <a:t>09.05.2022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2158319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F4C8D6A-2764-064C-8A6C-AAA730938128}" type="datetimeFigureOut">
              <a:rPr lang="ru-RU" smtClean="0"/>
              <a:t>09.05.2022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2343494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F4C8D6A-2764-064C-8A6C-AAA730938128}" type="datetimeFigureOut">
              <a:rPr lang="ru-RU" smtClean="0"/>
              <a:t>09.05.2022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274719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F4C8D6A-2764-064C-8A6C-AAA730938128}" type="datetimeFigureOut">
              <a:rPr lang="ru-RU" smtClean="0"/>
              <a:t>09.05.2022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220255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F4C8D6A-2764-064C-8A6C-AAA730938128}" type="datetimeFigureOut">
              <a:rPr lang="ru-RU" smtClean="0"/>
              <a:t>09.05.2022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220555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F4C8D6A-2764-064C-8A6C-AAA730938128}" type="datetimeFigureOut">
              <a:rPr lang="ru-RU" smtClean="0"/>
              <a:t>09.05.2022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357663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F4C8D6A-2764-064C-8A6C-AAA730938128}" type="datetimeFigureOut">
              <a:rPr lang="ru-RU" smtClean="0"/>
              <a:t>09.05.2022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235977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F4C8D6A-2764-064C-8A6C-AAA730938128}" type="datetimeFigureOut">
              <a:rPr lang="ru-RU" smtClean="0"/>
              <a:t>09.05.2022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419900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F4C8D6A-2764-064C-8A6C-AAA730938128}" type="datetimeFigureOut">
              <a:rPr lang="ru-RU" smtClean="0"/>
              <a:t>09.05.2022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96242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4C8D6A-2764-064C-8A6C-AAA730938128}" type="datetimeFigureOut">
              <a:rPr lang="ru-RU" smtClean="0"/>
              <a:t>09.05.2022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44079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4C8D6A-2764-064C-8A6C-AAA730938128}" type="datetimeFigureOut">
              <a:rPr lang="ru-RU" smtClean="0"/>
              <a:t>09.05.2022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A6E734-B067-C745-B1AB-D6DD3BCC98D1}" type="slidenum">
              <a:rPr lang="ru-RU" smtClean="0"/>
              <a:t>‹#›</a:t>
            </a:fld>
            <a:endParaRPr lang="ru-RU"/>
          </a:p>
        </p:txBody>
      </p:sp>
    </p:spTree>
    <p:extLst>
      <p:ext uri="{BB962C8B-B14F-4D97-AF65-F5344CB8AC3E}">
        <p14:creationId xmlns:p14="http://schemas.microsoft.com/office/powerpoint/2010/main" val="359680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F4C8D6A-2764-064C-8A6C-AAA730938128}" type="datetimeFigureOut">
              <a:rPr lang="ru-RU" smtClean="0"/>
              <a:t>09.05.2022</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7A6E734-B067-C745-B1AB-D6DD3BCC98D1}" type="slidenum">
              <a:rPr lang="ru-RU" smtClean="0"/>
              <a:t>‹#›</a:t>
            </a:fld>
            <a:endParaRPr lang="ru-RU"/>
          </a:p>
        </p:txBody>
      </p:sp>
    </p:spTree>
    <p:extLst>
      <p:ext uri="{BB962C8B-B14F-4D97-AF65-F5344CB8AC3E}">
        <p14:creationId xmlns:p14="http://schemas.microsoft.com/office/powerpoint/2010/main" val="108294791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94E480-82DF-EA4B-B680-1090030B0D72}"/>
              </a:ext>
            </a:extLst>
          </p:cNvPr>
          <p:cNvSpPr>
            <a:spLocks noGrp="1"/>
          </p:cNvSpPr>
          <p:nvPr>
            <p:ph type="ctrTitle"/>
          </p:nvPr>
        </p:nvSpPr>
        <p:spPr>
          <a:xfrm>
            <a:off x="223837" y="3172897"/>
            <a:ext cx="10753800" cy="2264538"/>
          </a:xfrm>
        </p:spPr>
        <p:txBody>
          <a:bodyPr>
            <a:noAutofit/>
          </a:bodyPr>
          <a:lstStyle/>
          <a:p>
            <a:r>
              <a:rPr lang="en-US" sz="3800" b="1" dirty="0"/>
              <a:t>Proportionality of magnitudes' transformations: scaffolding substantial learning cooperation in the digital environment</a:t>
            </a:r>
            <a:endParaRPr lang="ru-RU" sz="3800" dirty="0"/>
          </a:p>
        </p:txBody>
      </p:sp>
      <p:sp>
        <p:nvSpPr>
          <p:cNvPr id="3" name="Подзаголовок 2">
            <a:extLst>
              <a:ext uri="{FF2B5EF4-FFF2-40B4-BE49-F238E27FC236}">
                <a16:creationId xmlns:a16="http://schemas.microsoft.com/office/drawing/2014/main" id="{C893736E-CC24-3248-AFB6-6F8CA1F9377D}"/>
              </a:ext>
            </a:extLst>
          </p:cNvPr>
          <p:cNvSpPr>
            <a:spLocks noGrp="1"/>
          </p:cNvSpPr>
          <p:nvPr>
            <p:ph type="subTitle" idx="1"/>
          </p:nvPr>
        </p:nvSpPr>
        <p:spPr>
          <a:xfrm>
            <a:off x="6096000" y="404841"/>
            <a:ext cx="4881637" cy="1880996"/>
          </a:xfrm>
        </p:spPr>
        <p:txBody>
          <a:bodyPr>
            <a:noAutofit/>
          </a:bodyPr>
          <a:lstStyle/>
          <a:p>
            <a:pPr algn="l"/>
            <a:r>
              <a:rPr lang="en-US" sz="2000" cap="none" dirty="0">
                <a:solidFill>
                  <a:schemeClr val="tx1">
                    <a:lumMod val="75000"/>
                    <a:lumOff val="25000"/>
                  </a:schemeClr>
                </a:solidFill>
              </a:rPr>
              <a:t>M. YANISHEVSKAYA, PhD, leading researcher  </a:t>
            </a:r>
          </a:p>
          <a:p>
            <a:pPr algn="l"/>
            <a:r>
              <a:rPr lang="en-US" sz="2000" cap="none" dirty="0">
                <a:solidFill>
                  <a:schemeClr val="tx1">
                    <a:lumMod val="75000"/>
                    <a:lumOff val="25000"/>
                  </a:schemeClr>
                </a:solidFill>
              </a:rPr>
              <a:t>E. VYSOTSKAYA, PhD, leading researcher </a:t>
            </a:r>
          </a:p>
          <a:p>
            <a:pPr algn="l"/>
            <a:r>
              <a:rPr lang="en-US" sz="2000" cap="none" dirty="0">
                <a:solidFill>
                  <a:schemeClr val="tx1">
                    <a:lumMod val="75000"/>
                    <a:lumOff val="25000"/>
                  </a:schemeClr>
                </a:solidFill>
              </a:rPr>
              <a:t>A. LOBANOVA, researcher</a:t>
            </a:r>
          </a:p>
          <a:p>
            <a:pPr algn="l"/>
            <a:r>
              <a:rPr lang="en-US" sz="2000" cap="none" dirty="0">
                <a:solidFill>
                  <a:schemeClr val="tx1">
                    <a:lumMod val="75000"/>
                    <a:lumOff val="25000"/>
                  </a:schemeClr>
                </a:solidFill>
              </a:rPr>
              <a:t>Psychological Institute of RAE, Moscow</a:t>
            </a:r>
            <a:endParaRPr lang="ru-RU" sz="2000" cap="none" dirty="0">
              <a:solidFill>
                <a:schemeClr val="tx1">
                  <a:lumMod val="75000"/>
                  <a:lumOff val="25000"/>
                </a:schemeClr>
              </a:solidFill>
            </a:endParaRPr>
          </a:p>
        </p:txBody>
      </p:sp>
      <p:pic>
        <p:nvPicPr>
          <p:cNvPr id="4" name="Рисунок 3">
            <a:extLst>
              <a:ext uri="{FF2B5EF4-FFF2-40B4-BE49-F238E27FC236}">
                <a16:creationId xmlns:a16="http://schemas.microsoft.com/office/drawing/2014/main" id="{D7C517B6-56E0-9747-AD7B-119AB64723DE}"/>
              </a:ext>
            </a:extLst>
          </p:cNvPr>
          <p:cNvPicPr>
            <a:picLocks noChangeAspect="1"/>
          </p:cNvPicPr>
          <p:nvPr/>
        </p:nvPicPr>
        <p:blipFill>
          <a:blip r:embed="rId2">
            <a:extLst>
              <a:ext uri="{28A0092B-C50C-407E-A947-70E740481C1C}">
                <a14:useLocalDpi xmlns:a14="http://schemas.microsoft.com/office/drawing/2010/main" val="0"/>
              </a:ext>
            </a:extLst>
          </a:blip>
          <a:srcRect t="14488" b="17897"/>
          <a:stretch>
            <a:fillRect/>
          </a:stretch>
        </p:blipFill>
        <p:spPr bwMode="auto">
          <a:xfrm flipH="1">
            <a:off x="0" y="1"/>
            <a:ext cx="6009176" cy="2781366"/>
          </a:xfrm>
          <a:prstGeom prst="rect">
            <a:avLst/>
          </a:prstGeom>
          <a:noFill/>
          <a:ln>
            <a:noFill/>
          </a:ln>
        </p:spPr>
      </p:pic>
      <p:pic>
        <p:nvPicPr>
          <p:cNvPr id="7" name="Рисунок 6">
            <a:extLst>
              <a:ext uri="{FF2B5EF4-FFF2-40B4-BE49-F238E27FC236}">
                <a16:creationId xmlns:a16="http://schemas.microsoft.com/office/drawing/2014/main" id="{66B686BF-95F7-8843-9827-52389B783324}"/>
              </a:ext>
            </a:extLst>
          </p:cNvPr>
          <p:cNvPicPr>
            <a:picLocks noChangeAspect="1"/>
          </p:cNvPicPr>
          <p:nvPr/>
        </p:nvPicPr>
        <p:blipFill>
          <a:blip r:embed="rId3"/>
          <a:stretch>
            <a:fillRect/>
          </a:stretch>
        </p:blipFill>
        <p:spPr>
          <a:xfrm>
            <a:off x="523875" y="5212133"/>
            <a:ext cx="3276601" cy="1107848"/>
          </a:xfrm>
          <a:prstGeom prst="rect">
            <a:avLst/>
          </a:prstGeom>
        </p:spPr>
      </p:pic>
      <p:sp>
        <p:nvSpPr>
          <p:cNvPr id="8" name="TextBox 7">
            <a:extLst>
              <a:ext uri="{FF2B5EF4-FFF2-40B4-BE49-F238E27FC236}">
                <a16:creationId xmlns:a16="http://schemas.microsoft.com/office/drawing/2014/main" id="{E3792FAC-4548-9F46-8C59-F0A60E376AF1}"/>
              </a:ext>
            </a:extLst>
          </p:cNvPr>
          <p:cNvSpPr txBox="1"/>
          <p:nvPr/>
        </p:nvSpPr>
        <p:spPr>
          <a:xfrm>
            <a:off x="3443287" y="5598132"/>
            <a:ext cx="6213817" cy="461665"/>
          </a:xfrm>
          <a:prstGeom prst="rect">
            <a:avLst/>
          </a:prstGeom>
          <a:noFill/>
        </p:spPr>
        <p:txBody>
          <a:bodyPr wrap="none" rtlCol="0">
            <a:spAutoFit/>
          </a:bodyPr>
          <a:lstStyle/>
          <a:p>
            <a:r>
              <a:rPr lang="en-US" sz="2400" dirty="0"/>
              <a:t>International Psychological Forum 1-2 June 2022</a:t>
            </a:r>
            <a:endParaRPr lang="ru-RU" sz="2400" dirty="0"/>
          </a:p>
        </p:txBody>
      </p:sp>
      <p:pic>
        <p:nvPicPr>
          <p:cNvPr id="9" name="Рисунок 8">
            <a:extLst>
              <a:ext uri="{FF2B5EF4-FFF2-40B4-BE49-F238E27FC236}">
                <a16:creationId xmlns:a16="http://schemas.microsoft.com/office/drawing/2014/main" id="{2D7CB57B-209F-E943-BF29-954F43AADA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322" t="1" b="5769"/>
          <a:stretch/>
        </p:blipFill>
        <p:spPr>
          <a:xfrm>
            <a:off x="10961421" y="131321"/>
            <a:ext cx="1028849" cy="1310723"/>
          </a:xfrm>
          <a:prstGeom prst="rect">
            <a:avLst/>
          </a:prstGeom>
        </p:spPr>
      </p:pic>
      <p:pic>
        <p:nvPicPr>
          <p:cNvPr id="10" name="Рисунок 9">
            <a:extLst>
              <a:ext uri="{FF2B5EF4-FFF2-40B4-BE49-F238E27FC236}">
                <a16:creationId xmlns:a16="http://schemas.microsoft.com/office/drawing/2014/main" id="{60395AA8-FC81-0145-854B-DF91E0065C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98" t="8900" r="17015" b="15124"/>
          <a:stretch/>
        </p:blipFill>
        <p:spPr bwMode="auto">
          <a:xfrm rot="10800000" flipH="1">
            <a:off x="10961422" y="2921996"/>
            <a:ext cx="1028849" cy="1335693"/>
          </a:xfrm>
          <a:prstGeom prst="rect">
            <a:avLst/>
          </a:prstGeom>
          <a:ln>
            <a:noFill/>
          </a:ln>
          <a:extLst>
            <a:ext uri="{53640926-AAD7-44D8-BBD7-CCE9431645EC}">
              <a14:shadowObscured xmlns:a14="http://schemas.microsoft.com/office/drawing/2010/main"/>
            </a:ext>
          </a:extLst>
        </p:spPr>
      </p:pic>
      <p:pic>
        <p:nvPicPr>
          <p:cNvPr id="11" name="Рисунок 10">
            <a:extLst>
              <a:ext uri="{FF2B5EF4-FFF2-40B4-BE49-F238E27FC236}">
                <a16:creationId xmlns:a16="http://schemas.microsoft.com/office/drawing/2014/main" id="{E8AF71E2-C1A0-6D41-A157-9F919A253119}"/>
              </a:ext>
            </a:extLst>
          </p:cNvPr>
          <p:cNvPicPr>
            <a:picLocks noChangeAspect="1"/>
          </p:cNvPicPr>
          <p:nvPr/>
        </p:nvPicPr>
        <p:blipFill rotWithShape="1">
          <a:blip r:embed="rId6">
            <a:extLst>
              <a:ext uri="{28A0092B-C50C-407E-A947-70E740481C1C}">
                <a14:useLocalDpi xmlns:a14="http://schemas.microsoft.com/office/drawing/2010/main" val="0"/>
              </a:ext>
            </a:extLst>
          </a:blip>
          <a:srcRect l="33234" t="16804" r="37303" b="16449"/>
          <a:stretch/>
        </p:blipFill>
        <p:spPr bwMode="auto">
          <a:xfrm>
            <a:off x="10961422" y="1533553"/>
            <a:ext cx="1028849" cy="13107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5114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10E0D2-269F-884C-8D06-83BD1D1FA979}"/>
              </a:ext>
            </a:extLst>
          </p:cNvPr>
          <p:cNvSpPr txBox="1"/>
          <p:nvPr/>
        </p:nvSpPr>
        <p:spPr>
          <a:xfrm>
            <a:off x="1529762" y="852616"/>
            <a:ext cx="4504246" cy="646331"/>
          </a:xfrm>
          <a:prstGeom prst="rect">
            <a:avLst/>
          </a:prstGeom>
          <a:noFill/>
        </p:spPr>
        <p:txBody>
          <a:bodyPr wrap="none" rtlCol="0">
            <a:spAutoFit/>
          </a:bodyPr>
          <a:lstStyle/>
          <a:p>
            <a:r>
              <a:rPr lang="en-US" sz="3600" dirty="0"/>
              <a:t>Thank you for attention!</a:t>
            </a:r>
            <a:endParaRPr lang="ru-RU" sz="3600" dirty="0"/>
          </a:p>
        </p:txBody>
      </p:sp>
      <p:pic>
        <p:nvPicPr>
          <p:cNvPr id="4" name="Рисунок 3">
            <a:extLst>
              <a:ext uri="{FF2B5EF4-FFF2-40B4-BE49-F238E27FC236}">
                <a16:creationId xmlns:a16="http://schemas.microsoft.com/office/drawing/2014/main" id="{664527E8-09F7-DA42-9C2E-0109991231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9955" y="1873433"/>
            <a:ext cx="7060918" cy="3576309"/>
          </a:xfrm>
          <a:prstGeom prst="rect">
            <a:avLst/>
          </a:prstGeom>
          <a:noFill/>
          <a:ln>
            <a:noFill/>
          </a:ln>
        </p:spPr>
      </p:pic>
    </p:spTree>
    <p:extLst>
      <p:ext uri="{BB962C8B-B14F-4D97-AF65-F5344CB8AC3E}">
        <p14:creationId xmlns:p14="http://schemas.microsoft.com/office/powerpoint/2010/main" val="118227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276380-B59F-3E4B-AFCC-C8117FA985E8}"/>
              </a:ext>
            </a:extLst>
          </p:cNvPr>
          <p:cNvSpPr txBox="1"/>
          <p:nvPr/>
        </p:nvSpPr>
        <p:spPr>
          <a:xfrm>
            <a:off x="1105958" y="497281"/>
            <a:ext cx="6920625" cy="584775"/>
          </a:xfrm>
          <a:prstGeom prst="rect">
            <a:avLst/>
          </a:prstGeom>
          <a:noFill/>
        </p:spPr>
        <p:txBody>
          <a:bodyPr wrap="square" rtlCol="0">
            <a:spAutoFit/>
          </a:bodyPr>
          <a:lstStyle/>
          <a:p>
            <a:r>
              <a:rPr lang="en-US" sz="3200" dirty="0"/>
              <a:t>Learning Task Setting: Survivor game</a:t>
            </a:r>
            <a:endParaRPr lang="ru-RU" sz="3200" dirty="0"/>
          </a:p>
        </p:txBody>
      </p:sp>
      <p:sp>
        <p:nvSpPr>
          <p:cNvPr id="8" name="TextBox 7">
            <a:extLst>
              <a:ext uri="{FF2B5EF4-FFF2-40B4-BE49-F238E27FC236}">
                <a16:creationId xmlns:a16="http://schemas.microsoft.com/office/drawing/2014/main" id="{A63192F8-4295-154B-BA77-5EE96A5A53DD}"/>
              </a:ext>
            </a:extLst>
          </p:cNvPr>
          <p:cNvSpPr txBox="1"/>
          <p:nvPr/>
        </p:nvSpPr>
        <p:spPr>
          <a:xfrm>
            <a:off x="812048" y="1214651"/>
            <a:ext cx="10870437" cy="1569660"/>
          </a:xfrm>
          <a:prstGeom prst="rect">
            <a:avLst/>
          </a:prstGeom>
          <a:noFill/>
        </p:spPr>
        <p:txBody>
          <a:bodyPr wrap="square" rtlCol="0">
            <a:spAutoFit/>
          </a:bodyPr>
          <a:lstStyle/>
          <a:p>
            <a:pPr algn="just"/>
            <a:r>
              <a:rPr lang="en-US" sz="2400" dirty="0"/>
              <a:t>Students join the fans of “Survivor – show” and try to help the team of players, who need to escape the lost island on the buoys (small beach mattresses), which are scattered in the thicket. During the lesson children can participate “online” in the problems and challenges, which survivors face according to the show’s script. </a:t>
            </a:r>
            <a:endParaRPr lang="ru-RU" sz="2400" dirty="0"/>
          </a:p>
        </p:txBody>
      </p:sp>
      <p:pic>
        <p:nvPicPr>
          <p:cNvPr id="10" name="Рисунок 9">
            <a:extLst>
              <a:ext uri="{FF2B5EF4-FFF2-40B4-BE49-F238E27FC236}">
                <a16:creationId xmlns:a16="http://schemas.microsoft.com/office/drawing/2014/main" id="{6BC5166F-7642-9E4A-9505-BC36200D454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5379" b="25796"/>
          <a:stretch/>
        </p:blipFill>
        <p:spPr bwMode="auto">
          <a:xfrm>
            <a:off x="812048" y="2882618"/>
            <a:ext cx="5775207" cy="2982035"/>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593F6EE3-F865-3941-A980-C7E4A1CD5559}"/>
              </a:ext>
            </a:extLst>
          </p:cNvPr>
          <p:cNvSpPr txBox="1"/>
          <p:nvPr/>
        </p:nvSpPr>
        <p:spPr>
          <a:xfrm>
            <a:off x="6864824" y="2920621"/>
            <a:ext cx="2081019" cy="461665"/>
          </a:xfrm>
          <a:prstGeom prst="rect">
            <a:avLst/>
          </a:prstGeom>
          <a:noFill/>
        </p:spPr>
        <p:txBody>
          <a:bodyPr wrap="none" rtlCol="0">
            <a:spAutoFit/>
          </a:bodyPr>
          <a:lstStyle/>
          <a:p>
            <a:r>
              <a:rPr lang="en-US" sz="2400" dirty="0"/>
              <a:t>The “intrigue”:  </a:t>
            </a:r>
            <a:endParaRPr lang="ru-RU" sz="2400" dirty="0"/>
          </a:p>
        </p:txBody>
      </p:sp>
      <p:sp>
        <p:nvSpPr>
          <p:cNvPr id="13" name="TextBox 12">
            <a:extLst>
              <a:ext uri="{FF2B5EF4-FFF2-40B4-BE49-F238E27FC236}">
                <a16:creationId xmlns:a16="http://schemas.microsoft.com/office/drawing/2014/main" id="{74E4ED9C-5A08-124A-9449-557FE346E3CE}"/>
              </a:ext>
            </a:extLst>
          </p:cNvPr>
          <p:cNvSpPr txBox="1"/>
          <p:nvPr/>
        </p:nvSpPr>
        <p:spPr>
          <a:xfrm>
            <a:off x="6864824" y="3382286"/>
            <a:ext cx="4804012" cy="2308324"/>
          </a:xfrm>
          <a:prstGeom prst="rect">
            <a:avLst/>
          </a:prstGeom>
          <a:noFill/>
        </p:spPr>
        <p:txBody>
          <a:bodyPr wrap="square" rtlCol="0">
            <a:spAutoFit/>
          </a:bodyPr>
          <a:lstStyle/>
          <a:p>
            <a:r>
              <a:rPr lang="en-US" sz="2400" dirty="0"/>
              <a:t>There are less buoys, than needed for all of the team members to escape.</a:t>
            </a:r>
            <a:endParaRPr lang="ru-RU" sz="2400" dirty="0"/>
          </a:p>
          <a:p>
            <a:pPr algn="just"/>
            <a:r>
              <a:rPr lang="en-US" sz="2400" dirty="0"/>
              <a:t>How many people will have to take a certain number of buoys to escape successfully? An accurate calculation is needed here!</a:t>
            </a:r>
            <a:endParaRPr lang="ru-RU" sz="2400" dirty="0"/>
          </a:p>
        </p:txBody>
      </p:sp>
    </p:spTree>
    <p:extLst>
      <p:ext uri="{BB962C8B-B14F-4D97-AF65-F5344CB8AC3E}">
        <p14:creationId xmlns:p14="http://schemas.microsoft.com/office/powerpoint/2010/main" val="360776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552D6E-A0E6-B149-9A12-AAF08B58389B}"/>
              </a:ext>
            </a:extLst>
          </p:cNvPr>
          <p:cNvSpPr txBox="1"/>
          <p:nvPr/>
        </p:nvSpPr>
        <p:spPr>
          <a:xfrm>
            <a:off x="1108384" y="681955"/>
            <a:ext cx="10014542" cy="1569660"/>
          </a:xfrm>
          <a:prstGeom prst="rect">
            <a:avLst/>
          </a:prstGeom>
          <a:noFill/>
        </p:spPr>
        <p:txBody>
          <a:bodyPr wrap="square" rtlCol="0">
            <a:spAutoFit/>
          </a:bodyPr>
          <a:lstStyle/>
          <a:p>
            <a:pPr algn="just"/>
            <a:r>
              <a:rPr lang="en-US" sz="2400" dirty="0"/>
              <a:t>As the storyline unfolds, the “survivors” and also the students understand that they don’t have the means to solve the problem. Thus, the challenge of balancing rafts transforms to the learning task (V.V. Davydov): students in the class have to reveal and test the ways to achieve and preserve balance.</a:t>
            </a:r>
            <a:endParaRPr lang="ru-RU" sz="2400" dirty="0"/>
          </a:p>
        </p:txBody>
      </p:sp>
      <p:pic>
        <p:nvPicPr>
          <p:cNvPr id="3" name="Рисунок 2">
            <a:extLst>
              <a:ext uri="{FF2B5EF4-FFF2-40B4-BE49-F238E27FC236}">
                <a16:creationId xmlns:a16="http://schemas.microsoft.com/office/drawing/2014/main" id="{0E993684-7ACF-6748-97C9-A61A8EA65C5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35052" y="3464326"/>
            <a:ext cx="4028113" cy="2237841"/>
          </a:xfrm>
          <a:prstGeom prst="rect">
            <a:avLst/>
          </a:prstGeom>
        </p:spPr>
      </p:pic>
      <p:pic>
        <p:nvPicPr>
          <p:cNvPr id="4" name="Рисунок 3">
            <a:extLst>
              <a:ext uri="{FF2B5EF4-FFF2-40B4-BE49-F238E27FC236}">
                <a16:creationId xmlns:a16="http://schemas.microsoft.com/office/drawing/2014/main" id="{8FE8840D-2968-5C4D-81C0-14345B5EE90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77659" y="2394963"/>
            <a:ext cx="5812385" cy="3600450"/>
          </a:xfrm>
          <a:prstGeom prst="rect">
            <a:avLst/>
          </a:prstGeom>
        </p:spPr>
      </p:pic>
      <p:pic>
        <p:nvPicPr>
          <p:cNvPr id="5" name="Рисунок 4">
            <a:extLst>
              <a:ext uri="{FF2B5EF4-FFF2-40B4-BE49-F238E27FC236}">
                <a16:creationId xmlns:a16="http://schemas.microsoft.com/office/drawing/2014/main" id="{B2BA802C-A970-6545-A7CB-8D384F13EDE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30236" y="2566145"/>
            <a:ext cx="2068252" cy="2185957"/>
          </a:xfrm>
          <a:prstGeom prst="rect">
            <a:avLst/>
          </a:prstGeom>
        </p:spPr>
      </p:pic>
      <p:pic>
        <p:nvPicPr>
          <p:cNvPr id="6" name="Рисунок 5">
            <a:extLst>
              <a:ext uri="{FF2B5EF4-FFF2-40B4-BE49-F238E27FC236}">
                <a16:creationId xmlns:a16="http://schemas.microsoft.com/office/drawing/2014/main" id="{9B62F50A-661F-B044-B37A-3C31B3BF193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746023" y="2251615"/>
            <a:ext cx="2937829" cy="2103218"/>
          </a:xfrm>
          <a:prstGeom prst="rect">
            <a:avLst/>
          </a:prstGeom>
        </p:spPr>
      </p:pic>
    </p:spTree>
    <p:extLst>
      <p:ext uri="{BB962C8B-B14F-4D97-AF65-F5344CB8AC3E}">
        <p14:creationId xmlns:p14="http://schemas.microsoft.com/office/powerpoint/2010/main" val="146502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grayscl/>
            <a:extLst>
              <a:ext uri="{BEBA8EAE-BF5A-486C-A8C5-ECC9F3942E4B}">
                <a14:imgProps xmlns:a14="http://schemas.microsoft.com/office/drawing/2010/main">
                  <a14:imgLayer r:embed="rId4">
                    <a14:imgEffect>
                      <a14:brightnessContrast bright="26000" contrast="26000"/>
                    </a14:imgEffect>
                  </a14:imgLayer>
                </a14:imgProps>
              </a:ext>
              <a:ext uri="{28A0092B-C50C-407E-A947-70E740481C1C}">
                <a14:useLocalDpi xmlns:a14="http://schemas.microsoft.com/office/drawing/2010/main" val="0"/>
              </a:ext>
            </a:extLst>
          </a:blip>
          <a:srcRect/>
          <a:stretch>
            <a:fillRect/>
          </a:stretch>
        </p:blipFill>
        <p:spPr bwMode="auto">
          <a:xfrm>
            <a:off x="2018732" y="1942382"/>
            <a:ext cx="2359025"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3"/>
          <p:cNvPicPr>
            <a:picLocks noChangeAspect="1" noChangeArrowheads="1"/>
          </p:cNvPicPr>
          <p:nvPr/>
        </p:nvPicPr>
        <p:blipFill>
          <a:blip r:embed="rId5" cstate="print">
            <a:grayscl/>
            <a:extLst>
              <a:ext uri="{BEBA8EAE-BF5A-486C-A8C5-ECC9F3942E4B}">
                <a14:imgProps xmlns:a14="http://schemas.microsoft.com/office/drawing/2010/main">
                  <a14:imgLayer r:embed="rId6">
                    <a14:imgEffect>
                      <a14:sharpenSoften amount="25000"/>
                    </a14:imgEffect>
                    <a14:imgEffect>
                      <a14:brightnessContrast bright="25000" contrast="26000"/>
                    </a14:imgEffect>
                  </a14:imgLayer>
                </a14:imgProps>
              </a:ext>
              <a:ext uri="{28A0092B-C50C-407E-A947-70E740481C1C}">
                <a14:useLocalDpi xmlns:a14="http://schemas.microsoft.com/office/drawing/2010/main" val="0"/>
              </a:ext>
            </a:extLst>
          </a:blip>
          <a:srcRect/>
          <a:stretch>
            <a:fillRect/>
          </a:stretch>
        </p:blipFill>
        <p:spPr bwMode="auto">
          <a:xfrm>
            <a:off x="4968828" y="1942382"/>
            <a:ext cx="2174875"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4"/>
          <p:cNvPicPr>
            <a:picLocks noChangeAspect="1" noChangeArrowheads="1"/>
          </p:cNvPicPr>
          <p:nvPr/>
        </p:nvPicPr>
        <p:blipFill>
          <a:blip r:embed="rId7" cstate="print">
            <a:grayscl/>
            <a:extLst>
              <a:ext uri="{BEBA8EAE-BF5A-486C-A8C5-ECC9F3942E4B}">
                <a14:imgProps xmlns:a14="http://schemas.microsoft.com/office/drawing/2010/main">
                  <a14:imgLayer r:embed="rId8">
                    <a14:imgEffect>
                      <a14:sharpenSoften amount="50000"/>
                    </a14:imgEffect>
                    <a14:imgEffect>
                      <a14:brightnessContrast bright="25000" contrast="25000"/>
                    </a14:imgEffect>
                  </a14:imgLayer>
                </a14:imgProps>
              </a:ext>
              <a:ext uri="{28A0092B-C50C-407E-A947-70E740481C1C}">
                <a14:useLocalDpi xmlns:a14="http://schemas.microsoft.com/office/drawing/2010/main" val="0"/>
              </a:ext>
            </a:extLst>
          </a:blip>
          <a:srcRect/>
          <a:stretch>
            <a:fillRect/>
          </a:stretch>
        </p:blipFill>
        <p:spPr bwMode="auto">
          <a:xfrm>
            <a:off x="7705132" y="1944017"/>
            <a:ext cx="2068513"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 name="Text Box 5"/>
          <p:cNvSpPr txBox="1">
            <a:spLocks noChangeArrowheads="1"/>
          </p:cNvSpPr>
          <p:nvPr/>
        </p:nvSpPr>
        <p:spPr bwMode="auto">
          <a:xfrm>
            <a:off x="1485332" y="4388943"/>
            <a:ext cx="1066800" cy="461665"/>
          </a:xfrm>
          <a:prstGeom prst="rect">
            <a:avLst/>
          </a:prstGeom>
          <a:solidFill>
            <a:schemeClr val="bg1">
              <a:lumMod val="85000"/>
            </a:schemeClr>
          </a:solidFill>
          <a:ln w="9525">
            <a:solidFill>
              <a:schemeClr val="tx1"/>
            </a:solidFill>
            <a:miter lim="800000"/>
            <a:headEnd/>
            <a:tailEnd/>
          </a:ln>
          <a:effectLst/>
        </p:spPr>
        <p:txBody>
          <a:bodyPr>
            <a:spAutoFit/>
          </a:bodyPr>
          <a:lstStyle/>
          <a:p>
            <a:pPr>
              <a:spcBef>
                <a:spcPct val="50000"/>
              </a:spcBef>
              <a:defRPr/>
            </a:pPr>
            <a:r>
              <a:rPr lang="en-US" sz="2400" dirty="0">
                <a:ea typeface="ＭＳ Ｐゴシック" charset="0"/>
              </a:rPr>
              <a:t>sinking</a:t>
            </a:r>
          </a:p>
        </p:txBody>
      </p:sp>
      <p:sp>
        <p:nvSpPr>
          <p:cNvPr id="15" name="Text Box 6"/>
          <p:cNvSpPr txBox="1">
            <a:spLocks noChangeArrowheads="1"/>
          </p:cNvSpPr>
          <p:nvPr/>
        </p:nvSpPr>
        <p:spPr bwMode="auto">
          <a:xfrm>
            <a:off x="6056265" y="3650132"/>
            <a:ext cx="1338828" cy="461665"/>
          </a:xfrm>
          <a:prstGeom prst="rect">
            <a:avLst/>
          </a:prstGeom>
          <a:solidFill>
            <a:schemeClr val="bg1">
              <a:lumMod val="85000"/>
            </a:schemeClr>
          </a:solidFill>
          <a:ln w="9525">
            <a:solidFill>
              <a:schemeClr val="tx1"/>
            </a:solidFill>
            <a:miter lim="800000"/>
            <a:headEnd/>
            <a:tailEnd/>
          </a:ln>
          <a:effectLst/>
        </p:spPr>
        <p:txBody>
          <a:bodyPr wrap="none">
            <a:spAutoFit/>
          </a:bodyPr>
          <a:lstStyle/>
          <a:p>
            <a:pPr>
              <a:defRPr/>
            </a:pPr>
            <a:r>
              <a:rPr lang="en-US" sz="2400" dirty="0">
                <a:ea typeface="ＭＳ Ｐゴシック" charset="0"/>
              </a:rPr>
              <a:t>balanced</a:t>
            </a:r>
          </a:p>
        </p:txBody>
      </p:sp>
      <p:sp>
        <p:nvSpPr>
          <p:cNvPr id="16" name="Text Box 7"/>
          <p:cNvSpPr txBox="1">
            <a:spLocks noChangeArrowheads="1"/>
          </p:cNvSpPr>
          <p:nvPr/>
        </p:nvSpPr>
        <p:spPr bwMode="auto">
          <a:xfrm>
            <a:off x="8920715" y="2331956"/>
            <a:ext cx="1133644" cy="461665"/>
          </a:xfrm>
          <a:prstGeom prst="rect">
            <a:avLst/>
          </a:prstGeom>
          <a:solidFill>
            <a:schemeClr val="bg1">
              <a:lumMod val="85000"/>
            </a:schemeClr>
          </a:solidFill>
          <a:ln w="9525">
            <a:solidFill>
              <a:schemeClr val="tx1"/>
            </a:solidFill>
            <a:miter lim="800000"/>
            <a:headEnd/>
            <a:tailEnd/>
          </a:ln>
          <a:effectLst/>
        </p:spPr>
        <p:txBody>
          <a:bodyPr wrap="none">
            <a:spAutoFit/>
          </a:bodyPr>
          <a:lstStyle/>
          <a:p>
            <a:pPr>
              <a:defRPr/>
            </a:pPr>
            <a:r>
              <a:rPr lang="en-US" sz="2400" dirty="0">
                <a:ea typeface="ＭＳ Ｐゴシック" charset="0"/>
              </a:rPr>
              <a:t>floating</a:t>
            </a:r>
          </a:p>
        </p:txBody>
      </p:sp>
      <p:sp>
        <p:nvSpPr>
          <p:cNvPr id="5" name="TextBox 4">
            <a:extLst>
              <a:ext uri="{FF2B5EF4-FFF2-40B4-BE49-F238E27FC236}">
                <a16:creationId xmlns:a16="http://schemas.microsoft.com/office/drawing/2014/main" id="{35C6BA76-D0F2-BA41-B1C4-5726FAC804BA}"/>
              </a:ext>
            </a:extLst>
          </p:cNvPr>
          <p:cNvSpPr txBox="1"/>
          <p:nvPr/>
        </p:nvSpPr>
        <p:spPr>
          <a:xfrm>
            <a:off x="549180" y="591397"/>
            <a:ext cx="11014169" cy="1200329"/>
          </a:xfrm>
          <a:prstGeom prst="rect">
            <a:avLst/>
          </a:prstGeom>
          <a:noFill/>
        </p:spPr>
        <p:txBody>
          <a:bodyPr wrap="square" rtlCol="0">
            <a:spAutoFit/>
          </a:bodyPr>
          <a:lstStyle/>
          <a:p>
            <a:pPr algn="just"/>
            <a:r>
              <a:rPr lang="en-US" sz="2400" dirty="0"/>
              <a:t>The contradiction between the common and the conceptual vision on buoyancy keeps the tension, frames the promotion within the learning task and justifies the introduction of a special modelling space</a:t>
            </a:r>
          </a:p>
        </p:txBody>
      </p:sp>
      <p:sp>
        <p:nvSpPr>
          <p:cNvPr id="17" name="Прямоугольник 16">
            <a:extLst>
              <a:ext uri="{FF2B5EF4-FFF2-40B4-BE49-F238E27FC236}">
                <a16:creationId xmlns:a16="http://schemas.microsoft.com/office/drawing/2014/main" id="{9D3800B9-004B-CE48-BD87-9A04898ED0AB}"/>
              </a:ext>
            </a:extLst>
          </p:cNvPr>
          <p:cNvSpPr/>
          <p:nvPr/>
        </p:nvSpPr>
        <p:spPr>
          <a:xfrm>
            <a:off x="549180" y="5361184"/>
            <a:ext cx="11014169" cy="830997"/>
          </a:xfrm>
          <a:prstGeom prst="rect">
            <a:avLst/>
          </a:prstGeom>
        </p:spPr>
        <p:txBody>
          <a:bodyPr wrap="square">
            <a:spAutoFit/>
          </a:bodyPr>
          <a:lstStyle/>
          <a:p>
            <a:pPr algn="just"/>
            <a:r>
              <a:rPr lang="en-US" sz="2400" dirty="0"/>
              <a:t>The notion of the intermediate state of balance between sinking and floating – which is new for students – will be scaffolded by the “Make it float!” computer simulation</a:t>
            </a:r>
          </a:p>
        </p:txBody>
      </p:sp>
    </p:spTree>
    <p:extLst>
      <p:ext uri="{BB962C8B-B14F-4D97-AF65-F5344CB8AC3E}">
        <p14:creationId xmlns:p14="http://schemas.microsoft.com/office/powerpoint/2010/main" val="4149416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6DD1C52-0FAA-C44D-BCC1-408262078DC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3646" r="13510" b="4751"/>
          <a:stretch/>
        </p:blipFill>
        <p:spPr bwMode="auto">
          <a:xfrm>
            <a:off x="2305643" y="1061386"/>
            <a:ext cx="6969458" cy="522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B7AE22CC-441C-CB43-8F7C-CDC8AC66D105}"/>
              </a:ext>
            </a:extLst>
          </p:cNvPr>
          <p:cNvSpPr txBox="1"/>
          <p:nvPr/>
        </p:nvSpPr>
        <p:spPr>
          <a:xfrm>
            <a:off x="3687248" y="1862744"/>
            <a:ext cx="1976266" cy="1631216"/>
          </a:xfrm>
          <a:prstGeom prst="rect">
            <a:avLst/>
          </a:prstGeom>
          <a:solidFill>
            <a:schemeClr val="bg1">
              <a:lumMod val="95000"/>
            </a:schemeClr>
          </a:solidFill>
        </p:spPr>
        <p:txBody>
          <a:bodyPr wrap="square" rtlCol="0">
            <a:spAutoFit/>
          </a:bodyPr>
          <a:lstStyle/>
          <a:p>
            <a:r>
              <a:rPr lang="en-US" sz="2000" b="1" dirty="0"/>
              <a:t>One in a pair can add or withdraw weighs using this cursor</a:t>
            </a:r>
            <a:endParaRPr lang="ru-RU" sz="2000" b="1" dirty="0"/>
          </a:p>
        </p:txBody>
      </p:sp>
      <p:cxnSp>
        <p:nvCxnSpPr>
          <p:cNvPr id="7" name="Прямая со стрелкой 6">
            <a:extLst>
              <a:ext uri="{FF2B5EF4-FFF2-40B4-BE49-F238E27FC236}">
                <a16:creationId xmlns:a16="http://schemas.microsoft.com/office/drawing/2014/main" id="{7494E823-E0AA-4640-A41D-ED4DFE551AF9}"/>
              </a:ext>
            </a:extLst>
          </p:cNvPr>
          <p:cNvCxnSpPr>
            <a:cxnSpLocks/>
          </p:cNvCxnSpPr>
          <p:nvPr/>
        </p:nvCxnSpPr>
        <p:spPr>
          <a:xfrm flipH="1" flipV="1">
            <a:off x="2794414" y="1536464"/>
            <a:ext cx="1013312" cy="71222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 name="Прямая со стрелкой 7">
            <a:extLst>
              <a:ext uri="{FF2B5EF4-FFF2-40B4-BE49-F238E27FC236}">
                <a16:creationId xmlns:a16="http://schemas.microsoft.com/office/drawing/2014/main" id="{A473319A-93A7-894F-8FA7-53B95DE7C737}"/>
              </a:ext>
            </a:extLst>
          </p:cNvPr>
          <p:cNvCxnSpPr>
            <a:cxnSpLocks/>
          </p:cNvCxnSpPr>
          <p:nvPr/>
        </p:nvCxnSpPr>
        <p:spPr>
          <a:xfrm flipH="1">
            <a:off x="2971491" y="3326669"/>
            <a:ext cx="67560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239054C-9A0C-E541-88FC-ADDB509A6EFC}"/>
              </a:ext>
            </a:extLst>
          </p:cNvPr>
          <p:cNvSpPr txBox="1"/>
          <p:nvPr/>
        </p:nvSpPr>
        <p:spPr>
          <a:xfrm>
            <a:off x="6076830" y="1867771"/>
            <a:ext cx="2002645" cy="1631216"/>
          </a:xfrm>
          <a:prstGeom prst="rect">
            <a:avLst/>
          </a:prstGeom>
          <a:solidFill>
            <a:schemeClr val="bg1">
              <a:lumMod val="95000"/>
            </a:schemeClr>
          </a:solidFill>
        </p:spPr>
        <p:txBody>
          <a:bodyPr wrap="square" rtlCol="0">
            <a:spAutoFit/>
          </a:bodyPr>
          <a:lstStyle/>
          <a:p>
            <a:r>
              <a:rPr lang="en-US" sz="2000" b="1" dirty="0"/>
              <a:t>The second student can add or withdraw buoys using this cursor</a:t>
            </a:r>
            <a:endParaRPr lang="ru-RU" sz="2000" b="1" dirty="0"/>
          </a:p>
        </p:txBody>
      </p:sp>
      <p:cxnSp>
        <p:nvCxnSpPr>
          <p:cNvPr id="12" name="Прямая со стрелкой 11">
            <a:extLst>
              <a:ext uri="{FF2B5EF4-FFF2-40B4-BE49-F238E27FC236}">
                <a16:creationId xmlns:a16="http://schemas.microsoft.com/office/drawing/2014/main" id="{EE12F8AA-4601-E64A-8F12-6D9032DA1E71}"/>
              </a:ext>
            </a:extLst>
          </p:cNvPr>
          <p:cNvCxnSpPr>
            <a:cxnSpLocks/>
          </p:cNvCxnSpPr>
          <p:nvPr/>
        </p:nvCxnSpPr>
        <p:spPr>
          <a:xfrm flipV="1">
            <a:off x="7915702" y="2002166"/>
            <a:ext cx="946082" cy="52229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3" name="Прямая со стрелкой 12">
            <a:extLst>
              <a:ext uri="{FF2B5EF4-FFF2-40B4-BE49-F238E27FC236}">
                <a16:creationId xmlns:a16="http://schemas.microsoft.com/office/drawing/2014/main" id="{02B98895-AC7B-0946-A389-19C0CD85F137}"/>
              </a:ext>
            </a:extLst>
          </p:cNvPr>
          <p:cNvCxnSpPr>
            <a:cxnSpLocks/>
          </p:cNvCxnSpPr>
          <p:nvPr/>
        </p:nvCxnSpPr>
        <p:spPr>
          <a:xfrm>
            <a:off x="7305636" y="3280431"/>
            <a:ext cx="967965" cy="21855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56B4315-DED4-D64E-94AD-AA395FA3BAD0}"/>
              </a:ext>
            </a:extLst>
          </p:cNvPr>
          <p:cNvSpPr txBox="1"/>
          <p:nvPr/>
        </p:nvSpPr>
        <p:spPr>
          <a:xfrm>
            <a:off x="4678957" y="4479076"/>
            <a:ext cx="2786367" cy="707886"/>
          </a:xfrm>
          <a:prstGeom prst="rect">
            <a:avLst/>
          </a:prstGeom>
          <a:solidFill>
            <a:schemeClr val="bg1">
              <a:lumMod val="95000"/>
            </a:schemeClr>
          </a:solidFill>
        </p:spPr>
        <p:txBody>
          <a:bodyPr wrap="square" rtlCol="0">
            <a:spAutoFit/>
          </a:bodyPr>
          <a:lstStyle/>
          <a:p>
            <a:r>
              <a:rPr lang="en-US" sz="2000" b="1" dirty="0"/>
              <a:t>A floating vessel, that needs to be balanced</a:t>
            </a:r>
            <a:endParaRPr lang="ru-RU" sz="2000" b="1" dirty="0"/>
          </a:p>
        </p:txBody>
      </p:sp>
      <p:cxnSp>
        <p:nvCxnSpPr>
          <p:cNvPr id="22" name="Прямая со стрелкой 21">
            <a:extLst>
              <a:ext uri="{FF2B5EF4-FFF2-40B4-BE49-F238E27FC236}">
                <a16:creationId xmlns:a16="http://schemas.microsoft.com/office/drawing/2014/main" id="{9191F83D-56C1-3342-B534-BD95F1680E7F}"/>
              </a:ext>
            </a:extLst>
          </p:cNvPr>
          <p:cNvCxnSpPr>
            <a:cxnSpLocks/>
          </p:cNvCxnSpPr>
          <p:nvPr/>
        </p:nvCxnSpPr>
        <p:spPr>
          <a:xfrm flipV="1">
            <a:off x="6203574" y="4138338"/>
            <a:ext cx="0" cy="34576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34638BCB-41BB-BF4D-90E5-BECE55584B8D}"/>
              </a:ext>
            </a:extLst>
          </p:cNvPr>
          <p:cNvSpPr txBox="1"/>
          <p:nvPr/>
        </p:nvSpPr>
        <p:spPr>
          <a:xfrm>
            <a:off x="3605360" y="5527700"/>
            <a:ext cx="4310342" cy="461665"/>
          </a:xfrm>
          <a:prstGeom prst="rect">
            <a:avLst/>
          </a:prstGeom>
          <a:solidFill>
            <a:schemeClr val="bg1">
              <a:lumMod val="95000"/>
            </a:schemeClr>
          </a:solidFill>
        </p:spPr>
        <p:txBody>
          <a:bodyPr wrap="square" rtlCol="0">
            <a:spAutoFit/>
          </a:bodyPr>
          <a:lstStyle/>
          <a:p>
            <a:pPr algn="ctr"/>
            <a:r>
              <a:rPr lang="en-US" sz="2400" b="1" dirty="0"/>
              <a:t>New  water</a:t>
            </a:r>
            <a:endParaRPr lang="ru-RU" sz="2400" b="1" dirty="0"/>
          </a:p>
        </p:txBody>
      </p:sp>
      <p:sp>
        <p:nvSpPr>
          <p:cNvPr id="27" name="Прямоугольник 26">
            <a:extLst>
              <a:ext uri="{FF2B5EF4-FFF2-40B4-BE49-F238E27FC236}">
                <a16:creationId xmlns:a16="http://schemas.microsoft.com/office/drawing/2014/main" id="{7F3DDAAD-F4A6-9149-A668-DD5B730B2707}"/>
              </a:ext>
            </a:extLst>
          </p:cNvPr>
          <p:cNvSpPr/>
          <p:nvPr/>
        </p:nvSpPr>
        <p:spPr>
          <a:xfrm rot="19959729">
            <a:off x="7713729" y="4632123"/>
            <a:ext cx="4249818" cy="523220"/>
          </a:xfrm>
          <a:prstGeom prst="rect">
            <a:avLst/>
          </a:prstGeom>
          <a:solidFill>
            <a:schemeClr val="bg1"/>
          </a:solidFill>
          <a:ln w="76200">
            <a:solidFill>
              <a:schemeClr val="tx1"/>
            </a:solidFill>
            <a:prstDash val="dash"/>
          </a:ln>
        </p:spPr>
        <p:txBody>
          <a:bodyPr wrap="none">
            <a:spAutoFit/>
          </a:bodyPr>
          <a:lstStyle/>
          <a:p>
            <a:r>
              <a:rPr lang="en-US" sz="2800" b="1" dirty="0">
                <a:solidFill>
                  <a:srgbClr val="000000"/>
                </a:solidFill>
                <a:ea typeface="Times New Roman" panose="02020603050405020304" pitchFamily="18" charset="0"/>
              </a:rPr>
              <a:t>"Make it float!" simulation</a:t>
            </a:r>
            <a:r>
              <a:rPr lang="ru-RU" sz="2800" b="1" dirty="0">
                <a:effectLst/>
              </a:rPr>
              <a:t> </a:t>
            </a:r>
            <a:endParaRPr lang="ru-RU" sz="2800" b="1" dirty="0"/>
          </a:p>
        </p:txBody>
      </p:sp>
      <p:cxnSp>
        <p:nvCxnSpPr>
          <p:cNvPr id="17" name="Прямая со стрелкой 16">
            <a:extLst>
              <a:ext uri="{FF2B5EF4-FFF2-40B4-BE49-F238E27FC236}">
                <a16:creationId xmlns:a16="http://schemas.microsoft.com/office/drawing/2014/main" id="{FA964EAD-4694-3C4A-9B78-FEA4DF03B8FE}"/>
              </a:ext>
            </a:extLst>
          </p:cNvPr>
          <p:cNvCxnSpPr>
            <a:cxnSpLocks/>
          </p:cNvCxnSpPr>
          <p:nvPr/>
        </p:nvCxnSpPr>
        <p:spPr>
          <a:xfrm>
            <a:off x="4804012" y="3893297"/>
            <a:ext cx="1399562" cy="80499"/>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91DC18AF-70BC-284B-9D59-A889532D816B}"/>
              </a:ext>
            </a:extLst>
          </p:cNvPr>
          <p:cNvSpPr txBox="1"/>
          <p:nvPr/>
        </p:nvSpPr>
        <p:spPr>
          <a:xfrm>
            <a:off x="3858611" y="3758302"/>
            <a:ext cx="1633539" cy="338554"/>
          </a:xfrm>
          <a:prstGeom prst="rect">
            <a:avLst/>
          </a:prstGeom>
          <a:solidFill>
            <a:schemeClr val="bg1">
              <a:lumMod val="95000"/>
            </a:schemeClr>
          </a:solidFill>
        </p:spPr>
        <p:txBody>
          <a:bodyPr wrap="square" rtlCol="0">
            <a:spAutoFit/>
          </a:bodyPr>
          <a:lstStyle/>
          <a:p>
            <a:pPr algn="ctr"/>
            <a:r>
              <a:rPr lang="en-US" sz="1600" b="1" dirty="0"/>
              <a:t>one weight unit</a:t>
            </a:r>
            <a:endParaRPr lang="ru-RU" sz="1600" b="1" dirty="0"/>
          </a:p>
        </p:txBody>
      </p:sp>
      <p:sp>
        <p:nvSpPr>
          <p:cNvPr id="16" name="TextBox 15">
            <a:extLst>
              <a:ext uri="{FF2B5EF4-FFF2-40B4-BE49-F238E27FC236}">
                <a16:creationId xmlns:a16="http://schemas.microsoft.com/office/drawing/2014/main" id="{DB28E7D6-C091-594A-848B-1304F699A8CB}"/>
              </a:ext>
            </a:extLst>
          </p:cNvPr>
          <p:cNvSpPr txBox="1"/>
          <p:nvPr/>
        </p:nvSpPr>
        <p:spPr>
          <a:xfrm>
            <a:off x="531992" y="230389"/>
            <a:ext cx="11128015" cy="830997"/>
          </a:xfrm>
          <a:prstGeom prst="rect">
            <a:avLst/>
          </a:prstGeom>
          <a:noFill/>
        </p:spPr>
        <p:txBody>
          <a:bodyPr wrap="square" rtlCol="0">
            <a:spAutoFit/>
          </a:bodyPr>
          <a:lstStyle/>
          <a:p>
            <a:r>
              <a:rPr lang="en-US" sz="2400" b="1" dirty="0"/>
              <a:t>Students proceed to the shipyard and search for the balanced</a:t>
            </a:r>
            <a:r>
              <a:rPr lang="ru-RU" sz="2400" b="1" dirty="0"/>
              <a:t> </a:t>
            </a:r>
            <a:r>
              <a:rPr lang="en-US" sz="2400" b="1" dirty="0"/>
              <a:t>combination of buoys and weights</a:t>
            </a:r>
            <a:endParaRPr lang="ru-RU" sz="2400" b="1" dirty="0"/>
          </a:p>
        </p:txBody>
      </p:sp>
    </p:spTree>
    <p:extLst>
      <p:ext uri="{BB962C8B-B14F-4D97-AF65-F5344CB8AC3E}">
        <p14:creationId xmlns:p14="http://schemas.microsoft.com/office/powerpoint/2010/main" val="388341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36324" y="827647"/>
            <a:ext cx="1152128" cy="1152128"/>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888452" y="827647"/>
            <a:ext cx="1152128" cy="1152128"/>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040580" y="827647"/>
            <a:ext cx="1152128" cy="1152128"/>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4530528" y="2260880"/>
            <a:ext cx="3888432" cy="523220"/>
          </a:xfrm>
          <a:prstGeom prst="rect">
            <a:avLst/>
          </a:prstGeom>
          <a:noFill/>
        </p:spPr>
        <p:txBody>
          <a:bodyPr wrap="square" rtlCol="0">
            <a:spAutoFit/>
          </a:bodyPr>
          <a:lstStyle/>
          <a:p>
            <a:r>
              <a:rPr lang="en-US" sz="2800" dirty="0"/>
              <a:t>“Dots – in – box” model. </a:t>
            </a:r>
            <a:endParaRPr lang="ru-RU" sz="2800" dirty="0"/>
          </a:p>
        </p:txBody>
      </p:sp>
      <p:sp>
        <p:nvSpPr>
          <p:cNvPr id="12" name="Text Box 3"/>
          <p:cNvSpPr txBox="1">
            <a:spLocks noChangeArrowheads="1"/>
          </p:cNvSpPr>
          <p:nvPr/>
        </p:nvSpPr>
        <p:spPr bwMode="auto">
          <a:xfrm>
            <a:off x="3260468" y="5190776"/>
            <a:ext cx="6296933"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altLang="ru-RU" sz="3200" dirty="0"/>
              <a:t>Two non-overlapping quantities </a:t>
            </a:r>
          </a:p>
          <a:p>
            <a:pPr algn="ctr">
              <a:spcBef>
                <a:spcPct val="20000"/>
              </a:spcBef>
            </a:pPr>
            <a:r>
              <a:rPr lang="en-US" altLang="ru-RU" sz="3200" dirty="0"/>
              <a:t>forming a ratio</a:t>
            </a:r>
          </a:p>
        </p:txBody>
      </p:sp>
      <p:sp>
        <p:nvSpPr>
          <p:cNvPr id="13" name="Rectangle 4"/>
          <p:cNvSpPr>
            <a:spLocks noChangeArrowheads="1"/>
          </p:cNvSpPr>
          <p:nvPr/>
        </p:nvSpPr>
        <p:spPr bwMode="auto">
          <a:xfrm>
            <a:off x="4880743" y="3019432"/>
            <a:ext cx="2680320" cy="76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4000" dirty="0"/>
              <a:t>mass</a:t>
            </a:r>
          </a:p>
        </p:txBody>
      </p:sp>
      <p:sp>
        <p:nvSpPr>
          <p:cNvPr id="14" name="Rectangle 5"/>
          <p:cNvSpPr>
            <a:spLocks noChangeArrowheads="1"/>
          </p:cNvSpPr>
          <p:nvPr/>
        </p:nvSpPr>
        <p:spPr bwMode="auto">
          <a:xfrm>
            <a:off x="4880743" y="4060832"/>
            <a:ext cx="2680320" cy="812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4000"/>
              <a:t>volume</a:t>
            </a:r>
          </a:p>
        </p:txBody>
      </p:sp>
      <p:sp>
        <p:nvSpPr>
          <p:cNvPr id="15" name="Line 6"/>
          <p:cNvSpPr>
            <a:spLocks noChangeShapeType="1"/>
          </p:cNvSpPr>
          <p:nvPr/>
        </p:nvSpPr>
        <p:spPr bwMode="auto">
          <a:xfrm>
            <a:off x="4612711" y="3893491"/>
            <a:ext cx="321638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AutoShape 7"/>
          <p:cNvSpPr>
            <a:spLocks noChangeArrowheads="1"/>
          </p:cNvSpPr>
          <p:nvPr/>
        </p:nvSpPr>
        <p:spPr bwMode="auto">
          <a:xfrm>
            <a:off x="8783758" y="2683256"/>
            <a:ext cx="1809216" cy="873768"/>
          </a:xfrm>
          <a:prstGeom prst="wedgeRoundRectCallout">
            <a:avLst>
              <a:gd name="adj1" fmla="val -113997"/>
              <a:gd name="adj2" fmla="val 28535"/>
              <a:gd name="adj3" fmla="val 16667"/>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altLang="ru-RU" sz="2400" dirty="0"/>
              <a:t>can be varied</a:t>
            </a:r>
            <a:endParaRPr lang="en-GB" altLang="ru-RU" dirty="0"/>
          </a:p>
        </p:txBody>
      </p:sp>
      <p:sp>
        <p:nvSpPr>
          <p:cNvPr id="17" name="AutoShape 8"/>
          <p:cNvSpPr>
            <a:spLocks noChangeArrowheads="1"/>
          </p:cNvSpPr>
          <p:nvPr/>
        </p:nvSpPr>
        <p:spPr bwMode="auto">
          <a:xfrm>
            <a:off x="8847491" y="4054856"/>
            <a:ext cx="1809216" cy="818776"/>
          </a:xfrm>
          <a:prstGeom prst="wedgeRoundRectCallout">
            <a:avLst>
              <a:gd name="adj1" fmla="val -116970"/>
              <a:gd name="adj2" fmla="val 11071"/>
              <a:gd name="adj3" fmla="val 16667"/>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400"/>
              <a:t>can be varied</a:t>
            </a:r>
            <a:r>
              <a:rPr lang="ru-RU" altLang="ru-RU"/>
              <a:t> </a:t>
            </a:r>
          </a:p>
        </p:txBody>
      </p:sp>
      <p:cxnSp>
        <p:nvCxnSpPr>
          <p:cNvPr id="22" name="Скругленная соединительная линия 21"/>
          <p:cNvCxnSpPr>
            <a:cxnSpLocks/>
            <a:stCxn id="19" idx="1"/>
            <a:endCxn id="13" idx="1"/>
          </p:cNvCxnSpPr>
          <p:nvPr/>
        </p:nvCxnSpPr>
        <p:spPr>
          <a:xfrm rot="10800000" flipV="1">
            <a:off x="4880744" y="1708738"/>
            <a:ext cx="600953" cy="1691694"/>
          </a:xfrm>
          <a:prstGeom prst="curvedConnector3">
            <a:avLst>
              <a:gd name="adj1" fmla="val 262946"/>
            </a:avLst>
          </a:prstGeom>
          <a:ln w="28575">
            <a:tailEnd type="arrow"/>
          </a:ln>
        </p:spPr>
        <p:style>
          <a:lnRef idx="1">
            <a:schemeClr val="dk1"/>
          </a:lnRef>
          <a:fillRef idx="0">
            <a:schemeClr val="dk1"/>
          </a:fillRef>
          <a:effectRef idx="0">
            <a:schemeClr val="dk1"/>
          </a:effectRef>
          <a:fontRef idx="minor">
            <a:schemeClr val="tx1"/>
          </a:fontRef>
        </p:style>
      </p:cxnSp>
      <p:cxnSp>
        <p:nvCxnSpPr>
          <p:cNvPr id="27" name="Скругленная соединительная линия 26"/>
          <p:cNvCxnSpPr>
            <a:stCxn id="4" idx="0"/>
            <a:endCxn id="14" idx="1"/>
          </p:cNvCxnSpPr>
          <p:nvPr/>
        </p:nvCxnSpPr>
        <p:spPr>
          <a:xfrm rot="16200000" flipH="1" flipV="1">
            <a:off x="3276774" y="2431617"/>
            <a:ext cx="3639585" cy="431645"/>
          </a:xfrm>
          <a:prstGeom prst="curvedConnector4">
            <a:avLst>
              <a:gd name="adj1" fmla="val -9729"/>
              <a:gd name="adj2" fmla="val 589331"/>
            </a:avLst>
          </a:prstGeom>
          <a:ln w="28575">
            <a:tailEnd type="arrow"/>
          </a:ln>
        </p:spPr>
        <p:style>
          <a:lnRef idx="1">
            <a:schemeClr val="dk1"/>
          </a:lnRef>
          <a:fillRef idx="0">
            <a:schemeClr val="dk1"/>
          </a:fillRef>
          <a:effectRef idx="0">
            <a:schemeClr val="dk1"/>
          </a:effectRef>
          <a:fontRef idx="minor">
            <a:schemeClr val="tx1"/>
          </a:fontRef>
        </p:style>
      </p:cxnSp>
      <p:sp>
        <p:nvSpPr>
          <p:cNvPr id="18" name="AutoShape 7">
            <a:extLst>
              <a:ext uri="{FF2B5EF4-FFF2-40B4-BE49-F238E27FC236}">
                <a16:creationId xmlns:a16="http://schemas.microsoft.com/office/drawing/2014/main" id="{4DC382D9-E446-A049-B200-D3BE7A4BAE34}"/>
              </a:ext>
            </a:extLst>
          </p:cNvPr>
          <p:cNvSpPr>
            <a:spLocks noChangeArrowheads="1"/>
          </p:cNvSpPr>
          <p:nvPr/>
        </p:nvSpPr>
        <p:spPr bwMode="auto">
          <a:xfrm>
            <a:off x="1345641" y="3629032"/>
            <a:ext cx="1873344" cy="1366826"/>
          </a:xfrm>
          <a:prstGeom prst="wedgeRoundRectCallout">
            <a:avLst>
              <a:gd name="adj1" fmla="val 121618"/>
              <a:gd name="adj2" fmla="val -30284"/>
              <a:gd name="adj3" fmla="val 16667"/>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altLang="ru-RU" sz="2400" dirty="0"/>
              <a:t>is the buoyancy changed?</a:t>
            </a:r>
            <a:endParaRPr lang="en-GB" altLang="ru-RU" dirty="0"/>
          </a:p>
        </p:txBody>
      </p:sp>
      <p:sp>
        <p:nvSpPr>
          <p:cNvPr id="19" name="Прямоугольник 18">
            <a:extLst>
              <a:ext uri="{FF2B5EF4-FFF2-40B4-BE49-F238E27FC236}">
                <a16:creationId xmlns:a16="http://schemas.microsoft.com/office/drawing/2014/main" id="{44625D4F-CA2A-D041-8C4A-840E435DF15D}"/>
              </a:ext>
            </a:extLst>
          </p:cNvPr>
          <p:cNvSpPr/>
          <p:nvPr/>
        </p:nvSpPr>
        <p:spPr>
          <a:xfrm>
            <a:off x="5481696" y="1632538"/>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0" name="Прямоугольник 19">
            <a:extLst>
              <a:ext uri="{FF2B5EF4-FFF2-40B4-BE49-F238E27FC236}">
                <a16:creationId xmlns:a16="http://schemas.microsoft.com/office/drawing/2014/main" id="{16658677-0C83-C54B-9B5E-F54587712F78}"/>
              </a:ext>
            </a:extLst>
          </p:cNvPr>
          <p:cNvSpPr/>
          <p:nvPr/>
        </p:nvSpPr>
        <p:spPr>
          <a:xfrm>
            <a:off x="6084285" y="1626724"/>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1" name="Прямоугольник 20">
            <a:extLst>
              <a:ext uri="{FF2B5EF4-FFF2-40B4-BE49-F238E27FC236}">
                <a16:creationId xmlns:a16="http://schemas.microsoft.com/office/drawing/2014/main" id="{91518932-29A7-EE44-8C74-5C379CA959F0}"/>
              </a:ext>
            </a:extLst>
          </p:cNvPr>
          <p:cNvSpPr/>
          <p:nvPr/>
        </p:nvSpPr>
        <p:spPr>
          <a:xfrm>
            <a:off x="6639819" y="1626724"/>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E46AB7AC-8519-6041-8A94-1BADF1612F1A}"/>
              </a:ext>
            </a:extLst>
          </p:cNvPr>
          <p:cNvSpPr/>
          <p:nvPr/>
        </p:nvSpPr>
        <p:spPr>
          <a:xfrm>
            <a:off x="7765086" y="1626724"/>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928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4000500" y="944571"/>
            <a:ext cx="4191000" cy="4593903"/>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defRPr/>
            </a:pPr>
            <a:endParaRPr lang="en-US">
              <a:ea typeface="ＭＳ Ｐゴシック" charset="0"/>
            </a:endParaRPr>
          </a:p>
        </p:txBody>
      </p:sp>
      <p:sp>
        <p:nvSpPr>
          <p:cNvPr id="23578" name="Rectangle 26"/>
          <p:cNvSpPr>
            <a:spLocks noChangeArrowheads="1"/>
          </p:cNvSpPr>
          <p:nvPr/>
        </p:nvSpPr>
        <p:spPr bwMode="auto">
          <a:xfrm>
            <a:off x="9568160" y="4214752"/>
            <a:ext cx="762000" cy="762000"/>
          </a:xfrm>
          <a:prstGeom prst="rect">
            <a:avLst/>
          </a:prstGeom>
          <a:solidFill>
            <a:schemeClr val="bg1">
              <a:lumMod val="95000"/>
            </a:schemeClr>
          </a:solidFill>
          <a:ln w="28575">
            <a:solidFill>
              <a:schemeClr val="tx1"/>
            </a:solidFill>
            <a:miter lim="800000"/>
            <a:headEnd/>
            <a:tailEnd/>
          </a:ln>
          <a:effectLst/>
        </p:spPr>
        <p:txBody>
          <a:bodyPr wrap="none" anchor="ctr"/>
          <a:lstStyle/>
          <a:p>
            <a:pPr>
              <a:defRPr/>
            </a:pPr>
            <a:endParaRPr lang="en-US">
              <a:ea typeface="ＭＳ Ｐゴシック" charset="0"/>
            </a:endParaRPr>
          </a:p>
        </p:txBody>
      </p:sp>
      <p:sp>
        <p:nvSpPr>
          <p:cNvPr id="23579" name="Rectangle 27"/>
          <p:cNvSpPr>
            <a:spLocks noChangeArrowheads="1"/>
          </p:cNvSpPr>
          <p:nvPr/>
        </p:nvSpPr>
        <p:spPr bwMode="auto">
          <a:xfrm>
            <a:off x="9720560" y="3757552"/>
            <a:ext cx="762000" cy="762000"/>
          </a:xfrm>
          <a:prstGeom prst="rect">
            <a:avLst/>
          </a:prstGeom>
          <a:solidFill>
            <a:schemeClr val="bg1">
              <a:lumMod val="95000"/>
            </a:schemeClr>
          </a:solidFill>
          <a:ln w="28575">
            <a:solidFill>
              <a:schemeClr val="tx1"/>
            </a:solidFill>
            <a:miter lim="800000"/>
            <a:headEnd/>
            <a:tailEnd/>
          </a:ln>
          <a:effectLst/>
        </p:spPr>
        <p:txBody>
          <a:bodyPr wrap="none" anchor="ctr"/>
          <a:lstStyle/>
          <a:p>
            <a:pPr>
              <a:defRPr/>
            </a:pPr>
            <a:endParaRPr lang="en-US">
              <a:ea typeface="ＭＳ Ｐゴシック" charset="0"/>
            </a:endParaRPr>
          </a:p>
        </p:txBody>
      </p:sp>
      <p:sp>
        <p:nvSpPr>
          <p:cNvPr id="23580" name="Rectangle 28"/>
          <p:cNvSpPr>
            <a:spLocks noChangeArrowheads="1"/>
          </p:cNvSpPr>
          <p:nvPr/>
        </p:nvSpPr>
        <p:spPr bwMode="auto">
          <a:xfrm>
            <a:off x="9034760" y="3986152"/>
            <a:ext cx="762000" cy="762000"/>
          </a:xfrm>
          <a:prstGeom prst="rect">
            <a:avLst/>
          </a:prstGeom>
          <a:solidFill>
            <a:schemeClr val="bg1">
              <a:lumMod val="95000"/>
            </a:schemeClr>
          </a:solidFill>
          <a:ln w="28575">
            <a:solidFill>
              <a:schemeClr val="tx1"/>
            </a:solidFill>
            <a:miter lim="800000"/>
            <a:headEnd/>
            <a:tailEnd/>
          </a:ln>
          <a:effectLst/>
        </p:spPr>
        <p:txBody>
          <a:bodyPr wrap="none" anchor="ctr"/>
          <a:lstStyle/>
          <a:p>
            <a:pPr>
              <a:defRPr/>
            </a:pPr>
            <a:endParaRPr lang="en-US">
              <a:ea typeface="ＭＳ Ｐゴシック" charset="0"/>
            </a:endParaRPr>
          </a:p>
        </p:txBody>
      </p:sp>
      <p:sp>
        <p:nvSpPr>
          <p:cNvPr id="23581" name="Rectangle 29"/>
          <p:cNvSpPr>
            <a:spLocks noChangeArrowheads="1"/>
          </p:cNvSpPr>
          <p:nvPr/>
        </p:nvSpPr>
        <p:spPr bwMode="auto">
          <a:xfrm>
            <a:off x="8729960" y="3833752"/>
            <a:ext cx="762000" cy="762000"/>
          </a:xfrm>
          <a:prstGeom prst="rect">
            <a:avLst/>
          </a:prstGeom>
          <a:solidFill>
            <a:schemeClr val="bg1">
              <a:lumMod val="95000"/>
            </a:schemeClr>
          </a:solidFill>
          <a:ln w="28575">
            <a:solidFill>
              <a:schemeClr val="tx1"/>
            </a:solidFill>
            <a:miter lim="800000"/>
            <a:headEnd/>
            <a:tailEnd/>
          </a:ln>
          <a:effectLst/>
        </p:spPr>
        <p:txBody>
          <a:bodyPr wrap="none" anchor="ctr"/>
          <a:lstStyle/>
          <a:p>
            <a:pPr>
              <a:defRPr/>
            </a:pPr>
            <a:endParaRPr lang="en-US">
              <a:ea typeface="ＭＳ Ｐゴシック" charset="0"/>
            </a:endParaRPr>
          </a:p>
        </p:txBody>
      </p:sp>
      <p:sp>
        <p:nvSpPr>
          <p:cNvPr id="23582" name="Rectangle 30"/>
          <p:cNvSpPr>
            <a:spLocks noChangeArrowheads="1"/>
          </p:cNvSpPr>
          <p:nvPr/>
        </p:nvSpPr>
        <p:spPr bwMode="auto">
          <a:xfrm>
            <a:off x="3329329" y="5771318"/>
            <a:ext cx="541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US" b="1" i="1" dirty="0">
                <a:solidFill>
                  <a:schemeClr val="tx1">
                    <a:lumMod val="75000"/>
                    <a:lumOff val="25000"/>
                  </a:schemeClr>
                </a:solidFill>
                <a:ea typeface="ＭＳ Ｐゴシック" charset="0"/>
              </a:rPr>
              <a:t>To realize the opposite functions of weight and volume, students switch their roles.</a:t>
            </a:r>
            <a:r>
              <a:rPr lang="ru-RU" b="1" i="1" dirty="0">
                <a:solidFill>
                  <a:schemeClr val="tx1">
                    <a:lumMod val="75000"/>
                    <a:lumOff val="25000"/>
                  </a:schemeClr>
                </a:solidFill>
                <a:ea typeface="ＭＳ Ｐゴシック" charset="0"/>
              </a:rPr>
              <a:t> </a:t>
            </a:r>
          </a:p>
        </p:txBody>
      </p:sp>
      <p:sp>
        <p:nvSpPr>
          <p:cNvPr id="23585" name="AutoShape 33"/>
          <p:cNvSpPr>
            <a:spLocks noChangeArrowheads="1"/>
          </p:cNvSpPr>
          <p:nvPr/>
        </p:nvSpPr>
        <p:spPr bwMode="auto">
          <a:xfrm>
            <a:off x="1899156" y="2884532"/>
            <a:ext cx="1981200" cy="762000"/>
          </a:xfrm>
          <a:prstGeom prst="rightArrowCallout">
            <a:avLst>
              <a:gd name="adj1" fmla="val 21962"/>
              <a:gd name="adj2" fmla="val 25000"/>
              <a:gd name="adj3" fmla="val 38333"/>
              <a:gd name="adj4" fmla="val 72136"/>
            </a:avLst>
          </a:prstGeom>
          <a:solidFill>
            <a:schemeClr val="bg1"/>
          </a:solidFill>
          <a:ln w="31750">
            <a:solidFill>
              <a:schemeClr val="tx1">
                <a:lumMod val="50000"/>
                <a:lumOff val="5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dirty="0"/>
          </a:p>
          <a:p>
            <a:pPr algn="ctr"/>
            <a:r>
              <a:rPr lang="en-US" dirty="0">
                <a:cs typeface="Arial" panose="020B0604020202020204" pitchFamily="34" charset="0"/>
              </a:rPr>
              <a:t>in charge of</a:t>
            </a:r>
          </a:p>
          <a:p>
            <a:pPr algn="ctr"/>
            <a:r>
              <a:rPr lang="en-US" b="1" dirty="0">
                <a:cs typeface="Arial" panose="020B0604020202020204" pitchFamily="34" charset="0"/>
              </a:rPr>
              <a:t>‘weights’</a:t>
            </a:r>
          </a:p>
          <a:p>
            <a:pPr algn="ctr"/>
            <a:endParaRPr lang="en-US" dirty="0"/>
          </a:p>
        </p:txBody>
      </p:sp>
      <p:pic>
        <p:nvPicPr>
          <p:cNvPr id="32" name="Рисунок 31">
            <a:extLst>
              <a:ext uri="{FF2B5EF4-FFF2-40B4-BE49-F238E27FC236}">
                <a16:creationId xmlns:a16="http://schemas.microsoft.com/office/drawing/2014/main" id="{75BC39F3-A67D-0F40-840E-BFA6112863E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1100" y="1523279"/>
            <a:ext cx="1148060" cy="1192127"/>
          </a:xfrm>
          <a:prstGeom prst="rect">
            <a:avLst/>
          </a:prstGeom>
          <a:noFill/>
          <a:ln>
            <a:noFill/>
          </a:ln>
        </p:spPr>
      </p:pic>
      <p:pic>
        <p:nvPicPr>
          <p:cNvPr id="33" name="Рисунок 32">
            <a:extLst>
              <a:ext uri="{FF2B5EF4-FFF2-40B4-BE49-F238E27FC236}">
                <a16:creationId xmlns:a16="http://schemas.microsoft.com/office/drawing/2014/main" id="{51A8097A-27AC-BF4B-9A65-7669BDF6975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83589" y="1634723"/>
            <a:ext cx="1110967" cy="1019200"/>
          </a:xfrm>
          <a:prstGeom prst="rect">
            <a:avLst/>
          </a:prstGeom>
          <a:noFill/>
          <a:ln>
            <a:noFill/>
          </a:ln>
        </p:spPr>
      </p:pic>
      <p:sp>
        <p:nvSpPr>
          <p:cNvPr id="4" name="Прямоугольник 3">
            <a:extLst>
              <a:ext uri="{FF2B5EF4-FFF2-40B4-BE49-F238E27FC236}">
                <a16:creationId xmlns:a16="http://schemas.microsoft.com/office/drawing/2014/main" id="{D3068BCB-087C-BB4B-AA2F-062C65B58C06}"/>
              </a:ext>
            </a:extLst>
          </p:cNvPr>
          <p:cNvSpPr/>
          <p:nvPr/>
        </p:nvSpPr>
        <p:spPr>
          <a:xfrm>
            <a:off x="2446091" y="4170215"/>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5" name="Прямоугольник 34">
            <a:extLst>
              <a:ext uri="{FF2B5EF4-FFF2-40B4-BE49-F238E27FC236}">
                <a16:creationId xmlns:a16="http://schemas.microsoft.com/office/drawing/2014/main" id="{1957474A-7C8D-E54E-9217-B7C99945471C}"/>
              </a:ext>
            </a:extLst>
          </p:cNvPr>
          <p:cNvSpPr/>
          <p:nvPr/>
        </p:nvSpPr>
        <p:spPr>
          <a:xfrm>
            <a:off x="2694916" y="4161835"/>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6" name="Прямоугольник 35">
            <a:extLst>
              <a:ext uri="{FF2B5EF4-FFF2-40B4-BE49-F238E27FC236}">
                <a16:creationId xmlns:a16="http://schemas.microsoft.com/office/drawing/2014/main" id="{8D8EE76D-6822-8F45-B226-61E7B5138825}"/>
              </a:ext>
            </a:extLst>
          </p:cNvPr>
          <p:cNvSpPr/>
          <p:nvPr/>
        </p:nvSpPr>
        <p:spPr>
          <a:xfrm>
            <a:off x="2879544" y="4254123"/>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0" name="Прямоугольник 39">
            <a:extLst>
              <a:ext uri="{FF2B5EF4-FFF2-40B4-BE49-F238E27FC236}">
                <a16:creationId xmlns:a16="http://schemas.microsoft.com/office/drawing/2014/main" id="{AC72092C-C6CB-1849-870C-A00F75BD1F8E}"/>
              </a:ext>
            </a:extLst>
          </p:cNvPr>
          <p:cNvSpPr/>
          <p:nvPr/>
        </p:nvSpPr>
        <p:spPr>
          <a:xfrm>
            <a:off x="2418104" y="4367171"/>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1" name="Прямоугольник 40">
            <a:extLst>
              <a:ext uri="{FF2B5EF4-FFF2-40B4-BE49-F238E27FC236}">
                <a16:creationId xmlns:a16="http://schemas.microsoft.com/office/drawing/2014/main" id="{A28A1B61-AA84-724E-95DB-1E78B8374128}"/>
              </a:ext>
            </a:extLst>
          </p:cNvPr>
          <p:cNvSpPr/>
          <p:nvPr/>
        </p:nvSpPr>
        <p:spPr>
          <a:xfrm>
            <a:off x="2310536" y="4289784"/>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2" name="Прямоугольник 41">
            <a:extLst>
              <a:ext uri="{FF2B5EF4-FFF2-40B4-BE49-F238E27FC236}">
                <a16:creationId xmlns:a16="http://schemas.microsoft.com/office/drawing/2014/main" id="{5AEF8284-E772-9349-B8EE-36C63008ACF8}"/>
              </a:ext>
            </a:extLst>
          </p:cNvPr>
          <p:cNvSpPr/>
          <p:nvPr/>
        </p:nvSpPr>
        <p:spPr>
          <a:xfrm>
            <a:off x="2559361" y="4256132"/>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3" name="Прямоугольник 42">
            <a:extLst>
              <a:ext uri="{FF2B5EF4-FFF2-40B4-BE49-F238E27FC236}">
                <a16:creationId xmlns:a16="http://schemas.microsoft.com/office/drawing/2014/main" id="{2CCE0D55-81CA-2046-AD76-9A3351D427DF}"/>
              </a:ext>
            </a:extLst>
          </p:cNvPr>
          <p:cNvSpPr/>
          <p:nvPr/>
        </p:nvSpPr>
        <p:spPr>
          <a:xfrm>
            <a:off x="2211920" y="4435765"/>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4" name="Прямоугольник 43">
            <a:extLst>
              <a:ext uri="{FF2B5EF4-FFF2-40B4-BE49-F238E27FC236}">
                <a16:creationId xmlns:a16="http://schemas.microsoft.com/office/drawing/2014/main" id="{681755DF-CBB8-D448-8B24-412818A9CD52}"/>
              </a:ext>
            </a:extLst>
          </p:cNvPr>
          <p:cNvSpPr/>
          <p:nvPr/>
        </p:nvSpPr>
        <p:spPr>
          <a:xfrm>
            <a:off x="2760986" y="4323434"/>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5" name="Прямоугольник 44">
            <a:extLst>
              <a:ext uri="{FF2B5EF4-FFF2-40B4-BE49-F238E27FC236}">
                <a16:creationId xmlns:a16="http://schemas.microsoft.com/office/drawing/2014/main" id="{00C98236-30BB-0046-B10B-B9F06EB43C0A}"/>
              </a:ext>
            </a:extLst>
          </p:cNvPr>
          <p:cNvSpPr/>
          <p:nvPr/>
        </p:nvSpPr>
        <p:spPr>
          <a:xfrm>
            <a:off x="2624288" y="4341531"/>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6" name="Rectangle 4">
            <a:extLst>
              <a:ext uri="{FF2B5EF4-FFF2-40B4-BE49-F238E27FC236}">
                <a16:creationId xmlns:a16="http://schemas.microsoft.com/office/drawing/2014/main" id="{98A2733A-D948-3C44-97A2-008C67C68CEA}"/>
              </a:ext>
            </a:extLst>
          </p:cNvPr>
          <p:cNvSpPr>
            <a:spLocks noChangeArrowheads="1"/>
          </p:cNvSpPr>
          <p:nvPr/>
        </p:nvSpPr>
        <p:spPr bwMode="auto">
          <a:xfrm>
            <a:off x="5632956" y="1055330"/>
            <a:ext cx="762000" cy="762000"/>
          </a:xfrm>
          <a:prstGeom prst="rect">
            <a:avLst/>
          </a:prstGeom>
          <a:solidFill>
            <a:schemeClr val="bg1">
              <a:lumMod val="95000"/>
            </a:schemeClr>
          </a:solidFill>
          <a:ln w="28575">
            <a:solidFill>
              <a:schemeClr val="tx1"/>
            </a:solidFill>
            <a:miter lim="800000"/>
            <a:headEnd/>
            <a:tailEnd/>
          </a:ln>
          <a:effectLst/>
        </p:spPr>
        <p:txBody>
          <a:bodyPr wrap="none" anchor="ctr"/>
          <a:lstStyle/>
          <a:p>
            <a:pPr>
              <a:defRPr/>
            </a:pPr>
            <a:endParaRPr lang="en-US">
              <a:ea typeface="ＭＳ Ｐゴシック" charset="0"/>
            </a:endParaRPr>
          </a:p>
        </p:txBody>
      </p:sp>
      <p:sp>
        <p:nvSpPr>
          <p:cNvPr id="47" name="Rectangle 5">
            <a:extLst>
              <a:ext uri="{FF2B5EF4-FFF2-40B4-BE49-F238E27FC236}">
                <a16:creationId xmlns:a16="http://schemas.microsoft.com/office/drawing/2014/main" id="{2BA41E89-C6F2-0F4B-8CAD-D8837EEEFB34}"/>
              </a:ext>
            </a:extLst>
          </p:cNvPr>
          <p:cNvSpPr>
            <a:spLocks noChangeArrowheads="1"/>
          </p:cNvSpPr>
          <p:nvPr/>
        </p:nvSpPr>
        <p:spPr bwMode="auto">
          <a:xfrm>
            <a:off x="5328156" y="3441052"/>
            <a:ext cx="762000" cy="762000"/>
          </a:xfrm>
          <a:prstGeom prst="rect">
            <a:avLst/>
          </a:prstGeom>
          <a:solidFill>
            <a:schemeClr val="bg1">
              <a:lumMod val="95000"/>
            </a:schemeClr>
          </a:solidFill>
          <a:ln w="28575">
            <a:solidFill>
              <a:schemeClr val="tx1"/>
            </a:solidFill>
            <a:miter lim="800000"/>
            <a:headEnd/>
            <a:tailEnd/>
          </a:ln>
          <a:effectLst/>
        </p:spPr>
        <p:txBody>
          <a:bodyPr wrap="none" anchor="ctr"/>
          <a:lstStyle/>
          <a:p>
            <a:pPr>
              <a:defRPr/>
            </a:pPr>
            <a:endParaRPr lang="en-US">
              <a:ea typeface="ＭＳ Ｐゴシック" charset="0"/>
            </a:endParaRPr>
          </a:p>
        </p:txBody>
      </p:sp>
      <p:sp>
        <p:nvSpPr>
          <p:cNvPr id="48" name="Text Box 6">
            <a:extLst>
              <a:ext uri="{FF2B5EF4-FFF2-40B4-BE49-F238E27FC236}">
                <a16:creationId xmlns:a16="http://schemas.microsoft.com/office/drawing/2014/main" id="{DDA3832F-96D0-6643-A3F9-DDAB0741A946}"/>
              </a:ext>
            </a:extLst>
          </p:cNvPr>
          <p:cNvSpPr txBox="1">
            <a:spLocks noChangeArrowheads="1"/>
          </p:cNvSpPr>
          <p:nvPr/>
        </p:nvSpPr>
        <p:spPr bwMode="auto">
          <a:xfrm>
            <a:off x="4586944" y="1268010"/>
            <a:ext cx="920750" cy="366713"/>
          </a:xfrm>
          <a:prstGeom prst="rect">
            <a:avLst/>
          </a:prstGeom>
          <a:solidFill>
            <a:schemeClr val="bg1">
              <a:lumMod val="95000"/>
            </a:schemeClr>
          </a:solidFill>
          <a:ln>
            <a:noFill/>
          </a:ln>
          <a:effectLst/>
        </p:spPr>
        <p:txBody>
          <a:bodyPr wrap="none">
            <a:spAutoFit/>
          </a:bodyPr>
          <a:lstStyle/>
          <a:p>
            <a:pPr>
              <a:defRPr/>
            </a:pPr>
            <a:r>
              <a:rPr lang="en-US" dirty="0">
                <a:ea typeface="ＭＳ Ｐゴシック" charset="0"/>
              </a:rPr>
              <a:t>floating</a:t>
            </a:r>
          </a:p>
        </p:txBody>
      </p:sp>
      <p:sp>
        <p:nvSpPr>
          <p:cNvPr id="49" name="Text Box 7">
            <a:extLst>
              <a:ext uri="{FF2B5EF4-FFF2-40B4-BE49-F238E27FC236}">
                <a16:creationId xmlns:a16="http://schemas.microsoft.com/office/drawing/2014/main" id="{29C75556-092A-B140-AA33-761A084E4AFC}"/>
              </a:ext>
            </a:extLst>
          </p:cNvPr>
          <p:cNvSpPr txBox="1">
            <a:spLocks noChangeArrowheads="1"/>
          </p:cNvSpPr>
          <p:nvPr/>
        </p:nvSpPr>
        <p:spPr bwMode="auto">
          <a:xfrm>
            <a:off x="4097901" y="3629806"/>
            <a:ext cx="1047082" cy="369332"/>
          </a:xfrm>
          <a:prstGeom prst="rect">
            <a:avLst/>
          </a:prstGeom>
          <a:solidFill>
            <a:schemeClr val="bg1">
              <a:lumMod val="95000"/>
            </a:schemeClr>
          </a:solidFill>
          <a:ln>
            <a:noFill/>
          </a:ln>
          <a:effectLst/>
        </p:spPr>
        <p:txBody>
          <a:bodyPr wrap="none">
            <a:spAutoFit/>
          </a:bodyPr>
          <a:lstStyle/>
          <a:p>
            <a:pPr>
              <a:defRPr/>
            </a:pPr>
            <a:r>
              <a:rPr lang="en-US" dirty="0">
                <a:ea typeface="ＭＳ Ｐゴシック" charset="0"/>
              </a:rPr>
              <a:t>balanced</a:t>
            </a:r>
          </a:p>
        </p:txBody>
      </p:sp>
      <p:sp>
        <p:nvSpPr>
          <p:cNvPr id="50" name="AutoShape 13">
            <a:extLst>
              <a:ext uri="{FF2B5EF4-FFF2-40B4-BE49-F238E27FC236}">
                <a16:creationId xmlns:a16="http://schemas.microsoft.com/office/drawing/2014/main" id="{2BAB2A9C-9DBD-F849-94BF-A8054656BDC1}"/>
              </a:ext>
            </a:extLst>
          </p:cNvPr>
          <p:cNvSpPr>
            <a:spLocks noChangeArrowheads="1"/>
          </p:cNvSpPr>
          <p:nvPr/>
        </p:nvSpPr>
        <p:spPr bwMode="auto">
          <a:xfrm>
            <a:off x="4794756" y="1934501"/>
            <a:ext cx="2590800" cy="1371600"/>
          </a:xfrm>
          <a:prstGeom prst="downArrow">
            <a:avLst>
              <a:gd name="adj1" fmla="val 59139"/>
              <a:gd name="adj2" fmla="val 2668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ea typeface="ＭＳ Ｐゴシック" charset="0"/>
              </a:rPr>
              <a:t>assignment:</a:t>
            </a:r>
          </a:p>
          <a:p>
            <a:pPr algn="ctr">
              <a:defRPr/>
            </a:pPr>
            <a:r>
              <a:rPr lang="en-US" dirty="0">
                <a:ea typeface="ＭＳ Ｐゴシック" charset="0"/>
              </a:rPr>
              <a:t>make it</a:t>
            </a:r>
          </a:p>
          <a:p>
            <a:pPr algn="ctr">
              <a:defRPr/>
            </a:pPr>
            <a:r>
              <a:rPr lang="en-US" dirty="0">
                <a:ea typeface="ＭＳ Ｐゴシック" charset="0"/>
              </a:rPr>
              <a:t>balanced</a:t>
            </a:r>
          </a:p>
        </p:txBody>
      </p:sp>
      <p:sp>
        <p:nvSpPr>
          <p:cNvPr id="51" name="Rectangle 17">
            <a:extLst>
              <a:ext uri="{FF2B5EF4-FFF2-40B4-BE49-F238E27FC236}">
                <a16:creationId xmlns:a16="http://schemas.microsoft.com/office/drawing/2014/main" id="{BC56C3C9-AC1B-094B-BCA0-485306CE634D}"/>
              </a:ext>
            </a:extLst>
          </p:cNvPr>
          <p:cNvSpPr>
            <a:spLocks noChangeArrowheads="1"/>
          </p:cNvSpPr>
          <p:nvPr/>
        </p:nvSpPr>
        <p:spPr bwMode="auto">
          <a:xfrm>
            <a:off x="6090156" y="3441052"/>
            <a:ext cx="762000" cy="762000"/>
          </a:xfrm>
          <a:prstGeom prst="rect">
            <a:avLst/>
          </a:prstGeom>
          <a:solidFill>
            <a:schemeClr val="bg1">
              <a:lumMod val="95000"/>
            </a:schemeClr>
          </a:solidFill>
          <a:ln w="28575">
            <a:solidFill>
              <a:schemeClr val="tx1"/>
            </a:solidFill>
            <a:miter lim="800000"/>
            <a:headEnd/>
            <a:tailEnd/>
          </a:ln>
          <a:effectLst/>
        </p:spPr>
        <p:txBody>
          <a:bodyPr wrap="none" anchor="ctr"/>
          <a:lstStyle/>
          <a:p>
            <a:pPr>
              <a:defRPr/>
            </a:pPr>
            <a:endParaRPr lang="en-US">
              <a:ea typeface="ＭＳ Ｐゴシック" charset="0"/>
            </a:endParaRPr>
          </a:p>
        </p:txBody>
      </p:sp>
      <p:sp>
        <p:nvSpPr>
          <p:cNvPr id="52" name="Скругленный прямоугольник 51">
            <a:extLst>
              <a:ext uri="{FF2B5EF4-FFF2-40B4-BE49-F238E27FC236}">
                <a16:creationId xmlns:a16="http://schemas.microsoft.com/office/drawing/2014/main" id="{81CE8E29-6DDB-644D-B8E5-580B42514236}"/>
              </a:ext>
            </a:extLst>
          </p:cNvPr>
          <p:cNvSpPr/>
          <p:nvPr/>
        </p:nvSpPr>
        <p:spPr>
          <a:xfrm>
            <a:off x="3961242" y="4185272"/>
            <a:ext cx="4191000" cy="13122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tx1">
                    <a:lumMod val="75000"/>
                    <a:lumOff val="25000"/>
                  </a:schemeClr>
                </a:solidFill>
                <a:ea typeface="ＭＳ Ｐゴシック" charset="0"/>
              </a:rPr>
              <a:t>students</a:t>
            </a:r>
          </a:p>
          <a:p>
            <a:pPr algn="ctr">
              <a:defRPr/>
            </a:pPr>
            <a:r>
              <a:rPr lang="en-US" sz="2400" b="1" dirty="0">
                <a:solidFill>
                  <a:schemeClr val="tx1">
                    <a:lumMod val="75000"/>
                    <a:lumOff val="25000"/>
                  </a:schemeClr>
                </a:solidFill>
                <a:ea typeface="ＭＳ Ｐゴシック" charset="0"/>
              </a:rPr>
              <a:t>have to coordinate</a:t>
            </a:r>
          </a:p>
          <a:p>
            <a:pPr algn="ctr">
              <a:defRPr/>
            </a:pPr>
            <a:r>
              <a:rPr lang="en-US" sz="2400" b="1" dirty="0">
                <a:solidFill>
                  <a:schemeClr val="tx1">
                    <a:lumMod val="75000"/>
                    <a:lumOff val="25000"/>
                  </a:schemeClr>
                </a:solidFill>
                <a:ea typeface="ＭＳ Ｐゴシック" charset="0"/>
              </a:rPr>
              <a:t>their actions </a:t>
            </a:r>
          </a:p>
        </p:txBody>
      </p:sp>
      <p:sp>
        <p:nvSpPr>
          <p:cNvPr id="53" name="Прямоугольник 52">
            <a:extLst>
              <a:ext uri="{FF2B5EF4-FFF2-40B4-BE49-F238E27FC236}">
                <a16:creationId xmlns:a16="http://schemas.microsoft.com/office/drawing/2014/main" id="{33753E80-A814-6B4C-9E42-FF90350367BA}"/>
              </a:ext>
            </a:extLst>
          </p:cNvPr>
          <p:cNvSpPr/>
          <p:nvPr/>
        </p:nvSpPr>
        <p:spPr>
          <a:xfrm>
            <a:off x="6042935" y="1530627"/>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54" name="Прямоугольник 53">
            <a:extLst>
              <a:ext uri="{FF2B5EF4-FFF2-40B4-BE49-F238E27FC236}">
                <a16:creationId xmlns:a16="http://schemas.microsoft.com/office/drawing/2014/main" id="{36729154-BB1D-DA4F-A81C-B31826D0A3F6}"/>
              </a:ext>
            </a:extLst>
          </p:cNvPr>
          <p:cNvSpPr/>
          <p:nvPr/>
        </p:nvSpPr>
        <p:spPr>
          <a:xfrm>
            <a:off x="5480556" y="3892597"/>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55" name="Прямоугольник 54">
            <a:extLst>
              <a:ext uri="{FF2B5EF4-FFF2-40B4-BE49-F238E27FC236}">
                <a16:creationId xmlns:a16="http://schemas.microsoft.com/office/drawing/2014/main" id="{FBBFC5F4-3399-7945-8979-02B0E7170513}"/>
              </a:ext>
            </a:extLst>
          </p:cNvPr>
          <p:cNvSpPr/>
          <p:nvPr/>
        </p:nvSpPr>
        <p:spPr>
          <a:xfrm>
            <a:off x="6242556" y="3908476"/>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56" name="Прямоугольник 55">
            <a:extLst>
              <a:ext uri="{FF2B5EF4-FFF2-40B4-BE49-F238E27FC236}">
                <a16:creationId xmlns:a16="http://schemas.microsoft.com/office/drawing/2014/main" id="{797E5914-A792-3A4D-9366-4C8727271A98}"/>
              </a:ext>
            </a:extLst>
          </p:cNvPr>
          <p:cNvSpPr/>
          <p:nvPr/>
        </p:nvSpPr>
        <p:spPr>
          <a:xfrm>
            <a:off x="5802421" y="3898081"/>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57" name="AutoShape 33">
            <a:extLst>
              <a:ext uri="{FF2B5EF4-FFF2-40B4-BE49-F238E27FC236}">
                <a16:creationId xmlns:a16="http://schemas.microsoft.com/office/drawing/2014/main" id="{38863F3A-C9E0-284B-B272-97198D442832}"/>
              </a:ext>
            </a:extLst>
          </p:cNvPr>
          <p:cNvSpPr>
            <a:spLocks noChangeArrowheads="1"/>
          </p:cNvSpPr>
          <p:nvPr/>
        </p:nvSpPr>
        <p:spPr bwMode="auto">
          <a:xfrm flipH="1">
            <a:off x="8354083" y="2867806"/>
            <a:ext cx="2128476" cy="762000"/>
          </a:xfrm>
          <a:prstGeom prst="rightArrowCallout">
            <a:avLst>
              <a:gd name="adj1" fmla="val 21962"/>
              <a:gd name="adj2" fmla="val 25000"/>
              <a:gd name="adj3" fmla="val 38333"/>
              <a:gd name="adj4" fmla="val 72136"/>
            </a:avLst>
          </a:prstGeom>
          <a:solidFill>
            <a:schemeClr val="bg1"/>
          </a:solidFill>
          <a:ln w="31750">
            <a:solidFill>
              <a:schemeClr val="tx1">
                <a:lumMod val="50000"/>
                <a:lumOff val="5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ea typeface="ＭＳ Ｐゴシック" charset="0"/>
              </a:rPr>
              <a:t>in charge of</a:t>
            </a:r>
            <a:r>
              <a:rPr lang="en-US" b="1" dirty="0">
                <a:ea typeface="ＭＳ Ｐゴシック" charset="0"/>
              </a:rPr>
              <a:t> </a:t>
            </a:r>
          </a:p>
          <a:p>
            <a:pPr algn="ctr">
              <a:defRPr/>
            </a:pPr>
            <a:r>
              <a:rPr lang="en-US" b="1" dirty="0">
                <a:ea typeface="ＭＳ Ｐゴシック" charset="0"/>
              </a:rPr>
              <a:t>volume units</a:t>
            </a:r>
          </a:p>
        </p:txBody>
      </p:sp>
      <p:sp>
        <p:nvSpPr>
          <p:cNvPr id="6" name="TextBox 5">
            <a:extLst>
              <a:ext uri="{FF2B5EF4-FFF2-40B4-BE49-F238E27FC236}">
                <a16:creationId xmlns:a16="http://schemas.microsoft.com/office/drawing/2014/main" id="{14FD8221-FE6D-3947-AF5F-4E2E8B189425}"/>
              </a:ext>
            </a:extLst>
          </p:cNvPr>
          <p:cNvSpPr txBox="1"/>
          <p:nvPr/>
        </p:nvSpPr>
        <p:spPr>
          <a:xfrm>
            <a:off x="3297843" y="280074"/>
            <a:ext cx="5794984" cy="584775"/>
          </a:xfrm>
          <a:prstGeom prst="rect">
            <a:avLst/>
          </a:prstGeom>
          <a:noFill/>
        </p:spPr>
        <p:txBody>
          <a:bodyPr wrap="none" rtlCol="0">
            <a:spAutoFit/>
          </a:bodyPr>
          <a:lstStyle/>
          <a:p>
            <a:r>
              <a:rPr lang="en-US" sz="3200" b="1" dirty="0"/>
              <a:t>Problem solving by joint actions </a:t>
            </a:r>
            <a:endParaRPr lang="ru-RU" sz="3200" b="1" dirty="0"/>
          </a:p>
        </p:txBody>
      </p:sp>
    </p:spTree>
    <p:extLst>
      <p:ext uri="{BB962C8B-B14F-4D97-AF65-F5344CB8AC3E}">
        <p14:creationId xmlns:p14="http://schemas.microsoft.com/office/powerpoint/2010/main" val="287257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94FDD6-5D24-8A4D-A944-08DF58E691AE}"/>
              </a:ext>
            </a:extLst>
          </p:cNvPr>
          <p:cNvSpPr txBox="1"/>
          <p:nvPr/>
        </p:nvSpPr>
        <p:spPr>
          <a:xfrm>
            <a:off x="971265" y="570652"/>
            <a:ext cx="10249469" cy="5632311"/>
          </a:xfrm>
          <a:prstGeom prst="rect">
            <a:avLst/>
          </a:prstGeom>
          <a:noFill/>
        </p:spPr>
        <p:txBody>
          <a:bodyPr wrap="square" rtlCol="0">
            <a:spAutoFit/>
          </a:bodyPr>
          <a:lstStyle/>
          <a:p>
            <a:pPr algn="just"/>
            <a:r>
              <a:rPr lang="en-US" sz="2400" dirty="0"/>
              <a:t>The ways to coordinate </a:t>
            </a:r>
            <a:r>
              <a:rPr lang="en-US" sz="2400" i="1" dirty="0"/>
              <a:t>actions (through composed unit)</a:t>
            </a:r>
            <a:r>
              <a:rPr lang="en-US" sz="2400" dirty="0"/>
              <a:t> develop into ways to coordinate </a:t>
            </a:r>
            <a:r>
              <a:rPr lang="en-US" sz="2400" i="1" dirty="0"/>
              <a:t>magnitudes involved in a proportion </a:t>
            </a:r>
            <a:r>
              <a:rPr lang="en-US" sz="2400" dirty="0"/>
              <a:t>and comprise the essence of the proportionality concept.</a:t>
            </a:r>
          </a:p>
          <a:p>
            <a:pPr algn="just"/>
            <a:endParaRPr lang="en-US" sz="2400" dirty="0"/>
          </a:p>
          <a:p>
            <a:pPr algn="just"/>
            <a:r>
              <a:rPr lang="en-US" sz="2400" dirty="0"/>
              <a:t>The tendency of students to take into account only salient changes of absolute values (extensive magnitudes) is overcome as students have to coordinate their actions in order to maintain or change the ration (the intensive magnitude). And they obtain the means to do it within a special modelling space.</a:t>
            </a:r>
          </a:p>
          <a:p>
            <a:pPr algn="just"/>
            <a:endParaRPr lang="en-US" sz="2400" dirty="0"/>
          </a:p>
          <a:p>
            <a:pPr algn="just"/>
            <a:r>
              <a:rPr lang="en" sz="2400" dirty="0"/>
              <a:t>The coordination of the magnitudes' transformations in the context aimed at the preservation of buoyancy, leads to comprehension of proportionality between heterogeneous magnitudes of interest (such as mass and volume). Both partners that share the control over the ship's construction have to suggest the exact way to coordinate their efforts, as it is impossible for them to achieve the desired result individually. </a:t>
            </a:r>
            <a:endParaRPr lang="ru-RU" sz="2400" dirty="0"/>
          </a:p>
        </p:txBody>
      </p:sp>
    </p:spTree>
    <p:extLst>
      <p:ext uri="{BB962C8B-B14F-4D97-AF65-F5344CB8AC3E}">
        <p14:creationId xmlns:p14="http://schemas.microsoft.com/office/powerpoint/2010/main" val="409797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7172" y="483702"/>
            <a:ext cx="11123550" cy="5917098"/>
          </a:xfrm>
        </p:spPr>
        <p:txBody>
          <a:bodyPr>
            <a:normAutofit/>
          </a:bodyPr>
          <a:lstStyle/>
          <a:p>
            <a:pPr marL="0" indent="0" algn="ctr">
              <a:buNone/>
            </a:pPr>
            <a:r>
              <a:rPr lang="en-US" sz="2400" cap="none" dirty="0"/>
              <a:t>“Make it float!” computer simulation:</a:t>
            </a:r>
          </a:p>
          <a:p>
            <a:pPr marL="514350" indent="-514350">
              <a:buAutoNum type="arabicParenBoth"/>
            </a:pPr>
            <a:r>
              <a:rPr lang="en-US" sz="2400" cap="none" dirty="0"/>
              <a:t>Is able to deliver the needed meaningful context; </a:t>
            </a:r>
          </a:p>
          <a:p>
            <a:pPr marL="514350" indent="-514350">
              <a:buAutoNum type="arabicParenBoth"/>
            </a:pPr>
            <a:r>
              <a:rPr lang="en-US" sz="2400" cap="none" dirty="0"/>
              <a:t>Increases skill level of students while allowing more tasks to be solved during the classes; </a:t>
            </a:r>
          </a:p>
          <a:p>
            <a:pPr marL="514350" indent="-514350">
              <a:buAutoNum type="arabicParenBoth"/>
            </a:pPr>
            <a:r>
              <a:rPr lang="en-US" sz="2400" cap="none" dirty="0"/>
              <a:t>Boosts core understanding because the matter is presented in a “purified” form, which is not contaminated by real-life inaccuracy;</a:t>
            </a:r>
          </a:p>
          <a:p>
            <a:pPr marL="514350" indent="-514350">
              <a:buAutoNum type="arabicParenBoth"/>
            </a:pPr>
            <a:r>
              <a:rPr lang="en-US" sz="2400" cap="none" dirty="0"/>
              <a:t>Scaffolds the </a:t>
            </a:r>
            <a:r>
              <a:rPr lang="en-US" sz="2400" i="1" cap="none" dirty="0"/>
              <a:t>modelling of actions</a:t>
            </a:r>
            <a:r>
              <a:rPr lang="en-US" sz="2400" cap="none" dirty="0"/>
              <a:t> as the first step towards adequate conceptual </a:t>
            </a:r>
            <a:r>
              <a:rPr lang="en-US" sz="2400" i="1" cap="none" dirty="0"/>
              <a:t>modelling of objects</a:t>
            </a:r>
            <a:endParaRPr lang="ru-RU" sz="2400" i="1" cap="none" dirty="0"/>
          </a:p>
        </p:txBody>
      </p:sp>
    </p:spTree>
    <p:extLst>
      <p:ext uri="{BB962C8B-B14F-4D97-AF65-F5344CB8AC3E}">
        <p14:creationId xmlns:p14="http://schemas.microsoft.com/office/powerpoint/2010/main" val="2719166930"/>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{1AB487E0-2B19-D148-8D04-14384C03FB9A}tf10001073</Template>
  <TotalTime>404</TotalTime>
  <Words>823</Words>
  <Application>Microsoft Macintosh PowerPoint</Application>
  <PresentationFormat>Широкоэкранный</PresentationFormat>
  <Paragraphs>66</Paragraphs>
  <Slides>10</Slides>
  <Notes>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Tw Cen MT</vt:lpstr>
      <vt:lpstr>Капля</vt:lpstr>
      <vt:lpstr>Proportionality of magnitudes' transformations: scaffolding substantial learning cooperation in the digital environment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Proportionality of magnitudes' transformations: scaffolding substantial learning cooperation in the digital environment</dc:title>
  <dc:creator>Microsoft Office User</dc:creator>
  <cp:lastModifiedBy>Microsoft Office User</cp:lastModifiedBy>
  <cp:revision>104</cp:revision>
  <dcterms:created xsi:type="dcterms:W3CDTF">2022-05-07T13:54:23Z</dcterms:created>
  <dcterms:modified xsi:type="dcterms:W3CDTF">2022-05-09T12:28:43Z</dcterms:modified>
</cp:coreProperties>
</file>