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DD000C4-39E7-40A9-AA66-AADE08FA2700}" type="datetimeFigureOut">
              <a:rPr lang="ru-RU" smtClean="0"/>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3F9A96-F8BC-4449-A989-D70017530DF3}" type="slidenum">
              <a:rPr lang="ru-RU" smtClean="0"/>
              <a:t>‹#›</a:t>
            </a:fld>
            <a:endParaRPr lang="ru-RU"/>
          </a:p>
        </p:txBody>
      </p:sp>
    </p:spTree>
    <p:extLst>
      <p:ext uri="{BB962C8B-B14F-4D97-AF65-F5344CB8AC3E}">
        <p14:creationId xmlns:p14="http://schemas.microsoft.com/office/powerpoint/2010/main" val="417450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D000C4-39E7-40A9-AA66-AADE08FA2700}" type="datetimeFigureOut">
              <a:rPr lang="ru-RU" smtClean="0"/>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3F9A96-F8BC-4449-A989-D70017530DF3}" type="slidenum">
              <a:rPr lang="ru-RU" smtClean="0"/>
              <a:t>‹#›</a:t>
            </a:fld>
            <a:endParaRPr lang="ru-RU"/>
          </a:p>
        </p:txBody>
      </p:sp>
    </p:spTree>
    <p:extLst>
      <p:ext uri="{BB962C8B-B14F-4D97-AF65-F5344CB8AC3E}">
        <p14:creationId xmlns:p14="http://schemas.microsoft.com/office/powerpoint/2010/main" val="121418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D000C4-39E7-40A9-AA66-AADE08FA2700}" type="datetimeFigureOut">
              <a:rPr lang="ru-RU" smtClean="0"/>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3F9A96-F8BC-4449-A989-D70017530DF3}" type="slidenum">
              <a:rPr lang="ru-RU" smtClean="0"/>
              <a:t>‹#›</a:t>
            </a:fld>
            <a:endParaRPr lang="ru-RU"/>
          </a:p>
        </p:txBody>
      </p:sp>
    </p:spTree>
    <p:extLst>
      <p:ext uri="{BB962C8B-B14F-4D97-AF65-F5344CB8AC3E}">
        <p14:creationId xmlns:p14="http://schemas.microsoft.com/office/powerpoint/2010/main" val="295115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D000C4-39E7-40A9-AA66-AADE08FA2700}" type="datetimeFigureOut">
              <a:rPr lang="ru-RU" smtClean="0"/>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3F9A96-F8BC-4449-A989-D70017530DF3}" type="slidenum">
              <a:rPr lang="ru-RU" smtClean="0"/>
              <a:t>‹#›</a:t>
            </a:fld>
            <a:endParaRPr lang="ru-RU"/>
          </a:p>
        </p:txBody>
      </p:sp>
    </p:spTree>
    <p:extLst>
      <p:ext uri="{BB962C8B-B14F-4D97-AF65-F5344CB8AC3E}">
        <p14:creationId xmlns:p14="http://schemas.microsoft.com/office/powerpoint/2010/main" val="106558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DD000C4-39E7-40A9-AA66-AADE08FA2700}" type="datetimeFigureOut">
              <a:rPr lang="ru-RU" smtClean="0"/>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3F9A96-F8BC-4449-A989-D70017530DF3}" type="slidenum">
              <a:rPr lang="ru-RU" smtClean="0"/>
              <a:t>‹#›</a:t>
            </a:fld>
            <a:endParaRPr lang="ru-RU"/>
          </a:p>
        </p:txBody>
      </p:sp>
    </p:spTree>
    <p:extLst>
      <p:ext uri="{BB962C8B-B14F-4D97-AF65-F5344CB8AC3E}">
        <p14:creationId xmlns:p14="http://schemas.microsoft.com/office/powerpoint/2010/main" val="1903880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DD000C4-39E7-40A9-AA66-AADE08FA2700}" type="datetimeFigureOut">
              <a:rPr lang="ru-RU" smtClean="0"/>
              <a:t>10.05.2022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3F9A96-F8BC-4449-A989-D70017530DF3}" type="slidenum">
              <a:rPr lang="ru-RU" smtClean="0"/>
              <a:t>‹#›</a:t>
            </a:fld>
            <a:endParaRPr lang="ru-RU"/>
          </a:p>
        </p:txBody>
      </p:sp>
    </p:spTree>
    <p:extLst>
      <p:ext uri="{BB962C8B-B14F-4D97-AF65-F5344CB8AC3E}">
        <p14:creationId xmlns:p14="http://schemas.microsoft.com/office/powerpoint/2010/main" val="294238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DD000C4-39E7-40A9-AA66-AADE08FA2700}" type="datetimeFigureOut">
              <a:rPr lang="ru-RU" smtClean="0"/>
              <a:t>10.05.2022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E3F9A96-F8BC-4449-A989-D70017530DF3}" type="slidenum">
              <a:rPr lang="ru-RU" smtClean="0"/>
              <a:t>‹#›</a:t>
            </a:fld>
            <a:endParaRPr lang="ru-RU"/>
          </a:p>
        </p:txBody>
      </p:sp>
    </p:spTree>
    <p:extLst>
      <p:ext uri="{BB962C8B-B14F-4D97-AF65-F5344CB8AC3E}">
        <p14:creationId xmlns:p14="http://schemas.microsoft.com/office/powerpoint/2010/main" val="193054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DD000C4-39E7-40A9-AA66-AADE08FA2700}" type="datetimeFigureOut">
              <a:rPr lang="ru-RU" smtClean="0"/>
              <a:t>10.05.2022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E3F9A96-F8BC-4449-A989-D70017530DF3}" type="slidenum">
              <a:rPr lang="ru-RU" smtClean="0"/>
              <a:t>‹#›</a:t>
            </a:fld>
            <a:endParaRPr lang="ru-RU"/>
          </a:p>
        </p:txBody>
      </p:sp>
    </p:spTree>
    <p:extLst>
      <p:ext uri="{BB962C8B-B14F-4D97-AF65-F5344CB8AC3E}">
        <p14:creationId xmlns:p14="http://schemas.microsoft.com/office/powerpoint/2010/main" val="1437993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D000C4-39E7-40A9-AA66-AADE08FA2700}" type="datetimeFigureOut">
              <a:rPr lang="ru-RU" smtClean="0"/>
              <a:t>10.05.2022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E3F9A96-F8BC-4449-A989-D70017530DF3}" type="slidenum">
              <a:rPr lang="ru-RU" smtClean="0"/>
              <a:t>‹#›</a:t>
            </a:fld>
            <a:endParaRPr lang="ru-RU"/>
          </a:p>
        </p:txBody>
      </p:sp>
    </p:spTree>
    <p:extLst>
      <p:ext uri="{BB962C8B-B14F-4D97-AF65-F5344CB8AC3E}">
        <p14:creationId xmlns:p14="http://schemas.microsoft.com/office/powerpoint/2010/main" val="45454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DD000C4-39E7-40A9-AA66-AADE08FA2700}" type="datetimeFigureOut">
              <a:rPr lang="ru-RU" smtClean="0"/>
              <a:t>10.05.2022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3F9A96-F8BC-4449-A989-D70017530DF3}" type="slidenum">
              <a:rPr lang="ru-RU" smtClean="0"/>
              <a:t>‹#›</a:t>
            </a:fld>
            <a:endParaRPr lang="ru-RU"/>
          </a:p>
        </p:txBody>
      </p:sp>
    </p:spTree>
    <p:extLst>
      <p:ext uri="{BB962C8B-B14F-4D97-AF65-F5344CB8AC3E}">
        <p14:creationId xmlns:p14="http://schemas.microsoft.com/office/powerpoint/2010/main" val="130521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DD000C4-39E7-40A9-AA66-AADE08FA2700}" type="datetimeFigureOut">
              <a:rPr lang="ru-RU" smtClean="0"/>
              <a:t>10.05.2022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3F9A96-F8BC-4449-A989-D70017530DF3}" type="slidenum">
              <a:rPr lang="ru-RU" smtClean="0"/>
              <a:t>‹#›</a:t>
            </a:fld>
            <a:endParaRPr lang="ru-RU"/>
          </a:p>
        </p:txBody>
      </p:sp>
    </p:spTree>
    <p:extLst>
      <p:ext uri="{BB962C8B-B14F-4D97-AF65-F5344CB8AC3E}">
        <p14:creationId xmlns:p14="http://schemas.microsoft.com/office/powerpoint/2010/main" val="399028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000C4-39E7-40A9-AA66-AADE08FA2700}" type="datetimeFigureOut">
              <a:rPr lang="ru-RU" smtClean="0"/>
              <a:t>10.05.2022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F9A96-F8BC-4449-A989-D70017530DF3}" type="slidenum">
              <a:rPr lang="ru-RU" smtClean="0"/>
              <a:t>‹#›</a:t>
            </a:fld>
            <a:endParaRPr lang="ru-RU"/>
          </a:p>
        </p:txBody>
      </p:sp>
    </p:spTree>
    <p:extLst>
      <p:ext uri="{BB962C8B-B14F-4D97-AF65-F5344CB8AC3E}">
        <p14:creationId xmlns:p14="http://schemas.microsoft.com/office/powerpoint/2010/main" val="2693980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a:t>
            </a:r>
            <a:r>
              <a:rPr lang="en-US" dirty="0"/>
              <a:t>Do your own research</a:t>
            </a:r>
            <a:r>
              <a:rPr lang="ru-RU" dirty="0"/>
              <a:t>» </a:t>
            </a:r>
            <a:r>
              <a:rPr lang="en-US" dirty="0" smtClean="0"/>
              <a:t/>
            </a:r>
            <a:br>
              <a:rPr lang="en-US" dirty="0" smtClean="0"/>
            </a:br>
            <a:r>
              <a:rPr lang="en-US" dirty="0" smtClean="0"/>
              <a:t>and experience of children's </a:t>
            </a:r>
            <a:r>
              <a:rPr lang="en-US" dirty="0"/>
              <a:t>philosophizing </a:t>
            </a:r>
            <a:endParaRPr lang="ru-RU" dirty="0"/>
          </a:p>
        </p:txBody>
      </p:sp>
      <p:sp>
        <p:nvSpPr>
          <p:cNvPr id="3" name="Подзаголовок 2"/>
          <p:cNvSpPr>
            <a:spLocks noGrp="1"/>
          </p:cNvSpPr>
          <p:nvPr>
            <p:ph type="subTitle" idx="1"/>
          </p:nvPr>
        </p:nvSpPr>
        <p:spPr>
          <a:xfrm>
            <a:off x="2240692" y="4763574"/>
            <a:ext cx="9144000" cy="1655762"/>
          </a:xfrm>
        </p:spPr>
        <p:txBody>
          <a:bodyPr/>
          <a:lstStyle/>
          <a:p>
            <a:pPr algn="r"/>
            <a:r>
              <a:rPr lang="en-US" dirty="0" err="1" smtClean="0"/>
              <a:t>Vasilieva</a:t>
            </a:r>
            <a:r>
              <a:rPr lang="en-US" dirty="0" smtClean="0"/>
              <a:t> Evgeniya</a:t>
            </a:r>
          </a:p>
          <a:p>
            <a:pPr algn="r"/>
            <a:r>
              <a:rPr lang="en-US" dirty="0" smtClean="0"/>
              <a:t>PhD in Philosophy</a:t>
            </a:r>
            <a:endParaRPr lang="ru-RU" dirty="0" smtClean="0"/>
          </a:p>
          <a:p>
            <a:pPr algn="r"/>
            <a:r>
              <a:rPr lang="ru-RU" dirty="0"/>
              <a:t>Т</a:t>
            </a:r>
            <a:r>
              <a:rPr lang="en-US" dirty="0" err="1" smtClean="0"/>
              <a:t>eacher</a:t>
            </a:r>
            <a:endParaRPr lang="en-US" dirty="0" smtClean="0"/>
          </a:p>
          <a:p>
            <a:pPr algn="r"/>
            <a:endParaRPr lang="ru-RU" dirty="0"/>
          </a:p>
        </p:txBody>
      </p:sp>
    </p:spTree>
    <p:extLst>
      <p:ext uri="{BB962C8B-B14F-4D97-AF65-F5344CB8AC3E}">
        <p14:creationId xmlns:p14="http://schemas.microsoft.com/office/powerpoint/2010/main" val="1471594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68411" y="365125"/>
            <a:ext cx="10785389" cy="2015610"/>
          </a:xfrm>
        </p:spPr>
        <p:txBody>
          <a:bodyPr>
            <a:noAutofit/>
          </a:bodyPr>
          <a:lstStyle/>
          <a:p>
            <a:r>
              <a:rPr lang="en-US" sz="3200" b="1" dirty="0" smtClean="0"/>
              <a:t>The author presented the expression "Do your own research" as an opportunity for independent search and selection. </a:t>
            </a:r>
            <a:r>
              <a:rPr lang="en-US" sz="3200" b="1" dirty="0"/>
              <a:t>S</a:t>
            </a:r>
            <a:r>
              <a:rPr lang="en-US" sz="3200" b="1" dirty="0" smtClean="0"/>
              <a:t>earch algorithms are based on search bar keywords and user query history. Because of that users can </a:t>
            </a:r>
            <a:r>
              <a:rPr lang="ru-RU" sz="3200" b="1" dirty="0" smtClean="0"/>
              <a:t>«</a:t>
            </a:r>
            <a:r>
              <a:rPr lang="en-US" sz="3200" b="1" dirty="0" smtClean="0"/>
              <a:t>fall into the rabbit hole</a:t>
            </a:r>
            <a:r>
              <a:rPr lang="ru-RU" sz="3200" b="1" dirty="0" smtClean="0"/>
              <a:t>»</a:t>
            </a:r>
            <a:r>
              <a:rPr lang="en-US" sz="3200" b="1" dirty="0" smtClean="0"/>
              <a:t> of misinformation. As the result </a:t>
            </a:r>
            <a:r>
              <a:rPr lang="en-US" sz="3200" b="1" dirty="0" smtClean="0"/>
              <a:t>DYOR has transformed into an ironic Internet meme.</a:t>
            </a:r>
            <a:endParaRPr lang="ru-RU" sz="3200" b="1" dirty="0"/>
          </a:p>
        </p:txBody>
      </p:sp>
      <p:pic>
        <p:nvPicPr>
          <p:cNvPr id="7" name="Объект 6"/>
          <p:cNvPicPr>
            <a:picLocks noGrp="1" noChangeAspect="1"/>
          </p:cNvPicPr>
          <p:nvPr>
            <p:ph sz="half" idx="1"/>
          </p:nvPr>
        </p:nvPicPr>
        <p:blipFill rotWithShape="1">
          <a:blip r:embed="rId2"/>
          <a:srcRect l="982" t="9280" r="1338" b="1737"/>
          <a:stretch/>
        </p:blipFill>
        <p:spPr>
          <a:xfrm>
            <a:off x="6746791" y="2300669"/>
            <a:ext cx="4374292" cy="3984802"/>
          </a:xfrm>
          <a:prstGeom prst="rect">
            <a:avLst/>
          </a:prstGeom>
        </p:spPr>
      </p:pic>
      <p:sp>
        <p:nvSpPr>
          <p:cNvPr id="6" name="Объект 5"/>
          <p:cNvSpPr>
            <a:spLocks noGrp="1"/>
          </p:cNvSpPr>
          <p:nvPr>
            <p:ph sz="half" idx="2"/>
          </p:nvPr>
        </p:nvSpPr>
        <p:spPr>
          <a:xfrm>
            <a:off x="568411" y="2858530"/>
            <a:ext cx="5181600" cy="3672660"/>
          </a:xfrm>
        </p:spPr>
        <p:txBody>
          <a:bodyPr>
            <a:normAutofit/>
          </a:bodyPr>
          <a:lstStyle/>
          <a:p>
            <a:pPr marL="0" indent="0">
              <a:buNone/>
            </a:pPr>
            <a:r>
              <a:rPr lang="en-US" dirty="0" smtClean="0"/>
              <a:t>Our main objective is to teach children</a:t>
            </a:r>
          </a:p>
          <a:p>
            <a:r>
              <a:rPr lang="en-US" i="1" dirty="0" smtClean="0"/>
              <a:t>-isolate the main and necessary information</a:t>
            </a:r>
          </a:p>
          <a:p>
            <a:r>
              <a:rPr lang="en-US" i="1" dirty="0" smtClean="0"/>
              <a:t>-analyze the reliability of the information source</a:t>
            </a:r>
          </a:p>
          <a:p>
            <a:r>
              <a:rPr lang="en-US" i="1" dirty="0" smtClean="0"/>
              <a:t>-study(consolidate information)</a:t>
            </a:r>
            <a:endParaRPr lang="ru-RU" i="1" dirty="0" smtClean="0"/>
          </a:p>
          <a:p>
            <a:endParaRPr lang="ru-RU" dirty="0"/>
          </a:p>
        </p:txBody>
      </p:sp>
    </p:spTree>
    <p:extLst>
      <p:ext uri="{BB962C8B-B14F-4D97-AF65-F5344CB8AC3E}">
        <p14:creationId xmlns:p14="http://schemas.microsoft.com/office/powerpoint/2010/main" val="620442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dirty="0"/>
              <a:t>R</a:t>
            </a:r>
            <a:r>
              <a:rPr lang="en-US" dirty="0" smtClean="0"/>
              <a:t>isks of the digital space for the effective development and education of children</a:t>
            </a:r>
            <a:endParaRPr lang="ru-RU" dirty="0"/>
          </a:p>
        </p:txBody>
      </p:sp>
      <p:sp>
        <p:nvSpPr>
          <p:cNvPr id="6" name="Объект 5"/>
          <p:cNvSpPr>
            <a:spLocks noGrp="1"/>
          </p:cNvSpPr>
          <p:nvPr>
            <p:ph idx="1"/>
          </p:nvPr>
        </p:nvSpPr>
        <p:spPr>
          <a:xfrm>
            <a:off x="148281" y="1825625"/>
            <a:ext cx="11205519" cy="4351338"/>
          </a:xfrm>
        </p:spPr>
        <p:txBody>
          <a:bodyPr>
            <a:normAutofit lnSpcReduction="10000"/>
          </a:bodyPr>
          <a:lstStyle/>
          <a:p>
            <a:r>
              <a:rPr lang="en-US" dirty="0" smtClean="0"/>
              <a:t>The conventionality of the digital space with the availability of a large amount of information and contacts can lead to an imbalance of interests and needs, both real and virtual</a:t>
            </a:r>
          </a:p>
          <a:p>
            <a:r>
              <a:rPr lang="en-US" dirty="0" smtClean="0"/>
              <a:t>The algorithm of communication "on demand" differs from the real skills of interaction and building constructive relationships - it does not require the development of emotional intelligence, for example</a:t>
            </a:r>
          </a:p>
          <a:p>
            <a:r>
              <a:rPr lang="en-US" dirty="0" smtClean="0"/>
              <a:t>Risks of manipulative influence of the content of social networks and forums</a:t>
            </a:r>
          </a:p>
          <a:p>
            <a:r>
              <a:rPr lang="en-US" dirty="0" smtClean="0"/>
              <a:t>Dependence on "likes</a:t>
            </a:r>
            <a:r>
              <a:rPr lang="en-US" dirty="0" smtClean="0"/>
              <a:t>"</a:t>
            </a:r>
            <a:r>
              <a:rPr lang="en-US" dirty="0" smtClean="0"/>
              <a:t> - thanks to the digital space, the need for social recognition characteristic of puberty gets a wide audience and even "monetization", a powerful magnet and a stress factor at the same time</a:t>
            </a:r>
            <a:endParaRPr lang="ru-RU" dirty="0"/>
          </a:p>
        </p:txBody>
      </p:sp>
    </p:spTree>
    <p:extLst>
      <p:ext uri="{BB962C8B-B14F-4D97-AF65-F5344CB8AC3E}">
        <p14:creationId xmlns:p14="http://schemas.microsoft.com/office/powerpoint/2010/main" val="231285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46983"/>
          </a:xfrm>
        </p:spPr>
        <p:txBody>
          <a:bodyPr>
            <a:normAutofit/>
          </a:bodyPr>
          <a:lstStyle/>
          <a:p>
            <a:pPr algn="ctr"/>
            <a:r>
              <a:rPr lang="en-US" b="1" dirty="0" smtClean="0"/>
              <a:t>Overcoming risks</a:t>
            </a:r>
            <a:r>
              <a:rPr lang="en-US" b="1" dirty="0" smtClean="0"/>
              <a:t> of the digital space </a:t>
            </a:r>
            <a:endParaRPr lang="ru-RU" b="1" dirty="0"/>
          </a:p>
        </p:txBody>
      </p:sp>
      <p:sp>
        <p:nvSpPr>
          <p:cNvPr id="3" name="Объект 2"/>
          <p:cNvSpPr>
            <a:spLocks noGrp="1"/>
          </p:cNvSpPr>
          <p:nvPr>
            <p:ph idx="1"/>
          </p:nvPr>
        </p:nvSpPr>
        <p:spPr>
          <a:xfrm>
            <a:off x="838200" y="1408671"/>
            <a:ext cx="5982730" cy="4768292"/>
          </a:xfrm>
        </p:spPr>
        <p:txBody>
          <a:bodyPr>
            <a:noAutofit/>
          </a:bodyPr>
          <a:lstStyle/>
          <a:p>
            <a:r>
              <a:rPr lang="en-US" sz="3600" dirty="0" smtClean="0"/>
              <a:t>We are interested in the formation of critical thinking, the development of reasonable reflection aimed at understanding oneself, one's own system of values, relations with the world, without which the results of the primary message of DYOR are of little value.</a:t>
            </a:r>
            <a:endParaRPr lang="ru-RU" sz="3600" dirty="0"/>
          </a:p>
        </p:txBody>
      </p:sp>
      <p:pic>
        <p:nvPicPr>
          <p:cNvPr id="4" name="Рисунок 3"/>
          <p:cNvPicPr>
            <a:picLocks noChangeAspect="1"/>
          </p:cNvPicPr>
          <p:nvPr/>
        </p:nvPicPr>
        <p:blipFill>
          <a:blip r:embed="rId2"/>
          <a:stretch>
            <a:fillRect/>
          </a:stretch>
        </p:blipFill>
        <p:spPr>
          <a:xfrm>
            <a:off x="7331674" y="3006810"/>
            <a:ext cx="4349579" cy="3262184"/>
          </a:xfrm>
          <a:prstGeom prst="rect">
            <a:avLst/>
          </a:prstGeom>
        </p:spPr>
      </p:pic>
    </p:spTree>
    <p:extLst>
      <p:ext uri="{BB962C8B-B14F-4D97-AF65-F5344CB8AC3E}">
        <p14:creationId xmlns:p14="http://schemas.microsoft.com/office/powerpoint/2010/main" val="64611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en-US" dirty="0" smtClean="0"/>
              <a:t>Pedagogical practices of philosophy for children: goals and objectives</a:t>
            </a:r>
            <a:endParaRPr lang="ru-RU" dirty="0"/>
          </a:p>
        </p:txBody>
      </p:sp>
      <p:sp>
        <p:nvSpPr>
          <p:cNvPr id="6" name="Объект 5"/>
          <p:cNvSpPr>
            <a:spLocks noGrp="1"/>
          </p:cNvSpPr>
          <p:nvPr>
            <p:ph sz="half" idx="2"/>
          </p:nvPr>
        </p:nvSpPr>
        <p:spPr>
          <a:xfrm>
            <a:off x="5684108" y="1825625"/>
            <a:ext cx="5669692" cy="4351338"/>
          </a:xfrm>
        </p:spPr>
        <p:txBody>
          <a:bodyPr>
            <a:normAutofit fontScale="92500" lnSpcReduction="10000"/>
          </a:bodyPr>
          <a:lstStyle/>
          <a:p>
            <a:r>
              <a:rPr lang="en-US" dirty="0" smtClean="0"/>
              <a:t>Philosophy with children is one of the most intensively developing branches of modern philosophy and pedagogical practice, there are centers of "Philosophy for Children" in more than 50 countries.</a:t>
            </a:r>
          </a:p>
          <a:p>
            <a:r>
              <a:rPr lang="en-US" dirty="0" smtClean="0"/>
              <a:t>In Russia, the philosophical Faculty of Moscow State University has become the scientific and methodological center of this problem, where conferences, seminars, and Olympiads on philosophy for schoolchildren are held.</a:t>
            </a:r>
            <a:endParaRPr lang="ru-RU" dirty="0"/>
          </a:p>
        </p:txBody>
      </p:sp>
      <p:pic>
        <p:nvPicPr>
          <p:cNvPr id="12" name="Объект 11"/>
          <p:cNvPicPr>
            <a:picLocks noGrp="1" noChangeAspect="1"/>
          </p:cNvPicPr>
          <p:nvPr>
            <p:ph sz="half" idx="1"/>
          </p:nvPr>
        </p:nvPicPr>
        <p:blipFill>
          <a:blip r:embed="rId2"/>
          <a:stretch>
            <a:fillRect/>
          </a:stretch>
        </p:blipFill>
        <p:spPr>
          <a:xfrm>
            <a:off x="536640" y="1690688"/>
            <a:ext cx="4351338" cy="4351338"/>
          </a:xfrm>
          <a:prstGeom prst="rect">
            <a:avLst/>
          </a:prstGeom>
        </p:spPr>
      </p:pic>
    </p:spTree>
    <p:extLst>
      <p:ext uri="{BB962C8B-B14F-4D97-AF65-F5344CB8AC3E}">
        <p14:creationId xmlns:p14="http://schemas.microsoft.com/office/powerpoint/2010/main" val="2142725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0702" y="70966"/>
            <a:ext cx="9514703" cy="1037194"/>
          </a:xfrm>
        </p:spPr>
        <p:txBody>
          <a:bodyPr>
            <a:normAutofit fontScale="90000"/>
          </a:bodyPr>
          <a:lstStyle/>
          <a:p>
            <a:r>
              <a:rPr lang="en-US" dirty="0" smtClean="0"/>
              <a:t>Principles of the author's philosophical methodology for children (</a:t>
            </a:r>
            <a:r>
              <a:rPr lang="en-US" dirty="0" err="1" smtClean="0"/>
              <a:t>L.Retyunskikh</a:t>
            </a:r>
            <a:r>
              <a:rPr lang="en-US" dirty="0" smtClean="0"/>
              <a:t>)</a:t>
            </a:r>
            <a:endParaRPr lang="ru-RU" dirty="0"/>
          </a:p>
        </p:txBody>
      </p:sp>
      <p:sp>
        <p:nvSpPr>
          <p:cNvPr id="3" name="Объект 2"/>
          <p:cNvSpPr>
            <a:spLocks noGrp="1"/>
          </p:cNvSpPr>
          <p:nvPr>
            <p:ph sz="half" idx="1"/>
          </p:nvPr>
        </p:nvSpPr>
        <p:spPr>
          <a:xfrm>
            <a:off x="74140" y="1367481"/>
            <a:ext cx="7537621" cy="5305168"/>
          </a:xfrm>
        </p:spPr>
        <p:txBody>
          <a:bodyPr>
            <a:normAutofit fontScale="85000" lnSpcReduction="20000"/>
          </a:bodyPr>
          <a:lstStyle/>
          <a:p>
            <a:r>
              <a:rPr lang="en-US" dirty="0" smtClean="0"/>
              <a:t>Preservation and development of a child's natural curiosity</a:t>
            </a:r>
          </a:p>
          <a:p>
            <a:r>
              <a:rPr lang="en-US" dirty="0" smtClean="0"/>
              <a:t>The principle of </a:t>
            </a:r>
            <a:r>
              <a:rPr lang="en-US" dirty="0" err="1" smtClean="0"/>
              <a:t>dialogics</a:t>
            </a:r>
            <a:r>
              <a:rPr lang="en-US" dirty="0" smtClean="0"/>
              <a:t> is based on the </a:t>
            </a:r>
            <a:r>
              <a:rPr lang="en-US" dirty="0" err="1" smtClean="0"/>
              <a:t>Maieutics</a:t>
            </a:r>
            <a:r>
              <a:rPr lang="en-US" dirty="0" smtClean="0"/>
              <a:t> (Socrates' method) and involves the activation of the thought process, its stimulation with the help of a specially organized conversation. Philosophical conversation is based on the principle of equality of interlocutors (teacher-student)</a:t>
            </a:r>
          </a:p>
          <a:p>
            <a:r>
              <a:rPr lang="en-US" dirty="0" smtClean="0"/>
              <a:t>Linguistic and communication effect of open dialogue-discussion</a:t>
            </a:r>
          </a:p>
          <a:p>
            <a:r>
              <a:rPr lang="en-US" dirty="0" smtClean="0"/>
              <a:t>Activity and independent position of the participants (the child is the subject of decision–making based on his own conclusions)</a:t>
            </a:r>
          </a:p>
          <a:p>
            <a:r>
              <a:rPr lang="en-US" dirty="0" smtClean="0"/>
              <a:t>The principle of creative problem solving is implemented through the methodology of constructing educational tasks, the performance of which requires not a demonstration of erudition, but independent analysis, own understanding of the problem</a:t>
            </a:r>
            <a:endParaRPr lang="ru-RU" dirty="0"/>
          </a:p>
        </p:txBody>
      </p:sp>
      <p:pic>
        <p:nvPicPr>
          <p:cNvPr id="5" name="Объект 4"/>
          <p:cNvPicPr>
            <a:picLocks noGrp="1" noChangeAspect="1"/>
          </p:cNvPicPr>
          <p:nvPr>
            <p:ph sz="half" idx="2"/>
          </p:nvPr>
        </p:nvPicPr>
        <p:blipFill>
          <a:blip r:embed="rId2"/>
          <a:stretch>
            <a:fillRect/>
          </a:stretch>
        </p:blipFill>
        <p:spPr>
          <a:xfrm>
            <a:off x="7611761" y="2446639"/>
            <a:ext cx="4348421" cy="3854868"/>
          </a:xfrm>
          <a:prstGeom prst="rect">
            <a:avLst/>
          </a:prstGeom>
        </p:spPr>
      </p:pic>
      <p:pic>
        <p:nvPicPr>
          <p:cNvPr id="9" name="Рисунок 8"/>
          <p:cNvPicPr>
            <a:picLocks noChangeAspect="1"/>
          </p:cNvPicPr>
          <p:nvPr/>
        </p:nvPicPr>
        <p:blipFill rotWithShape="1">
          <a:blip r:embed="rId3"/>
          <a:srcRect l="14590" t="16978" b="2392"/>
          <a:stretch/>
        </p:blipFill>
        <p:spPr>
          <a:xfrm>
            <a:off x="9999568" y="230830"/>
            <a:ext cx="1960614" cy="1754659"/>
          </a:xfrm>
          <a:prstGeom prst="rect">
            <a:avLst/>
          </a:prstGeom>
        </p:spPr>
      </p:pic>
    </p:spTree>
    <p:extLst>
      <p:ext uri="{BB962C8B-B14F-4D97-AF65-F5344CB8AC3E}">
        <p14:creationId xmlns:p14="http://schemas.microsoft.com/office/powerpoint/2010/main" val="887090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806" y="365126"/>
            <a:ext cx="11977815" cy="252712"/>
          </a:xfrm>
        </p:spPr>
        <p:txBody>
          <a:bodyPr>
            <a:noAutofit/>
          </a:bodyPr>
          <a:lstStyle/>
          <a:p>
            <a:r>
              <a:rPr lang="en-US" sz="2400" dirty="0" smtClean="0"/>
              <a:t>The report is illustrated with an article from the children's philosophical newspaper "Owl</a:t>
            </a:r>
            <a:r>
              <a:rPr lang="en-US" sz="2400" dirty="0" smtClean="0"/>
              <a:t>" </a:t>
            </a:r>
            <a:r>
              <a:rPr lang="en-US" sz="2000" dirty="0" smtClean="0"/>
              <a:t>No.84 </a:t>
            </a:r>
            <a:endParaRPr lang="ru-RU" sz="2000" dirty="0"/>
          </a:p>
        </p:txBody>
      </p:sp>
      <p:sp>
        <p:nvSpPr>
          <p:cNvPr id="3" name="Объект 2"/>
          <p:cNvSpPr>
            <a:spLocks noGrp="1"/>
          </p:cNvSpPr>
          <p:nvPr>
            <p:ph sz="half" idx="1"/>
          </p:nvPr>
        </p:nvSpPr>
        <p:spPr>
          <a:xfrm>
            <a:off x="131805" y="1367482"/>
            <a:ext cx="11977816" cy="5387545"/>
          </a:xfrm>
        </p:spPr>
        <p:txBody>
          <a:bodyPr>
            <a:noAutofit/>
          </a:bodyPr>
          <a:lstStyle/>
          <a:p>
            <a:pPr marL="0" indent="0">
              <a:buNone/>
            </a:pPr>
            <a:r>
              <a:rPr lang="en-US" sz="2200" dirty="0" smtClean="0"/>
              <a:t>The autumn theme camp in the "</a:t>
            </a:r>
            <a:r>
              <a:rPr lang="en-US" sz="2200" dirty="0" err="1" smtClean="0"/>
              <a:t>Beryozovaya</a:t>
            </a:r>
            <a:r>
              <a:rPr lang="en-US" sz="2200" dirty="0" smtClean="0"/>
              <a:t> </a:t>
            </a:r>
            <a:r>
              <a:rPr lang="en-US" sz="2200" dirty="0" err="1" smtClean="0"/>
              <a:t>roscha</a:t>
            </a:r>
            <a:r>
              <a:rPr lang="en-US" sz="2200" dirty="0" smtClean="0"/>
              <a:t>" was dedicated to communication. On the final day of the "Contacts and Conflicts" class, we looked into the reasons for successful and unsuccessful communication: we talked about etiquette and its differences in different cultures, about understanding and interest during communication. It was very interesting to give examples of conflicts and look for ways to solve them. All the guys agreed that it is better to avoid conflicts and quarrels, but it does not always work out. That is why we decided to make a universal set of special means of emergency assistance to the participants of the conflict.</a:t>
            </a:r>
          </a:p>
          <a:p>
            <a:pPr marL="0" indent="0" algn="ctr">
              <a:buNone/>
            </a:pPr>
            <a:r>
              <a:rPr lang="en-US" sz="2200" i="1" dirty="0" smtClean="0"/>
              <a:t>FIRST AID KIT FOR CONFLICT PREVENTION</a:t>
            </a:r>
          </a:p>
          <a:p>
            <a:pPr marL="0" indent="0">
              <a:buNone/>
            </a:pPr>
            <a:r>
              <a:rPr lang="ru-RU" sz="2200" i="1" dirty="0" smtClean="0"/>
              <a:t>*  </a:t>
            </a:r>
            <a:r>
              <a:rPr lang="en-US" sz="2200" i="1" dirty="0" smtClean="0"/>
              <a:t>Soothing spray</a:t>
            </a:r>
            <a:r>
              <a:rPr lang="ru-RU" sz="2200" i="1" dirty="0" smtClean="0"/>
              <a:t>  *  </a:t>
            </a:r>
            <a:r>
              <a:rPr lang="en-US" sz="2200" i="1" dirty="0" smtClean="0"/>
              <a:t>Scissors for </a:t>
            </a:r>
            <a:r>
              <a:rPr lang="ru-RU" sz="2200" i="1" dirty="0" smtClean="0"/>
              <a:t>«</a:t>
            </a:r>
            <a:r>
              <a:rPr lang="en-US" sz="2200" i="1" dirty="0" smtClean="0"/>
              <a:t>cutting off bad thoughts</a:t>
            </a:r>
            <a:r>
              <a:rPr lang="ru-RU" sz="2200" i="1" dirty="0" smtClean="0"/>
              <a:t>»</a:t>
            </a:r>
            <a:r>
              <a:rPr lang="ru-RU" sz="2200" i="1" dirty="0"/>
              <a:t> </a:t>
            </a:r>
            <a:r>
              <a:rPr lang="ru-RU" sz="2200" i="1" dirty="0" smtClean="0"/>
              <a:t> *  </a:t>
            </a:r>
            <a:r>
              <a:rPr lang="en-US" sz="2200" i="1" dirty="0" smtClean="0"/>
              <a:t>Lotion to </a:t>
            </a:r>
            <a:r>
              <a:rPr lang="ru-RU" sz="2200" i="1" dirty="0" smtClean="0"/>
              <a:t>«</a:t>
            </a:r>
            <a:r>
              <a:rPr lang="en-US" sz="2200" i="1" dirty="0" smtClean="0"/>
              <a:t>disinfect bad memories</a:t>
            </a:r>
            <a:r>
              <a:rPr lang="ru-RU" sz="2200" i="1" dirty="0" smtClean="0"/>
              <a:t>»  *</a:t>
            </a:r>
            <a:endParaRPr lang="en-US" sz="2200" i="1" dirty="0" smtClean="0"/>
          </a:p>
          <a:p>
            <a:pPr marL="0" indent="0">
              <a:buNone/>
            </a:pPr>
            <a:r>
              <a:rPr lang="ru-RU" sz="2200" i="1" dirty="0" smtClean="0"/>
              <a:t>*  </a:t>
            </a:r>
            <a:r>
              <a:rPr lang="en-US" sz="2200" i="1" dirty="0" smtClean="0"/>
              <a:t>Warming tea of mutual understanding</a:t>
            </a:r>
            <a:r>
              <a:rPr lang="ru-RU" sz="2200" i="1" dirty="0" smtClean="0"/>
              <a:t>  *  </a:t>
            </a:r>
            <a:r>
              <a:rPr lang="en-US" sz="2200" i="1" dirty="0" smtClean="0"/>
              <a:t>Positive Vitamins</a:t>
            </a:r>
            <a:r>
              <a:rPr lang="ru-RU" sz="2200" i="1" dirty="0" smtClean="0"/>
              <a:t>  *  «</a:t>
            </a:r>
            <a:r>
              <a:rPr lang="en-US" sz="2200" i="1" dirty="0" smtClean="0"/>
              <a:t>Mutual disposition</a:t>
            </a:r>
            <a:r>
              <a:rPr lang="ru-RU" sz="2200" i="1" dirty="0" smtClean="0"/>
              <a:t>»</a:t>
            </a:r>
            <a:r>
              <a:rPr lang="en-US" sz="2200" i="1" dirty="0" smtClean="0"/>
              <a:t> pills</a:t>
            </a:r>
            <a:r>
              <a:rPr lang="ru-RU" sz="2200" i="1" dirty="0" smtClean="0"/>
              <a:t>  *</a:t>
            </a:r>
            <a:endParaRPr lang="en-US" sz="2200" i="1" dirty="0" smtClean="0"/>
          </a:p>
          <a:p>
            <a:pPr marL="0" indent="0">
              <a:buNone/>
            </a:pPr>
            <a:r>
              <a:rPr lang="ru-RU" sz="2200" i="1" dirty="0" smtClean="0"/>
              <a:t>*  </a:t>
            </a:r>
            <a:r>
              <a:rPr lang="en-US" sz="2200" i="1" dirty="0" smtClean="0"/>
              <a:t>Injection of sleeping pills </a:t>
            </a:r>
            <a:r>
              <a:rPr lang="ru-RU" sz="2200" i="1" dirty="0" smtClean="0"/>
              <a:t>«</a:t>
            </a:r>
            <a:r>
              <a:rPr lang="en-US" sz="2200" i="1" dirty="0" smtClean="0"/>
              <a:t>Tomorrow is another day</a:t>
            </a:r>
            <a:r>
              <a:rPr lang="ru-RU" sz="2200" i="1" dirty="0" smtClean="0"/>
              <a:t>»</a:t>
            </a:r>
            <a:r>
              <a:rPr lang="ru-RU" sz="2200" i="1" dirty="0"/>
              <a:t> </a:t>
            </a:r>
            <a:r>
              <a:rPr lang="ru-RU" sz="2200" i="1" dirty="0" smtClean="0"/>
              <a:t> *</a:t>
            </a:r>
            <a:endParaRPr lang="en-US" sz="2200" i="1" dirty="0" smtClean="0"/>
          </a:p>
          <a:p>
            <a:pPr marL="0" indent="0">
              <a:buNone/>
            </a:pPr>
            <a:r>
              <a:rPr lang="en-US" sz="2200" dirty="0" smtClean="0"/>
              <a:t>Of course, you realized that you can't buy such drugs in a pharmacy. However, they can tell you how to extinguish the conflict. At the end of the lesson, we played a super-conflict and applied almost all the medications. And as a result, we had great fun! It's just that humor and fun glue the company together better than any Band-Aid.</a:t>
            </a:r>
            <a:endParaRPr lang="ru-RU" sz="2200" dirty="0"/>
          </a:p>
        </p:txBody>
      </p:sp>
      <p:sp>
        <p:nvSpPr>
          <p:cNvPr id="4" name="Объект 3"/>
          <p:cNvSpPr>
            <a:spLocks noGrp="1"/>
          </p:cNvSpPr>
          <p:nvPr>
            <p:ph sz="half" idx="2"/>
          </p:nvPr>
        </p:nvSpPr>
        <p:spPr>
          <a:xfrm>
            <a:off x="1828801" y="807308"/>
            <a:ext cx="10107828" cy="370704"/>
          </a:xfrm>
        </p:spPr>
        <p:txBody>
          <a:bodyPr>
            <a:normAutofit fontScale="85000" lnSpcReduction="20000"/>
          </a:bodyPr>
          <a:lstStyle/>
          <a:p>
            <a:pPr marL="0" indent="0" algn="ctr">
              <a:buNone/>
            </a:pPr>
            <a:r>
              <a:rPr lang="ru-RU" b="1" i="1" dirty="0" smtClean="0"/>
              <a:t>«</a:t>
            </a:r>
            <a:r>
              <a:rPr lang="en-US" b="1" i="1" dirty="0" smtClean="0"/>
              <a:t>HOW TO HELP COMMUNICATION?</a:t>
            </a:r>
            <a:r>
              <a:rPr lang="ru-RU" b="1" i="1" dirty="0" smtClean="0"/>
              <a:t>»</a:t>
            </a:r>
            <a:r>
              <a:rPr lang="en-US" b="1" i="1" dirty="0" smtClean="0"/>
              <a:t>                   </a:t>
            </a:r>
            <a:r>
              <a:rPr lang="ru-RU" b="1" i="1" dirty="0" smtClean="0"/>
              <a:t>                 </a:t>
            </a:r>
            <a:r>
              <a:rPr lang="en-US" b="1" i="1" dirty="0" smtClean="0"/>
              <a:t>  </a:t>
            </a:r>
            <a:r>
              <a:rPr lang="en-US" sz="2200" dirty="0" err="1" smtClean="0"/>
              <a:t>Vasilyeva</a:t>
            </a:r>
            <a:r>
              <a:rPr lang="en-US" sz="2200" dirty="0" smtClean="0"/>
              <a:t> Olga, 11 years old</a:t>
            </a:r>
            <a:endParaRPr lang="ru-RU" sz="2200" dirty="0"/>
          </a:p>
        </p:txBody>
      </p:sp>
    </p:spTree>
    <p:extLst>
      <p:ext uri="{BB962C8B-B14F-4D97-AF65-F5344CB8AC3E}">
        <p14:creationId xmlns:p14="http://schemas.microsoft.com/office/powerpoint/2010/main" val="356920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24561"/>
          </a:xfrm>
        </p:spPr>
        <p:txBody>
          <a:bodyPr>
            <a:normAutofit fontScale="90000"/>
          </a:bodyPr>
          <a:lstStyle/>
          <a:p>
            <a:pPr algn="ctr"/>
            <a:r>
              <a:rPr lang="en-US" dirty="0" smtClean="0"/>
              <a:t>"Why does the child philosophize?"</a:t>
            </a:r>
            <a:endParaRPr lang="ru-RU" dirty="0"/>
          </a:p>
        </p:txBody>
      </p:sp>
      <p:sp>
        <p:nvSpPr>
          <p:cNvPr id="3" name="Объект 2"/>
          <p:cNvSpPr>
            <a:spLocks noGrp="1"/>
          </p:cNvSpPr>
          <p:nvPr>
            <p:ph sz="half" idx="1"/>
          </p:nvPr>
        </p:nvSpPr>
        <p:spPr>
          <a:xfrm>
            <a:off x="739346" y="1458097"/>
            <a:ext cx="7193692" cy="5213137"/>
          </a:xfrm>
        </p:spPr>
        <p:txBody>
          <a:bodyPr>
            <a:normAutofit fontScale="92500" lnSpcReduction="10000"/>
          </a:bodyPr>
          <a:lstStyle/>
          <a:p>
            <a:r>
              <a:rPr lang="en-US" dirty="0" smtClean="0"/>
              <a:t>Cognition as the essence of the world of Childhood and the world of Philosophy is combined in the child in the form of initial interest – curiosity – a semantic coincidence of interest in the world and interest in oneself, when philosophizing becomes possible.</a:t>
            </a:r>
          </a:p>
          <a:p>
            <a:r>
              <a:rPr lang="en-US" dirty="0" smtClean="0"/>
              <a:t>It is vital for a child to explain the world to himself so that it is clear and convenient to be in it. Since this is his own discovery, it dispenses with resentments, </a:t>
            </a:r>
            <a:r>
              <a:rPr lang="en-US" dirty="0" smtClean="0"/>
              <a:t>internal and external </a:t>
            </a:r>
            <a:r>
              <a:rPr lang="en-US" dirty="0" smtClean="0"/>
              <a:t>conflicts. </a:t>
            </a:r>
          </a:p>
          <a:p>
            <a:r>
              <a:rPr lang="en-US" dirty="0" smtClean="0"/>
              <a:t>The environment of open and confidential discussion implemented by the method of philosophizing creates the adoption of a style of constructive interaction with others and the information environment.</a:t>
            </a:r>
            <a:endParaRPr lang="ru-RU" dirty="0"/>
          </a:p>
        </p:txBody>
      </p:sp>
      <p:pic>
        <p:nvPicPr>
          <p:cNvPr id="5" name="Объект 4"/>
          <p:cNvPicPr>
            <a:picLocks noGrp="1" noChangeAspect="1"/>
          </p:cNvPicPr>
          <p:nvPr>
            <p:ph sz="half" idx="2"/>
          </p:nvPr>
        </p:nvPicPr>
        <p:blipFill>
          <a:blip r:embed="rId2"/>
          <a:stretch>
            <a:fillRect/>
          </a:stretch>
        </p:blipFill>
        <p:spPr>
          <a:xfrm>
            <a:off x="8379511" y="2161769"/>
            <a:ext cx="3507690" cy="3707253"/>
          </a:xfrm>
          <a:prstGeom prst="rect">
            <a:avLst/>
          </a:prstGeom>
        </p:spPr>
      </p:pic>
    </p:spTree>
    <p:extLst>
      <p:ext uri="{BB962C8B-B14F-4D97-AF65-F5344CB8AC3E}">
        <p14:creationId xmlns:p14="http://schemas.microsoft.com/office/powerpoint/2010/main" val="25989880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884</Words>
  <Application>Microsoft Office PowerPoint</Application>
  <PresentationFormat>Широкоэкранный</PresentationFormat>
  <Paragraphs>37</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Calibri Light</vt:lpstr>
      <vt:lpstr>Тема Office</vt:lpstr>
      <vt:lpstr>«Do your own research»  and experience of children's philosophizing </vt:lpstr>
      <vt:lpstr>The author presented the expression "Do your own research" as an opportunity for independent search and selection. Search algorithms are based on search bar keywords and user query history. Because of that users can «fall into the rabbit hole» of misinformation. As the result DYOR has transformed into an ironic Internet meme.</vt:lpstr>
      <vt:lpstr>Risks of the digital space for the effective development and education of children</vt:lpstr>
      <vt:lpstr>Overcoming risks of the digital space </vt:lpstr>
      <vt:lpstr>Pedagogical practices of philosophy for children: goals and objectives</vt:lpstr>
      <vt:lpstr>Principles of the author's philosophical methodology for children (L.Retyunskikh)</vt:lpstr>
      <vt:lpstr>The report is illustrated with an article from the children's philosophical newspaper "Owl" No.84 </vt:lpstr>
      <vt:lpstr>"Why does the child philosophize?"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your own research»  and experience of children's philosophizing</dc:title>
  <dc:creator>Wolf</dc:creator>
  <cp:lastModifiedBy>Wolf</cp:lastModifiedBy>
  <cp:revision>20</cp:revision>
  <dcterms:created xsi:type="dcterms:W3CDTF">2022-05-10T09:41:53Z</dcterms:created>
  <dcterms:modified xsi:type="dcterms:W3CDTF">2022-05-10T14:36:07Z</dcterms:modified>
</cp:coreProperties>
</file>