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87" r:id="rId4"/>
    <p:sldId id="288" r:id="rId5"/>
    <p:sldId id="278" r:id="rId6"/>
    <p:sldId id="289" r:id="rId7"/>
    <p:sldId id="290" r:id="rId8"/>
    <p:sldId id="285" r:id="rId9"/>
    <p:sldId id="286" r:id="rId10"/>
    <p:sldId id="266" r:id="rId11"/>
    <p:sldId id="267" r:id="rId12"/>
    <p:sldId id="268" r:id="rId13"/>
    <p:sldId id="270" r:id="rId14"/>
    <p:sldId id="271" r:id="rId15"/>
    <p:sldId id="291" r:id="rId16"/>
    <p:sldId id="283" r:id="rId17"/>
    <p:sldId id="292" r:id="rId18"/>
    <p:sldId id="293" r:id="rId19"/>
    <p:sldId id="294" r:id="rId20"/>
    <p:sldId id="262" r:id="rId21"/>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707" autoAdjust="0"/>
    <p:restoredTop sz="94544" autoAdjust="0"/>
  </p:normalViewPr>
  <p:slideViewPr>
    <p:cSldViewPr>
      <p:cViewPr varScale="1">
        <p:scale>
          <a:sx n="109" d="100"/>
          <a:sy n="109" d="100"/>
        </p:scale>
        <p:origin x="80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E07D2D-66EC-E34B-884D-584CC1D14B07}" type="datetimeFigureOut">
              <a:rPr lang="ru-RU" smtClean="0"/>
              <a:t>22.05.2023</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9100CF-13AC-7E4B-BD37-036E9E993ECA}" type="slidenum">
              <a:rPr lang="ru-RU" smtClean="0"/>
              <a:t>‹#›</a:t>
            </a:fld>
            <a:endParaRPr lang="ru-RU"/>
          </a:p>
        </p:txBody>
      </p:sp>
    </p:spTree>
    <p:extLst>
      <p:ext uri="{BB962C8B-B14F-4D97-AF65-F5344CB8AC3E}">
        <p14:creationId xmlns:p14="http://schemas.microsoft.com/office/powerpoint/2010/main" val="4078006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79100CF-13AC-7E4B-BD37-036E9E993ECA}" type="slidenum">
              <a:rPr lang="ru-RU" smtClean="0"/>
              <a:t>2</a:t>
            </a:fld>
            <a:endParaRPr lang="ru-RU"/>
          </a:p>
        </p:txBody>
      </p:sp>
    </p:spTree>
    <p:extLst>
      <p:ext uri="{BB962C8B-B14F-4D97-AF65-F5344CB8AC3E}">
        <p14:creationId xmlns:p14="http://schemas.microsoft.com/office/powerpoint/2010/main" val="3083266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Rectangle 4">
            <a:extLst>
              <a:ext uri="{FF2B5EF4-FFF2-40B4-BE49-F238E27FC236}">
                <a16:creationId xmlns:a16="http://schemas.microsoft.com/office/drawing/2014/main" id="{DD96DD73-112B-A8DD-010E-DE515256ABEC}"/>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a:extLst>
              <a:ext uri="{FF2B5EF4-FFF2-40B4-BE49-F238E27FC236}">
                <a16:creationId xmlns:a16="http://schemas.microsoft.com/office/drawing/2014/main" id="{8E7BB5FB-7C8F-4DBF-6599-F626706610A4}"/>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a:extLst>
              <a:ext uri="{FF2B5EF4-FFF2-40B4-BE49-F238E27FC236}">
                <a16:creationId xmlns:a16="http://schemas.microsoft.com/office/drawing/2014/main" id="{638E3D33-2F37-4D65-A53C-BCAC4D319667}"/>
              </a:ext>
            </a:extLst>
          </p:cNvPr>
          <p:cNvSpPr>
            <a:spLocks noGrp="1" noChangeArrowheads="1"/>
          </p:cNvSpPr>
          <p:nvPr>
            <p:ph type="sldNum" sz="quarter" idx="12"/>
          </p:nvPr>
        </p:nvSpPr>
        <p:spPr>
          <a:ln/>
        </p:spPr>
        <p:txBody>
          <a:bodyPr/>
          <a:lstStyle>
            <a:lvl1pPr>
              <a:defRPr/>
            </a:lvl1pPr>
          </a:lstStyle>
          <a:p>
            <a:pPr>
              <a:defRPr/>
            </a:pPr>
            <a:fld id="{CC81F4F7-400A-3347-8941-266C332CEC39}" type="slidenum">
              <a:rPr lang="ru-RU" altLang="ru-RU"/>
              <a:pPr>
                <a:defRPr/>
              </a:pPr>
              <a:t>‹#›</a:t>
            </a:fld>
            <a:endParaRPr lang="ru-RU" altLang="ru-RU"/>
          </a:p>
        </p:txBody>
      </p:sp>
    </p:spTree>
    <p:extLst>
      <p:ext uri="{BB962C8B-B14F-4D97-AF65-F5344CB8AC3E}">
        <p14:creationId xmlns:p14="http://schemas.microsoft.com/office/powerpoint/2010/main" val="2200189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3FCEABF3-E8E5-FD7C-B372-762FFAE512A7}"/>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a:extLst>
              <a:ext uri="{FF2B5EF4-FFF2-40B4-BE49-F238E27FC236}">
                <a16:creationId xmlns:a16="http://schemas.microsoft.com/office/drawing/2014/main" id="{84733A3F-238F-DE65-C27A-CD3C5F63EDF2}"/>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a:extLst>
              <a:ext uri="{FF2B5EF4-FFF2-40B4-BE49-F238E27FC236}">
                <a16:creationId xmlns:a16="http://schemas.microsoft.com/office/drawing/2014/main" id="{E7A0B550-EBB8-9854-D598-105FB8F28A62}"/>
              </a:ext>
            </a:extLst>
          </p:cNvPr>
          <p:cNvSpPr>
            <a:spLocks noGrp="1" noChangeArrowheads="1"/>
          </p:cNvSpPr>
          <p:nvPr>
            <p:ph type="sldNum" sz="quarter" idx="12"/>
          </p:nvPr>
        </p:nvSpPr>
        <p:spPr>
          <a:ln/>
        </p:spPr>
        <p:txBody>
          <a:bodyPr/>
          <a:lstStyle>
            <a:lvl1pPr>
              <a:defRPr/>
            </a:lvl1pPr>
          </a:lstStyle>
          <a:p>
            <a:pPr>
              <a:defRPr/>
            </a:pPr>
            <a:fld id="{575D4CC8-E7C2-1F4F-B013-B3D6F0B9AB6E}" type="slidenum">
              <a:rPr lang="ru-RU" altLang="ru-RU"/>
              <a:pPr>
                <a:defRPr/>
              </a:pPr>
              <a:t>‹#›</a:t>
            </a:fld>
            <a:endParaRPr lang="ru-RU" altLang="ru-RU"/>
          </a:p>
        </p:txBody>
      </p:sp>
    </p:spTree>
    <p:extLst>
      <p:ext uri="{BB962C8B-B14F-4D97-AF65-F5344CB8AC3E}">
        <p14:creationId xmlns:p14="http://schemas.microsoft.com/office/powerpoint/2010/main" val="3816562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549AC929-0C14-1852-8C52-3A53267FF668}"/>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a:extLst>
              <a:ext uri="{FF2B5EF4-FFF2-40B4-BE49-F238E27FC236}">
                <a16:creationId xmlns:a16="http://schemas.microsoft.com/office/drawing/2014/main" id="{59C14954-7416-1A6A-2B26-4143CD0FE53A}"/>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a:extLst>
              <a:ext uri="{FF2B5EF4-FFF2-40B4-BE49-F238E27FC236}">
                <a16:creationId xmlns:a16="http://schemas.microsoft.com/office/drawing/2014/main" id="{FEB0A1E5-115A-DC3E-4932-B5839D2F7CE8}"/>
              </a:ext>
            </a:extLst>
          </p:cNvPr>
          <p:cNvSpPr>
            <a:spLocks noGrp="1" noChangeArrowheads="1"/>
          </p:cNvSpPr>
          <p:nvPr>
            <p:ph type="sldNum" sz="quarter" idx="12"/>
          </p:nvPr>
        </p:nvSpPr>
        <p:spPr>
          <a:ln/>
        </p:spPr>
        <p:txBody>
          <a:bodyPr/>
          <a:lstStyle>
            <a:lvl1pPr>
              <a:defRPr/>
            </a:lvl1pPr>
          </a:lstStyle>
          <a:p>
            <a:pPr>
              <a:defRPr/>
            </a:pPr>
            <a:fld id="{3021042D-E78D-2741-88FA-E2DE90046788}" type="slidenum">
              <a:rPr lang="ru-RU" altLang="ru-RU"/>
              <a:pPr>
                <a:defRPr/>
              </a:pPr>
              <a:t>‹#›</a:t>
            </a:fld>
            <a:endParaRPr lang="ru-RU" altLang="ru-RU"/>
          </a:p>
        </p:txBody>
      </p:sp>
    </p:spTree>
    <p:extLst>
      <p:ext uri="{BB962C8B-B14F-4D97-AF65-F5344CB8AC3E}">
        <p14:creationId xmlns:p14="http://schemas.microsoft.com/office/powerpoint/2010/main" val="3485684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4638"/>
            <a:ext cx="8229600" cy="5851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Rectangle 4">
            <a:extLst>
              <a:ext uri="{FF2B5EF4-FFF2-40B4-BE49-F238E27FC236}">
                <a16:creationId xmlns:a16="http://schemas.microsoft.com/office/drawing/2014/main" id="{CE8433B0-4A0B-245F-3806-9E3D2DB6CDB1}"/>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4" name="Rectangle 5">
            <a:extLst>
              <a:ext uri="{FF2B5EF4-FFF2-40B4-BE49-F238E27FC236}">
                <a16:creationId xmlns:a16="http://schemas.microsoft.com/office/drawing/2014/main" id="{D8C44ADE-D9A7-7F02-23B0-E55DAB053B95}"/>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5" name="Rectangle 6">
            <a:extLst>
              <a:ext uri="{FF2B5EF4-FFF2-40B4-BE49-F238E27FC236}">
                <a16:creationId xmlns:a16="http://schemas.microsoft.com/office/drawing/2014/main" id="{8ADC8310-DBE3-8C56-4B4A-3C2450484D90}"/>
              </a:ext>
            </a:extLst>
          </p:cNvPr>
          <p:cNvSpPr>
            <a:spLocks noGrp="1" noChangeArrowheads="1"/>
          </p:cNvSpPr>
          <p:nvPr>
            <p:ph type="sldNum" sz="quarter" idx="12"/>
          </p:nvPr>
        </p:nvSpPr>
        <p:spPr>
          <a:ln/>
        </p:spPr>
        <p:txBody>
          <a:bodyPr/>
          <a:lstStyle>
            <a:lvl1pPr>
              <a:defRPr/>
            </a:lvl1pPr>
          </a:lstStyle>
          <a:p>
            <a:pPr>
              <a:defRPr/>
            </a:pPr>
            <a:fld id="{24168FD1-310F-CA4F-8F94-851F55103F3F}" type="slidenum">
              <a:rPr lang="ru-RU" altLang="ru-RU"/>
              <a:pPr>
                <a:defRPr/>
              </a:pPr>
              <a:t>‹#›</a:t>
            </a:fld>
            <a:endParaRPr lang="ru-RU" altLang="ru-RU"/>
          </a:p>
        </p:txBody>
      </p:sp>
    </p:spTree>
    <p:extLst>
      <p:ext uri="{BB962C8B-B14F-4D97-AF65-F5344CB8AC3E}">
        <p14:creationId xmlns:p14="http://schemas.microsoft.com/office/powerpoint/2010/main" val="1705443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екст 2"/>
          <p:cNvSpPr>
            <a:spLocks noGrp="1"/>
          </p:cNvSpPr>
          <p:nvPr>
            <p:ph type="body" sz="half" idx="1"/>
          </p:nvPr>
        </p:nvSpPr>
        <p:spPr>
          <a:xfrm>
            <a:off x="457200" y="1600200"/>
            <a:ext cx="8229600"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57200" y="3938588"/>
            <a:ext cx="8229600" cy="21875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a:extLst>
              <a:ext uri="{FF2B5EF4-FFF2-40B4-BE49-F238E27FC236}">
                <a16:creationId xmlns:a16="http://schemas.microsoft.com/office/drawing/2014/main" id="{8A11C0B0-7464-4DC6-3EED-E0073182B102}"/>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a:extLst>
              <a:ext uri="{FF2B5EF4-FFF2-40B4-BE49-F238E27FC236}">
                <a16:creationId xmlns:a16="http://schemas.microsoft.com/office/drawing/2014/main" id="{C8B517A3-5461-BA86-E06D-909A0E9CD779}"/>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a:extLst>
              <a:ext uri="{FF2B5EF4-FFF2-40B4-BE49-F238E27FC236}">
                <a16:creationId xmlns:a16="http://schemas.microsoft.com/office/drawing/2014/main" id="{7D659BD1-21AA-7704-A4F6-2A17D7A85BFC}"/>
              </a:ext>
            </a:extLst>
          </p:cNvPr>
          <p:cNvSpPr>
            <a:spLocks noGrp="1" noChangeArrowheads="1"/>
          </p:cNvSpPr>
          <p:nvPr>
            <p:ph type="sldNum" sz="quarter" idx="12"/>
          </p:nvPr>
        </p:nvSpPr>
        <p:spPr>
          <a:ln/>
        </p:spPr>
        <p:txBody>
          <a:bodyPr/>
          <a:lstStyle>
            <a:lvl1pPr>
              <a:defRPr/>
            </a:lvl1pPr>
          </a:lstStyle>
          <a:p>
            <a:pPr>
              <a:defRPr/>
            </a:pPr>
            <a:fld id="{9A447F20-BAE4-5449-A6EC-F459FB644AE8}" type="slidenum">
              <a:rPr lang="ru-RU" altLang="ru-RU"/>
              <a:pPr>
                <a:defRPr/>
              </a:pPr>
              <a:t>‹#›</a:t>
            </a:fld>
            <a:endParaRPr lang="ru-RU" altLang="ru-RU"/>
          </a:p>
        </p:txBody>
      </p:sp>
    </p:spTree>
    <p:extLst>
      <p:ext uri="{BB962C8B-B14F-4D97-AF65-F5344CB8AC3E}">
        <p14:creationId xmlns:p14="http://schemas.microsoft.com/office/powerpoint/2010/main" val="854076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22BD6F7A-FC2D-7528-A361-283C2379D974}"/>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a:extLst>
              <a:ext uri="{FF2B5EF4-FFF2-40B4-BE49-F238E27FC236}">
                <a16:creationId xmlns:a16="http://schemas.microsoft.com/office/drawing/2014/main" id="{359E6089-8CEF-6C8D-1F1D-39D17610532D}"/>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a:extLst>
              <a:ext uri="{FF2B5EF4-FFF2-40B4-BE49-F238E27FC236}">
                <a16:creationId xmlns:a16="http://schemas.microsoft.com/office/drawing/2014/main" id="{79AB057A-8BC1-3407-4000-3943D7B11369}"/>
              </a:ext>
            </a:extLst>
          </p:cNvPr>
          <p:cNvSpPr>
            <a:spLocks noGrp="1" noChangeArrowheads="1"/>
          </p:cNvSpPr>
          <p:nvPr>
            <p:ph type="sldNum" sz="quarter" idx="12"/>
          </p:nvPr>
        </p:nvSpPr>
        <p:spPr>
          <a:ln/>
        </p:spPr>
        <p:txBody>
          <a:bodyPr/>
          <a:lstStyle>
            <a:lvl1pPr>
              <a:defRPr/>
            </a:lvl1pPr>
          </a:lstStyle>
          <a:p>
            <a:pPr>
              <a:defRPr/>
            </a:pPr>
            <a:fld id="{5EAEEF17-4F52-A24B-8CA4-5E800BE09198}" type="slidenum">
              <a:rPr lang="ru-RU" altLang="ru-RU"/>
              <a:pPr>
                <a:defRPr/>
              </a:pPr>
              <a:t>‹#›</a:t>
            </a:fld>
            <a:endParaRPr lang="ru-RU" altLang="ru-RU"/>
          </a:p>
        </p:txBody>
      </p:sp>
    </p:spTree>
    <p:extLst>
      <p:ext uri="{BB962C8B-B14F-4D97-AF65-F5344CB8AC3E}">
        <p14:creationId xmlns:p14="http://schemas.microsoft.com/office/powerpoint/2010/main" val="4201763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a:t>Образец текста</a:t>
            </a:r>
          </a:p>
        </p:txBody>
      </p:sp>
      <p:sp>
        <p:nvSpPr>
          <p:cNvPr id="4" name="Rectangle 4">
            <a:extLst>
              <a:ext uri="{FF2B5EF4-FFF2-40B4-BE49-F238E27FC236}">
                <a16:creationId xmlns:a16="http://schemas.microsoft.com/office/drawing/2014/main" id="{12F89D3A-AE30-3CA0-B260-7E914A967593}"/>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a:extLst>
              <a:ext uri="{FF2B5EF4-FFF2-40B4-BE49-F238E27FC236}">
                <a16:creationId xmlns:a16="http://schemas.microsoft.com/office/drawing/2014/main" id="{17BC5662-BEB2-A743-979C-EDF3D68A60A9}"/>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a:extLst>
              <a:ext uri="{FF2B5EF4-FFF2-40B4-BE49-F238E27FC236}">
                <a16:creationId xmlns:a16="http://schemas.microsoft.com/office/drawing/2014/main" id="{1B408E5B-75D3-2010-7C28-67495D244853}"/>
              </a:ext>
            </a:extLst>
          </p:cNvPr>
          <p:cNvSpPr>
            <a:spLocks noGrp="1" noChangeArrowheads="1"/>
          </p:cNvSpPr>
          <p:nvPr>
            <p:ph type="sldNum" sz="quarter" idx="12"/>
          </p:nvPr>
        </p:nvSpPr>
        <p:spPr>
          <a:ln/>
        </p:spPr>
        <p:txBody>
          <a:bodyPr/>
          <a:lstStyle>
            <a:lvl1pPr>
              <a:defRPr/>
            </a:lvl1pPr>
          </a:lstStyle>
          <a:p>
            <a:pPr>
              <a:defRPr/>
            </a:pPr>
            <a:fld id="{21A9CB77-D749-654A-84DE-CDFD79DB913C}" type="slidenum">
              <a:rPr lang="ru-RU" altLang="ru-RU"/>
              <a:pPr>
                <a:defRPr/>
              </a:pPr>
              <a:t>‹#›</a:t>
            </a:fld>
            <a:endParaRPr lang="ru-RU" altLang="ru-RU"/>
          </a:p>
        </p:txBody>
      </p:sp>
    </p:spTree>
    <p:extLst>
      <p:ext uri="{BB962C8B-B14F-4D97-AF65-F5344CB8AC3E}">
        <p14:creationId xmlns:p14="http://schemas.microsoft.com/office/powerpoint/2010/main" val="4069132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a:extLst>
              <a:ext uri="{FF2B5EF4-FFF2-40B4-BE49-F238E27FC236}">
                <a16:creationId xmlns:a16="http://schemas.microsoft.com/office/drawing/2014/main" id="{499D3D4D-0D51-E745-1BF8-F48A561673B8}"/>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a:extLst>
              <a:ext uri="{FF2B5EF4-FFF2-40B4-BE49-F238E27FC236}">
                <a16:creationId xmlns:a16="http://schemas.microsoft.com/office/drawing/2014/main" id="{F909E8E1-02C0-9C8D-0C8B-9A053C9FF537}"/>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a:extLst>
              <a:ext uri="{FF2B5EF4-FFF2-40B4-BE49-F238E27FC236}">
                <a16:creationId xmlns:a16="http://schemas.microsoft.com/office/drawing/2014/main" id="{3407B8B8-8DCF-8C04-2442-74B8E510FBDF}"/>
              </a:ext>
            </a:extLst>
          </p:cNvPr>
          <p:cNvSpPr>
            <a:spLocks noGrp="1" noChangeArrowheads="1"/>
          </p:cNvSpPr>
          <p:nvPr>
            <p:ph type="sldNum" sz="quarter" idx="12"/>
          </p:nvPr>
        </p:nvSpPr>
        <p:spPr>
          <a:ln/>
        </p:spPr>
        <p:txBody>
          <a:bodyPr/>
          <a:lstStyle>
            <a:lvl1pPr>
              <a:defRPr/>
            </a:lvl1pPr>
          </a:lstStyle>
          <a:p>
            <a:pPr>
              <a:defRPr/>
            </a:pPr>
            <a:fld id="{DC77DED6-E60F-D34F-9AF7-4750270F27B8}" type="slidenum">
              <a:rPr lang="ru-RU" altLang="ru-RU"/>
              <a:pPr>
                <a:defRPr/>
              </a:pPr>
              <a:t>‹#›</a:t>
            </a:fld>
            <a:endParaRPr lang="ru-RU" altLang="ru-RU"/>
          </a:p>
        </p:txBody>
      </p:sp>
    </p:spTree>
    <p:extLst>
      <p:ext uri="{BB962C8B-B14F-4D97-AF65-F5344CB8AC3E}">
        <p14:creationId xmlns:p14="http://schemas.microsoft.com/office/powerpoint/2010/main" val="1994145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a:t>Образец заголовка</a:t>
            </a:r>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a:extLst>
              <a:ext uri="{FF2B5EF4-FFF2-40B4-BE49-F238E27FC236}">
                <a16:creationId xmlns:a16="http://schemas.microsoft.com/office/drawing/2014/main" id="{FCE6E196-2536-B194-A193-4B5694A93022}"/>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8" name="Rectangle 5">
            <a:extLst>
              <a:ext uri="{FF2B5EF4-FFF2-40B4-BE49-F238E27FC236}">
                <a16:creationId xmlns:a16="http://schemas.microsoft.com/office/drawing/2014/main" id="{CE638E3A-2397-85EE-8C05-69006E7FBD74}"/>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9" name="Rectangle 6">
            <a:extLst>
              <a:ext uri="{FF2B5EF4-FFF2-40B4-BE49-F238E27FC236}">
                <a16:creationId xmlns:a16="http://schemas.microsoft.com/office/drawing/2014/main" id="{338AC914-F827-0B65-0A1D-09373F05585F}"/>
              </a:ext>
            </a:extLst>
          </p:cNvPr>
          <p:cNvSpPr>
            <a:spLocks noGrp="1" noChangeArrowheads="1"/>
          </p:cNvSpPr>
          <p:nvPr>
            <p:ph type="sldNum" sz="quarter" idx="12"/>
          </p:nvPr>
        </p:nvSpPr>
        <p:spPr>
          <a:ln/>
        </p:spPr>
        <p:txBody>
          <a:bodyPr/>
          <a:lstStyle>
            <a:lvl1pPr>
              <a:defRPr/>
            </a:lvl1pPr>
          </a:lstStyle>
          <a:p>
            <a:pPr>
              <a:defRPr/>
            </a:pPr>
            <a:fld id="{95C755B6-1E95-894E-964F-D62894B0EF97}" type="slidenum">
              <a:rPr lang="ru-RU" altLang="ru-RU"/>
              <a:pPr>
                <a:defRPr/>
              </a:pPr>
              <a:t>‹#›</a:t>
            </a:fld>
            <a:endParaRPr lang="ru-RU" altLang="ru-RU"/>
          </a:p>
        </p:txBody>
      </p:sp>
    </p:spTree>
    <p:extLst>
      <p:ext uri="{BB962C8B-B14F-4D97-AF65-F5344CB8AC3E}">
        <p14:creationId xmlns:p14="http://schemas.microsoft.com/office/powerpoint/2010/main" val="3874895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a:extLst>
              <a:ext uri="{FF2B5EF4-FFF2-40B4-BE49-F238E27FC236}">
                <a16:creationId xmlns:a16="http://schemas.microsoft.com/office/drawing/2014/main" id="{074475BC-1E19-FD1B-32DF-5911A4154C07}"/>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4" name="Rectangle 5">
            <a:extLst>
              <a:ext uri="{FF2B5EF4-FFF2-40B4-BE49-F238E27FC236}">
                <a16:creationId xmlns:a16="http://schemas.microsoft.com/office/drawing/2014/main" id="{BEF79994-D1B5-A3E4-8181-534C4D56D1B6}"/>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5" name="Rectangle 6">
            <a:extLst>
              <a:ext uri="{FF2B5EF4-FFF2-40B4-BE49-F238E27FC236}">
                <a16:creationId xmlns:a16="http://schemas.microsoft.com/office/drawing/2014/main" id="{E944C092-08D2-1654-FB99-D41C00A39C61}"/>
              </a:ext>
            </a:extLst>
          </p:cNvPr>
          <p:cNvSpPr>
            <a:spLocks noGrp="1" noChangeArrowheads="1"/>
          </p:cNvSpPr>
          <p:nvPr>
            <p:ph type="sldNum" sz="quarter" idx="12"/>
          </p:nvPr>
        </p:nvSpPr>
        <p:spPr>
          <a:ln/>
        </p:spPr>
        <p:txBody>
          <a:bodyPr/>
          <a:lstStyle>
            <a:lvl1pPr>
              <a:defRPr/>
            </a:lvl1pPr>
          </a:lstStyle>
          <a:p>
            <a:pPr>
              <a:defRPr/>
            </a:pPr>
            <a:fld id="{314CB086-EE5B-A544-A4D9-871A5BFA4063}" type="slidenum">
              <a:rPr lang="ru-RU" altLang="ru-RU"/>
              <a:pPr>
                <a:defRPr/>
              </a:pPr>
              <a:t>‹#›</a:t>
            </a:fld>
            <a:endParaRPr lang="ru-RU" altLang="ru-RU"/>
          </a:p>
        </p:txBody>
      </p:sp>
    </p:spTree>
    <p:extLst>
      <p:ext uri="{BB962C8B-B14F-4D97-AF65-F5344CB8AC3E}">
        <p14:creationId xmlns:p14="http://schemas.microsoft.com/office/powerpoint/2010/main" val="1917262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78CCBE1-43BD-EA5C-FEDA-EA46DA2125A6}"/>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3" name="Rectangle 5">
            <a:extLst>
              <a:ext uri="{FF2B5EF4-FFF2-40B4-BE49-F238E27FC236}">
                <a16:creationId xmlns:a16="http://schemas.microsoft.com/office/drawing/2014/main" id="{33B8D7C4-9DBF-EBF1-5163-BF5C6473C2C6}"/>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4" name="Rectangle 6">
            <a:extLst>
              <a:ext uri="{FF2B5EF4-FFF2-40B4-BE49-F238E27FC236}">
                <a16:creationId xmlns:a16="http://schemas.microsoft.com/office/drawing/2014/main" id="{966B878B-74B1-E2C3-F5EF-67267562CBAB}"/>
              </a:ext>
            </a:extLst>
          </p:cNvPr>
          <p:cNvSpPr>
            <a:spLocks noGrp="1" noChangeArrowheads="1"/>
          </p:cNvSpPr>
          <p:nvPr>
            <p:ph type="sldNum" sz="quarter" idx="12"/>
          </p:nvPr>
        </p:nvSpPr>
        <p:spPr>
          <a:ln/>
        </p:spPr>
        <p:txBody>
          <a:bodyPr/>
          <a:lstStyle>
            <a:lvl1pPr>
              <a:defRPr/>
            </a:lvl1pPr>
          </a:lstStyle>
          <a:p>
            <a:pPr>
              <a:defRPr/>
            </a:pPr>
            <a:fld id="{B52F0703-4979-B747-A984-BAB7FECD5C68}" type="slidenum">
              <a:rPr lang="ru-RU" altLang="ru-RU"/>
              <a:pPr>
                <a:defRPr/>
              </a:pPr>
              <a:t>‹#›</a:t>
            </a:fld>
            <a:endParaRPr lang="ru-RU" altLang="ru-RU"/>
          </a:p>
        </p:txBody>
      </p:sp>
    </p:spTree>
    <p:extLst>
      <p:ext uri="{BB962C8B-B14F-4D97-AF65-F5344CB8AC3E}">
        <p14:creationId xmlns:p14="http://schemas.microsoft.com/office/powerpoint/2010/main" val="3148404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Rectangle 4">
            <a:extLst>
              <a:ext uri="{FF2B5EF4-FFF2-40B4-BE49-F238E27FC236}">
                <a16:creationId xmlns:a16="http://schemas.microsoft.com/office/drawing/2014/main" id="{A6B3A172-D576-5EE1-1978-5EF41A4E5A91}"/>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a:extLst>
              <a:ext uri="{FF2B5EF4-FFF2-40B4-BE49-F238E27FC236}">
                <a16:creationId xmlns:a16="http://schemas.microsoft.com/office/drawing/2014/main" id="{43B94031-4794-495A-37FA-42870538A33F}"/>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a:extLst>
              <a:ext uri="{FF2B5EF4-FFF2-40B4-BE49-F238E27FC236}">
                <a16:creationId xmlns:a16="http://schemas.microsoft.com/office/drawing/2014/main" id="{66A95A80-8B9A-C240-756A-27439C14D258}"/>
              </a:ext>
            </a:extLst>
          </p:cNvPr>
          <p:cNvSpPr>
            <a:spLocks noGrp="1" noChangeArrowheads="1"/>
          </p:cNvSpPr>
          <p:nvPr>
            <p:ph type="sldNum" sz="quarter" idx="12"/>
          </p:nvPr>
        </p:nvSpPr>
        <p:spPr>
          <a:ln/>
        </p:spPr>
        <p:txBody>
          <a:bodyPr/>
          <a:lstStyle>
            <a:lvl1pPr>
              <a:defRPr/>
            </a:lvl1pPr>
          </a:lstStyle>
          <a:p>
            <a:pPr>
              <a:defRPr/>
            </a:pPr>
            <a:fld id="{03D0B4E4-750F-DD47-AEA2-67697CFD4D04}" type="slidenum">
              <a:rPr lang="ru-RU" altLang="ru-RU"/>
              <a:pPr>
                <a:defRPr/>
              </a:pPr>
              <a:t>‹#›</a:t>
            </a:fld>
            <a:endParaRPr lang="ru-RU" altLang="ru-RU"/>
          </a:p>
        </p:txBody>
      </p:sp>
    </p:spTree>
    <p:extLst>
      <p:ext uri="{BB962C8B-B14F-4D97-AF65-F5344CB8AC3E}">
        <p14:creationId xmlns:p14="http://schemas.microsoft.com/office/powerpoint/2010/main" val="3234898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3887788" y="987425"/>
            <a:ext cx="4629150" cy="4873625"/>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Rectangle 4">
            <a:extLst>
              <a:ext uri="{FF2B5EF4-FFF2-40B4-BE49-F238E27FC236}">
                <a16:creationId xmlns:a16="http://schemas.microsoft.com/office/drawing/2014/main" id="{D1622FCD-028B-EF20-AD5A-7FF3E38B43A8}"/>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a:extLst>
              <a:ext uri="{FF2B5EF4-FFF2-40B4-BE49-F238E27FC236}">
                <a16:creationId xmlns:a16="http://schemas.microsoft.com/office/drawing/2014/main" id="{489A5BD8-4802-9AC0-4C05-CF8006E1D245}"/>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a:extLst>
              <a:ext uri="{FF2B5EF4-FFF2-40B4-BE49-F238E27FC236}">
                <a16:creationId xmlns:a16="http://schemas.microsoft.com/office/drawing/2014/main" id="{FC409098-3104-C7B1-43B6-C464A917BEC2}"/>
              </a:ext>
            </a:extLst>
          </p:cNvPr>
          <p:cNvSpPr>
            <a:spLocks noGrp="1" noChangeArrowheads="1"/>
          </p:cNvSpPr>
          <p:nvPr>
            <p:ph type="sldNum" sz="quarter" idx="12"/>
          </p:nvPr>
        </p:nvSpPr>
        <p:spPr>
          <a:ln/>
        </p:spPr>
        <p:txBody>
          <a:bodyPr/>
          <a:lstStyle>
            <a:lvl1pPr>
              <a:defRPr/>
            </a:lvl1pPr>
          </a:lstStyle>
          <a:p>
            <a:pPr>
              <a:defRPr/>
            </a:pPr>
            <a:fld id="{743D4E36-4B94-C447-BC3A-BF579698C9BA}" type="slidenum">
              <a:rPr lang="ru-RU" altLang="ru-RU"/>
              <a:pPr>
                <a:defRPr/>
              </a:pPr>
              <a:t>‹#›</a:t>
            </a:fld>
            <a:endParaRPr lang="ru-RU" altLang="ru-RU"/>
          </a:p>
        </p:txBody>
      </p:sp>
    </p:spTree>
    <p:extLst>
      <p:ext uri="{BB962C8B-B14F-4D97-AF65-F5344CB8AC3E}">
        <p14:creationId xmlns:p14="http://schemas.microsoft.com/office/powerpoint/2010/main" val="3407653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82DA5B9-1D16-7A26-B5A5-A04A1FF6C7B3}"/>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Rectangle 3">
            <a:extLst>
              <a:ext uri="{FF2B5EF4-FFF2-40B4-BE49-F238E27FC236}">
                <a16:creationId xmlns:a16="http://schemas.microsoft.com/office/drawing/2014/main" id="{8B6ADF2D-8FCD-4F19-F75C-CEBB0CCE7806}"/>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1028" name="Rectangle 4">
            <a:extLst>
              <a:ext uri="{FF2B5EF4-FFF2-40B4-BE49-F238E27FC236}">
                <a16:creationId xmlns:a16="http://schemas.microsoft.com/office/drawing/2014/main" id="{2873C990-4DAD-6A7F-4FD8-333625657BDF}"/>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ru-RU" altLang="ru-RU"/>
          </a:p>
        </p:txBody>
      </p:sp>
      <p:sp>
        <p:nvSpPr>
          <p:cNvPr id="1029" name="Rectangle 5">
            <a:extLst>
              <a:ext uri="{FF2B5EF4-FFF2-40B4-BE49-F238E27FC236}">
                <a16:creationId xmlns:a16="http://schemas.microsoft.com/office/drawing/2014/main" id="{05130B2A-2285-AAF1-58EE-5C29F1CD4CDE}"/>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ru-RU" altLang="ru-RU"/>
          </a:p>
        </p:txBody>
      </p:sp>
      <p:sp>
        <p:nvSpPr>
          <p:cNvPr id="1030" name="Rectangle 6">
            <a:extLst>
              <a:ext uri="{FF2B5EF4-FFF2-40B4-BE49-F238E27FC236}">
                <a16:creationId xmlns:a16="http://schemas.microsoft.com/office/drawing/2014/main" id="{39D93345-FFF8-5931-3827-4F38CF3CCCFD}"/>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97850A51-4506-DC4E-A72E-A64C3E327CE2}"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3200" b="1" kern="1200">
          <a:solidFill>
            <a:schemeClr val="tx2"/>
          </a:solidFill>
          <a:latin typeface="Times New Roman" panose="02020603050405020304" pitchFamily="18" charset="0"/>
          <a:ea typeface="+mj-ea"/>
          <a:cs typeface="Times New Roman" panose="02020603050405020304" pitchFamily="18" charset="0"/>
        </a:defRPr>
      </a:lvl1pPr>
      <a:lvl2pPr algn="ctr" rtl="0" eaLnBrk="0" fontAlgn="base" hangingPunct="0">
        <a:spcBef>
          <a:spcPct val="0"/>
        </a:spcBef>
        <a:spcAft>
          <a:spcPct val="0"/>
        </a:spcAft>
        <a:defRPr sz="3200" b="1">
          <a:solidFill>
            <a:schemeClr val="tx2"/>
          </a:solidFill>
          <a:latin typeface="Times New Roman" panose="02020603050405020304" pitchFamily="18" charset="0"/>
          <a:cs typeface="Times New Roman" panose="02020603050405020304" pitchFamily="18" charset="0"/>
        </a:defRPr>
      </a:lvl2pPr>
      <a:lvl3pPr algn="ctr" rtl="0" eaLnBrk="0" fontAlgn="base" hangingPunct="0">
        <a:spcBef>
          <a:spcPct val="0"/>
        </a:spcBef>
        <a:spcAft>
          <a:spcPct val="0"/>
        </a:spcAft>
        <a:defRPr sz="3200" b="1">
          <a:solidFill>
            <a:schemeClr val="tx2"/>
          </a:solidFill>
          <a:latin typeface="Times New Roman" panose="02020603050405020304" pitchFamily="18" charset="0"/>
          <a:cs typeface="Times New Roman" panose="02020603050405020304" pitchFamily="18" charset="0"/>
        </a:defRPr>
      </a:lvl3pPr>
      <a:lvl4pPr algn="ctr" rtl="0" eaLnBrk="0" fontAlgn="base" hangingPunct="0">
        <a:spcBef>
          <a:spcPct val="0"/>
        </a:spcBef>
        <a:spcAft>
          <a:spcPct val="0"/>
        </a:spcAft>
        <a:defRPr sz="3200" b="1">
          <a:solidFill>
            <a:schemeClr val="tx2"/>
          </a:solidFill>
          <a:latin typeface="Times New Roman" panose="02020603050405020304" pitchFamily="18" charset="0"/>
          <a:cs typeface="Times New Roman" panose="02020603050405020304" pitchFamily="18" charset="0"/>
        </a:defRPr>
      </a:lvl4pPr>
      <a:lvl5pPr algn="ctr" rtl="0" eaLnBrk="0" fontAlgn="base" hangingPunct="0">
        <a:spcBef>
          <a:spcPct val="0"/>
        </a:spcBef>
        <a:spcAft>
          <a:spcPct val="0"/>
        </a:spcAft>
        <a:defRPr sz="3200" b="1">
          <a:solidFill>
            <a:schemeClr val="tx2"/>
          </a:solidFill>
          <a:latin typeface="Times New Roman" panose="02020603050405020304" pitchFamily="18" charset="0"/>
          <a:cs typeface="Times New Roman" panose="02020603050405020304" pitchFamily="18"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0" fontAlgn="base" hangingPunct="0">
        <a:spcBef>
          <a:spcPct val="20000"/>
        </a:spcBef>
        <a:spcAft>
          <a:spcPct val="0"/>
        </a:spcAft>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0" fontAlgn="base" hangingPunct="0">
        <a:spcBef>
          <a:spcPct val="20000"/>
        </a:spcBef>
        <a:spcAft>
          <a:spcPct val="0"/>
        </a:spcAft>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0" fontAlgn="base" hangingPunct="0">
        <a:spcBef>
          <a:spcPct val="20000"/>
        </a:spcBef>
        <a:spcAft>
          <a:spcPct val="0"/>
        </a:spcAft>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4a"/><Relationship Id="rId1" Type="http://schemas.microsoft.com/office/2007/relationships/media" Target="../media/media16.m4a"/><Relationship Id="rId5" Type="http://schemas.openxmlformats.org/officeDocument/2006/relationships/image" Target="../media/image3.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4a"/><Relationship Id="rId1" Type="http://schemas.microsoft.com/office/2007/relationships/media" Target="../media/media17.m4a"/><Relationship Id="rId5" Type="http://schemas.openxmlformats.org/officeDocument/2006/relationships/image" Target="../media/image3.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media" Target="../media/media19.m4a"/><Relationship Id="rId7" Type="http://schemas.openxmlformats.org/officeDocument/2006/relationships/slideLayout" Target="../slideLayouts/slideLayout2.xml"/><Relationship Id="rId2" Type="http://schemas.openxmlformats.org/officeDocument/2006/relationships/audio" Target="../media/media18.m4a"/><Relationship Id="rId1" Type="http://schemas.microsoft.com/office/2007/relationships/media" Target="../media/media18.m4a"/><Relationship Id="rId6" Type="http://schemas.openxmlformats.org/officeDocument/2006/relationships/audio" Target="../media/media20.m4a"/><Relationship Id="rId5" Type="http://schemas.microsoft.com/office/2007/relationships/media" Target="../media/media20.m4a"/><Relationship Id="rId4" Type="http://schemas.openxmlformats.org/officeDocument/2006/relationships/audio" Target="../media/media19.m4a"/><Relationship Id="rId9"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1.m4a"/><Relationship Id="rId1" Type="http://schemas.microsoft.com/office/2007/relationships/media" Target="../media/media21.m4a"/><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2.m4a"/><Relationship Id="rId1" Type="http://schemas.microsoft.com/office/2007/relationships/media" Target="../media/media22.m4a"/><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3.m4a"/><Relationship Id="rId1" Type="http://schemas.microsoft.com/office/2007/relationships/media" Target="../media/media23.m4a"/><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microsoft.com/office/2007/relationships/media" Target="../media/media5.m4a"/><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3.png"/><Relationship Id="rId5" Type="http://schemas.openxmlformats.org/officeDocument/2006/relationships/slideLayout" Target="../slideLayouts/slideLayout2.xml"/><Relationship Id="rId4" Type="http://schemas.openxmlformats.org/officeDocument/2006/relationships/audio" Target="../media/media5.m4a"/></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06D74C1E-4F08-61A6-C601-AE8AE9C8F33D}"/>
              </a:ext>
            </a:extLst>
          </p:cNvPr>
          <p:cNvSpPr>
            <a:spLocks noGrp="1" noChangeArrowheads="1"/>
          </p:cNvSpPr>
          <p:nvPr>
            <p:ph type="ctrTitle"/>
          </p:nvPr>
        </p:nvSpPr>
        <p:spPr>
          <a:xfrm>
            <a:off x="685800" y="1776413"/>
            <a:ext cx="7772400" cy="2895600"/>
          </a:xfrm>
        </p:spPr>
        <p:txBody>
          <a:bodyPr anchor="ctr"/>
          <a:lstStyle/>
          <a:p>
            <a:pPr eaLnBrk="1" hangingPunct="1"/>
            <a:br>
              <a:rPr lang="en-US" altLang="ru-RU" sz="3600" u="sng" dirty="0"/>
            </a:br>
            <a:r>
              <a:rPr lang="en-US" altLang="ru-RU" sz="3600" u="sng" dirty="0"/>
              <a:t>The main characteristics of the intellectual and personal development of modern children of primary school age</a:t>
            </a:r>
            <a:br>
              <a:rPr lang="ru-RU" altLang="ru-RU" sz="3600" u="sng" dirty="0"/>
            </a:br>
            <a:endParaRPr lang="ru-RU" altLang="ru-RU" sz="3600" u="sng" dirty="0"/>
          </a:p>
        </p:txBody>
      </p:sp>
      <p:sp>
        <p:nvSpPr>
          <p:cNvPr id="5123" name="Rectangle 3">
            <a:extLst>
              <a:ext uri="{FF2B5EF4-FFF2-40B4-BE49-F238E27FC236}">
                <a16:creationId xmlns:a16="http://schemas.microsoft.com/office/drawing/2014/main" id="{8257ABD8-2A65-BBB4-3F02-92EEBC979FD9}"/>
              </a:ext>
            </a:extLst>
          </p:cNvPr>
          <p:cNvSpPr>
            <a:spLocks noGrp="1" noChangeArrowheads="1"/>
          </p:cNvSpPr>
          <p:nvPr>
            <p:ph type="subTitle" idx="1"/>
          </p:nvPr>
        </p:nvSpPr>
        <p:spPr>
          <a:xfrm>
            <a:off x="1689100" y="4813300"/>
            <a:ext cx="7010400" cy="1828800"/>
          </a:xfrm>
        </p:spPr>
        <p:txBody>
          <a:bodyPr>
            <a:normAutofit lnSpcReduction="10000"/>
          </a:bodyPr>
          <a:lstStyle/>
          <a:p>
            <a:pPr algn="r" eaLnBrk="1" hangingPunct="1">
              <a:defRPr/>
            </a:pPr>
            <a:r>
              <a:rPr lang="en-US" altLang="ru-RU" sz="2800" dirty="0" err="1"/>
              <a:t>Joukova</a:t>
            </a:r>
            <a:r>
              <a:rPr lang="en-US" altLang="ru-RU" sz="2800" dirty="0"/>
              <a:t> E.S., </a:t>
            </a:r>
          </a:p>
          <a:p>
            <a:pPr algn="r" eaLnBrk="1" hangingPunct="1">
              <a:defRPr/>
            </a:pPr>
            <a:r>
              <a:rPr lang="en-US" altLang="ru-RU" sz="2800" dirty="0" err="1"/>
              <a:t>Bogoyavlenskaya</a:t>
            </a:r>
            <a:r>
              <a:rPr lang="en-US" altLang="ru-RU" sz="2800" dirty="0"/>
              <a:t> D.B., </a:t>
            </a:r>
          </a:p>
          <a:p>
            <a:pPr algn="r" eaLnBrk="1" hangingPunct="1">
              <a:defRPr/>
            </a:pPr>
            <a:r>
              <a:rPr lang="en-US" altLang="ru-RU" sz="2800" dirty="0"/>
              <a:t>Artemenkov S.L.</a:t>
            </a:r>
            <a:br>
              <a:rPr lang="en-US" altLang="ru-RU" sz="2800" dirty="0"/>
            </a:br>
            <a:endParaRPr lang="ru-RU" altLang="ru-RU" sz="2800" b="1" i="1" dirty="0"/>
          </a:p>
        </p:txBody>
      </p:sp>
      <p:pic>
        <p:nvPicPr>
          <p:cNvPr id="15363" name="Рисунок 6">
            <a:extLst>
              <a:ext uri="{FF2B5EF4-FFF2-40B4-BE49-F238E27FC236}">
                <a16:creationId xmlns:a16="http://schemas.microsoft.com/office/drawing/2014/main" id="{5FD3ACBC-283B-3AE3-3B6F-253F95FC3B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81000"/>
            <a:ext cx="176212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Рисунок 7">
            <a:extLst>
              <a:ext uri="{FF2B5EF4-FFF2-40B4-BE49-F238E27FC236}">
                <a16:creationId xmlns:a16="http://schemas.microsoft.com/office/drawing/2014/main" id="{02364457-8FBE-B2BB-FE2F-86627F9150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0500" y="685800"/>
            <a:ext cx="21590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Звук 8">
            <a:hlinkClick r:id="" action="ppaction://media"/>
            <a:extLst>
              <a:ext uri="{FF2B5EF4-FFF2-40B4-BE49-F238E27FC236}">
                <a16:creationId xmlns:a16="http://schemas.microsoft.com/office/drawing/2014/main" id="{26C884CE-1953-2B7F-AFDF-7E7E1F65BC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77400" y="6045200"/>
            <a:ext cx="813600" cy="81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udio Recording 22 мая 2023 г., 21:47:53">
            <a:hlinkClick r:id="" action="ppaction://media"/>
            <a:extLst>
              <a:ext uri="{FF2B5EF4-FFF2-40B4-BE49-F238E27FC236}">
                <a16:creationId xmlns:a16="http://schemas.microsoft.com/office/drawing/2014/main" id="{C37C6BBA-0A70-A472-C2B0-4CE8426903B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810119" y="5864469"/>
            <a:ext cx="812800" cy="812800"/>
          </a:xfrm>
          <a:prstGeom prst="rect">
            <a:avLst/>
          </a:prstGeom>
        </p:spPr>
      </p:pic>
    </p:spTree>
  </p:cSld>
  <p:clrMapOvr>
    <a:masterClrMapping/>
  </p:clrMapOvr>
  <p:transition spd="slow" advTm="2338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57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9697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AADCCB2C-19D7-FE41-7936-3A9FEBA9A0C6}"/>
              </a:ext>
            </a:extLst>
          </p:cNvPr>
          <p:cNvSpPr>
            <a:spLocks noGrp="1" noChangeArrowheads="1"/>
          </p:cNvSpPr>
          <p:nvPr>
            <p:ph type="title"/>
          </p:nvPr>
        </p:nvSpPr>
        <p:spPr>
          <a:xfrm>
            <a:off x="609600" y="228600"/>
            <a:ext cx="8229600" cy="1143000"/>
          </a:xfrm>
        </p:spPr>
        <p:txBody>
          <a:bodyPr/>
          <a:lstStyle/>
          <a:p>
            <a:pPr eaLnBrk="1" hangingPunct="1"/>
            <a:br>
              <a:rPr lang="ru-RU" altLang="ru-RU" sz="2400"/>
            </a:br>
            <a:r>
              <a:rPr lang="en-US" altLang="ru-RU" sz="2400"/>
              <a:t>The average intelligence (according to Raven) in the first group (2013) is greater than in the second (2022-2023) at p = 4.606e-11</a:t>
            </a:r>
            <a:br>
              <a:rPr lang="en-US" altLang="ru-RU" sz="2800"/>
            </a:br>
            <a:endParaRPr lang="ru-RU" altLang="ru-RU" sz="2800"/>
          </a:p>
        </p:txBody>
      </p:sp>
      <p:sp>
        <p:nvSpPr>
          <p:cNvPr id="24578" name="Rectangle 3">
            <a:extLst>
              <a:ext uri="{FF2B5EF4-FFF2-40B4-BE49-F238E27FC236}">
                <a16:creationId xmlns:a16="http://schemas.microsoft.com/office/drawing/2014/main" id="{BB687992-6FA1-3CFD-1C58-FF11FCB8F200}"/>
              </a:ext>
            </a:extLst>
          </p:cNvPr>
          <p:cNvSpPr>
            <a:spLocks noGrp="1" noChangeArrowheads="1"/>
          </p:cNvSpPr>
          <p:nvPr>
            <p:ph type="body" idx="1"/>
          </p:nvPr>
        </p:nvSpPr>
        <p:spPr/>
        <p:txBody>
          <a:bodyPr/>
          <a:lstStyle/>
          <a:p>
            <a:pPr eaLnBrk="1" hangingPunct="1">
              <a:lnSpc>
                <a:spcPct val="80000"/>
              </a:lnSpc>
            </a:pPr>
            <a:r>
              <a:rPr lang="en-US" altLang="ru-RU" sz="2400"/>
              <a:t>&gt; wilcox.test(Raven3, Raven4)</a:t>
            </a:r>
          </a:p>
          <a:p>
            <a:pPr eaLnBrk="1" hangingPunct="1">
              <a:lnSpc>
                <a:spcPct val="80000"/>
              </a:lnSpc>
            </a:pPr>
            <a:r>
              <a:rPr lang="en-US" altLang="ru-RU" sz="2400"/>
              <a:t>	Wilcoxon rank sum test with continuity correction</a:t>
            </a:r>
          </a:p>
          <a:p>
            <a:pPr eaLnBrk="1" hangingPunct="1">
              <a:lnSpc>
                <a:spcPct val="80000"/>
              </a:lnSpc>
            </a:pPr>
            <a:r>
              <a:rPr lang="en-US" altLang="ru-RU" sz="2400"/>
              <a:t>data:  Raven3 and Raven4</a:t>
            </a:r>
          </a:p>
          <a:p>
            <a:pPr eaLnBrk="1" hangingPunct="1">
              <a:lnSpc>
                <a:spcPct val="80000"/>
              </a:lnSpc>
            </a:pPr>
            <a:r>
              <a:rPr lang="en-US" altLang="ru-RU" sz="2400"/>
              <a:t>W = 2187.5, p-value = 9.212e-11</a:t>
            </a:r>
          </a:p>
          <a:p>
            <a:pPr eaLnBrk="1" hangingPunct="1">
              <a:lnSpc>
                <a:spcPct val="80000"/>
              </a:lnSpc>
            </a:pPr>
            <a:r>
              <a:rPr lang="en-US" altLang="ru-RU" sz="2400"/>
              <a:t>alternative hypothesis: true location shift is not equal to 0</a:t>
            </a:r>
          </a:p>
          <a:p>
            <a:pPr eaLnBrk="1" hangingPunct="1">
              <a:lnSpc>
                <a:spcPct val="80000"/>
              </a:lnSpc>
            </a:pPr>
            <a:r>
              <a:rPr lang="en-US" altLang="ru-RU" sz="2400"/>
              <a:t>&gt; wilcox.test(Raven3, Raven4, alternative="greater")</a:t>
            </a:r>
          </a:p>
          <a:p>
            <a:pPr eaLnBrk="1" hangingPunct="1">
              <a:lnSpc>
                <a:spcPct val="80000"/>
              </a:lnSpc>
            </a:pPr>
            <a:r>
              <a:rPr lang="en-US" altLang="ru-RU" sz="2400"/>
              <a:t>	Wilcoxon rank sum test with continuity correction</a:t>
            </a:r>
          </a:p>
          <a:p>
            <a:pPr eaLnBrk="1" hangingPunct="1">
              <a:lnSpc>
                <a:spcPct val="80000"/>
              </a:lnSpc>
            </a:pPr>
            <a:r>
              <a:rPr lang="en-US" altLang="ru-RU" sz="2400"/>
              <a:t>data:  Raven3 and Raven4</a:t>
            </a:r>
          </a:p>
          <a:p>
            <a:pPr eaLnBrk="1" hangingPunct="1">
              <a:lnSpc>
                <a:spcPct val="80000"/>
              </a:lnSpc>
            </a:pPr>
            <a:r>
              <a:rPr lang="en-US" altLang="ru-RU" sz="2400"/>
              <a:t>W = 2187.5, p-value = 4.606e-11</a:t>
            </a:r>
          </a:p>
          <a:p>
            <a:pPr eaLnBrk="1" hangingPunct="1">
              <a:lnSpc>
                <a:spcPct val="80000"/>
              </a:lnSpc>
            </a:pPr>
            <a:r>
              <a:rPr lang="en-US" altLang="ru-RU" sz="2400"/>
              <a:t>alternative hypothesis: true location shift is greater than 0.</a:t>
            </a:r>
          </a:p>
          <a:p>
            <a:pPr eaLnBrk="1" hangingPunct="1">
              <a:lnSpc>
                <a:spcPct val="80000"/>
              </a:lnSpc>
            </a:pPr>
            <a:endParaRPr lang="en-US" altLang="ru-RU" sz="2400"/>
          </a:p>
          <a:p>
            <a:pPr algn="ctr" eaLnBrk="1" hangingPunct="1">
              <a:lnSpc>
                <a:spcPct val="80000"/>
              </a:lnSpc>
            </a:pPr>
            <a:r>
              <a:rPr lang="en-US" altLang="ru-RU" sz="2400" b="1"/>
              <a:t>Mean R3 &gt; mean R4</a:t>
            </a:r>
            <a:endParaRPr lang="ru-RU" altLang="ru-RU" sz="2400" b="1"/>
          </a:p>
        </p:txBody>
      </p:sp>
      <p:pic>
        <p:nvPicPr>
          <p:cNvPr id="10" name="Звук 9">
            <a:hlinkClick r:id="" action="ppaction://media"/>
            <a:extLst>
              <a:ext uri="{FF2B5EF4-FFF2-40B4-BE49-F238E27FC236}">
                <a16:creationId xmlns:a16="http://schemas.microsoft.com/office/drawing/2014/main" id="{59E9704D-95D9-EA12-EB89-FE5FEAE899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8800" y="58928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udio Recording 22 мая 2023 г., 22:20:20">
            <a:hlinkClick r:id="" action="ppaction://media"/>
            <a:extLst>
              <a:ext uri="{FF2B5EF4-FFF2-40B4-BE49-F238E27FC236}">
                <a16:creationId xmlns:a16="http://schemas.microsoft.com/office/drawing/2014/main" id="{AC3B1B91-306D-430F-7AA9-DE908562544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65600" y="3022600"/>
            <a:ext cx="812800" cy="812800"/>
          </a:xfrm>
          <a:prstGeom prst="rect">
            <a:avLst/>
          </a:prstGeom>
        </p:spPr>
      </p:pic>
    </p:spTree>
  </p:cSld>
  <p:clrMapOvr>
    <a:masterClrMapping/>
  </p:clrMapOvr>
  <p:transition spd="slow" advTm="986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38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83E776FE-FCC7-8D61-55EA-EED2CE0757E4}"/>
              </a:ext>
            </a:extLst>
          </p:cNvPr>
          <p:cNvSpPr>
            <a:spLocks noGrp="1" noChangeArrowheads="1"/>
          </p:cNvSpPr>
          <p:nvPr>
            <p:ph type="title"/>
          </p:nvPr>
        </p:nvSpPr>
        <p:spPr/>
        <p:txBody>
          <a:bodyPr/>
          <a:lstStyle/>
          <a:p>
            <a:pPr eaLnBrk="1" hangingPunct="1"/>
            <a:br>
              <a:rPr lang="ru-RU" altLang="ru-RU" sz="2000"/>
            </a:br>
            <a:br>
              <a:rPr lang="ru-RU" altLang="ru-RU" sz="2000"/>
            </a:br>
            <a:r>
              <a:rPr lang="en-US" altLang="ru-RU" sz="2400"/>
              <a:t>The average number of errors in mastering a new activity in the first group (2013) is less than in the second (2022-2023) at p = 0.0003755</a:t>
            </a:r>
            <a:br>
              <a:rPr lang="ru-RU" altLang="ru-RU" sz="2400"/>
            </a:br>
            <a:endParaRPr lang="ru-RU" altLang="ru-RU" sz="2400"/>
          </a:p>
        </p:txBody>
      </p:sp>
      <p:sp>
        <p:nvSpPr>
          <p:cNvPr id="32771" name="Rectangle 3">
            <a:extLst>
              <a:ext uri="{FF2B5EF4-FFF2-40B4-BE49-F238E27FC236}">
                <a16:creationId xmlns:a16="http://schemas.microsoft.com/office/drawing/2014/main" id="{AECE3013-097B-DF0C-C6D6-ACFB97A0ADB4}"/>
              </a:ext>
            </a:extLst>
          </p:cNvPr>
          <p:cNvSpPr>
            <a:spLocks noGrp="1" noChangeArrowheads="1"/>
          </p:cNvSpPr>
          <p:nvPr>
            <p:ph type="body" idx="1"/>
          </p:nvPr>
        </p:nvSpPr>
        <p:spPr>
          <a:xfrm>
            <a:off x="457200" y="1905000"/>
            <a:ext cx="8229600" cy="4525963"/>
          </a:xfrm>
        </p:spPr>
        <p:txBody>
          <a:bodyPr>
            <a:normAutofit lnSpcReduction="10000"/>
          </a:bodyPr>
          <a:lstStyle/>
          <a:p>
            <a:pPr eaLnBrk="1" hangingPunct="1">
              <a:lnSpc>
                <a:spcPct val="90000"/>
              </a:lnSpc>
              <a:defRPr/>
            </a:pPr>
            <a:r>
              <a:rPr lang="en-US" altLang="ru-RU" sz="2400" dirty="0"/>
              <a:t>&gt; </a:t>
            </a:r>
            <a:r>
              <a:rPr lang="en-US" altLang="ru-RU" sz="2400" dirty="0" err="1"/>
              <a:t>wilcox.test</a:t>
            </a:r>
            <a:r>
              <a:rPr lang="en-US" altLang="ru-RU" sz="2400" dirty="0"/>
              <a:t>(E3, E4)</a:t>
            </a:r>
          </a:p>
          <a:p>
            <a:pPr eaLnBrk="1" hangingPunct="1">
              <a:lnSpc>
                <a:spcPct val="90000"/>
              </a:lnSpc>
              <a:defRPr/>
            </a:pPr>
            <a:r>
              <a:rPr lang="en-US" altLang="ru-RU" sz="2400" dirty="0"/>
              <a:t>	Wilcoxon rank sum test with continuity correction</a:t>
            </a:r>
          </a:p>
          <a:p>
            <a:pPr eaLnBrk="1" hangingPunct="1">
              <a:lnSpc>
                <a:spcPct val="90000"/>
              </a:lnSpc>
              <a:defRPr/>
            </a:pPr>
            <a:r>
              <a:rPr lang="en-US" altLang="ru-RU" sz="2400" dirty="0"/>
              <a:t>data:  E3 and E4</a:t>
            </a:r>
          </a:p>
          <a:p>
            <a:pPr eaLnBrk="1" hangingPunct="1">
              <a:lnSpc>
                <a:spcPct val="90000"/>
              </a:lnSpc>
              <a:defRPr/>
            </a:pPr>
            <a:r>
              <a:rPr lang="en-US" altLang="ru-RU" sz="2400" dirty="0"/>
              <a:t>W = 761.5, p-value = 0.0007511</a:t>
            </a:r>
          </a:p>
          <a:p>
            <a:pPr eaLnBrk="1" hangingPunct="1">
              <a:lnSpc>
                <a:spcPct val="90000"/>
              </a:lnSpc>
              <a:defRPr/>
            </a:pPr>
            <a:r>
              <a:rPr lang="en-US" altLang="ru-RU" sz="2400" dirty="0"/>
              <a:t>alternative hypothesis: true location shift is not equal to 0</a:t>
            </a:r>
          </a:p>
          <a:p>
            <a:pPr eaLnBrk="1" hangingPunct="1">
              <a:lnSpc>
                <a:spcPct val="90000"/>
              </a:lnSpc>
              <a:defRPr/>
            </a:pPr>
            <a:r>
              <a:rPr lang="en-US" altLang="ru-RU" sz="2400" dirty="0"/>
              <a:t>&gt; </a:t>
            </a:r>
            <a:r>
              <a:rPr lang="en-US" altLang="ru-RU" sz="2400" dirty="0" err="1"/>
              <a:t>wilcox.test</a:t>
            </a:r>
            <a:r>
              <a:rPr lang="en-US" altLang="ru-RU" sz="2400" dirty="0"/>
              <a:t>(E3, E4, alternative="less")</a:t>
            </a:r>
          </a:p>
          <a:p>
            <a:pPr eaLnBrk="1" hangingPunct="1">
              <a:lnSpc>
                <a:spcPct val="90000"/>
              </a:lnSpc>
              <a:defRPr/>
            </a:pPr>
            <a:r>
              <a:rPr lang="en-US" altLang="ru-RU" sz="2400" dirty="0"/>
              <a:t>	Wilcoxon rank sum test with continuity correction</a:t>
            </a:r>
          </a:p>
          <a:p>
            <a:pPr eaLnBrk="1" hangingPunct="1">
              <a:lnSpc>
                <a:spcPct val="90000"/>
              </a:lnSpc>
              <a:defRPr/>
            </a:pPr>
            <a:r>
              <a:rPr lang="en-US" altLang="ru-RU" sz="2400" dirty="0"/>
              <a:t>data:  E3 and E4</a:t>
            </a:r>
          </a:p>
          <a:p>
            <a:pPr eaLnBrk="1" hangingPunct="1">
              <a:lnSpc>
                <a:spcPct val="90000"/>
              </a:lnSpc>
              <a:defRPr/>
            </a:pPr>
            <a:r>
              <a:rPr lang="en-US" altLang="ru-RU" sz="2400" dirty="0"/>
              <a:t>W = 761.5, p-value = 0.0003755</a:t>
            </a:r>
          </a:p>
          <a:p>
            <a:pPr eaLnBrk="1" hangingPunct="1">
              <a:lnSpc>
                <a:spcPct val="90000"/>
              </a:lnSpc>
              <a:defRPr/>
            </a:pPr>
            <a:r>
              <a:rPr lang="en-US" altLang="ru-RU" sz="2400" dirty="0"/>
              <a:t>alternative hypothesis: true location shift is less than 0.</a:t>
            </a:r>
          </a:p>
          <a:p>
            <a:pPr eaLnBrk="1" hangingPunct="1">
              <a:lnSpc>
                <a:spcPct val="90000"/>
              </a:lnSpc>
              <a:defRPr/>
            </a:pPr>
            <a:endParaRPr lang="en-US" altLang="ru-RU" sz="2400" dirty="0"/>
          </a:p>
          <a:p>
            <a:pPr algn="ctr" eaLnBrk="1" hangingPunct="1">
              <a:lnSpc>
                <a:spcPct val="90000"/>
              </a:lnSpc>
              <a:defRPr/>
            </a:pPr>
            <a:r>
              <a:rPr lang="en-US" altLang="ru-RU" sz="2400" b="1" dirty="0"/>
              <a:t>Mean E3 &lt; Mean E4</a:t>
            </a:r>
            <a:endParaRPr lang="ru-RU" altLang="ru-RU" sz="2400" b="1" dirty="0"/>
          </a:p>
        </p:txBody>
      </p:sp>
      <p:pic>
        <p:nvPicPr>
          <p:cNvPr id="12" name="Звук 11">
            <a:hlinkClick r:id="" action="ppaction://media"/>
            <a:extLst>
              <a:ext uri="{FF2B5EF4-FFF2-40B4-BE49-F238E27FC236}">
                <a16:creationId xmlns:a16="http://schemas.microsoft.com/office/drawing/2014/main" id="{E1DC2A18-0FD2-09F4-43AE-787AB5EBB7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8800" y="58928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udio Recording 22 мая 2023 г., 22:21:39">
            <a:hlinkClick r:id="" action="ppaction://media"/>
            <a:extLst>
              <a:ext uri="{FF2B5EF4-FFF2-40B4-BE49-F238E27FC236}">
                <a16:creationId xmlns:a16="http://schemas.microsoft.com/office/drawing/2014/main" id="{93C2CC5F-0CBC-54E0-0896-F2A303F8122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65600" y="3022600"/>
            <a:ext cx="812800" cy="812800"/>
          </a:xfrm>
          <a:prstGeom prst="rect">
            <a:avLst/>
          </a:prstGeom>
        </p:spPr>
      </p:pic>
    </p:spTree>
  </p:cSld>
  <p:clrMapOvr>
    <a:masterClrMapping/>
  </p:clrMapOvr>
  <p:transition spd="slow" advTm="804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38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98D1E5AB-950C-E32B-71D9-4C9DB3262024}"/>
              </a:ext>
            </a:extLst>
          </p:cNvPr>
          <p:cNvSpPr>
            <a:spLocks noGrp="1" noChangeArrowheads="1"/>
          </p:cNvSpPr>
          <p:nvPr>
            <p:ph type="title"/>
          </p:nvPr>
        </p:nvSpPr>
        <p:spPr>
          <a:xfrm>
            <a:off x="457200" y="274638"/>
            <a:ext cx="8229600" cy="1554162"/>
          </a:xfrm>
        </p:spPr>
        <p:txBody>
          <a:bodyPr/>
          <a:lstStyle/>
          <a:p>
            <a:pPr eaLnBrk="1" hangingPunct="1"/>
            <a:r>
              <a:rPr lang="en-US" altLang="ru-RU" sz="2400"/>
              <a:t>The average time to solve the main problem in the samples does not differ significantly at p = 0.1944. </a:t>
            </a:r>
            <a:br>
              <a:rPr lang="ru-RU" altLang="ru-RU" sz="2400"/>
            </a:br>
            <a:r>
              <a:rPr lang="en-US" altLang="ru-RU" sz="2400"/>
              <a:t>In the first sample (2013), it is generally less than in the second sample (2022-2023)</a:t>
            </a:r>
            <a:endParaRPr lang="ru-RU" altLang="ru-RU" sz="2400"/>
          </a:p>
        </p:txBody>
      </p:sp>
      <p:sp>
        <p:nvSpPr>
          <p:cNvPr id="26626" name="Rectangle 3">
            <a:extLst>
              <a:ext uri="{FF2B5EF4-FFF2-40B4-BE49-F238E27FC236}">
                <a16:creationId xmlns:a16="http://schemas.microsoft.com/office/drawing/2014/main" id="{7E2EBAAA-708A-EC7F-BF02-8DEC97B35BB2}"/>
              </a:ext>
            </a:extLst>
          </p:cNvPr>
          <p:cNvSpPr>
            <a:spLocks noGrp="1" noChangeArrowheads="1"/>
          </p:cNvSpPr>
          <p:nvPr>
            <p:ph type="body" idx="1"/>
          </p:nvPr>
        </p:nvSpPr>
        <p:spPr>
          <a:xfrm>
            <a:off x="685800" y="1981200"/>
            <a:ext cx="8229600" cy="4525963"/>
          </a:xfrm>
        </p:spPr>
        <p:txBody>
          <a:bodyPr/>
          <a:lstStyle/>
          <a:p>
            <a:pPr eaLnBrk="1" hangingPunct="1">
              <a:lnSpc>
                <a:spcPct val="90000"/>
              </a:lnSpc>
            </a:pPr>
            <a:r>
              <a:rPr lang="en-US" altLang="ru-RU" sz="2400"/>
              <a:t>&gt; wilcox.test(Time3, Time4)</a:t>
            </a:r>
            <a:endParaRPr lang="ru-RU" altLang="ru-RU" sz="2400"/>
          </a:p>
          <a:p>
            <a:pPr eaLnBrk="1" hangingPunct="1">
              <a:lnSpc>
                <a:spcPct val="90000"/>
              </a:lnSpc>
            </a:pPr>
            <a:r>
              <a:rPr lang="en-US" altLang="ru-RU" sz="2400"/>
              <a:t>	Wilcoxon rank sum test with continuity correction</a:t>
            </a:r>
            <a:endParaRPr lang="ru-RU" altLang="ru-RU" sz="2400"/>
          </a:p>
          <a:p>
            <a:pPr eaLnBrk="1" hangingPunct="1">
              <a:lnSpc>
                <a:spcPct val="90000"/>
              </a:lnSpc>
            </a:pPr>
            <a:r>
              <a:rPr lang="en-US" altLang="ru-RU" sz="2400"/>
              <a:t>data:  Time3 and Time4</a:t>
            </a:r>
            <a:endParaRPr lang="ru-RU" altLang="ru-RU" sz="2400"/>
          </a:p>
          <a:p>
            <a:pPr eaLnBrk="1" hangingPunct="1">
              <a:lnSpc>
                <a:spcPct val="90000"/>
              </a:lnSpc>
            </a:pPr>
            <a:r>
              <a:rPr lang="en-US" altLang="ru-RU" sz="2400"/>
              <a:t>W = 1124.5, p-value = 0.3888</a:t>
            </a:r>
            <a:endParaRPr lang="ru-RU" altLang="ru-RU" sz="2400"/>
          </a:p>
          <a:p>
            <a:pPr eaLnBrk="1" hangingPunct="1">
              <a:lnSpc>
                <a:spcPct val="90000"/>
              </a:lnSpc>
            </a:pPr>
            <a:r>
              <a:rPr lang="en-US" altLang="ru-RU" sz="2400"/>
              <a:t>alternative hypothesis: true location shift is not equal to 0</a:t>
            </a:r>
            <a:endParaRPr lang="ru-RU" altLang="ru-RU" sz="2400"/>
          </a:p>
          <a:p>
            <a:pPr eaLnBrk="1" hangingPunct="1">
              <a:lnSpc>
                <a:spcPct val="90000"/>
              </a:lnSpc>
            </a:pPr>
            <a:r>
              <a:rPr lang="en-US" altLang="ru-RU" sz="2400"/>
              <a:t>&gt; wilcox.test(Time3, Time4, alternative="less")</a:t>
            </a:r>
            <a:endParaRPr lang="ru-RU" altLang="ru-RU" sz="2400"/>
          </a:p>
          <a:p>
            <a:pPr eaLnBrk="1" hangingPunct="1">
              <a:lnSpc>
                <a:spcPct val="90000"/>
              </a:lnSpc>
            </a:pPr>
            <a:r>
              <a:rPr lang="en-US" altLang="ru-RU" sz="2400"/>
              <a:t>	Wilcoxon rank sum test with continuity correction</a:t>
            </a:r>
            <a:endParaRPr lang="ru-RU" altLang="ru-RU" sz="2400"/>
          </a:p>
          <a:p>
            <a:pPr eaLnBrk="1" hangingPunct="1">
              <a:lnSpc>
                <a:spcPct val="90000"/>
              </a:lnSpc>
            </a:pPr>
            <a:r>
              <a:rPr lang="en-US" altLang="ru-RU" sz="2400"/>
              <a:t>data:  Time3 and Time4</a:t>
            </a:r>
            <a:endParaRPr lang="ru-RU" altLang="ru-RU" sz="2400"/>
          </a:p>
          <a:p>
            <a:pPr eaLnBrk="1" hangingPunct="1">
              <a:lnSpc>
                <a:spcPct val="90000"/>
              </a:lnSpc>
            </a:pPr>
            <a:r>
              <a:rPr lang="en-US" altLang="ru-RU" sz="2400"/>
              <a:t>W = 1124.5, p-value = 0.1944</a:t>
            </a:r>
            <a:endParaRPr lang="ru-RU" altLang="ru-RU" sz="2400"/>
          </a:p>
          <a:p>
            <a:pPr eaLnBrk="1" hangingPunct="1">
              <a:lnSpc>
                <a:spcPct val="90000"/>
              </a:lnSpc>
            </a:pPr>
            <a:r>
              <a:rPr lang="en-US" altLang="ru-RU" sz="2400"/>
              <a:t>alternative hypothesis: true location shift is less than 0.</a:t>
            </a:r>
            <a:endParaRPr lang="ru-RU" altLang="ru-RU" sz="2400"/>
          </a:p>
        </p:txBody>
      </p:sp>
      <p:pic>
        <p:nvPicPr>
          <p:cNvPr id="4" name="Звук 3">
            <a:hlinkClick r:id="" action="ppaction://media"/>
            <a:extLst>
              <a:ext uri="{FF2B5EF4-FFF2-40B4-BE49-F238E27FC236}">
                <a16:creationId xmlns:a16="http://schemas.microsoft.com/office/drawing/2014/main" id="{9909151A-55D4-0A87-63E9-7199B019EA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8800" y="58928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udio Recording 22 мая 2023 г., 22:22:08">
            <a:hlinkClick r:id="" action="ppaction://media"/>
            <a:extLst>
              <a:ext uri="{FF2B5EF4-FFF2-40B4-BE49-F238E27FC236}">
                <a16:creationId xmlns:a16="http://schemas.microsoft.com/office/drawing/2014/main" id="{99852826-C172-03B5-4F42-A162F591C77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65600" y="3022600"/>
            <a:ext cx="812800" cy="812800"/>
          </a:xfrm>
          <a:prstGeom prst="rect">
            <a:avLst/>
          </a:prstGeom>
        </p:spPr>
      </p:pic>
    </p:spTree>
  </p:cSld>
  <p:clrMapOvr>
    <a:masterClrMapping/>
  </p:clrMapOvr>
  <p:transition spd="slow" advTm="1886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46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EBA0946A-7111-1603-3F06-C6AF146ED248}"/>
              </a:ext>
            </a:extLst>
          </p:cNvPr>
          <p:cNvSpPr>
            <a:spLocks noGrp="1" noChangeArrowheads="1"/>
          </p:cNvSpPr>
          <p:nvPr>
            <p:ph type="title"/>
          </p:nvPr>
        </p:nvSpPr>
        <p:spPr/>
        <p:txBody>
          <a:bodyPr/>
          <a:lstStyle/>
          <a:p>
            <a:pPr eaLnBrk="1" hangingPunct="1"/>
            <a:br>
              <a:rPr lang="ru-RU" altLang="ru-RU" sz="2800"/>
            </a:br>
            <a:br>
              <a:rPr lang="ru-RU" altLang="ru-RU" sz="2800"/>
            </a:br>
            <a:r>
              <a:rPr lang="en-US" altLang="ru-RU" sz="2800"/>
              <a:t>Cognitive motivation in the two samples significantly differs in the direction of its decrease in the modern sample at p = 0.03224</a:t>
            </a:r>
            <a:br>
              <a:rPr lang="en-US" altLang="ru-RU" sz="4000"/>
            </a:br>
            <a:endParaRPr lang="ru-RU" altLang="ru-RU" sz="4000"/>
          </a:p>
        </p:txBody>
      </p:sp>
      <p:sp>
        <p:nvSpPr>
          <p:cNvPr id="35843" name="Rectangle 3">
            <a:extLst>
              <a:ext uri="{FF2B5EF4-FFF2-40B4-BE49-F238E27FC236}">
                <a16:creationId xmlns:a16="http://schemas.microsoft.com/office/drawing/2014/main" id="{97287D77-DC20-3AC8-EA59-FF50A0F25F45}"/>
              </a:ext>
            </a:extLst>
          </p:cNvPr>
          <p:cNvSpPr>
            <a:spLocks noGrp="1" noChangeArrowheads="1"/>
          </p:cNvSpPr>
          <p:nvPr>
            <p:ph type="body" idx="1"/>
          </p:nvPr>
        </p:nvSpPr>
        <p:spPr>
          <a:xfrm>
            <a:off x="228600" y="1981200"/>
            <a:ext cx="8534400" cy="4525963"/>
          </a:xfrm>
        </p:spPr>
        <p:txBody>
          <a:bodyPr>
            <a:normAutofit lnSpcReduction="10000"/>
          </a:bodyPr>
          <a:lstStyle/>
          <a:p>
            <a:pPr eaLnBrk="1" hangingPunct="1">
              <a:lnSpc>
                <a:spcPct val="90000"/>
              </a:lnSpc>
              <a:defRPr/>
            </a:pPr>
            <a:r>
              <a:rPr lang="en-US" altLang="ru-RU" sz="2400" dirty="0"/>
              <a:t>&gt; </a:t>
            </a:r>
            <a:r>
              <a:rPr lang="en-US" altLang="ru-RU" sz="2400" dirty="0" err="1"/>
              <a:t>wilcox.test</a:t>
            </a:r>
            <a:r>
              <a:rPr lang="en-US" altLang="ru-RU" sz="2400" dirty="0"/>
              <a:t>(Giftsabb3, Giftsabb4)</a:t>
            </a:r>
          </a:p>
          <a:p>
            <a:pPr eaLnBrk="1" hangingPunct="1">
              <a:lnSpc>
                <a:spcPct val="90000"/>
              </a:lnSpc>
              <a:defRPr/>
            </a:pPr>
            <a:r>
              <a:rPr lang="en-US" altLang="ru-RU" sz="2400" dirty="0"/>
              <a:t>	Wilcoxon rank sum test with continuity correction</a:t>
            </a:r>
          </a:p>
          <a:p>
            <a:pPr eaLnBrk="1" hangingPunct="1">
              <a:lnSpc>
                <a:spcPct val="90000"/>
              </a:lnSpc>
              <a:defRPr/>
            </a:pPr>
            <a:r>
              <a:rPr lang="en-US" altLang="ru-RU" sz="2400" dirty="0"/>
              <a:t>data:  Giftsabb3 and Giftsabb4</a:t>
            </a:r>
          </a:p>
          <a:p>
            <a:pPr eaLnBrk="1" hangingPunct="1">
              <a:lnSpc>
                <a:spcPct val="90000"/>
              </a:lnSpc>
              <a:defRPr/>
            </a:pPr>
            <a:r>
              <a:rPr lang="en-US" altLang="ru-RU" sz="2400" dirty="0"/>
              <a:t>W = 1425, p-value = 0.06447</a:t>
            </a:r>
          </a:p>
          <a:p>
            <a:pPr eaLnBrk="1" hangingPunct="1">
              <a:lnSpc>
                <a:spcPct val="90000"/>
              </a:lnSpc>
              <a:defRPr/>
            </a:pPr>
            <a:r>
              <a:rPr lang="en-US" altLang="ru-RU" sz="2400" dirty="0"/>
              <a:t>alternative hypothesis: true location shift is not equal to 0</a:t>
            </a:r>
          </a:p>
          <a:p>
            <a:pPr eaLnBrk="1" hangingPunct="1">
              <a:lnSpc>
                <a:spcPct val="90000"/>
              </a:lnSpc>
              <a:defRPr/>
            </a:pPr>
            <a:r>
              <a:rPr lang="en-US" altLang="ru-RU" sz="2400" dirty="0"/>
              <a:t>&gt; </a:t>
            </a:r>
            <a:r>
              <a:rPr lang="en-US" altLang="ru-RU" sz="2400" dirty="0" err="1"/>
              <a:t>wilcox.test</a:t>
            </a:r>
            <a:r>
              <a:rPr lang="en-US" altLang="ru-RU" sz="2400" dirty="0"/>
              <a:t>(Giftsabb3, Giftsabb4, alternative="greater")</a:t>
            </a:r>
          </a:p>
          <a:p>
            <a:pPr eaLnBrk="1" hangingPunct="1">
              <a:lnSpc>
                <a:spcPct val="90000"/>
              </a:lnSpc>
              <a:defRPr/>
            </a:pPr>
            <a:r>
              <a:rPr lang="en-US" altLang="ru-RU" sz="2400" dirty="0"/>
              <a:t>	Wilcoxon rank sum test with continuity correction</a:t>
            </a:r>
          </a:p>
          <a:p>
            <a:pPr eaLnBrk="1" hangingPunct="1">
              <a:lnSpc>
                <a:spcPct val="90000"/>
              </a:lnSpc>
              <a:defRPr/>
            </a:pPr>
            <a:r>
              <a:rPr lang="en-US" altLang="ru-RU" sz="2400" dirty="0"/>
              <a:t>data:  Giftsabb3 and Giftsabb4</a:t>
            </a:r>
          </a:p>
          <a:p>
            <a:pPr eaLnBrk="1" hangingPunct="1">
              <a:lnSpc>
                <a:spcPct val="90000"/>
              </a:lnSpc>
              <a:defRPr/>
            </a:pPr>
            <a:r>
              <a:rPr lang="en-US" altLang="ru-RU" sz="2400" dirty="0"/>
              <a:t>W = 1425, p-value = 0.03224</a:t>
            </a:r>
          </a:p>
          <a:p>
            <a:pPr eaLnBrk="1" hangingPunct="1">
              <a:lnSpc>
                <a:spcPct val="90000"/>
              </a:lnSpc>
              <a:defRPr/>
            </a:pPr>
            <a:r>
              <a:rPr lang="en-US" altLang="ru-RU" sz="2400" dirty="0"/>
              <a:t>alternative hypothesis: true location shift is greater than 0.</a:t>
            </a:r>
          </a:p>
          <a:p>
            <a:pPr eaLnBrk="1" hangingPunct="1">
              <a:lnSpc>
                <a:spcPct val="90000"/>
              </a:lnSpc>
              <a:defRPr/>
            </a:pPr>
            <a:endParaRPr lang="en-US" altLang="ru-RU" sz="2400" dirty="0"/>
          </a:p>
          <a:p>
            <a:pPr algn="ctr" eaLnBrk="1" hangingPunct="1">
              <a:lnSpc>
                <a:spcPct val="90000"/>
              </a:lnSpc>
              <a:defRPr/>
            </a:pPr>
            <a:r>
              <a:rPr lang="en-US" altLang="ru-RU" sz="2400" b="1" dirty="0"/>
              <a:t>Mean B3 &gt; Mean B4</a:t>
            </a:r>
            <a:endParaRPr lang="ru-RU" altLang="ru-RU" sz="2400" b="1" dirty="0"/>
          </a:p>
        </p:txBody>
      </p:sp>
      <p:pic>
        <p:nvPicPr>
          <p:cNvPr id="4" name="Звук 3">
            <a:hlinkClick r:id="" action="ppaction://media"/>
            <a:extLst>
              <a:ext uri="{FF2B5EF4-FFF2-40B4-BE49-F238E27FC236}">
                <a16:creationId xmlns:a16="http://schemas.microsoft.com/office/drawing/2014/main" id="{86926762-4512-3986-0497-D04A7061B9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8800" y="58928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udio Recording 22 мая 2023 г., 22:22:30">
            <a:hlinkClick r:id="" action="ppaction://media"/>
            <a:extLst>
              <a:ext uri="{FF2B5EF4-FFF2-40B4-BE49-F238E27FC236}">
                <a16:creationId xmlns:a16="http://schemas.microsoft.com/office/drawing/2014/main" id="{6EE61432-0C36-454B-0B0F-30A867917D2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65600" y="3022600"/>
            <a:ext cx="812800" cy="812800"/>
          </a:xfrm>
          <a:prstGeom prst="rect">
            <a:avLst/>
          </a:prstGeom>
        </p:spPr>
      </p:pic>
    </p:spTree>
  </p:cSld>
  <p:clrMapOvr>
    <a:masterClrMapping/>
  </p:clrMapOvr>
  <p:transition spd="slow" advTm="882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43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A83F3BBB-25BA-3283-77AD-B0593C43A424}"/>
              </a:ext>
            </a:extLst>
          </p:cNvPr>
          <p:cNvSpPr>
            <a:spLocks noGrp="1" noChangeArrowheads="1"/>
          </p:cNvSpPr>
          <p:nvPr>
            <p:ph type="title"/>
          </p:nvPr>
        </p:nvSpPr>
        <p:spPr>
          <a:xfrm>
            <a:off x="457200" y="274638"/>
            <a:ext cx="8229600" cy="1477962"/>
          </a:xfrm>
        </p:spPr>
        <p:txBody>
          <a:bodyPr/>
          <a:lstStyle/>
          <a:p>
            <a:pPr eaLnBrk="1" hangingPunct="1"/>
            <a:r>
              <a:rPr lang="en-US" altLang="ru-RU" sz="2400"/>
              <a:t>Sensorimotor coordination in the two groups did not differ on average from each other at p = 0.131. </a:t>
            </a:r>
            <a:br>
              <a:rPr lang="en-US" altLang="ru-RU" sz="2400"/>
            </a:br>
            <a:r>
              <a:rPr lang="en-US" altLang="ru-RU" sz="2400"/>
              <a:t>At the same time, in the first group (2013), it is slightly better</a:t>
            </a:r>
            <a:endParaRPr lang="ru-RU" altLang="ru-RU" sz="2400"/>
          </a:p>
        </p:txBody>
      </p:sp>
      <p:sp>
        <p:nvSpPr>
          <p:cNvPr id="28674" name="Rectangle 3">
            <a:extLst>
              <a:ext uri="{FF2B5EF4-FFF2-40B4-BE49-F238E27FC236}">
                <a16:creationId xmlns:a16="http://schemas.microsoft.com/office/drawing/2014/main" id="{107A0C9C-3379-3051-AE17-1C26B9D87624}"/>
              </a:ext>
            </a:extLst>
          </p:cNvPr>
          <p:cNvSpPr>
            <a:spLocks noGrp="1" noChangeArrowheads="1"/>
          </p:cNvSpPr>
          <p:nvPr>
            <p:ph type="body" idx="1"/>
          </p:nvPr>
        </p:nvSpPr>
        <p:spPr>
          <a:xfrm>
            <a:off x="457200" y="1981200"/>
            <a:ext cx="8229600" cy="4144963"/>
          </a:xfrm>
        </p:spPr>
        <p:txBody>
          <a:bodyPr/>
          <a:lstStyle/>
          <a:p>
            <a:pPr eaLnBrk="1" hangingPunct="1">
              <a:lnSpc>
                <a:spcPct val="80000"/>
              </a:lnSpc>
            </a:pPr>
            <a:r>
              <a:rPr lang="en-US" altLang="ru-RU" sz="2400"/>
              <a:t>&gt; wilcox.test(SenMot3, SenMot4)</a:t>
            </a:r>
            <a:endParaRPr lang="ru-RU" altLang="ru-RU" sz="2400"/>
          </a:p>
          <a:p>
            <a:pPr eaLnBrk="1" hangingPunct="1">
              <a:lnSpc>
                <a:spcPct val="80000"/>
              </a:lnSpc>
            </a:pPr>
            <a:r>
              <a:rPr lang="en-US" altLang="ru-RU" sz="2400"/>
              <a:t>	Wilcoxon rank sum test with continuity correction</a:t>
            </a:r>
            <a:endParaRPr lang="ru-RU" altLang="ru-RU" sz="2400"/>
          </a:p>
          <a:p>
            <a:pPr eaLnBrk="1" hangingPunct="1">
              <a:lnSpc>
                <a:spcPct val="80000"/>
              </a:lnSpc>
            </a:pPr>
            <a:r>
              <a:rPr lang="en-US" altLang="ru-RU" sz="2400"/>
              <a:t>data:  SenMot3 and SenMot4</a:t>
            </a:r>
            <a:endParaRPr lang="ru-RU" altLang="ru-RU" sz="2400"/>
          </a:p>
          <a:p>
            <a:pPr eaLnBrk="1" hangingPunct="1">
              <a:lnSpc>
                <a:spcPct val="80000"/>
              </a:lnSpc>
            </a:pPr>
            <a:r>
              <a:rPr lang="en-US" altLang="ru-RU" sz="2400"/>
              <a:t>W = 1402, p-value = 0.262</a:t>
            </a:r>
            <a:endParaRPr lang="ru-RU" altLang="ru-RU" sz="2400"/>
          </a:p>
          <a:p>
            <a:pPr eaLnBrk="1" hangingPunct="1">
              <a:lnSpc>
                <a:spcPct val="80000"/>
              </a:lnSpc>
            </a:pPr>
            <a:r>
              <a:rPr lang="en-US" altLang="ru-RU" sz="2400"/>
              <a:t>alternative hypothesis: true location shift is not equal to 0</a:t>
            </a:r>
            <a:endParaRPr lang="ru-RU" altLang="ru-RU" sz="2400"/>
          </a:p>
          <a:p>
            <a:pPr eaLnBrk="1" hangingPunct="1">
              <a:lnSpc>
                <a:spcPct val="80000"/>
              </a:lnSpc>
            </a:pPr>
            <a:r>
              <a:rPr lang="en-US" altLang="ru-RU" sz="2400"/>
              <a:t>&gt; wilcox.test(SenMot3, SenMot4, alternative="greater")</a:t>
            </a:r>
            <a:endParaRPr lang="ru-RU" altLang="ru-RU" sz="2400"/>
          </a:p>
          <a:p>
            <a:pPr eaLnBrk="1" hangingPunct="1">
              <a:lnSpc>
                <a:spcPct val="80000"/>
              </a:lnSpc>
            </a:pPr>
            <a:r>
              <a:rPr lang="en-US" altLang="ru-RU" sz="2400"/>
              <a:t>	Wilcoxon rank sum test with continuity correction</a:t>
            </a:r>
            <a:endParaRPr lang="ru-RU" altLang="ru-RU" sz="2400"/>
          </a:p>
          <a:p>
            <a:pPr eaLnBrk="1" hangingPunct="1">
              <a:lnSpc>
                <a:spcPct val="80000"/>
              </a:lnSpc>
            </a:pPr>
            <a:r>
              <a:rPr lang="en-US" altLang="ru-RU" sz="2400"/>
              <a:t>data:  SenMot3 and SenMot4</a:t>
            </a:r>
            <a:endParaRPr lang="ru-RU" altLang="ru-RU" sz="2400"/>
          </a:p>
          <a:p>
            <a:pPr eaLnBrk="1" hangingPunct="1">
              <a:lnSpc>
                <a:spcPct val="80000"/>
              </a:lnSpc>
            </a:pPr>
            <a:r>
              <a:rPr lang="en-US" altLang="ru-RU" sz="2400"/>
              <a:t>W = 1402, p-value = 0.131</a:t>
            </a:r>
            <a:endParaRPr lang="ru-RU" altLang="ru-RU" sz="2400"/>
          </a:p>
          <a:p>
            <a:pPr eaLnBrk="1" hangingPunct="1">
              <a:lnSpc>
                <a:spcPct val="80000"/>
              </a:lnSpc>
            </a:pPr>
            <a:r>
              <a:rPr lang="en-US" altLang="ru-RU" sz="2400"/>
              <a:t>alternative hypothesis: true location shift is greater than 0.</a:t>
            </a:r>
            <a:endParaRPr lang="ru-RU" altLang="ru-RU" sz="2400"/>
          </a:p>
        </p:txBody>
      </p:sp>
      <p:pic>
        <p:nvPicPr>
          <p:cNvPr id="4" name="Звук 3">
            <a:hlinkClick r:id="" action="ppaction://media"/>
            <a:extLst>
              <a:ext uri="{FF2B5EF4-FFF2-40B4-BE49-F238E27FC236}">
                <a16:creationId xmlns:a16="http://schemas.microsoft.com/office/drawing/2014/main" id="{500A9165-C30B-1AE1-F01C-06B07BB4AB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8800" y="58928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udio Recording 22 мая 2023 г., 22:22:53">
            <a:hlinkClick r:id="" action="ppaction://media"/>
            <a:extLst>
              <a:ext uri="{FF2B5EF4-FFF2-40B4-BE49-F238E27FC236}">
                <a16:creationId xmlns:a16="http://schemas.microsoft.com/office/drawing/2014/main" id="{59E429F9-07DB-1CD3-8930-B156125556B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65600" y="3022600"/>
            <a:ext cx="812800" cy="812800"/>
          </a:xfrm>
          <a:prstGeom prst="rect">
            <a:avLst/>
          </a:prstGeom>
        </p:spPr>
      </p:pic>
    </p:spTree>
  </p:cSld>
  <p:clrMapOvr>
    <a:masterClrMapping/>
  </p:clrMapOvr>
  <p:transition spd="slow" advTm="974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88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Заголовок 1">
            <a:extLst>
              <a:ext uri="{FF2B5EF4-FFF2-40B4-BE49-F238E27FC236}">
                <a16:creationId xmlns:a16="http://schemas.microsoft.com/office/drawing/2014/main" id="{9FD624E2-5954-1561-3B48-036350B509B4}"/>
              </a:ext>
            </a:extLst>
          </p:cNvPr>
          <p:cNvSpPr>
            <a:spLocks noGrp="1" noChangeArrowheads="1"/>
          </p:cNvSpPr>
          <p:nvPr>
            <p:ph type="title"/>
          </p:nvPr>
        </p:nvSpPr>
        <p:spPr/>
        <p:txBody>
          <a:bodyPr/>
          <a:lstStyle/>
          <a:p>
            <a:pPr eaLnBrk="1" hangingPunct="1"/>
            <a:r>
              <a:rPr lang="en-US" altLang="ru-RU"/>
              <a:t>Distributions and Spearman correlations for 2nd grade 2013</a:t>
            </a:r>
            <a:endParaRPr lang="ru-RU" altLang="ru-RU"/>
          </a:p>
        </p:txBody>
      </p:sp>
      <p:pic>
        <p:nvPicPr>
          <p:cNvPr id="29698" name="Объект 3">
            <a:extLst>
              <a:ext uri="{FF2B5EF4-FFF2-40B4-BE49-F238E27FC236}">
                <a16:creationId xmlns:a16="http://schemas.microsoft.com/office/drawing/2014/main" id="{CF84BA14-3B4B-3551-6E69-1852F04A8145}"/>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990600" y="1444625"/>
            <a:ext cx="6761163" cy="5000625"/>
          </a:xfrm>
        </p:spPr>
      </p:pic>
      <p:pic>
        <p:nvPicPr>
          <p:cNvPr id="6" name="Звук 5">
            <a:hlinkClick r:id="" action="ppaction://media"/>
            <a:extLst>
              <a:ext uri="{FF2B5EF4-FFF2-40B4-BE49-F238E27FC236}">
                <a16:creationId xmlns:a16="http://schemas.microsoft.com/office/drawing/2014/main" id="{55B6AF77-C3A1-67E0-E5B8-945E3957C9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8800" y="58928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udio Recording 22 мая 2023 г., 22:23:51">
            <a:hlinkClick r:id="" action="ppaction://media"/>
            <a:extLst>
              <a:ext uri="{FF2B5EF4-FFF2-40B4-BE49-F238E27FC236}">
                <a16:creationId xmlns:a16="http://schemas.microsoft.com/office/drawing/2014/main" id="{5D8480DC-D30B-1391-6343-0823A538C96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3022600"/>
            <a:ext cx="812800" cy="812800"/>
          </a:xfrm>
          <a:prstGeom prst="rect">
            <a:avLst/>
          </a:prstGeom>
        </p:spPr>
      </p:pic>
    </p:spTree>
  </p:cSld>
  <p:clrMapOvr>
    <a:masterClrMapping/>
  </p:clrMapOvr>
  <p:transition spd="slow" advTm="1042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4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A7748AE5-5999-2B27-274D-D5FF359730CC}"/>
              </a:ext>
            </a:extLst>
          </p:cNvPr>
          <p:cNvSpPr>
            <a:spLocks noGrp="1" noChangeArrowheads="1"/>
          </p:cNvSpPr>
          <p:nvPr>
            <p:ph type="title"/>
          </p:nvPr>
        </p:nvSpPr>
        <p:spPr/>
        <p:txBody>
          <a:bodyPr/>
          <a:lstStyle/>
          <a:p>
            <a:pPr eaLnBrk="1" hangingPunct="1"/>
            <a:r>
              <a:rPr lang="en-US" altLang="ru-RU"/>
              <a:t>Distributions and Spearman correlations for 2nd grade 2022 - 2023</a:t>
            </a:r>
            <a:endParaRPr lang="ru-RU" altLang="ru-RU"/>
          </a:p>
        </p:txBody>
      </p:sp>
      <p:pic>
        <p:nvPicPr>
          <p:cNvPr id="30722" name="Рисунок 1">
            <a:extLst>
              <a:ext uri="{FF2B5EF4-FFF2-40B4-BE49-F238E27FC236}">
                <a16:creationId xmlns:a16="http://schemas.microsoft.com/office/drawing/2014/main" id="{CA7E77CC-A97A-6E0E-003E-4CED21687715}"/>
              </a:ext>
            </a:extLst>
          </p:cNvPr>
          <p:cNvPicPr>
            <a:picLocks noGrp="1" noChangeAspect="1" noChangeArrowheads="1"/>
          </p:cNvPicPr>
          <p:nvPr>
            <p:ph type="body" idx="1"/>
          </p:nvPr>
        </p:nvPicPr>
        <p:blipFill>
          <a:blip r:embed="rId4">
            <a:extLst>
              <a:ext uri="{28A0092B-C50C-407E-A947-70E740481C1C}">
                <a14:useLocalDpi xmlns:a14="http://schemas.microsoft.com/office/drawing/2010/main" val="0"/>
              </a:ext>
            </a:extLst>
          </a:blip>
          <a:srcRect/>
          <a:stretch>
            <a:fillRect/>
          </a:stretch>
        </p:blipFill>
        <p:spPr>
          <a:xfrm>
            <a:off x="1258888" y="1600200"/>
            <a:ext cx="6626225" cy="4803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Звук 3">
            <a:hlinkClick r:id="" action="ppaction://media"/>
            <a:extLst>
              <a:ext uri="{FF2B5EF4-FFF2-40B4-BE49-F238E27FC236}">
                <a16:creationId xmlns:a16="http://schemas.microsoft.com/office/drawing/2014/main" id="{CAD07287-A8C8-9985-B4E8-FC0A5AF4EA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8800" y="58928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udio Recording 22 мая 2023 г., 22:33:31">
            <a:hlinkClick r:id="" action="ppaction://media"/>
            <a:extLst>
              <a:ext uri="{FF2B5EF4-FFF2-40B4-BE49-F238E27FC236}">
                <a16:creationId xmlns:a16="http://schemas.microsoft.com/office/drawing/2014/main" id="{B766E7F5-A45E-94B9-B55F-B8972EE3636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3022600"/>
            <a:ext cx="812800" cy="812800"/>
          </a:xfrm>
          <a:prstGeom prst="rect">
            <a:avLst/>
          </a:prstGeom>
        </p:spPr>
      </p:pic>
    </p:spTree>
  </p:cSld>
  <p:clrMapOvr>
    <a:masterClrMapping/>
  </p:clrMapOvr>
  <p:transition spd="slow" advTm="658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84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Заголовок 1">
            <a:extLst>
              <a:ext uri="{FF2B5EF4-FFF2-40B4-BE49-F238E27FC236}">
                <a16:creationId xmlns:a16="http://schemas.microsoft.com/office/drawing/2014/main" id="{C335BB2A-1FB7-D917-A96B-BC84B8447F21}"/>
              </a:ext>
            </a:extLst>
          </p:cNvPr>
          <p:cNvSpPr>
            <a:spLocks noGrp="1" noChangeArrowheads="1"/>
          </p:cNvSpPr>
          <p:nvPr>
            <p:ph type="title"/>
          </p:nvPr>
        </p:nvSpPr>
        <p:spPr/>
        <p:txBody>
          <a:bodyPr/>
          <a:lstStyle/>
          <a:p>
            <a:pPr eaLnBrk="1" hangingPunct="1"/>
            <a:r>
              <a:rPr lang="en-US" altLang="ru-RU"/>
              <a:t>Distributions and Spearman correlations for two slices</a:t>
            </a:r>
            <a:endParaRPr lang="ru-RU" altLang="ru-RU"/>
          </a:p>
        </p:txBody>
      </p:sp>
      <p:pic>
        <p:nvPicPr>
          <p:cNvPr id="31746" name="Объект 3">
            <a:extLst>
              <a:ext uri="{FF2B5EF4-FFF2-40B4-BE49-F238E27FC236}">
                <a16:creationId xmlns:a16="http://schemas.microsoft.com/office/drawing/2014/main" id="{5A445EAD-BD55-1006-795A-440546EE91C0}"/>
              </a:ext>
            </a:extLst>
          </p:cNvPr>
          <p:cNvPicPr>
            <a:picLocks noGrp="1" noChangeAspect="1" noChangeArrowheads="1"/>
          </p:cNvPicPr>
          <p:nvPr>
            <p:ph idx="1"/>
          </p:nvPr>
        </p:nvPicPr>
        <p:blipFill>
          <a:blip r:embed="rId8">
            <a:extLst>
              <a:ext uri="{28A0092B-C50C-407E-A947-70E740481C1C}">
                <a14:useLocalDpi xmlns:a14="http://schemas.microsoft.com/office/drawing/2010/main" val="0"/>
              </a:ext>
            </a:extLst>
          </a:blip>
          <a:srcRect/>
          <a:stretch>
            <a:fillRect/>
          </a:stretch>
        </p:blipFill>
        <p:spPr>
          <a:xfrm>
            <a:off x="1108075" y="1555750"/>
            <a:ext cx="6927850" cy="5027613"/>
          </a:xfrm>
        </p:spPr>
      </p:pic>
      <p:pic>
        <p:nvPicPr>
          <p:cNvPr id="4" name="Звук 3">
            <a:hlinkClick r:id="" action="ppaction://media"/>
            <a:extLst>
              <a:ext uri="{FF2B5EF4-FFF2-40B4-BE49-F238E27FC236}">
                <a16:creationId xmlns:a16="http://schemas.microsoft.com/office/drawing/2014/main" id="{82F245CE-ACF7-811B-5B3C-13A576BFB08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78800" y="58928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udio Recording 22 мая 2023 г., 22:24:07">
            <a:hlinkClick r:id="" action="ppaction://media"/>
            <a:extLst>
              <a:ext uri="{FF2B5EF4-FFF2-40B4-BE49-F238E27FC236}">
                <a16:creationId xmlns:a16="http://schemas.microsoft.com/office/drawing/2014/main" id="{E2C5EB6D-E544-027D-E1BF-2BFE68F758BC}"/>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4165600" y="3022600"/>
            <a:ext cx="812800" cy="812800"/>
          </a:xfrm>
          <a:prstGeom prst="rect">
            <a:avLst/>
          </a:prstGeom>
        </p:spPr>
      </p:pic>
      <p:pic>
        <p:nvPicPr>
          <p:cNvPr id="3" name="Audio Recording 22 мая 2023 г., 22:24:37">
            <a:hlinkClick r:id="" action="ppaction://media"/>
            <a:extLst>
              <a:ext uri="{FF2B5EF4-FFF2-40B4-BE49-F238E27FC236}">
                <a16:creationId xmlns:a16="http://schemas.microsoft.com/office/drawing/2014/main" id="{0EDB8B3B-4B59-FC80-8A73-A0BD2CBDA6B1}"/>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4165600" y="3022600"/>
            <a:ext cx="812800" cy="812800"/>
          </a:xfrm>
          <a:prstGeom prst="rect">
            <a:avLst/>
          </a:prstGeom>
        </p:spPr>
      </p:pic>
      <p:pic>
        <p:nvPicPr>
          <p:cNvPr id="5" name="Audio Recording 22 мая 2023 г., 22:34:14">
            <a:hlinkClick r:id="" action="ppaction://media"/>
            <a:extLst>
              <a:ext uri="{FF2B5EF4-FFF2-40B4-BE49-F238E27FC236}">
                <a16:creationId xmlns:a16="http://schemas.microsoft.com/office/drawing/2014/main" id="{E6DA612F-3638-B1C0-681C-DC3BC286A128}"/>
              </a:ext>
            </a:extLst>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4165600" y="3022600"/>
            <a:ext cx="812800" cy="812800"/>
          </a:xfrm>
          <a:prstGeom prst="rect">
            <a:avLst/>
          </a:prstGeom>
        </p:spPr>
      </p:pic>
    </p:spTree>
  </p:cSld>
  <p:clrMapOvr>
    <a:masterClrMapping/>
  </p:clrMapOvr>
  <p:transition spd="slow" advTm="1130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632"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6976" fill="hold"/>
                                        <p:tgtEl>
                                          <p:spTgt spid="3"/>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768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audio>
              <p:cMediaNode vol="80000">
                <p:cTn id="16" fill="hold" display="0">
                  <p:stCondLst>
                    <p:cond delay="indefinite"/>
                  </p:stCondLst>
                  <p:endCondLst>
                    <p:cond evt="onStopAudio" delay="0">
                      <p:tgtEl>
                        <p:sldTgt/>
                      </p:tgtEl>
                    </p:cond>
                  </p:endCondLst>
                </p:cTn>
                <p:tgtEl>
                  <p:spTgt spid="3"/>
                </p:tgtEl>
              </p:cMediaNode>
            </p:audio>
            <p:audio>
              <p:cMediaNode vol="80000">
                <p:cTn id="17" fill="hold" display="0">
                  <p:stCondLst>
                    <p:cond delay="indefinite"/>
                  </p:stCondLst>
                  <p:endCondLst>
                    <p:cond evt="onStopAudio" delay="0">
                      <p:tgtEl>
                        <p:sldTgt/>
                      </p:tgtEl>
                    </p:cond>
                  </p:endCondLst>
                </p:cTn>
                <p:tgtEl>
                  <p:spTgt spid="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Заголовок 1">
            <a:extLst>
              <a:ext uri="{FF2B5EF4-FFF2-40B4-BE49-F238E27FC236}">
                <a16:creationId xmlns:a16="http://schemas.microsoft.com/office/drawing/2014/main" id="{7A6BEB8B-BB6E-2C63-848D-E2133E335E7A}"/>
              </a:ext>
            </a:extLst>
          </p:cNvPr>
          <p:cNvSpPr>
            <a:spLocks noGrp="1" noChangeArrowheads="1"/>
          </p:cNvSpPr>
          <p:nvPr>
            <p:ph type="title"/>
          </p:nvPr>
        </p:nvSpPr>
        <p:spPr/>
        <p:txBody>
          <a:bodyPr/>
          <a:lstStyle/>
          <a:p>
            <a:pPr eaLnBrk="1" hangingPunct="1"/>
            <a:r>
              <a:rPr lang="en-US" altLang="ru-RU"/>
              <a:t>1. Conclusions</a:t>
            </a:r>
            <a:endParaRPr lang="ru-RU" altLang="ru-RU"/>
          </a:p>
        </p:txBody>
      </p:sp>
      <p:sp>
        <p:nvSpPr>
          <p:cNvPr id="3" name="Объект 2">
            <a:extLst>
              <a:ext uri="{FF2B5EF4-FFF2-40B4-BE49-F238E27FC236}">
                <a16:creationId xmlns:a16="http://schemas.microsoft.com/office/drawing/2014/main" id="{2D2C86C5-93F4-2939-6F08-28C72B8F429D}"/>
              </a:ext>
            </a:extLst>
          </p:cNvPr>
          <p:cNvSpPr>
            <a:spLocks noGrp="1"/>
          </p:cNvSpPr>
          <p:nvPr>
            <p:ph idx="1"/>
          </p:nvPr>
        </p:nvSpPr>
        <p:spPr/>
        <p:txBody>
          <a:bodyPr>
            <a:normAutofit fontScale="85000" lnSpcReduction="10000"/>
          </a:bodyPr>
          <a:lstStyle/>
          <a:p>
            <a:pPr eaLnBrk="1" hangingPunct="1">
              <a:defRPr/>
            </a:pPr>
            <a:r>
              <a:rPr lang="en-US" dirty="0"/>
              <a:t>The analysis carried out allows us to speak about the trend towards a decrease in the general characteristics of thinking in modern children of primary school age. </a:t>
            </a:r>
          </a:p>
          <a:p>
            <a:pPr eaLnBrk="1" hangingPunct="1">
              <a:defRPr/>
            </a:pPr>
            <a:r>
              <a:rPr lang="en-US" dirty="0"/>
              <a:t>It is more difficult for them than their peers 10 years ago: </a:t>
            </a:r>
          </a:p>
          <a:p>
            <a:pPr lvl="1" eaLnBrk="1" hangingPunct="1">
              <a:defRPr/>
            </a:pPr>
            <a:r>
              <a:rPr lang="en-US" dirty="0"/>
              <a:t>to preserve of the mode of action,</a:t>
            </a:r>
          </a:p>
          <a:p>
            <a:pPr lvl="1" eaLnBrk="1" hangingPunct="1">
              <a:defRPr/>
            </a:pPr>
            <a:r>
              <a:rPr lang="en-US" dirty="0"/>
              <a:t>its transfer to new spatial and metric conditions, </a:t>
            </a:r>
          </a:p>
          <a:p>
            <a:pPr lvl="1" eaLnBrk="1" hangingPunct="1">
              <a:defRPr/>
            </a:pPr>
            <a:r>
              <a:rPr lang="en-US" dirty="0"/>
              <a:t>the generalization of action. </a:t>
            </a:r>
          </a:p>
          <a:p>
            <a:pPr eaLnBrk="1" hangingPunct="1">
              <a:defRPr/>
            </a:pPr>
            <a:r>
              <a:rPr lang="en-US" dirty="0"/>
              <a:t>The most important change seems to us at the motivational-need level, which leads to a decrease in the ability to be creative.</a:t>
            </a:r>
            <a:endParaRPr lang="ru-RU" dirty="0"/>
          </a:p>
        </p:txBody>
      </p:sp>
      <p:pic>
        <p:nvPicPr>
          <p:cNvPr id="6" name="Звук 5">
            <a:hlinkClick r:id="" action="ppaction://media"/>
            <a:extLst>
              <a:ext uri="{FF2B5EF4-FFF2-40B4-BE49-F238E27FC236}">
                <a16:creationId xmlns:a16="http://schemas.microsoft.com/office/drawing/2014/main" id="{77FAD68D-9CBA-571F-CC79-C952910D12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8800" y="58928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udio Recording 22 мая 2023 г., 22:25:54">
            <a:hlinkClick r:id="" action="ppaction://media"/>
            <a:extLst>
              <a:ext uri="{FF2B5EF4-FFF2-40B4-BE49-F238E27FC236}">
                <a16:creationId xmlns:a16="http://schemas.microsoft.com/office/drawing/2014/main" id="{6ACF24BD-184C-5E85-6172-5F3496B9389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65600" y="3022600"/>
            <a:ext cx="812800" cy="812800"/>
          </a:xfrm>
          <a:prstGeom prst="rect">
            <a:avLst/>
          </a:prstGeom>
        </p:spPr>
      </p:pic>
    </p:spTree>
  </p:cSld>
  <p:clrMapOvr>
    <a:masterClrMapping/>
  </p:clrMapOvr>
  <p:transition spd="slow" advTm="3253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87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Заголовок 1">
            <a:extLst>
              <a:ext uri="{FF2B5EF4-FFF2-40B4-BE49-F238E27FC236}">
                <a16:creationId xmlns:a16="http://schemas.microsoft.com/office/drawing/2014/main" id="{8A205409-0E69-773C-D42B-FD6CB11F6D0A}"/>
              </a:ext>
            </a:extLst>
          </p:cNvPr>
          <p:cNvSpPr>
            <a:spLocks noGrp="1" noChangeArrowheads="1"/>
          </p:cNvSpPr>
          <p:nvPr>
            <p:ph type="title"/>
          </p:nvPr>
        </p:nvSpPr>
        <p:spPr/>
        <p:txBody>
          <a:bodyPr/>
          <a:lstStyle/>
          <a:p>
            <a:pPr eaLnBrk="1" hangingPunct="1"/>
            <a:r>
              <a:rPr lang="en-US" altLang="ru-RU"/>
              <a:t>2. Conclusions</a:t>
            </a:r>
            <a:endParaRPr lang="ru-RU" altLang="ru-RU"/>
          </a:p>
        </p:txBody>
      </p:sp>
      <p:sp>
        <p:nvSpPr>
          <p:cNvPr id="3" name="Объект 2">
            <a:extLst>
              <a:ext uri="{FF2B5EF4-FFF2-40B4-BE49-F238E27FC236}">
                <a16:creationId xmlns:a16="http://schemas.microsoft.com/office/drawing/2014/main" id="{FAB2D0A9-9C4E-C61A-11C9-B95AC321A332}"/>
              </a:ext>
            </a:extLst>
          </p:cNvPr>
          <p:cNvSpPr>
            <a:spLocks noGrp="1"/>
          </p:cNvSpPr>
          <p:nvPr>
            <p:ph idx="1"/>
          </p:nvPr>
        </p:nvSpPr>
        <p:spPr/>
        <p:txBody>
          <a:bodyPr>
            <a:normAutofit fontScale="85000" lnSpcReduction="10000"/>
          </a:bodyPr>
          <a:lstStyle/>
          <a:p>
            <a:pPr eaLnBrk="1" hangingPunct="1">
              <a:defRPr/>
            </a:pPr>
            <a:r>
              <a:rPr lang="en-US" dirty="0"/>
              <a:t>The identified differences probably need to be assessed in terms of social and environmental influences and factors in the child's life.</a:t>
            </a:r>
          </a:p>
          <a:p>
            <a:pPr eaLnBrk="1" hangingPunct="1">
              <a:defRPr/>
            </a:pPr>
            <a:r>
              <a:rPr lang="en-US" dirty="0"/>
              <a:t>It is necessary to pay attention to those types of activities that were cultivated in the period preceding school (preschool) and occupied the most time and attention, to assess the pedagogical impact on the child during this period of his development.</a:t>
            </a:r>
          </a:p>
          <a:p>
            <a:pPr eaLnBrk="1" hangingPunct="1">
              <a:defRPr/>
            </a:pPr>
            <a:r>
              <a:rPr lang="en-US" dirty="0"/>
              <a:t>The obtained data allow us to speak about the social situation of a child's development 10 years ago as more favorable than today.</a:t>
            </a:r>
            <a:endParaRPr lang="ru-RU" dirty="0"/>
          </a:p>
        </p:txBody>
      </p:sp>
      <p:pic>
        <p:nvPicPr>
          <p:cNvPr id="7" name="Звук 6">
            <a:hlinkClick r:id="" action="ppaction://media"/>
            <a:extLst>
              <a:ext uri="{FF2B5EF4-FFF2-40B4-BE49-F238E27FC236}">
                <a16:creationId xmlns:a16="http://schemas.microsoft.com/office/drawing/2014/main" id="{751F1E50-43C4-5CFA-2D51-255F2F2693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8800" y="58928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udio Recording 22 мая 2023 г., 22:28:00">
            <a:hlinkClick r:id="" action="ppaction://media"/>
            <a:extLst>
              <a:ext uri="{FF2B5EF4-FFF2-40B4-BE49-F238E27FC236}">
                <a16:creationId xmlns:a16="http://schemas.microsoft.com/office/drawing/2014/main" id="{3A01DEC4-0DEB-F3FC-6C2D-009CCF52CA5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65600" y="3022600"/>
            <a:ext cx="812800" cy="812800"/>
          </a:xfrm>
          <a:prstGeom prst="rect">
            <a:avLst/>
          </a:prstGeom>
        </p:spPr>
      </p:pic>
    </p:spTree>
  </p:cSld>
  <p:clrMapOvr>
    <a:masterClrMapping/>
  </p:clrMapOvr>
  <p:transition spd="slow" advTm="3603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44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Заголовок 3">
            <a:extLst>
              <a:ext uri="{FF2B5EF4-FFF2-40B4-BE49-F238E27FC236}">
                <a16:creationId xmlns:a16="http://schemas.microsoft.com/office/drawing/2014/main" id="{AF548145-C98E-559B-A309-810E971FDCA9}"/>
              </a:ext>
            </a:extLst>
          </p:cNvPr>
          <p:cNvSpPr>
            <a:spLocks noGrp="1" noChangeArrowheads="1"/>
          </p:cNvSpPr>
          <p:nvPr>
            <p:ph type="title"/>
          </p:nvPr>
        </p:nvSpPr>
        <p:spPr/>
        <p:txBody>
          <a:bodyPr/>
          <a:lstStyle/>
          <a:p>
            <a:pPr eaLnBrk="1" hangingPunct="1"/>
            <a:r>
              <a:rPr lang="en-US" altLang="ru-RU"/>
              <a:t>Relevance and purpose of the work</a:t>
            </a:r>
            <a:endParaRPr lang="ru-RU" altLang="ru-RU"/>
          </a:p>
        </p:txBody>
      </p:sp>
      <p:sp>
        <p:nvSpPr>
          <p:cNvPr id="6149" name="Rectangle 5">
            <a:extLst>
              <a:ext uri="{FF2B5EF4-FFF2-40B4-BE49-F238E27FC236}">
                <a16:creationId xmlns:a16="http://schemas.microsoft.com/office/drawing/2014/main" id="{65385657-D507-3859-4248-35AE5274D81E}"/>
              </a:ext>
            </a:extLst>
          </p:cNvPr>
          <p:cNvSpPr>
            <a:spLocks noGrp="1" noChangeArrowheads="1"/>
          </p:cNvSpPr>
          <p:nvPr>
            <p:ph idx="1"/>
          </p:nvPr>
        </p:nvSpPr>
        <p:spPr/>
        <p:txBody>
          <a:bodyPr>
            <a:normAutofit lnSpcReduction="10000"/>
          </a:bodyPr>
          <a:lstStyle/>
          <a:p>
            <a:pPr eaLnBrk="1" hangingPunct="1">
              <a:defRPr/>
            </a:pPr>
            <a:r>
              <a:rPr lang="en-US" altLang="ru-RU" sz="2800" dirty="0"/>
              <a:t>The relevance of this work is dictated by the concern of the pedagogical and psychological community with the difficulties in teaching modern children. </a:t>
            </a:r>
          </a:p>
          <a:p>
            <a:pPr eaLnBrk="1" hangingPunct="1">
              <a:defRPr/>
            </a:pPr>
            <a:r>
              <a:rPr lang="en-US" altLang="ru-RU" sz="2800" dirty="0"/>
              <a:t>Comparison of the results of studies of different years made it possible to see the main characteristics of the intellectual and personal development of a modern student. </a:t>
            </a:r>
          </a:p>
          <a:p>
            <a:pPr eaLnBrk="1" hangingPunct="1">
              <a:defRPr/>
            </a:pPr>
            <a:r>
              <a:rPr lang="en-US" altLang="ru-RU" sz="2800" dirty="0"/>
              <a:t>The purpose of the study was to compare the mental and personal development of students in grade 2 with a difference of 10 years.</a:t>
            </a:r>
            <a:endParaRPr lang="ru-RU" altLang="ru-RU" sz="2800" dirty="0"/>
          </a:p>
        </p:txBody>
      </p:sp>
      <p:pic>
        <p:nvPicPr>
          <p:cNvPr id="7" name="Звук 6">
            <a:hlinkClick r:id="" action="ppaction://media"/>
            <a:extLst>
              <a:ext uri="{FF2B5EF4-FFF2-40B4-BE49-F238E27FC236}">
                <a16:creationId xmlns:a16="http://schemas.microsoft.com/office/drawing/2014/main" id="{AED10609-D7F0-95A1-6ACB-67CF954570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8800" y="58928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udio Recording 22 мая 2023 г., 22:03:02">
            <a:hlinkClick r:id="" action="ppaction://media"/>
            <a:extLst>
              <a:ext uri="{FF2B5EF4-FFF2-40B4-BE49-F238E27FC236}">
                <a16:creationId xmlns:a16="http://schemas.microsoft.com/office/drawing/2014/main" id="{69791203-33D4-1FAA-2EB7-9C078D16B15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800600" y="4574381"/>
            <a:ext cx="812800" cy="812800"/>
          </a:xfrm>
          <a:prstGeom prst="rect">
            <a:avLst/>
          </a:prstGeom>
        </p:spPr>
      </p:pic>
    </p:spTree>
  </p:cSld>
  <p:clrMapOvr>
    <a:masterClrMapping/>
  </p:clrMapOvr>
  <p:transition spd="slow" advTm="2877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24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505DE2B3-12DA-1FED-4E66-43B7C85A4542}"/>
              </a:ext>
            </a:extLst>
          </p:cNvPr>
          <p:cNvSpPr>
            <a:spLocks noGrp="1" noChangeArrowheads="1"/>
          </p:cNvSpPr>
          <p:nvPr>
            <p:ph idx="4294967295"/>
          </p:nvPr>
        </p:nvSpPr>
        <p:spPr>
          <a:xfrm>
            <a:off x="914400" y="533400"/>
            <a:ext cx="7543800" cy="5851525"/>
          </a:xfrm>
        </p:spPr>
        <p:txBody>
          <a:bodyPr/>
          <a:lstStyle/>
          <a:p>
            <a:pPr eaLnBrk="1" hangingPunct="1"/>
            <a:endParaRPr lang="ru-RU" altLang="ru-RU"/>
          </a:p>
          <a:p>
            <a:pPr eaLnBrk="1" hangingPunct="1"/>
            <a:endParaRPr lang="ru-RU" altLang="ru-RU"/>
          </a:p>
          <a:p>
            <a:pPr eaLnBrk="1" hangingPunct="1"/>
            <a:endParaRPr lang="ru-RU" altLang="ru-RU"/>
          </a:p>
          <a:p>
            <a:pPr eaLnBrk="1" hangingPunct="1"/>
            <a:endParaRPr lang="ru-RU" altLang="ru-RU"/>
          </a:p>
          <a:p>
            <a:pPr algn="ctr" eaLnBrk="1" hangingPunct="1">
              <a:buFontTx/>
              <a:buNone/>
            </a:pPr>
            <a:r>
              <a:rPr lang="en-US" altLang="ru-RU" sz="4000"/>
              <a:t>THANK YOU FOR YOUR ATTENTION</a:t>
            </a:r>
            <a:r>
              <a:rPr lang="ru-RU" altLang="ru-RU" sz="4000"/>
              <a:t>!!!</a:t>
            </a:r>
          </a:p>
        </p:txBody>
      </p:sp>
      <p:pic>
        <p:nvPicPr>
          <p:cNvPr id="5" name="Звук 4">
            <a:hlinkClick r:id="" action="ppaction://media"/>
            <a:extLst>
              <a:ext uri="{FF2B5EF4-FFF2-40B4-BE49-F238E27FC236}">
                <a16:creationId xmlns:a16="http://schemas.microsoft.com/office/drawing/2014/main" id="{195895FF-E33E-8221-9698-59B53C45A9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8800" y="58928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udio Recording 22 мая 2023 г., 22:28:44">
            <a:hlinkClick r:id="" action="ppaction://media"/>
            <a:extLst>
              <a:ext uri="{FF2B5EF4-FFF2-40B4-BE49-F238E27FC236}">
                <a16:creationId xmlns:a16="http://schemas.microsoft.com/office/drawing/2014/main" id="{61ACF357-7C2C-A06B-08C4-B9138F9BD44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65600" y="3022600"/>
            <a:ext cx="812800" cy="812800"/>
          </a:xfrm>
          <a:prstGeom prst="rect">
            <a:avLst/>
          </a:prstGeom>
        </p:spPr>
      </p:pic>
    </p:spTree>
  </p:cSld>
  <p:clrMapOvr>
    <a:masterClrMapping/>
  </p:clrMapOvr>
  <p:transition spd="slow" advTm="370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7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Заголовок 1">
            <a:extLst>
              <a:ext uri="{FF2B5EF4-FFF2-40B4-BE49-F238E27FC236}">
                <a16:creationId xmlns:a16="http://schemas.microsoft.com/office/drawing/2014/main" id="{DAECFB0E-F1F6-B25C-68F8-3D58D9E69D68}"/>
              </a:ext>
            </a:extLst>
          </p:cNvPr>
          <p:cNvSpPr>
            <a:spLocks noGrp="1" noChangeArrowheads="1"/>
          </p:cNvSpPr>
          <p:nvPr>
            <p:ph type="title"/>
          </p:nvPr>
        </p:nvSpPr>
        <p:spPr/>
        <p:txBody>
          <a:bodyPr/>
          <a:lstStyle/>
          <a:p>
            <a:pPr eaLnBrk="1" hangingPunct="1"/>
            <a:r>
              <a:rPr lang="en-US" altLang="ru-RU"/>
              <a:t>Research methods and sample</a:t>
            </a:r>
            <a:endParaRPr lang="ru-RU" altLang="ru-RU"/>
          </a:p>
        </p:txBody>
      </p:sp>
      <p:sp>
        <p:nvSpPr>
          <p:cNvPr id="3" name="Объект 2">
            <a:extLst>
              <a:ext uri="{FF2B5EF4-FFF2-40B4-BE49-F238E27FC236}">
                <a16:creationId xmlns:a16="http://schemas.microsoft.com/office/drawing/2014/main" id="{D1C4C01C-991E-E068-2293-E05231DCA7B1}"/>
              </a:ext>
            </a:extLst>
          </p:cNvPr>
          <p:cNvSpPr>
            <a:spLocks noGrp="1"/>
          </p:cNvSpPr>
          <p:nvPr>
            <p:ph idx="1"/>
          </p:nvPr>
        </p:nvSpPr>
        <p:spPr/>
        <p:txBody>
          <a:bodyPr>
            <a:normAutofit fontScale="92500" lnSpcReduction="10000"/>
          </a:bodyPr>
          <a:lstStyle/>
          <a:p>
            <a:pPr eaLnBrk="1" hangingPunct="1">
              <a:defRPr/>
            </a:pPr>
            <a:r>
              <a:rPr lang="en-US" dirty="0"/>
              <a:t>The study was conducted using </a:t>
            </a:r>
            <a:endParaRPr lang="ru-RU" dirty="0"/>
          </a:p>
          <a:p>
            <a:pPr lvl="1" eaLnBrk="1" hangingPunct="1">
              <a:defRPr/>
            </a:pPr>
            <a:r>
              <a:rPr lang="en-US" dirty="0"/>
              <a:t>"Creative Field" method (D.B. </a:t>
            </a:r>
            <a:r>
              <a:rPr lang="en-US" dirty="0" err="1"/>
              <a:t>Bogoyavlenskaya</a:t>
            </a:r>
            <a:r>
              <a:rPr lang="en-US" dirty="0"/>
              <a:t>) and </a:t>
            </a:r>
            <a:endParaRPr lang="ru-RU" dirty="0"/>
          </a:p>
          <a:p>
            <a:pPr lvl="1" eaLnBrk="1" hangingPunct="1">
              <a:defRPr/>
            </a:pPr>
            <a:r>
              <a:rPr lang="en-US" dirty="0"/>
              <a:t>"Standard Progressive Matrices" test by J. Raven. </a:t>
            </a:r>
            <a:endParaRPr lang="ru-RU" dirty="0"/>
          </a:p>
          <a:p>
            <a:pPr eaLnBrk="1" hangingPunct="1">
              <a:defRPr/>
            </a:pPr>
            <a:r>
              <a:rPr lang="en-US" dirty="0"/>
              <a:t>The sample was </a:t>
            </a:r>
            <a:r>
              <a:rPr lang="ru-RU" dirty="0"/>
              <a:t>10</a:t>
            </a:r>
            <a:r>
              <a:rPr lang="en-US" dirty="0"/>
              <a:t>0 people: 50 people in 2013 and </a:t>
            </a:r>
            <a:r>
              <a:rPr lang="ru-RU" dirty="0"/>
              <a:t>5</a:t>
            </a:r>
            <a:r>
              <a:rPr lang="en-US" dirty="0"/>
              <a:t>0 people in 2022-2023 years.</a:t>
            </a:r>
            <a:endParaRPr lang="ru-RU" dirty="0"/>
          </a:p>
          <a:p>
            <a:pPr lvl="1" eaLnBrk="1" hangingPunct="1">
              <a:defRPr/>
            </a:pPr>
            <a:r>
              <a:rPr lang="en-US" dirty="0"/>
              <a:t>Schoolchildren of standard classes of a comprehensive school.</a:t>
            </a:r>
            <a:endParaRPr lang="ru-RU" dirty="0"/>
          </a:p>
          <a:p>
            <a:pPr eaLnBrk="1" hangingPunct="1">
              <a:defRPr/>
            </a:pPr>
            <a:r>
              <a:rPr lang="en-US" dirty="0"/>
              <a:t>Statistical analysis and the Mann Whitney U Test (Wilcoxon Rank Sum Test) were used to process the obtained data</a:t>
            </a:r>
            <a:r>
              <a:rPr lang="ru-RU" dirty="0"/>
              <a:t> </a:t>
            </a:r>
            <a:r>
              <a:rPr lang="en-US" dirty="0"/>
              <a:t>in R.</a:t>
            </a:r>
            <a:endParaRPr lang="ru-RU" dirty="0"/>
          </a:p>
        </p:txBody>
      </p:sp>
      <p:pic>
        <p:nvPicPr>
          <p:cNvPr id="7" name="Звук 6">
            <a:hlinkClick r:id="" action="ppaction://media"/>
            <a:extLst>
              <a:ext uri="{FF2B5EF4-FFF2-40B4-BE49-F238E27FC236}">
                <a16:creationId xmlns:a16="http://schemas.microsoft.com/office/drawing/2014/main" id="{48788277-E366-A7CA-7708-14D7A7452E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8800" y="58928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udio Recording 22 мая 2023 г., 23:12:23">
            <a:hlinkClick r:id="" action="ppaction://media"/>
            <a:extLst>
              <a:ext uri="{FF2B5EF4-FFF2-40B4-BE49-F238E27FC236}">
                <a16:creationId xmlns:a16="http://schemas.microsoft.com/office/drawing/2014/main" id="{750C4080-B782-CDC5-5E6B-C4268212E49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65600" y="3022600"/>
            <a:ext cx="812800" cy="812800"/>
          </a:xfrm>
          <a:prstGeom prst="rect">
            <a:avLst/>
          </a:prstGeom>
        </p:spPr>
      </p:pic>
    </p:spTree>
  </p:cSld>
  <p:clrMapOvr>
    <a:masterClrMapping/>
  </p:clrMapOvr>
  <p:transition spd="slow" advTm="3473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56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1">
            <a:extLst>
              <a:ext uri="{FF2B5EF4-FFF2-40B4-BE49-F238E27FC236}">
                <a16:creationId xmlns:a16="http://schemas.microsoft.com/office/drawing/2014/main" id="{D5EFE183-85C8-B791-0664-83B53EF673F8}"/>
              </a:ext>
            </a:extLst>
          </p:cNvPr>
          <p:cNvSpPr>
            <a:spLocks noGrp="1" noChangeArrowheads="1"/>
          </p:cNvSpPr>
          <p:nvPr>
            <p:ph type="title"/>
          </p:nvPr>
        </p:nvSpPr>
        <p:spPr>
          <a:xfrm>
            <a:off x="457200" y="228600"/>
            <a:ext cx="8229600" cy="1143000"/>
          </a:xfrm>
        </p:spPr>
        <p:txBody>
          <a:bodyPr/>
          <a:lstStyle/>
          <a:p>
            <a:pPr eaLnBrk="1" hangingPunct="1"/>
            <a:r>
              <a:rPr lang="en-US" altLang="ru-RU"/>
              <a:t>Description of indicators</a:t>
            </a:r>
            <a:endParaRPr lang="ru-RU" altLang="ru-RU"/>
          </a:p>
        </p:txBody>
      </p:sp>
      <p:sp>
        <p:nvSpPr>
          <p:cNvPr id="3" name="Объект 2">
            <a:extLst>
              <a:ext uri="{FF2B5EF4-FFF2-40B4-BE49-F238E27FC236}">
                <a16:creationId xmlns:a16="http://schemas.microsoft.com/office/drawing/2014/main" id="{A0E96296-9745-1C85-AF3D-094D255181CC}"/>
              </a:ext>
            </a:extLst>
          </p:cNvPr>
          <p:cNvSpPr>
            <a:spLocks noGrp="1"/>
          </p:cNvSpPr>
          <p:nvPr>
            <p:ph idx="1"/>
          </p:nvPr>
        </p:nvSpPr>
        <p:spPr>
          <a:xfrm>
            <a:off x="457200" y="1295400"/>
            <a:ext cx="8534400" cy="5211763"/>
          </a:xfrm>
        </p:spPr>
        <p:txBody>
          <a:bodyPr>
            <a:normAutofit fontScale="85000" lnSpcReduction="10000"/>
          </a:bodyPr>
          <a:lstStyle/>
          <a:p>
            <a:pPr marL="0" indent="0" eaLnBrk="1" hangingPunct="1">
              <a:buFontTx/>
              <a:buNone/>
              <a:defRPr/>
            </a:pPr>
            <a:r>
              <a:rPr lang="en-US" b="1" dirty="0"/>
              <a:t>Creative field method</a:t>
            </a:r>
          </a:p>
          <a:p>
            <a:pPr eaLnBrk="1" hangingPunct="1">
              <a:defRPr/>
            </a:pPr>
            <a:r>
              <a:rPr lang="en-US" dirty="0"/>
              <a:t>Smart Metrics:</a:t>
            </a:r>
          </a:p>
          <a:p>
            <a:pPr lvl="1" eaLnBrk="1" hangingPunct="1">
              <a:defRPr/>
            </a:pPr>
            <a:r>
              <a:rPr lang="en-US" dirty="0"/>
              <a:t>E - the number of errors in the learning experiment.</a:t>
            </a:r>
          </a:p>
          <a:p>
            <a:pPr lvl="1" eaLnBrk="1" hangingPunct="1">
              <a:defRPr/>
            </a:pPr>
            <a:r>
              <a:rPr lang="en-US" dirty="0"/>
              <a:t>T - time for solving the main problem in the main experiment.</a:t>
            </a:r>
          </a:p>
          <a:p>
            <a:pPr eaLnBrk="1" hangingPunct="1">
              <a:defRPr/>
            </a:pPr>
            <a:r>
              <a:rPr lang="en-US" dirty="0"/>
              <a:t>Regulatory indicators:</a:t>
            </a:r>
          </a:p>
          <a:p>
            <a:pPr lvl="1" eaLnBrk="1" hangingPunct="1">
              <a:defRPr/>
            </a:pPr>
            <a:r>
              <a:rPr lang="en-US" dirty="0"/>
              <a:t>S - Sensorimotor coordination</a:t>
            </a:r>
          </a:p>
          <a:p>
            <a:pPr eaLnBrk="1" hangingPunct="1">
              <a:defRPr/>
            </a:pPr>
            <a:r>
              <a:rPr lang="en-US" dirty="0"/>
              <a:t>Personal indicators:</a:t>
            </a:r>
          </a:p>
          <a:p>
            <a:pPr lvl="1" eaLnBrk="1" hangingPunct="1">
              <a:defRPr/>
            </a:pPr>
            <a:r>
              <a:rPr lang="en-US" dirty="0"/>
              <a:t>B - cognitive motivation</a:t>
            </a:r>
            <a:r>
              <a:rPr lang="ru-RU" dirty="0"/>
              <a:t> (</a:t>
            </a:r>
            <a:r>
              <a:rPr lang="en-US" dirty="0"/>
              <a:t>A - higher resolution</a:t>
            </a:r>
            <a:r>
              <a:rPr lang="ru-RU" dirty="0"/>
              <a:t>).</a:t>
            </a:r>
            <a:endParaRPr lang="en-US" dirty="0"/>
          </a:p>
          <a:p>
            <a:pPr eaLnBrk="1" hangingPunct="1">
              <a:defRPr/>
            </a:pPr>
            <a:endParaRPr lang="en-US" dirty="0"/>
          </a:p>
          <a:p>
            <a:pPr marL="0" indent="0" eaLnBrk="1" hangingPunct="1">
              <a:buFontTx/>
              <a:buNone/>
              <a:defRPr/>
            </a:pPr>
            <a:r>
              <a:rPr lang="en-US" b="1" dirty="0"/>
              <a:t>Test "Standard Progressive Matrices" by J. Raven</a:t>
            </a:r>
          </a:p>
          <a:p>
            <a:pPr lvl="1" eaLnBrk="1" hangingPunct="1">
              <a:defRPr/>
            </a:pPr>
            <a:r>
              <a:rPr lang="en-US" dirty="0"/>
              <a:t>R - the level of intellectual development according to the test "Progressive matrices" by J. Raven (series A, B, C)</a:t>
            </a:r>
            <a:endParaRPr lang="ru-RU" dirty="0"/>
          </a:p>
        </p:txBody>
      </p:sp>
      <p:pic>
        <p:nvPicPr>
          <p:cNvPr id="11" name="Звук 10">
            <a:hlinkClick r:id="" action="ppaction://media"/>
            <a:extLst>
              <a:ext uri="{FF2B5EF4-FFF2-40B4-BE49-F238E27FC236}">
                <a16:creationId xmlns:a16="http://schemas.microsoft.com/office/drawing/2014/main" id="{502B82CB-BCAF-DED9-BF1A-950053755B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78800" y="58928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udio Recording 22 мая 2023 г., 22:13:44">
            <a:hlinkClick r:id="" action="ppaction://media"/>
            <a:extLst>
              <a:ext uri="{FF2B5EF4-FFF2-40B4-BE49-F238E27FC236}">
                <a16:creationId xmlns:a16="http://schemas.microsoft.com/office/drawing/2014/main" id="{0D5E1B4F-69F2-42B9-D217-351329522A6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65600" y="3022600"/>
            <a:ext cx="812800" cy="812800"/>
          </a:xfrm>
          <a:prstGeom prst="rect">
            <a:avLst/>
          </a:prstGeom>
        </p:spPr>
      </p:pic>
      <p:pic>
        <p:nvPicPr>
          <p:cNvPr id="4" name="Audio Recording 22 мая 2023 г., 22:39:19">
            <a:hlinkClick r:id="" action="ppaction://media"/>
            <a:extLst>
              <a:ext uri="{FF2B5EF4-FFF2-40B4-BE49-F238E27FC236}">
                <a16:creationId xmlns:a16="http://schemas.microsoft.com/office/drawing/2014/main" id="{385A2995-95F0-56D2-2DBF-6AD182D0E506}"/>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3767015" y="5156200"/>
            <a:ext cx="812800" cy="812800"/>
          </a:xfrm>
          <a:prstGeom prst="rect">
            <a:avLst/>
          </a:prstGeom>
        </p:spPr>
      </p:pic>
    </p:spTree>
  </p:cSld>
  <p:clrMapOvr>
    <a:masterClrMapping/>
  </p:clrMapOvr>
  <p:transition spd="slow" advTm="3384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032"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4294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audio>
              <p:cMediaNode vol="80000">
                <p:cTn id="12"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A758FF7E-6FE8-B366-E289-F399F9D7F985}"/>
              </a:ext>
            </a:extLst>
          </p:cNvPr>
          <p:cNvSpPr>
            <a:spLocks noGrp="1" noChangeArrowheads="1"/>
          </p:cNvSpPr>
          <p:nvPr>
            <p:ph type="title"/>
          </p:nvPr>
        </p:nvSpPr>
        <p:spPr/>
        <p:txBody>
          <a:bodyPr/>
          <a:lstStyle/>
          <a:p>
            <a:pPr eaLnBrk="1" hangingPunct="1"/>
            <a:r>
              <a:rPr lang="en-US" altLang="ru-RU"/>
              <a:t>Conventions</a:t>
            </a:r>
            <a:endParaRPr lang="ru-RU" altLang="ru-RU"/>
          </a:p>
        </p:txBody>
      </p:sp>
      <p:graphicFrame>
        <p:nvGraphicFramePr>
          <p:cNvPr id="54329" name="Group 57">
            <a:extLst>
              <a:ext uri="{FF2B5EF4-FFF2-40B4-BE49-F238E27FC236}">
                <a16:creationId xmlns:a16="http://schemas.microsoft.com/office/drawing/2014/main" id="{A7577947-7BCE-D6E5-508C-B96D7B84CF50}"/>
              </a:ext>
            </a:extLst>
          </p:cNvPr>
          <p:cNvGraphicFramePr>
            <a:graphicFrameLocks noGrp="1"/>
          </p:cNvGraphicFramePr>
          <p:nvPr>
            <p:ph idx="1"/>
          </p:nvPr>
        </p:nvGraphicFramePr>
        <p:xfrm>
          <a:off x="609600" y="1524000"/>
          <a:ext cx="8077200" cy="4343401"/>
        </p:xfrm>
        <a:graphic>
          <a:graphicData uri="http://schemas.openxmlformats.org/drawingml/2006/table">
            <a:tbl>
              <a:tblPr/>
              <a:tblGrid>
                <a:gridCol w="10668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524000">
                  <a:extLst>
                    <a:ext uri="{9D8B030D-6E8A-4147-A177-3AD203B41FA5}">
                      <a16:colId xmlns:a16="http://schemas.microsoft.com/office/drawing/2014/main" val="20005"/>
                    </a:ext>
                  </a:extLst>
                </a:gridCol>
              </a:tblGrid>
              <a:tr h="19351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000" b="1" i="0" u="none" strike="noStrike" cap="none" normalizeH="0" baseline="0" dirty="0">
                          <a:ln>
                            <a:noFill/>
                          </a:ln>
                          <a:solidFill>
                            <a:schemeClr val="tx1"/>
                          </a:solidFill>
                          <a:effectLst/>
                          <a:latin typeface="Times New Roman" panose="02020603050405020304" pitchFamily="18" charset="0"/>
                        </a:rPr>
                        <a:t>Sample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000" b="1" i="0" u="none" strike="noStrike" cap="none" normalizeH="0" baseline="0" dirty="0">
                          <a:ln>
                            <a:noFill/>
                          </a:ln>
                          <a:solidFill>
                            <a:schemeClr val="tx1"/>
                          </a:solidFill>
                          <a:effectLst/>
                          <a:latin typeface="Times New Roman" panose="02020603050405020304" pitchFamily="18" charset="0"/>
                        </a:rPr>
                        <a:t>Year</a:t>
                      </a:r>
                      <a:endParaRPr kumimoji="0" lang="ru-RU" altLang="ru-RU" sz="2000" b="1" i="0" u="none" strike="noStrike" cap="none" normalizeH="0" baseline="0" dirty="0">
                        <a:ln>
                          <a:noFill/>
                        </a:ln>
                        <a:solidFill>
                          <a:schemeClr val="tx1"/>
                        </a:solidFill>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000" b="1" i="0" u="none" strike="noStrike" cap="none" normalizeH="0" baseline="0" dirty="0">
                          <a:ln>
                            <a:noFill/>
                          </a:ln>
                          <a:solidFill>
                            <a:schemeClr val="tx1"/>
                          </a:solidFill>
                          <a:effectLst/>
                          <a:latin typeface="Times New Roman" panose="02020603050405020304" pitchFamily="18" charset="0"/>
                        </a:rPr>
                        <a:t>Raven test</a:t>
                      </a:r>
                      <a:endParaRPr kumimoji="0" lang="ru-RU" altLang="ru-RU" sz="2000" b="1" i="0" u="none" strike="noStrike" cap="none" normalizeH="0" baseline="0" dirty="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000" b="1" i="0" u="none" strike="noStrike" cap="none" normalizeH="0" baseline="0" dirty="0">
                          <a:ln>
                            <a:noFill/>
                          </a:ln>
                          <a:solidFill>
                            <a:schemeClr val="tx1"/>
                          </a:solidFill>
                          <a:effectLst/>
                          <a:latin typeface="Times New Roman" panose="02020603050405020304" pitchFamily="18" charset="0"/>
                        </a:rPr>
                        <a:t>The number of errors in the "Creative field"</a:t>
                      </a:r>
                      <a:endParaRPr kumimoji="0" lang="ru-RU" altLang="ru-RU" sz="2000" b="1" i="0" u="none" strike="noStrike" cap="none" normalizeH="0" baseline="0" dirty="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000" b="1" i="0" u="none" strike="noStrike" cap="none" normalizeH="0" baseline="0" dirty="0">
                          <a:ln>
                            <a:noFill/>
                          </a:ln>
                          <a:solidFill>
                            <a:schemeClr val="tx1"/>
                          </a:solidFill>
                          <a:effectLst/>
                          <a:latin typeface="Times New Roman" panose="02020603050405020304" pitchFamily="18" charset="0"/>
                        </a:rPr>
                        <a:t>Time to solve the problem in the "Creative field"</a:t>
                      </a:r>
                      <a:endParaRPr kumimoji="0" lang="ru-RU" altLang="ru-RU" sz="2000" b="1" i="0" u="none" strike="noStrike" cap="none" normalizeH="0" baseline="0" dirty="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000" b="1" i="0" u="none" strike="noStrike" cap="none" normalizeH="0" baseline="0" dirty="0">
                          <a:ln>
                            <a:noFill/>
                          </a:ln>
                          <a:solidFill>
                            <a:schemeClr val="tx1"/>
                          </a:solidFill>
                          <a:effectLst/>
                          <a:latin typeface="Times New Roman" panose="02020603050405020304" pitchFamily="18" charset="0"/>
                        </a:rPr>
                        <a:t>Cognitive motivation</a:t>
                      </a:r>
                      <a:endParaRPr kumimoji="0" lang="ru-RU" altLang="ru-RU" sz="2000" b="1" i="0" u="none" strike="noStrike" cap="none" normalizeH="0" baseline="0" dirty="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000" b="1" i="0" u="none" strike="noStrike" cap="none" normalizeH="0" baseline="0" dirty="0" err="1">
                          <a:ln>
                            <a:noFill/>
                          </a:ln>
                          <a:solidFill>
                            <a:schemeClr val="tx1"/>
                          </a:solidFill>
                          <a:effectLst/>
                          <a:latin typeface="Times New Roman" panose="02020603050405020304" pitchFamily="18" charset="0"/>
                        </a:rPr>
                        <a:t>Sensori</a:t>
                      </a:r>
                      <a:endParaRPr kumimoji="0" lang="en-US" altLang="ru-RU" sz="2000" b="1" i="0" u="none" strike="noStrike" cap="none" normalizeH="0" baseline="0" dirty="0">
                        <a:ln>
                          <a:noFill/>
                        </a:ln>
                        <a:solidFill>
                          <a:schemeClr val="tx1"/>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000" b="1" i="0" u="none" strike="noStrike" cap="none" normalizeH="0" baseline="0" dirty="0">
                          <a:ln>
                            <a:noFill/>
                          </a:ln>
                          <a:solidFill>
                            <a:schemeClr val="tx1"/>
                          </a:solidFill>
                          <a:effectLst/>
                          <a:latin typeface="Times New Roman" panose="02020603050405020304" pitchFamily="18" charset="0"/>
                        </a:rPr>
                        <a:t>motor </a:t>
                      </a:r>
                      <a:r>
                        <a:rPr kumimoji="0" lang="en-US" altLang="ru-RU" sz="2000" b="1" i="0" u="none" strike="noStrike" cap="none" normalizeH="0" baseline="0" dirty="0" err="1">
                          <a:ln>
                            <a:noFill/>
                          </a:ln>
                          <a:solidFill>
                            <a:schemeClr val="tx1"/>
                          </a:solidFill>
                          <a:effectLst/>
                          <a:latin typeface="Times New Roman" panose="02020603050405020304" pitchFamily="18" charset="0"/>
                        </a:rPr>
                        <a:t>coordina</a:t>
                      </a:r>
                      <a:endParaRPr kumimoji="0" lang="en-US" altLang="ru-RU" sz="2000" b="1" i="0" u="none" strike="noStrike" cap="none" normalizeH="0" baseline="0" dirty="0">
                        <a:ln>
                          <a:noFill/>
                        </a:ln>
                        <a:solidFill>
                          <a:schemeClr val="tx1"/>
                        </a:solidFill>
                        <a:effectLst/>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000" b="1" i="0" u="none" strike="noStrike" cap="none" normalizeH="0" baseline="0" dirty="0" err="1">
                          <a:ln>
                            <a:noFill/>
                          </a:ln>
                          <a:solidFill>
                            <a:schemeClr val="tx1"/>
                          </a:solidFill>
                          <a:effectLst/>
                          <a:latin typeface="Times New Roman" panose="02020603050405020304" pitchFamily="18" charset="0"/>
                        </a:rPr>
                        <a:t>tion</a:t>
                      </a:r>
                      <a:endParaRPr kumimoji="0" lang="ru-RU" altLang="ru-RU" sz="2000" b="1" i="0" u="none" strike="noStrike" cap="none" normalizeH="0" baseline="0" dirty="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049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000" b="1" i="0" u="none" strike="noStrike" cap="none" normalizeH="0" baseline="0" dirty="0">
                          <a:ln>
                            <a:noFill/>
                          </a:ln>
                          <a:solidFill>
                            <a:schemeClr val="tx1"/>
                          </a:solidFill>
                          <a:effectLst/>
                          <a:latin typeface="Times New Roman" panose="02020603050405020304" pitchFamily="18" charset="0"/>
                        </a:rPr>
                        <a:t>2013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000" b="1" i="0" u="none" strike="noStrike" cap="none" normalizeH="0" baseline="0" dirty="0">
                          <a:ln>
                            <a:noFill/>
                          </a:ln>
                          <a:solidFill>
                            <a:schemeClr val="tx1"/>
                          </a:solidFill>
                          <a:effectLst/>
                          <a:latin typeface="Times New Roman" panose="02020603050405020304" pitchFamily="18" charset="0"/>
                        </a:rPr>
                        <a:t>R3</a:t>
                      </a:r>
                      <a:endParaRPr kumimoji="0" lang="ru-RU" altLang="ru-RU" sz="2000" b="1" i="0" u="none" strike="noStrike" cap="none" normalizeH="0" baseline="0" dirty="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000" b="1" i="0" u="none" strike="noStrike" cap="none" normalizeH="0" baseline="0" dirty="0">
                          <a:ln>
                            <a:noFill/>
                          </a:ln>
                          <a:solidFill>
                            <a:schemeClr val="tx1"/>
                          </a:solidFill>
                          <a:effectLst/>
                          <a:latin typeface="Times New Roman" panose="02020603050405020304" pitchFamily="18" charset="0"/>
                        </a:rPr>
                        <a:t>E3</a:t>
                      </a:r>
                      <a:endParaRPr kumimoji="0" lang="ru-RU" altLang="ru-RU" sz="2000" b="1" i="0" u="none" strike="noStrike" cap="none" normalizeH="0" baseline="0" dirty="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000" b="1" i="0" u="none" strike="noStrike" cap="none" normalizeH="0" baseline="0" dirty="0">
                          <a:ln>
                            <a:noFill/>
                          </a:ln>
                          <a:solidFill>
                            <a:schemeClr val="tx1"/>
                          </a:solidFill>
                          <a:effectLst/>
                          <a:latin typeface="Times New Roman" panose="02020603050405020304" pitchFamily="18" charset="0"/>
                        </a:rPr>
                        <a:t>T3</a:t>
                      </a:r>
                      <a:endParaRPr kumimoji="0" lang="ru-RU" altLang="ru-RU" sz="2000" b="1" i="0" u="none" strike="noStrike" cap="none" normalizeH="0" baseline="0" dirty="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000" b="1" i="0" u="none" strike="noStrike" cap="none" normalizeH="0" baseline="0" dirty="0">
                          <a:ln>
                            <a:noFill/>
                          </a:ln>
                          <a:solidFill>
                            <a:schemeClr val="tx1"/>
                          </a:solidFill>
                          <a:effectLst/>
                          <a:latin typeface="Times New Roman" panose="02020603050405020304" pitchFamily="18" charset="0"/>
                        </a:rPr>
                        <a:t>B3</a:t>
                      </a:r>
                      <a:endParaRPr kumimoji="0" lang="ru-RU" altLang="ru-RU" sz="2000" b="1" i="0" u="none" strike="noStrike" cap="none" normalizeH="0" baseline="0" dirty="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000" b="1" i="0" u="none" strike="noStrike" cap="none" normalizeH="0" baseline="0">
                          <a:ln>
                            <a:noFill/>
                          </a:ln>
                          <a:solidFill>
                            <a:schemeClr val="tx1"/>
                          </a:solidFill>
                          <a:effectLst/>
                          <a:latin typeface="Times New Roman" panose="02020603050405020304" pitchFamily="18" charset="0"/>
                        </a:rPr>
                        <a:t>S3</a:t>
                      </a:r>
                      <a:endParaRPr kumimoji="0" lang="ru-RU" altLang="ru-RU" sz="2000" b="1"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033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altLang="ru-RU" sz="2000" b="1" i="0" u="none" strike="noStrike" cap="none" normalizeH="0" baseline="0" dirty="0">
                          <a:ln>
                            <a:noFill/>
                          </a:ln>
                          <a:solidFill>
                            <a:schemeClr val="tx1"/>
                          </a:solidFill>
                          <a:effectLst/>
                          <a:latin typeface="Times New Roman" panose="02020603050405020304" pitchFamily="18" charset="0"/>
                        </a:rPr>
                        <a:t>2022</a:t>
                      </a:r>
                      <a:r>
                        <a:rPr kumimoji="0" lang="en-US" altLang="ru-RU" sz="2000" b="1" i="0" u="none" strike="noStrike" cap="none" normalizeH="0" baseline="0" dirty="0">
                          <a:ln>
                            <a:noFill/>
                          </a:ln>
                          <a:solidFill>
                            <a:schemeClr val="tx1"/>
                          </a:solidFill>
                          <a:effectLst/>
                          <a:latin typeface="Times New Roman" panose="02020603050405020304" pitchFamily="18" charset="0"/>
                        </a:rPr>
                        <a:t> </a:t>
                      </a:r>
                      <a:r>
                        <a:rPr kumimoji="0" lang="ru-RU" altLang="ru-RU" sz="2000" b="1" i="0" u="none" strike="noStrike" cap="none" normalizeH="0" baseline="0" dirty="0">
                          <a:ln>
                            <a:noFill/>
                          </a:ln>
                          <a:solidFill>
                            <a:schemeClr val="tx1"/>
                          </a:solidFill>
                          <a:effectLst/>
                          <a:latin typeface="Times New Roman" panose="02020603050405020304" pitchFamily="18" charset="0"/>
                        </a:rPr>
                        <a:t>-2023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000" b="1" i="0" u="none" strike="noStrike" cap="none" normalizeH="0" baseline="0">
                          <a:ln>
                            <a:noFill/>
                          </a:ln>
                          <a:solidFill>
                            <a:schemeClr val="tx1"/>
                          </a:solidFill>
                          <a:effectLst/>
                          <a:latin typeface="Times New Roman" panose="02020603050405020304" pitchFamily="18" charset="0"/>
                        </a:rPr>
                        <a:t>R4</a:t>
                      </a:r>
                      <a:endParaRPr kumimoji="0" lang="ru-RU" altLang="ru-RU" sz="2000" b="1"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000" b="1" i="0" u="none" strike="noStrike" cap="none" normalizeH="0" baseline="0">
                          <a:ln>
                            <a:noFill/>
                          </a:ln>
                          <a:solidFill>
                            <a:schemeClr val="tx1"/>
                          </a:solidFill>
                          <a:effectLst/>
                          <a:latin typeface="Times New Roman" panose="02020603050405020304" pitchFamily="18" charset="0"/>
                        </a:rPr>
                        <a:t>E4</a:t>
                      </a:r>
                      <a:endParaRPr kumimoji="0" lang="ru-RU" altLang="ru-RU" sz="2000" b="1"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000" b="1" i="0" u="none" strike="noStrike" cap="none" normalizeH="0" baseline="0">
                          <a:ln>
                            <a:noFill/>
                          </a:ln>
                          <a:solidFill>
                            <a:schemeClr val="tx1"/>
                          </a:solidFill>
                          <a:effectLst/>
                          <a:latin typeface="Times New Roman" panose="02020603050405020304" pitchFamily="18" charset="0"/>
                        </a:rPr>
                        <a:t>T4</a:t>
                      </a:r>
                      <a:endParaRPr kumimoji="0" lang="ru-RU" altLang="ru-RU" sz="2000" b="1"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000" b="1" i="0" u="none" strike="noStrike" cap="none" normalizeH="0" baseline="0" dirty="0">
                          <a:ln>
                            <a:noFill/>
                          </a:ln>
                          <a:solidFill>
                            <a:schemeClr val="tx1"/>
                          </a:solidFill>
                          <a:effectLst/>
                          <a:latin typeface="Times New Roman" panose="02020603050405020304" pitchFamily="18" charset="0"/>
                        </a:rPr>
                        <a:t>B4</a:t>
                      </a:r>
                      <a:endParaRPr kumimoji="0" lang="ru-RU" altLang="ru-RU" sz="2000" b="1" i="0" u="none" strike="noStrike" cap="none" normalizeH="0" baseline="0" dirty="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ru-RU" sz="2000" b="1" i="0" u="none" strike="noStrike" cap="none" normalizeH="0" baseline="0" dirty="0">
                          <a:ln>
                            <a:noFill/>
                          </a:ln>
                          <a:solidFill>
                            <a:schemeClr val="tx1"/>
                          </a:solidFill>
                          <a:effectLst/>
                          <a:latin typeface="Times New Roman" panose="02020603050405020304" pitchFamily="18" charset="0"/>
                        </a:rPr>
                        <a:t>S4</a:t>
                      </a:r>
                      <a:endParaRPr kumimoji="0" lang="ru-RU" altLang="ru-RU" sz="2000" b="1" i="0" u="none" strike="noStrike" cap="none" normalizeH="0" baseline="0" dirty="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4" name="Звук 3">
            <a:hlinkClick r:id="" action="ppaction://media"/>
            <a:extLst>
              <a:ext uri="{FF2B5EF4-FFF2-40B4-BE49-F238E27FC236}">
                <a16:creationId xmlns:a16="http://schemas.microsoft.com/office/drawing/2014/main" id="{00D53314-B006-AF6E-A6E7-416E15CE14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8800" y="58928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udio Recording 22 мая 2023 г., 22:14:06">
            <a:hlinkClick r:id="" action="ppaction://media"/>
            <a:extLst>
              <a:ext uri="{FF2B5EF4-FFF2-40B4-BE49-F238E27FC236}">
                <a16:creationId xmlns:a16="http://schemas.microsoft.com/office/drawing/2014/main" id="{0237FB08-E23F-DB56-0AFA-9BB67BF8450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65600" y="3022600"/>
            <a:ext cx="812800" cy="812800"/>
          </a:xfrm>
          <a:prstGeom prst="rect">
            <a:avLst/>
          </a:prstGeom>
        </p:spPr>
      </p:pic>
    </p:spTree>
  </p:cSld>
  <p:clrMapOvr>
    <a:masterClrMapping/>
  </p:clrMapOvr>
  <p:transition spd="slow" advTm="803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10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Заголовок 1">
            <a:extLst>
              <a:ext uri="{FF2B5EF4-FFF2-40B4-BE49-F238E27FC236}">
                <a16:creationId xmlns:a16="http://schemas.microsoft.com/office/drawing/2014/main" id="{F3B56B04-6785-0810-DCA4-521A1C3A1160}"/>
              </a:ext>
            </a:extLst>
          </p:cNvPr>
          <p:cNvSpPr>
            <a:spLocks noGrp="1" noChangeArrowheads="1"/>
          </p:cNvSpPr>
          <p:nvPr>
            <p:ph type="title"/>
          </p:nvPr>
        </p:nvSpPr>
        <p:spPr/>
        <p:txBody>
          <a:bodyPr/>
          <a:lstStyle/>
          <a:p>
            <a:pPr eaLnBrk="1" hangingPunct="1"/>
            <a:r>
              <a:rPr lang="en-US" altLang="ru-RU"/>
              <a:t>Results: intellectual development</a:t>
            </a:r>
            <a:endParaRPr lang="ru-RU" altLang="ru-RU"/>
          </a:p>
        </p:txBody>
      </p:sp>
      <p:sp>
        <p:nvSpPr>
          <p:cNvPr id="3" name="Объект 2">
            <a:extLst>
              <a:ext uri="{FF2B5EF4-FFF2-40B4-BE49-F238E27FC236}">
                <a16:creationId xmlns:a16="http://schemas.microsoft.com/office/drawing/2014/main" id="{9F7D3DFF-08C9-B5B0-68C7-97114A26256F}"/>
              </a:ext>
            </a:extLst>
          </p:cNvPr>
          <p:cNvSpPr>
            <a:spLocks noGrp="1"/>
          </p:cNvSpPr>
          <p:nvPr>
            <p:ph idx="1"/>
          </p:nvPr>
        </p:nvSpPr>
        <p:spPr/>
        <p:txBody>
          <a:bodyPr>
            <a:normAutofit fontScale="85000" lnSpcReduction="20000"/>
          </a:bodyPr>
          <a:lstStyle/>
          <a:p>
            <a:pPr eaLnBrk="1" hangingPunct="1">
              <a:defRPr/>
            </a:pPr>
            <a:r>
              <a:rPr lang="en-US" dirty="0"/>
              <a:t>The level of intellectual development in the modern sample is reduced compared to the same age group 10 years ago. </a:t>
            </a:r>
          </a:p>
          <a:p>
            <a:pPr eaLnBrk="1" hangingPunct="1">
              <a:defRPr/>
            </a:pPr>
            <a:r>
              <a:rPr lang="en-US" dirty="0"/>
              <a:t>Mastering a new activity in the "Creative Field", the average level of intelligence according to the Raven test show a decrease in the average values of learning ability and intelligence among modern schoolchildren. </a:t>
            </a:r>
          </a:p>
          <a:p>
            <a:pPr eaLnBrk="1" hangingPunct="1">
              <a:defRPr/>
            </a:pPr>
            <a:r>
              <a:rPr lang="en-US" dirty="0"/>
              <a:t>The time to solve the main problem tends to worsen in the modern sample.</a:t>
            </a:r>
          </a:p>
          <a:p>
            <a:pPr eaLnBrk="1" hangingPunct="1">
              <a:defRPr/>
            </a:pPr>
            <a:r>
              <a:rPr lang="en-US" dirty="0"/>
              <a:t>The difference in the level of sensorimotor coordination between the two samples is also characterized by a decrease in the modern sample.</a:t>
            </a:r>
            <a:endParaRPr lang="ru-RU" dirty="0"/>
          </a:p>
        </p:txBody>
      </p:sp>
      <p:pic>
        <p:nvPicPr>
          <p:cNvPr id="5" name="Звук 4">
            <a:hlinkClick r:id="" action="ppaction://media"/>
            <a:extLst>
              <a:ext uri="{FF2B5EF4-FFF2-40B4-BE49-F238E27FC236}">
                <a16:creationId xmlns:a16="http://schemas.microsoft.com/office/drawing/2014/main" id="{719A06B6-0B87-DAB1-C008-F4F5B893F9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8800" y="58928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udio Recording 22 мая 2023 г., 22:14:55">
            <a:hlinkClick r:id="" action="ppaction://media"/>
            <a:extLst>
              <a:ext uri="{FF2B5EF4-FFF2-40B4-BE49-F238E27FC236}">
                <a16:creationId xmlns:a16="http://schemas.microsoft.com/office/drawing/2014/main" id="{A0298ADD-E9D8-FEF7-2791-5DD55737AD6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65600" y="3022600"/>
            <a:ext cx="812800" cy="812800"/>
          </a:xfrm>
          <a:prstGeom prst="rect">
            <a:avLst/>
          </a:prstGeom>
        </p:spPr>
      </p:pic>
    </p:spTree>
  </p:cSld>
  <p:clrMapOvr>
    <a:masterClrMapping/>
  </p:clrMapOvr>
  <p:transition spd="slow" advTm="4129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80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Заголовок 1">
            <a:extLst>
              <a:ext uri="{FF2B5EF4-FFF2-40B4-BE49-F238E27FC236}">
                <a16:creationId xmlns:a16="http://schemas.microsoft.com/office/drawing/2014/main" id="{AB495B6B-4A75-E0C4-CBBD-F91F8942B90E}"/>
              </a:ext>
            </a:extLst>
          </p:cNvPr>
          <p:cNvSpPr>
            <a:spLocks noGrp="1" noChangeArrowheads="1"/>
          </p:cNvSpPr>
          <p:nvPr>
            <p:ph type="title"/>
          </p:nvPr>
        </p:nvSpPr>
        <p:spPr/>
        <p:txBody>
          <a:bodyPr/>
          <a:lstStyle/>
          <a:p>
            <a:pPr eaLnBrk="1" hangingPunct="1"/>
            <a:r>
              <a:rPr lang="en-US" altLang="ru-RU"/>
              <a:t>Results: personal development</a:t>
            </a:r>
            <a:endParaRPr lang="ru-RU" altLang="ru-RU"/>
          </a:p>
        </p:txBody>
      </p:sp>
      <p:sp>
        <p:nvSpPr>
          <p:cNvPr id="3" name="Объект 2">
            <a:extLst>
              <a:ext uri="{FF2B5EF4-FFF2-40B4-BE49-F238E27FC236}">
                <a16:creationId xmlns:a16="http://schemas.microsoft.com/office/drawing/2014/main" id="{D96758AF-47C5-C8F2-E25C-F5AC3BDB3652}"/>
              </a:ext>
            </a:extLst>
          </p:cNvPr>
          <p:cNvSpPr>
            <a:spLocks noGrp="1"/>
          </p:cNvSpPr>
          <p:nvPr>
            <p:ph idx="1"/>
          </p:nvPr>
        </p:nvSpPr>
        <p:spPr/>
        <p:txBody>
          <a:bodyPr>
            <a:normAutofit lnSpcReduction="10000"/>
          </a:bodyPr>
          <a:lstStyle/>
          <a:p>
            <a:pPr eaLnBrk="1" hangingPunct="1">
              <a:defRPr/>
            </a:pPr>
            <a:r>
              <a:rPr lang="en-US" dirty="0"/>
              <a:t>We observed a decrease in manifestations of cognitive motivation. </a:t>
            </a:r>
            <a:endParaRPr lang="ru-RU" dirty="0"/>
          </a:p>
          <a:p>
            <a:pPr eaLnBrk="1" hangingPunct="1">
              <a:defRPr/>
            </a:pPr>
            <a:r>
              <a:rPr lang="en-US" dirty="0"/>
              <a:t>Modern children demonstrate a stimulus-productive strategy in activity. </a:t>
            </a:r>
            <a:endParaRPr lang="ru-RU" dirty="0"/>
          </a:p>
          <a:p>
            <a:pPr eaLnBrk="1" hangingPunct="1">
              <a:defRPr/>
            </a:pPr>
            <a:r>
              <a:rPr lang="en-US" dirty="0"/>
              <a:t>In the modern sample, the number of children who have shown the ability to develop activities on their own initiative is reduced by more than 2 times: </a:t>
            </a:r>
            <a:endParaRPr lang="ru-RU" dirty="0"/>
          </a:p>
          <a:p>
            <a:pPr lvl="1" eaLnBrk="1" hangingPunct="1">
              <a:defRPr/>
            </a:pPr>
            <a:r>
              <a:rPr lang="en-US" dirty="0"/>
              <a:t>12 people in 2013 and 5 people in 2022-2023.</a:t>
            </a:r>
            <a:endParaRPr lang="ru-RU" dirty="0"/>
          </a:p>
        </p:txBody>
      </p:sp>
      <p:pic>
        <p:nvPicPr>
          <p:cNvPr id="5" name="Звук 4">
            <a:hlinkClick r:id="" action="ppaction://media"/>
            <a:extLst>
              <a:ext uri="{FF2B5EF4-FFF2-40B4-BE49-F238E27FC236}">
                <a16:creationId xmlns:a16="http://schemas.microsoft.com/office/drawing/2014/main" id="{D4D05196-259F-DFDC-383C-8353BBD5DF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8800" y="58928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udio Recording 22 мая 2023 г., 22:17:39">
            <a:hlinkClick r:id="" action="ppaction://media"/>
            <a:extLst>
              <a:ext uri="{FF2B5EF4-FFF2-40B4-BE49-F238E27FC236}">
                <a16:creationId xmlns:a16="http://schemas.microsoft.com/office/drawing/2014/main" id="{B20025F6-7CDC-88DA-F9B7-6DD71E4D744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65600" y="3022600"/>
            <a:ext cx="812800" cy="812800"/>
          </a:xfrm>
          <a:prstGeom prst="rect">
            <a:avLst/>
          </a:prstGeom>
        </p:spPr>
      </p:pic>
    </p:spTree>
  </p:cSld>
  <p:clrMapOvr>
    <a:masterClrMapping/>
  </p:clrMapOvr>
  <p:transition spd="slow" advTm="3214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23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4">
            <a:extLst>
              <a:ext uri="{FF2B5EF4-FFF2-40B4-BE49-F238E27FC236}">
                <a16:creationId xmlns:a16="http://schemas.microsoft.com/office/drawing/2014/main" id="{1D4ECC39-8C00-0D61-E4D2-62B07FF5D3EE}"/>
              </a:ext>
            </a:extLst>
          </p:cNvPr>
          <p:cNvSpPr>
            <a:spLocks noGrp="1" noChangeArrowheads="1"/>
          </p:cNvSpPr>
          <p:nvPr>
            <p:ph type="title"/>
          </p:nvPr>
        </p:nvSpPr>
        <p:spPr/>
        <p:txBody>
          <a:bodyPr/>
          <a:lstStyle/>
          <a:p>
            <a:pPr eaLnBrk="1" hangingPunct="1"/>
            <a:r>
              <a:rPr lang="en-US" altLang="ru-RU"/>
              <a:t>Descriptive statistics for the 2013 sample</a:t>
            </a:r>
            <a:endParaRPr lang="ru-RU" altLang="ru-RU"/>
          </a:p>
        </p:txBody>
      </p:sp>
      <p:graphicFrame>
        <p:nvGraphicFramePr>
          <p:cNvPr id="66625" name="Group 65">
            <a:extLst>
              <a:ext uri="{FF2B5EF4-FFF2-40B4-BE49-F238E27FC236}">
                <a16:creationId xmlns:a16="http://schemas.microsoft.com/office/drawing/2014/main" id="{0AD1EFA8-0D81-3307-531E-4655935F7957}"/>
              </a:ext>
            </a:extLst>
          </p:cNvPr>
          <p:cNvGraphicFramePr>
            <a:graphicFrameLocks noGrp="1"/>
          </p:cNvGraphicFramePr>
          <p:nvPr>
            <p:ph idx="1"/>
          </p:nvPr>
        </p:nvGraphicFramePr>
        <p:xfrm>
          <a:off x="457200" y="1600200"/>
          <a:ext cx="8229600" cy="4762502"/>
        </p:xfrm>
        <a:graphic>
          <a:graphicData uri="http://schemas.openxmlformats.org/drawingml/2006/table">
            <a:tbl>
              <a:tblPr/>
              <a:tblGrid>
                <a:gridCol w="8382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338263">
                  <a:extLst>
                    <a:ext uri="{9D8B030D-6E8A-4147-A177-3AD203B41FA5}">
                      <a16:colId xmlns:a16="http://schemas.microsoft.com/office/drawing/2014/main" val="20005"/>
                    </a:ext>
                  </a:extLst>
                </a:gridCol>
                <a:gridCol w="1176337">
                  <a:extLst>
                    <a:ext uri="{9D8B030D-6E8A-4147-A177-3AD203B41FA5}">
                      <a16:colId xmlns:a16="http://schemas.microsoft.com/office/drawing/2014/main" val="20006"/>
                    </a:ext>
                  </a:extLst>
                </a:gridCol>
              </a:tblGrid>
              <a:tr h="9906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2800" b="0" i="0" u="none" strike="noStrike" cap="none" normalizeH="0" baseline="0">
                        <a:ln>
                          <a:noFill/>
                        </a:ln>
                        <a:solidFill>
                          <a:schemeClr val="tx1"/>
                        </a:solidFill>
                        <a:effectLst/>
                        <a:latin typeface="Arial Unicode MS" panose="020B0604020202020204"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0">
                          <a:ln>
                            <a:noFill/>
                          </a:ln>
                          <a:solidFill>
                            <a:schemeClr val="tx1"/>
                          </a:solidFill>
                          <a:effectLst/>
                          <a:latin typeface="Arial Unicode MS" panose="020B0604020202020204" pitchFamily="34" charset="-128"/>
                        </a:rPr>
                        <a:t>Min</a:t>
                      </a:r>
                      <a:r>
                        <a:rPr kumimoji="0" lang="ru-RU" altLang="ru-RU" sz="2800" b="0" i="0" u="none" strike="noStrike" cap="none" normalizeH="0" baseline="0">
                          <a:ln>
                            <a:noFill/>
                          </a:ln>
                          <a:solidFill>
                            <a:schemeClr val="tx1"/>
                          </a:solidFill>
                          <a:effectLst/>
                          <a:latin typeface="Arial Unicode MS" panose="020B0604020202020204" pitchFamily="34" charset="-12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0">
                          <a:ln>
                            <a:noFill/>
                          </a:ln>
                          <a:solidFill>
                            <a:schemeClr val="tx1"/>
                          </a:solidFill>
                          <a:effectLst/>
                          <a:latin typeface="Arial Unicode MS" panose="020B0604020202020204" pitchFamily="34" charset="-128"/>
                        </a:rPr>
                        <a:t> Max</a:t>
                      </a:r>
                      <a:r>
                        <a:rPr kumimoji="0" lang="ru-RU" altLang="ru-RU" sz="2800" b="0" i="0" u="none" strike="noStrike" cap="none" normalizeH="0" baseline="0">
                          <a:ln>
                            <a:noFill/>
                          </a:ln>
                          <a:solidFill>
                            <a:schemeClr val="tx1"/>
                          </a:solidFill>
                          <a:effectLst/>
                          <a:latin typeface="Arial Unicode MS" panose="020B0604020202020204" pitchFamily="34" charset="-12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0">
                          <a:ln>
                            <a:noFill/>
                          </a:ln>
                          <a:solidFill>
                            <a:schemeClr val="tx1"/>
                          </a:solidFill>
                          <a:effectLst/>
                          <a:latin typeface="Arial Unicode MS" panose="020B0604020202020204" pitchFamily="34" charset="-128"/>
                        </a:rPr>
                        <a:t>Mean</a:t>
                      </a:r>
                      <a:r>
                        <a:rPr kumimoji="0" lang="ru-RU" altLang="ru-RU" sz="2800" b="0" i="0" u="none" strike="noStrike" cap="none" normalizeH="0" baseline="0">
                          <a:ln>
                            <a:noFill/>
                          </a:ln>
                          <a:solidFill>
                            <a:schemeClr val="tx1"/>
                          </a:solidFill>
                          <a:effectLst/>
                          <a:latin typeface="Arial Unicode MS" panose="020B0604020202020204" pitchFamily="34" charset="-12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0">
                          <a:ln>
                            <a:noFill/>
                          </a:ln>
                          <a:solidFill>
                            <a:schemeClr val="tx1"/>
                          </a:solidFill>
                          <a:effectLst/>
                          <a:latin typeface="Arial Unicode MS" panose="020B0604020202020204" pitchFamily="34" charset="-128"/>
                        </a:rPr>
                        <a:t>Median </a:t>
                      </a:r>
                      <a:endParaRPr kumimoji="0" lang="ru-RU" altLang="ru-RU" sz="2800" b="0" i="0" u="none" strike="noStrike" cap="none" normalizeH="0" baseline="0">
                        <a:ln>
                          <a:noFill/>
                        </a:ln>
                        <a:solidFill>
                          <a:schemeClr val="tx1"/>
                        </a:solidFill>
                        <a:effectLst/>
                        <a:latin typeface="Arial Unicode MS" panose="020B060402020202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0">
                          <a:ln>
                            <a:noFill/>
                          </a:ln>
                          <a:solidFill>
                            <a:srgbClr val="000000"/>
                          </a:solidFill>
                          <a:effectLst/>
                          <a:latin typeface="Arial Unicode MS" panose="020B0604020202020204" pitchFamily="34" charset="-128"/>
                          <a:cs typeface="Times New Roman" panose="02020603050405020304" pitchFamily="18" charset="0"/>
                        </a:rPr>
                        <a:t>1st Qu.:</a:t>
                      </a:r>
                      <a:r>
                        <a:rPr kumimoji="0" lang="ru-RU" altLang="ru-RU" sz="2800" b="0" i="0" u="none" strike="noStrike" cap="none" normalizeH="0" baseline="0">
                          <a:ln>
                            <a:noFill/>
                          </a:ln>
                          <a:solidFill>
                            <a:srgbClr val="000000"/>
                          </a:solidFill>
                          <a:effectLst/>
                          <a:latin typeface="Arial Unicode MS" panose="020B0604020202020204" pitchFamily="34" charset="-128"/>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0">
                          <a:ln>
                            <a:noFill/>
                          </a:ln>
                          <a:solidFill>
                            <a:schemeClr val="tx1"/>
                          </a:solidFill>
                          <a:effectLst/>
                          <a:latin typeface="Arial Unicode MS" panose="020B0604020202020204" pitchFamily="34" charset="-128"/>
                        </a:rPr>
                        <a:t> 3rd Qu.:</a:t>
                      </a:r>
                      <a:r>
                        <a:rPr kumimoji="0" lang="ru-RU" altLang="ru-RU" sz="2800" b="0" i="0" u="none" strike="noStrike" cap="none" normalizeH="0" baseline="0">
                          <a:ln>
                            <a:noFill/>
                          </a:ln>
                          <a:solidFill>
                            <a:schemeClr val="tx1"/>
                          </a:solidFill>
                          <a:effectLst/>
                          <a:latin typeface="Arial Unicode MS" panose="020B0604020202020204" pitchFamily="34" charset="-128"/>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540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0">
                          <a:ln>
                            <a:noFill/>
                          </a:ln>
                          <a:solidFill>
                            <a:schemeClr val="tx1"/>
                          </a:solidFill>
                          <a:effectLst/>
                          <a:latin typeface="Arial Unicode MS" panose="020B0604020202020204" pitchFamily="34" charset="-128"/>
                        </a:rPr>
                        <a:t>R3</a:t>
                      </a:r>
                      <a:endParaRPr kumimoji="0" lang="ru-RU" altLang="ru-RU" sz="2800" b="0" i="0" u="none" strike="noStrike" cap="none" normalizeH="0" baseline="0">
                        <a:ln>
                          <a:noFill/>
                        </a:ln>
                        <a:solidFill>
                          <a:schemeClr val="tx1"/>
                        </a:solidFill>
                        <a:effectLst/>
                        <a:latin typeface="Arial Unicode MS" panose="020B0604020202020204"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800" b="0" i="0" u="none" strike="noStrike" cap="none" normalizeH="0" baseline="0">
                          <a:ln>
                            <a:noFill/>
                          </a:ln>
                          <a:solidFill>
                            <a:schemeClr val="tx1"/>
                          </a:solidFill>
                          <a:effectLst/>
                          <a:latin typeface="Arial Unicode MS" panose="020B0604020202020204" pitchFamily="34" charset="-128"/>
                        </a:rPr>
                        <a:t>24.00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800" b="0" i="0" u="none" strike="noStrike" cap="none" normalizeH="0" baseline="0">
                          <a:ln>
                            <a:noFill/>
                          </a:ln>
                          <a:solidFill>
                            <a:schemeClr val="tx1"/>
                          </a:solidFill>
                          <a:effectLst/>
                          <a:latin typeface="Arial Unicode MS" panose="020B0604020202020204" pitchFamily="34" charset="-128"/>
                        </a:rPr>
                        <a:t>36.00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800" b="0" i="0" u="none" strike="noStrike" cap="none" normalizeH="0" baseline="0">
                          <a:ln>
                            <a:noFill/>
                          </a:ln>
                          <a:solidFill>
                            <a:schemeClr val="tx1"/>
                          </a:solidFill>
                          <a:effectLst/>
                          <a:latin typeface="Arial Unicode MS" panose="020B0604020202020204" pitchFamily="34" charset="-128"/>
                        </a:rPr>
                        <a:t>32.00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800" b="0" i="0" u="none" strike="noStrike" cap="none" normalizeH="0" baseline="0">
                          <a:ln>
                            <a:noFill/>
                          </a:ln>
                          <a:solidFill>
                            <a:schemeClr val="tx1"/>
                          </a:solidFill>
                          <a:effectLst/>
                          <a:latin typeface="Arial Unicode MS" panose="020B0604020202020204" pitchFamily="34" charset="-128"/>
                        </a:rPr>
                        <a:t>33.00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800" b="0" i="0" u="none" strike="noStrike" cap="none" normalizeH="0" baseline="0">
                          <a:ln>
                            <a:noFill/>
                          </a:ln>
                          <a:solidFill>
                            <a:schemeClr val="tx1"/>
                          </a:solidFill>
                          <a:effectLst/>
                          <a:latin typeface="Arial" panose="020B0604020202020204" pitchFamily="34" charset="0"/>
                        </a:rPr>
                        <a:t>30.25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800" b="0" i="0" u="none" strike="noStrike" cap="none" normalizeH="0" baseline="0">
                          <a:ln>
                            <a:noFill/>
                          </a:ln>
                          <a:solidFill>
                            <a:schemeClr val="tx1"/>
                          </a:solidFill>
                          <a:effectLst/>
                          <a:latin typeface="Arial Unicode MS" panose="020B0604020202020204" pitchFamily="34" charset="-128"/>
                        </a:rPr>
                        <a:t>34.00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556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0">
                          <a:ln>
                            <a:noFill/>
                          </a:ln>
                          <a:solidFill>
                            <a:schemeClr val="tx1"/>
                          </a:solidFill>
                          <a:effectLst/>
                          <a:latin typeface="Arial Unicode MS" panose="020B0604020202020204" pitchFamily="34" charset="-128"/>
                        </a:rPr>
                        <a:t>E3</a:t>
                      </a:r>
                      <a:endParaRPr kumimoji="0" lang="ru-RU" altLang="ru-RU" sz="2800" b="0" i="0" u="none" strike="noStrike" cap="none" normalizeH="0" baseline="0">
                        <a:ln>
                          <a:noFill/>
                        </a:ln>
                        <a:solidFill>
                          <a:schemeClr val="tx1"/>
                        </a:solidFill>
                        <a:effectLst/>
                        <a:latin typeface="Arial Unicode MS" panose="020B0604020202020204"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800" b="0" i="0" u="none" strike="noStrike" cap="none" normalizeH="0" baseline="0">
                          <a:ln>
                            <a:noFill/>
                          </a:ln>
                          <a:solidFill>
                            <a:schemeClr val="tx1"/>
                          </a:solidFill>
                          <a:effectLst/>
                          <a:latin typeface="Arial Unicode MS" panose="020B0604020202020204" pitchFamily="34" charset="-128"/>
                        </a:rPr>
                        <a:t>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800" b="0" i="0" u="none" strike="noStrike" cap="none" normalizeH="0" baseline="0">
                          <a:ln>
                            <a:noFill/>
                          </a:ln>
                          <a:solidFill>
                            <a:schemeClr val="tx1"/>
                          </a:solidFill>
                          <a:effectLst/>
                          <a:latin typeface="Arial Unicode MS" panose="020B0604020202020204" pitchFamily="34" charset="-128"/>
                        </a:rPr>
                        <a:t>39.00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800" b="0" i="0" u="none" strike="noStrike" cap="none" normalizeH="0" baseline="0">
                          <a:ln>
                            <a:noFill/>
                          </a:ln>
                          <a:solidFill>
                            <a:schemeClr val="tx1"/>
                          </a:solidFill>
                          <a:effectLst/>
                          <a:latin typeface="Arial Unicode MS" panose="020B0604020202020204" pitchFamily="34" charset="-128"/>
                        </a:rPr>
                        <a:t>8.72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800" b="0" i="0" u="none" strike="noStrike" cap="none" normalizeH="0" baseline="0">
                          <a:ln>
                            <a:noFill/>
                          </a:ln>
                          <a:solidFill>
                            <a:schemeClr val="tx1"/>
                          </a:solidFill>
                          <a:effectLst/>
                          <a:latin typeface="Arial Unicode MS" panose="020B0604020202020204" pitchFamily="34" charset="-128"/>
                        </a:rPr>
                        <a:t>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800" b="0" i="0" u="none" strike="noStrike" cap="none" normalizeH="0" baseline="0">
                          <a:ln>
                            <a:noFill/>
                          </a:ln>
                          <a:solidFill>
                            <a:schemeClr val="tx1"/>
                          </a:solidFill>
                          <a:effectLst/>
                          <a:latin typeface="Arial" panose="020B0604020202020204" pitchFamily="34" charset="0"/>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800" b="0" i="0" u="none" strike="noStrike" cap="none" normalizeH="0" baseline="0">
                          <a:ln>
                            <a:noFill/>
                          </a:ln>
                          <a:solidFill>
                            <a:schemeClr val="tx1"/>
                          </a:solidFill>
                          <a:effectLst/>
                          <a:latin typeface="Arial Unicode MS" panose="020B0604020202020204" pitchFamily="34" charset="-128"/>
                        </a:rPr>
                        <a:t>11.00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540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0">
                          <a:ln>
                            <a:noFill/>
                          </a:ln>
                          <a:solidFill>
                            <a:schemeClr val="tx1"/>
                          </a:solidFill>
                          <a:effectLst/>
                          <a:latin typeface="Arial Unicode MS" panose="020B0604020202020204" pitchFamily="34" charset="-128"/>
                        </a:rPr>
                        <a:t>T3</a:t>
                      </a:r>
                      <a:endParaRPr kumimoji="0" lang="ru-RU" altLang="ru-RU" sz="2800" b="0" i="0" u="none" strike="noStrike" cap="none" normalizeH="0" baseline="0">
                        <a:ln>
                          <a:noFill/>
                        </a:ln>
                        <a:solidFill>
                          <a:schemeClr val="tx1"/>
                        </a:solidFill>
                        <a:effectLst/>
                        <a:latin typeface="Arial Unicode MS" panose="020B0604020202020204"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800" b="0" i="0" u="none" strike="noStrike" cap="none" normalizeH="0" baseline="0">
                          <a:ln>
                            <a:noFill/>
                          </a:ln>
                          <a:solidFill>
                            <a:schemeClr val="tx1"/>
                          </a:solidFill>
                          <a:effectLst/>
                          <a:latin typeface="Arial Unicode MS" panose="020B0604020202020204" pitchFamily="34" charset="-128"/>
                        </a:rPr>
                        <a:t>55.0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800" b="0" i="0" u="none" strike="noStrike" cap="none" normalizeH="0" baseline="0">
                          <a:ln>
                            <a:noFill/>
                          </a:ln>
                          <a:solidFill>
                            <a:schemeClr val="tx1"/>
                          </a:solidFill>
                          <a:effectLst/>
                          <a:latin typeface="Arial Unicode MS" panose="020B0604020202020204" pitchFamily="34" charset="-128"/>
                        </a:rPr>
                        <a:t>3000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800" b="0" i="0" u="none" strike="noStrike" cap="none" normalizeH="0" baseline="0">
                          <a:ln>
                            <a:noFill/>
                          </a:ln>
                          <a:solidFill>
                            <a:schemeClr val="tx1"/>
                          </a:solidFill>
                          <a:effectLst/>
                          <a:latin typeface="Arial Unicode MS" panose="020B0604020202020204" pitchFamily="34" charset="-128"/>
                        </a:rPr>
                        <a:t>372.9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800" b="0" i="0" u="none" strike="noStrike" cap="none" normalizeH="0" baseline="0">
                          <a:ln>
                            <a:noFill/>
                          </a:ln>
                          <a:solidFill>
                            <a:schemeClr val="tx1"/>
                          </a:solidFill>
                          <a:effectLst/>
                          <a:latin typeface="Arial Unicode MS" panose="020B0604020202020204" pitchFamily="34" charset="-128"/>
                        </a:rPr>
                        <a:t>210.5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800" b="0" i="0" u="none" strike="noStrike" cap="none" normalizeH="0" baseline="0">
                          <a:ln>
                            <a:noFill/>
                          </a:ln>
                          <a:solidFill>
                            <a:schemeClr val="tx1"/>
                          </a:solidFill>
                          <a:effectLst/>
                          <a:latin typeface="Arial" panose="020B0604020202020204" pitchFamily="34" charset="0"/>
                        </a:rPr>
                        <a:t>161.2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800" b="0" i="0" u="none" strike="noStrike" cap="none" normalizeH="0" baseline="0">
                          <a:ln>
                            <a:noFill/>
                          </a:ln>
                          <a:solidFill>
                            <a:schemeClr val="tx1"/>
                          </a:solidFill>
                          <a:effectLst/>
                          <a:latin typeface="Arial Unicode MS" panose="020B0604020202020204" pitchFamily="34" charset="-128"/>
                        </a:rPr>
                        <a:t>288.0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540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0" dirty="0">
                          <a:ln>
                            <a:noFill/>
                          </a:ln>
                          <a:solidFill>
                            <a:schemeClr val="tx1"/>
                          </a:solidFill>
                          <a:effectLst/>
                          <a:latin typeface="Arial Unicode MS" panose="020B0604020202020204" pitchFamily="34" charset="-128"/>
                        </a:rPr>
                        <a:t>B3</a:t>
                      </a:r>
                      <a:endParaRPr kumimoji="0" lang="ru-RU" altLang="ru-RU" sz="2800" b="0" i="0" u="none" strike="noStrike" cap="none" normalizeH="0" baseline="0" dirty="0">
                        <a:ln>
                          <a:noFill/>
                        </a:ln>
                        <a:solidFill>
                          <a:schemeClr val="tx1"/>
                        </a:solidFill>
                        <a:effectLst/>
                        <a:latin typeface="Arial Unicode MS" panose="020B0604020202020204"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800" b="0" i="0" u="none" strike="noStrike" cap="none" normalizeH="0" baseline="0">
                          <a:ln>
                            <a:noFill/>
                          </a:ln>
                          <a:solidFill>
                            <a:schemeClr val="tx1"/>
                          </a:solidFill>
                          <a:effectLst/>
                          <a:latin typeface="Arial Unicode MS" panose="020B0604020202020204" pitchFamily="34" charset="-128"/>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800" b="0" i="0" u="none" strike="noStrike" cap="none" normalizeH="0" baseline="0">
                          <a:ln>
                            <a:noFill/>
                          </a:ln>
                          <a:solidFill>
                            <a:schemeClr val="tx1"/>
                          </a:solidFill>
                          <a:effectLst/>
                          <a:latin typeface="Arial Unicode MS" panose="020B0604020202020204" pitchFamily="34" charset="-128"/>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800" b="0" i="0" u="none" strike="noStrike" cap="none" normalizeH="0" baseline="0">
                          <a:ln>
                            <a:noFill/>
                          </a:ln>
                          <a:solidFill>
                            <a:schemeClr val="tx1"/>
                          </a:solidFill>
                          <a:effectLst/>
                          <a:latin typeface="Arial Unicode MS" panose="020B0604020202020204" pitchFamily="34" charset="-128"/>
                        </a:rPr>
                        <a:t>1.24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800" b="0" i="0" u="none" strike="noStrike" cap="none" normalizeH="0" baseline="0">
                          <a:ln>
                            <a:noFill/>
                          </a:ln>
                          <a:solidFill>
                            <a:schemeClr val="tx1"/>
                          </a:solidFill>
                          <a:effectLst/>
                          <a:latin typeface="Arial Unicode MS" panose="020B0604020202020204" pitchFamily="34" charset="-128"/>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800" b="0" i="0" u="none" strike="noStrike" cap="none" normalizeH="0" baseline="0">
                          <a:ln>
                            <a:noFill/>
                          </a:ln>
                          <a:solidFill>
                            <a:schemeClr val="tx1"/>
                          </a:solidFill>
                          <a:effectLst/>
                          <a:latin typeface="Arial" panose="020B0604020202020204" pitchFamily="34"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800" b="0" i="0" u="none" strike="noStrike" cap="none" normalizeH="0" baseline="0">
                          <a:ln>
                            <a:noFill/>
                          </a:ln>
                          <a:solidFill>
                            <a:schemeClr val="tx1"/>
                          </a:solidFill>
                          <a:effectLst/>
                          <a:latin typeface="Arial Unicode MS" panose="020B0604020202020204" pitchFamily="34" charset="-128"/>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540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0">
                          <a:ln>
                            <a:noFill/>
                          </a:ln>
                          <a:solidFill>
                            <a:schemeClr val="tx1"/>
                          </a:solidFill>
                          <a:effectLst/>
                          <a:latin typeface="Arial Unicode MS" panose="020B0604020202020204" pitchFamily="34" charset="-128"/>
                        </a:rPr>
                        <a:t>S3</a:t>
                      </a:r>
                      <a:endParaRPr kumimoji="0" lang="ru-RU" altLang="ru-RU" sz="2800" b="0" i="0" u="none" strike="noStrike" cap="none" normalizeH="0" baseline="0">
                        <a:ln>
                          <a:noFill/>
                        </a:ln>
                        <a:solidFill>
                          <a:schemeClr val="tx1"/>
                        </a:solidFill>
                        <a:effectLst/>
                        <a:latin typeface="Arial Unicode MS" panose="020B0604020202020204"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800" b="0" i="0" u="none" strike="noStrike" cap="none" normalizeH="0" baseline="0">
                          <a:ln>
                            <a:noFill/>
                          </a:ln>
                          <a:solidFill>
                            <a:schemeClr val="tx1"/>
                          </a:solidFill>
                          <a:effectLst/>
                          <a:latin typeface="Arial Unicode MS" panose="020B0604020202020204" pitchFamily="34" charset="-128"/>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800" b="0" i="0" u="none" strike="noStrike" cap="none" normalizeH="0" baseline="0">
                          <a:ln>
                            <a:noFill/>
                          </a:ln>
                          <a:solidFill>
                            <a:schemeClr val="tx1"/>
                          </a:solidFill>
                          <a:effectLst/>
                          <a:latin typeface="Arial Unicode MS" panose="020B0604020202020204" pitchFamily="34" charset="-128"/>
                        </a:rPr>
                        <a:t>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800" b="0" i="0" u="none" strike="noStrike" cap="none" normalizeH="0" baseline="0">
                          <a:ln>
                            <a:noFill/>
                          </a:ln>
                          <a:solidFill>
                            <a:schemeClr val="tx1"/>
                          </a:solidFill>
                          <a:effectLst/>
                          <a:latin typeface="Arial Unicode MS" panose="020B0604020202020204" pitchFamily="34" charset="-128"/>
                        </a:rPr>
                        <a:t>1.94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800" b="0" i="0" u="none" strike="noStrike" cap="none" normalizeH="0" baseline="0">
                          <a:ln>
                            <a:noFill/>
                          </a:ln>
                          <a:solidFill>
                            <a:schemeClr val="tx1"/>
                          </a:solidFill>
                          <a:effectLst/>
                          <a:latin typeface="Arial Unicode MS" panose="020B0604020202020204" pitchFamily="34" charset="-128"/>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800" b="0" i="0" u="none" strike="noStrike" cap="none" normalizeH="0" baseline="0">
                          <a:ln>
                            <a:noFill/>
                          </a:ln>
                          <a:solidFill>
                            <a:schemeClr val="tx1"/>
                          </a:solidFill>
                          <a:effectLst/>
                          <a:latin typeface="Arial" panose="020B0604020202020204" pitchFamily="34"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800" b="0" i="0" u="none" strike="noStrike" cap="none" normalizeH="0" baseline="0" dirty="0">
                          <a:ln>
                            <a:noFill/>
                          </a:ln>
                          <a:solidFill>
                            <a:schemeClr val="tx1"/>
                          </a:solidFill>
                          <a:effectLst/>
                          <a:latin typeface="Arial Unicode MS" panose="020B0604020202020204" pitchFamily="34" charset="-128"/>
                        </a:rPr>
                        <a:t>2.75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pic>
        <p:nvPicPr>
          <p:cNvPr id="4" name="Звук 3">
            <a:hlinkClick r:id="" action="ppaction://media"/>
            <a:extLst>
              <a:ext uri="{FF2B5EF4-FFF2-40B4-BE49-F238E27FC236}">
                <a16:creationId xmlns:a16="http://schemas.microsoft.com/office/drawing/2014/main" id="{3BC2450B-9911-288F-752D-1970185BED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8800" y="58928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udio Recording 22 мая 2023 г., 22:18:26">
            <a:hlinkClick r:id="" action="ppaction://media"/>
            <a:extLst>
              <a:ext uri="{FF2B5EF4-FFF2-40B4-BE49-F238E27FC236}">
                <a16:creationId xmlns:a16="http://schemas.microsoft.com/office/drawing/2014/main" id="{D0FD2C46-F499-C934-ED15-088726D55D1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65600" y="3022600"/>
            <a:ext cx="812800" cy="812800"/>
          </a:xfrm>
          <a:prstGeom prst="rect">
            <a:avLst/>
          </a:prstGeom>
        </p:spPr>
      </p:pic>
    </p:spTree>
  </p:cSld>
  <p:clrMapOvr>
    <a:masterClrMapping/>
  </p:clrMapOvr>
  <p:transition spd="slow" advTm="1165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91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4">
            <a:extLst>
              <a:ext uri="{FF2B5EF4-FFF2-40B4-BE49-F238E27FC236}">
                <a16:creationId xmlns:a16="http://schemas.microsoft.com/office/drawing/2014/main" id="{EC2A7FA5-AD1B-AE82-BD49-F9DDC1F4AA66}"/>
              </a:ext>
            </a:extLst>
          </p:cNvPr>
          <p:cNvSpPr>
            <a:spLocks noGrp="1" noChangeArrowheads="1"/>
          </p:cNvSpPr>
          <p:nvPr>
            <p:ph type="title"/>
          </p:nvPr>
        </p:nvSpPr>
        <p:spPr/>
        <p:txBody>
          <a:bodyPr/>
          <a:lstStyle/>
          <a:p>
            <a:pPr eaLnBrk="1" hangingPunct="1"/>
            <a:r>
              <a:rPr lang="en-US" altLang="ru-RU"/>
              <a:t>Descriptive statistics for the </a:t>
            </a:r>
            <a:r>
              <a:rPr lang="ru-RU" altLang="ru-RU"/>
              <a:t>2022 - 2023 </a:t>
            </a:r>
            <a:r>
              <a:rPr lang="en-US" altLang="ru-RU"/>
              <a:t>sample</a:t>
            </a:r>
            <a:endParaRPr lang="ru-RU" altLang="ru-RU"/>
          </a:p>
        </p:txBody>
      </p:sp>
      <p:graphicFrame>
        <p:nvGraphicFramePr>
          <p:cNvPr id="68678" name="Group 70">
            <a:extLst>
              <a:ext uri="{FF2B5EF4-FFF2-40B4-BE49-F238E27FC236}">
                <a16:creationId xmlns:a16="http://schemas.microsoft.com/office/drawing/2014/main" id="{C0B8ADA8-2A72-83D5-37F0-AA4E2CD271BF}"/>
              </a:ext>
            </a:extLst>
          </p:cNvPr>
          <p:cNvGraphicFramePr>
            <a:graphicFrameLocks noGrp="1"/>
          </p:cNvGraphicFramePr>
          <p:nvPr>
            <p:ph idx="1"/>
          </p:nvPr>
        </p:nvGraphicFramePr>
        <p:xfrm>
          <a:off x="457200" y="1600200"/>
          <a:ext cx="8229600" cy="4716464"/>
        </p:xfrm>
        <a:graphic>
          <a:graphicData uri="http://schemas.openxmlformats.org/drawingml/2006/table">
            <a:tbl>
              <a:tblPr/>
              <a:tblGrid>
                <a:gridCol w="762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1338263">
                  <a:extLst>
                    <a:ext uri="{9D8B030D-6E8A-4147-A177-3AD203B41FA5}">
                      <a16:colId xmlns:a16="http://schemas.microsoft.com/office/drawing/2014/main" val="20005"/>
                    </a:ext>
                  </a:extLst>
                </a:gridCol>
                <a:gridCol w="1176337">
                  <a:extLst>
                    <a:ext uri="{9D8B030D-6E8A-4147-A177-3AD203B41FA5}">
                      <a16:colId xmlns:a16="http://schemas.microsoft.com/office/drawing/2014/main" val="20006"/>
                    </a:ext>
                  </a:extLst>
                </a:gridCol>
              </a:tblGrid>
              <a:tr h="94487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2800" b="0" i="0" u="none" strike="noStrike" cap="none" normalizeH="0" baseline="0">
                        <a:ln>
                          <a:noFill/>
                        </a:ln>
                        <a:solidFill>
                          <a:schemeClr val="tx1"/>
                        </a:solidFill>
                        <a:effectLst/>
                        <a:latin typeface="Arial Unicode MS" panose="020B0604020202020204" pitchFamily="34" charset="-128"/>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0">
                          <a:ln>
                            <a:noFill/>
                          </a:ln>
                          <a:solidFill>
                            <a:schemeClr val="tx1"/>
                          </a:solidFill>
                          <a:effectLst/>
                          <a:latin typeface="Arial Unicode MS" panose="020B0604020202020204" pitchFamily="34" charset="-128"/>
                        </a:rPr>
                        <a:t>Min</a:t>
                      </a:r>
                      <a:r>
                        <a:rPr kumimoji="0" lang="ru-RU" altLang="ru-RU" sz="2800" b="0" i="0" u="none" strike="noStrike" cap="none" normalizeH="0" baseline="0">
                          <a:ln>
                            <a:noFill/>
                          </a:ln>
                          <a:solidFill>
                            <a:schemeClr val="tx1"/>
                          </a:solidFill>
                          <a:effectLst/>
                          <a:latin typeface="Arial Unicode MS" panose="020B0604020202020204" pitchFamily="34" charset="-128"/>
                        </a:rPr>
                        <a:t> </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0">
                          <a:ln>
                            <a:noFill/>
                          </a:ln>
                          <a:solidFill>
                            <a:schemeClr val="tx1"/>
                          </a:solidFill>
                          <a:effectLst/>
                          <a:latin typeface="Arial Unicode MS" panose="020B0604020202020204" pitchFamily="34" charset="-128"/>
                        </a:rPr>
                        <a:t> Max</a:t>
                      </a:r>
                      <a:r>
                        <a:rPr kumimoji="0" lang="ru-RU" altLang="ru-RU" sz="2800" b="0" i="0" u="none" strike="noStrike" cap="none" normalizeH="0" baseline="0">
                          <a:ln>
                            <a:noFill/>
                          </a:ln>
                          <a:solidFill>
                            <a:schemeClr val="tx1"/>
                          </a:solidFill>
                          <a:effectLst/>
                          <a:latin typeface="Arial Unicode MS" panose="020B0604020202020204" pitchFamily="34" charset="-128"/>
                        </a:rPr>
                        <a:t> </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0">
                          <a:ln>
                            <a:noFill/>
                          </a:ln>
                          <a:solidFill>
                            <a:schemeClr val="tx1"/>
                          </a:solidFill>
                          <a:effectLst/>
                          <a:latin typeface="Arial Unicode MS" panose="020B0604020202020204" pitchFamily="34" charset="-128"/>
                        </a:rPr>
                        <a:t>Mean</a:t>
                      </a:r>
                      <a:r>
                        <a:rPr kumimoji="0" lang="ru-RU" altLang="ru-RU" sz="2800" b="0" i="0" u="none" strike="noStrike" cap="none" normalizeH="0" baseline="0">
                          <a:ln>
                            <a:noFill/>
                          </a:ln>
                          <a:solidFill>
                            <a:schemeClr val="tx1"/>
                          </a:solidFill>
                          <a:effectLst/>
                          <a:latin typeface="Arial Unicode MS" panose="020B0604020202020204" pitchFamily="34" charset="-128"/>
                        </a:rPr>
                        <a:t> </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0">
                          <a:ln>
                            <a:noFill/>
                          </a:ln>
                          <a:solidFill>
                            <a:schemeClr val="tx1"/>
                          </a:solidFill>
                          <a:effectLst/>
                          <a:latin typeface="Arial Unicode MS" panose="020B0604020202020204" pitchFamily="34" charset="-128"/>
                        </a:rPr>
                        <a:t>Median </a:t>
                      </a:r>
                      <a:endParaRPr kumimoji="0" lang="ru-RU" altLang="ru-RU" sz="2800" b="0" i="0" u="none" strike="noStrike" cap="none" normalizeH="0" baseline="0">
                        <a:ln>
                          <a:noFill/>
                        </a:ln>
                        <a:solidFill>
                          <a:schemeClr val="tx1"/>
                        </a:solidFill>
                        <a:effectLst/>
                        <a:latin typeface="Arial Unicode MS" panose="020B0604020202020204" pitchFamily="34" charset="-128"/>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0">
                          <a:ln>
                            <a:noFill/>
                          </a:ln>
                          <a:solidFill>
                            <a:srgbClr val="000000"/>
                          </a:solidFill>
                          <a:effectLst/>
                          <a:latin typeface="Arial Unicode MS" panose="020B0604020202020204" pitchFamily="34" charset="-128"/>
                          <a:cs typeface="Times New Roman" panose="02020603050405020304" pitchFamily="18" charset="0"/>
                        </a:rPr>
                        <a:t>1st Qu.:</a:t>
                      </a:r>
                      <a:r>
                        <a:rPr kumimoji="0" lang="ru-RU" altLang="ru-RU" sz="2800" b="0" i="0" u="none" strike="noStrike" cap="none" normalizeH="0" baseline="0">
                          <a:ln>
                            <a:noFill/>
                          </a:ln>
                          <a:solidFill>
                            <a:srgbClr val="000000"/>
                          </a:solidFill>
                          <a:effectLst/>
                          <a:latin typeface="Arial Unicode MS" panose="020B0604020202020204" pitchFamily="34" charset="-128"/>
                        </a:rPr>
                        <a:t> </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0">
                          <a:ln>
                            <a:noFill/>
                          </a:ln>
                          <a:solidFill>
                            <a:schemeClr val="tx1"/>
                          </a:solidFill>
                          <a:effectLst/>
                          <a:latin typeface="Arial Unicode MS" panose="020B0604020202020204" pitchFamily="34" charset="-128"/>
                        </a:rPr>
                        <a:t> 3rd Qu.:</a:t>
                      </a:r>
                      <a:r>
                        <a:rPr kumimoji="0" lang="ru-RU" altLang="ru-RU" sz="2800" b="0" i="0" u="none" strike="noStrike" cap="none" normalizeH="0" baseline="0">
                          <a:ln>
                            <a:noFill/>
                          </a:ln>
                          <a:solidFill>
                            <a:schemeClr val="tx1"/>
                          </a:solidFill>
                          <a:effectLst/>
                          <a:latin typeface="Arial Unicode MS" panose="020B0604020202020204" pitchFamily="34" charset="-128"/>
                        </a:rPr>
                        <a:t> </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54001">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0">
                          <a:ln>
                            <a:noFill/>
                          </a:ln>
                          <a:solidFill>
                            <a:schemeClr val="tx1"/>
                          </a:solidFill>
                          <a:effectLst/>
                          <a:latin typeface="Arial Unicode MS" panose="020B0604020202020204" pitchFamily="34" charset="-128"/>
                        </a:rPr>
                        <a:t>R</a:t>
                      </a:r>
                      <a:r>
                        <a:rPr kumimoji="0" lang="ru-RU" altLang="ru-RU" sz="2800" b="0" i="0" u="none" strike="noStrike" cap="none" normalizeH="0" baseline="0">
                          <a:ln>
                            <a:noFill/>
                          </a:ln>
                          <a:solidFill>
                            <a:schemeClr val="tx1"/>
                          </a:solidFill>
                          <a:effectLst/>
                          <a:latin typeface="Arial" panose="020B0604020202020204" pitchFamily="34" charset="0"/>
                        </a:rPr>
                        <a:t>4</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800" b="0" i="0" u="none" strike="noStrike" cap="none" normalizeH="0" baseline="0">
                          <a:ln>
                            <a:noFill/>
                          </a:ln>
                          <a:solidFill>
                            <a:schemeClr val="tx1"/>
                          </a:solidFill>
                          <a:effectLst/>
                          <a:latin typeface="Arial" panose="020B0604020202020204" pitchFamily="34" charset="0"/>
                        </a:rPr>
                        <a:t>11.00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800" b="0" i="0" u="none" strike="noStrike" cap="none" normalizeH="0" baseline="0">
                          <a:ln>
                            <a:noFill/>
                          </a:ln>
                          <a:solidFill>
                            <a:schemeClr val="tx1"/>
                          </a:solidFill>
                          <a:effectLst/>
                          <a:latin typeface="Arial" panose="020B0604020202020204" pitchFamily="34" charset="0"/>
                        </a:rPr>
                        <a:t>34.00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800" b="0" i="0" u="none" strike="noStrike" cap="none" normalizeH="0" baseline="0">
                          <a:ln>
                            <a:noFill/>
                          </a:ln>
                          <a:solidFill>
                            <a:schemeClr val="tx1"/>
                          </a:solidFill>
                          <a:effectLst/>
                          <a:latin typeface="Arial" panose="020B0604020202020204" pitchFamily="34" charset="0"/>
                        </a:rPr>
                        <a:t>25.22</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800" b="0" i="0" u="none" strike="noStrike" cap="none" normalizeH="0" baseline="0">
                          <a:ln>
                            <a:noFill/>
                          </a:ln>
                          <a:solidFill>
                            <a:schemeClr val="tx1"/>
                          </a:solidFill>
                          <a:effectLst/>
                          <a:latin typeface="Arial" panose="020B0604020202020204" pitchFamily="34" charset="0"/>
                        </a:rPr>
                        <a:t>26.50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800" b="0" i="0" u="none" strike="noStrike" cap="none" normalizeH="0" baseline="0">
                          <a:ln>
                            <a:noFill/>
                          </a:ln>
                          <a:solidFill>
                            <a:schemeClr val="tx1"/>
                          </a:solidFill>
                          <a:effectLst/>
                          <a:latin typeface="Arial" panose="020B0604020202020204" pitchFamily="34" charset="0"/>
                        </a:rPr>
                        <a:t>21.25</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800" b="0" i="0" u="none" strike="noStrike" cap="none" normalizeH="0" baseline="0">
                          <a:ln>
                            <a:noFill/>
                          </a:ln>
                          <a:solidFill>
                            <a:schemeClr val="tx1"/>
                          </a:solidFill>
                          <a:effectLst/>
                          <a:latin typeface="Arial" panose="020B0604020202020204" pitchFamily="34" charset="0"/>
                        </a:rPr>
                        <a:t>28.75</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555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0">
                          <a:ln>
                            <a:noFill/>
                          </a:ln>
                          <a:solidFill>
                            <a:schemeClr val="tx1"/>
                          </a:solidFill>
                          <a:effectLst/>
                          <a:latin typeface="Arial Unicode MS" panose="020B0604020202020204" pitchFamily="34" charset="-128"/>
                        </a:rPr>
                        <a:t>E</a:t>
                      </a:r>
                      <a:r>
                        <a:rPr kumimoji="0" lang="ru-RU" altLang="ru-RU" sz="2800" b="0" i="0" u="none" strike="noStrike" cap="none" normalizeH="0" baseline="0">
                          <a:ln>
                            <a:noFill/>
                          </a:ln>
                          <a:solidFill>
                            <a:schemeClr val="tx1"/>
                          </a:solidFill>
                          <a:effectLst/>
                          <a:latin typeface="Arial" panose="020B0604020202020204" pitchFamily="34" charset="0"/>
                        </a:rPr>
                        <a:t>4</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800" b="0" i="0" u="none" strike="noStrike" cap="none" normalizeH="0" baseline="0">
                          <a:ln>
                            <a:noFill/>
                          </a:ln>
                          <a:solidFill>
                            <a:schemeClr val="tx1"/>
                          </a:solidFill>
                          <a:effectLst/>
                          <a:latin typeface="Arial" panose="020B0604020202020204" pitchFamily="34" charset="0"/>
                        </a:rPr>
                        <a:t>00.00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800" b="0" i="0" u="none" strike="noStrike" cap="none" normalizeH="0" baseline="0">
                          <a:ln>
                            <a:noFill/>
                          </a:ln>
                          <a:solidFill>
                            <a:schemeClr val="tx1"/>
                          </a:solidFill>
                          <a:effectLst/>
                          <a:latin typeface="Arial" panose="020B0604020202020204" pitchFamily="34" charset="0"/>
                        </a:rPr>
                        <a:t>52.00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800" b="0" i="0" u="none" strike="noStrike" cap="none" normalizeH="0" baseline="0" dirty="0">
                          <a:ln>
                            <a:noFill/>
                          </a:ln>
                          <a:solidFill>
                            <a:schemeClr val="tx1"/>
                          </a:solidFill>
                          <a:effectLst/>
                          <a:latin typeface="Arial" panose="020B0604020202020204" pitchFamily="34" charset="0"/>
                        </a:rPr>
                        <a:t>15.4</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800" b="0" i="0" u="none" strike="noStrike" cap="none" normalizeH="0" baseline="0">
                          <a:ln>
                            <a:noFill/>
                          </a:ln>
                          <a:solidFill>
                            <a:schemeClr val="tx1"/>
                          </a:solidFill>
                          <a:effectLst/>
                          <a:latin typeface="Arial" panose="020B0604020202020204" pitchFamily="34" charset="0"/>
                        </a:rPr>
                        <a:t>11.00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800" b="0" i="0" u="none" strike="noStrike" cap="none" normalizeH="0" baseline="0">
                          <a:ln>
                            <a:noFill/>
                          </a:ln>
                          <a:solidFill>
                            <a:schemeClr val="tx1"/>
                          </a:solidFill>
                          <a:effectLst/>
                          <a:latin typeface="Arial" panose="020B0604020202020204" pitchFamily="34" charset="0"/>
                        </a:rPr>
                        <a:t>6.00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800" b="0" i="0" u="none" strike="noStrike" cap="none" normalizeH="0" baseline="0">
                          <a:ln>
                            <a:noFill/>
                          </a:ln>
                          <a:solidFill>
                            <a:schemeClr val="tx1"/>
                          </a:solidFill>
                          <a:effectLst/>
                          <a:latin typeface="Arial" panose="020B0604020202020204" pitchFamily="34" charset="0"/>
                        </a:rPr>
                        <a:t>23.00</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54001">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0">
                          <a:ln>
                            <a:noFill/>
                          </a:ln>
                          <a:solidFill>
                            <a:schemeClr val="tx1"/>
                          </a:solidFill>
                          <a:effectLst/>
                          <a:latin typeface="Arial Unicode MS" panose="020B0604020202020204" pitchFamily="34" charset="-128"/>
                        </a:rPr>
                        <a:t>T</a:t>
                      </a:r>
                      <a:r>
                        <a:rPr kumimoji="0" lang="ru-RU" altLang="ru-RU" sz="2800" b="0" i="0" u="none" strike="noStrike" cap="none" normalizeH="0" baseline="0">
                          <a:ln>
                            <a:noFill/>
                          </a:ln>
                          <a:solidFill>
                            <a:schemeClr val="tx1"/>
                          </a:solidFill>
                          <a:effectLst/>
                          <a:latin typeface="Arial" panose="020B0604020202020204" pitchFamily="34" charset="0"/>
                        </a:rPr>
                        <a:t>4</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800" b="0" i="0" u="none" strike="noStrike" cap="none" normalizeH="0" baseline="0">
                          <a:ln>
                            <a:noFill/>
                          </a:ln>
                          <a:solidFill>
                            <a:schemeClr val="tx1"/>
                          </a:solidFill>
                          <a:effectLst/>
                          <a:latin typeface="Arial" panose="020B0604020202020204" pitchFamily="34" charset="0"/>
                        </a:rPr>
                        <a:t>60.00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800" b="0" i="0" u="none" strike="noStrike" cap="none" normalizeH="0" baseline="0">
                          <a:ln>
                            <a:noFill/>
                          </a:ln>
                          <a:solidFill>
                            <a:schemeClr val="tx1"/>
                          </a:solidFill>
                          <a:effectLst/>
                          <a:latin typeface="Arial" panose="020B0604020202020204" pitchFamily="34" charset="0"/>
                        </a:rPr>
                        <a:t>3000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800" b="0" i="0" u="none" strike="noStrike" cap="none" normalizeH="0" baseline="0">
                          <a:ln>
                            <a:noFill/>
                          </a:ln>
                          <a:solidFill>
                            <a:schemeClr val="tx1"/>
                          </a:solidFill>
                          <a:effectLst/>
                          <a:latin typeface="Arial" panose="020B0604020202020204" pitchFamily="34" charset="0"/>
                        </a:rPr>
                        <a:t>478.6</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800" b="0" i="0" u="none" strike="noStrike" cap="none" normalizeH="0" baseline="0">
                          <a:ln>
                            <a:noFill/>
                          </a:ln>
                          <a:solidFill>
                            <a:schemeClr val="tx1"/>
                          </a:solidFill>
                          <a:effectLst/>
                          <a:latin typeface="Arial" panose="020B0604020202020204" pitchFamily="34" charset="0"/>
                        </a:rPr>
                        <a:t>250.0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800" b="0" i="0" u="none" strike="noStrike" cap="none" normalizeH="0" baseline="0">
                          <a:ln>
                            <a:noFill/>
                          </a:ln>
                          <a:solidFill>
                            <a:schemeClr val="tx1"/>
                          </a:solidFill>
                          <a:effectLst/>
                          <a:latin typeface="Arial" panose="020B0604020202020204" pitchFamily="34" charset="0"/>
                        </a:rPr>
                        <a:t>156.8</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800" b="0" i="0" u="none" strike="noStrike" cap="none" normalizeH="0" baseline="0">
                          <a:ln>
                            <a:noFill/>
                          </a:ln>
                          <a:solidFill>
                            <a:schemeClr val="tx1"/>
                          </a:solidFill>
                          <a:effectLst/>
                          <a:latin typeface="Arial" panose="020B0604020202020204" pitchFamily="34" charset="0"/>
                        </a:rPr>
                        <a:t>441.5</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54001">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0">
                          <a:ln>
                            <a:noFill/>
                          </a:ln>
                          <a:solidFill>
                            <a:schemeClr val="tx1"/>
                          </a:solidFill>
                          <a:effectLst/>
                          <a:latin typeface="Arial Unicode MS" panose="020B0604020202020204" pitchFamily="34" charset="-128"/>
                        </a:rPr>
                        <a:t>B</a:t>
                      </a:r>
                      <a:r>
                        <a:rPr kumimoji="0" lang="ru-RU" altLang="ru-RU" sz="2800" b="0" i="0" u="none" strike="noStrike" cap="none" normalizeH="0" baseline="0">
                          <a:ln>
                            <a:noFill/>
                          </a:ln>
                          <a:solidFill>
                            <a:schemeClr val="tx1"/>
                          </a:solidFill>
                          <a:effectLst/>
                          <a:latin typeface="Arial" panose="020B0604020202020204" pitchFamily="34" charset="0"/>
                        </a:rPr>
                        <a:t>4</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800" b="0" i="0" u="none" strike="noStrike" cap="none" normalizeH="0" baseline="0">
                          <a:ln>
                            <a:noFill/>
                          </a:ln>
                          <a:solidFill>
                            <a:schemeClr val="tx1"/>
                          </a:solidFill>
                          <a:effectLst/>
                          <a:latin typeface="Arial" panose="020B0604020202020204" pitchFamily="34" charset="0"/>
                        </a:rPr>
                        <a:t>1.00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800" b="0" i="0" u="none" strike="noStrike" cap="none" normalizeH="0" baseline="0">
                          <a:ln>
                            <a:noFill/>
                          </a:ln>
                          <a:solidFill>
                            <a:schemeClr val="tx1"/>
                          </a:solidFill>
                          <a:effectLst/>
                          <a:latin typeface="Arial" panose="020B0604020202020204" pitchFamily="34" charset="0"/>
                        </a:rPr>
                        <a:t>2.00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800" b="0" i="0" u="none" strike="noStrike" cap="none" normalizeH="0" baseline="0">
                          <a:ln>
                            <a:noFill/>
                          </a:ln>
                          <a:solidFill>
                            <a:schemeClr val="tx1"/>
                          </a:solidFill>
                          <a:effectLst/>
                          <a:latin typeface="Arial" panose="020B0604020202020204" pitchFamily="34" charset="0"/>
                        </a:rPr>
                        <a:t>1.1</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800" b="0" i="0" u="none" strike="noStrike" cap="none" normalizeH="0" baseline="0">
                          <a:ln>
                            <a:noFill/>
                          </a:ln>
                          <a:solidFill>
                            <a:schemeClr val="tx1"/>
                          </a:solidFill>
                          <a:effectLst/>
                          <a:latin typeface="Arial" panose="020B0604020202020204" pitchFamily="34" charset="0"/>
                        </a:rPr>
                        <a:t>1.00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800" b="0" i="0" u="none" strike="noStrike" cap="none" normalizeH="0" baseline="0">
                          <a:ln>
                            <a:noFill/>
                          </a:ln>
                          <a:solidFill>
                            <a:schemeClr val="tx1"/>
                          </a:solidFill>
                          <a:effectLst/>
                          <a:latin typeface="Arial" panose="020B0604020202020204" pitchFamily="34" charset="0"/>
                        </a:rPr>
                        <a:t>1.00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800" b="0" i="0" u="none" strike="noStrike" cap="none" normalizeH="0" baseline="0">
                          <a:ln>
                            <a:noFill/>
                          </a:ln>
                          <a:solidFill>
                            <a:schemeClr val="tx1"/>
                          </a:solidFill>
                          <a:effectLst/>
                          <a:latin typeface="Arial" panose="020B0604020202020204" pitchFamily="34" charset="0"/>
                        </a:rPr>
                        <a:t>1.00</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54001">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ru-RU" sz="2800" b="0" i="0" u="none" strike="noStrike" cap="none" normalizeH="0" baseline="0">
                          <a:ln>
                            <a:noFill/>
                          </a:ln>
                          <a:solidFill>
                            <a:schemeClr val="tx1"/>
                          </a:solidFill>
                          <a:effectLst/>
                          <a:latin typeface="Arial Unicode MS" panose="020B0604020202020204" pitchFamily="34" charset="-128"/>
                        </a:rPr>
                        <a:t>S</a:t>
                      </a:r>
                      <a:r>
                        <a:rPr kumimoji="0" lang="ru-RU" altLang="ru-RU" sz="2800" b="0" i="0" u="none" strike="noStrike" cap="none" normalizeH="0" baseline="0">
                          <a:ln>
                            <a:noFill/>
                          </a:ln>
                          <a:solidFill>
                            <a:schemeClr val="tx1"/>
                          </a:solidFill>
                          <a:effectLst/>
                          <a:latin typeface="Arial" panose="020B0604020202020204" pitchFamily="34" charset="0"/>
                        </a:rPr>
                        <a:t>4</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800" b="0" i="0" u="none" strike="noStrike" cap="none" normalizeH="0" baseline="0">
                          <a:ln>
                            <a:noFill/>
                          </a:ln>
                          <a:solidFill>
                            <a:schemeClr val="tx1"/>
                          </a:solidFill>
                          <a:effectLst/>
                          <a:latin typeface="Arial" panose="020B0604020202020204" pitchFamily="34" charset="0"/>
                        </a:rPr>
                        <a:t>1.00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800" b="0" i="0" u="none" strike="noStrike" cap="none" normalizeH="0" baseline="0">
                          <a:ln>
                            <a:noFill/>
                          </a:ln>
                          <a:solidFill>
                            <a:schemeClr val="tx1"/>
                          </a:solidFill>
                          <a:effectLst/>
                          <a:latin typeface="Arial" panose="020B0604020202020204" pitchFamily="34" charset="0"/>
                        </a:rPr>
                        <a:t>4.00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800" b="0" i="0" u="none" strike="noStrike" cap="none" normalizeH="0" baseline="0">
                          <a:ln>
                            <a:noFill/>
                          </a:ln>
                          <a:solidFill>
                            <a:schemeClr val="tx1"/>
                          </a:solidFill>
                          <a:effectLst/>
                          <a:latin typeface="Arial" panose="020B0604020202020204" pitchFamily="34" charset="0"/>
                        </a:rPr>
                        <a:t>1.74</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800" b="0" i="0" u="none" strike="noStrike" cap="none" normalizeH="0" baseline="0">
                          <a:ln>
                            <a:noFill/>
                          </a:ln>
                          <a:solidFill>
                            <a:schemeClr val="tx1"/>
                          </a:solidFill>
                          <a:effectLst/>
                          <a:latin typeface="Arial" panose="020B0604020202020204" pitchFamily="34" charset="0"/>
                        </a:rPr>
                        <a:t>2.00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800" b="0" i="0" u="none" strike="noStrike" cap="none" normalizeH="0" baseline="0">
                          <a:ln>
                            <a:noFill/>
                          </a:ln>
                          <a:solidFill>
                            <a:schemeClr val="tx1"/>
                          </a:solidFill>
                          <a:effectLst/>
                          <a:latin typeface="Arial" panose="020B0604020202020204" pitchFamily="34" charset="0"/>
                        </a:rPr>
                        <a:t>1.00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altLang="ru-RU" sz="2800" b="0" i="0" u="none" strike="noStrike" cap="none" normalizeH="0" baseline="0" dirty="0">
                          <a:ln>
                            <a:noFill/>
                          </a:ln>
                          <a:solidFill>
                            <a:schemeClr val="tx1"/>
                          </a:solidFill>
                          <a:effectLst/>
                          <a:latin typeface="Arial" panose="020B0604020202020204" pitchFamily="34" charset="0"/>
                        </a:rPr>
                        <a:t>2.00</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pic>
        <p:nvPicPr>
          <p:cNvPr id="3" name="Звук 2">
            <a:hlinkClick r:id="" action="ppaction://media"/>
            <a:extLst>
              <a:ext uri="{FF2B5EF4-FFF2-40B4-BE49-F238E27FC236}">
                <a16:creationId xmlns:a16="http://schemas.microsoft.com/office/drawing/2014/main" id="{10CB1831-FF57-5EF8-5C90-E6352C1F28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8800" y="58928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udio Recording 22 мая 2023 г., 22:18:36">
            <a:hlinkClick r:id="" action="ppaction://media"/>
            <a:extLst>
              <a:ext uri="{FF2B5EF4-FFF2-40B4-BE49-F238E27FC236}">
                <a16:creationId xmlns:a16="http://schemas.microsoft.com/office/drawing/2014/main" id="{5E4F1716-12F1-2C26-F55E-FF8BAC2A384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65600" y="3022600"/>
            <a:ext cx="812800" cy="812800"/>
          </a:xfrm>
          <a:prstGeom prst="rect">
            <a:avLst/>
          </a:prstGeom>
        </p:spPr>
      </p:pic>
    </p:spTree>
  </p:cSld>
  <p:clrMapOvr>
    <a:masterClrMapping/>
  </p:clrMapOvr>
  <p:transition spd="slow" advTm="251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701</TotalTime>
  <Words>1427</Words>
  <Application>Microsoft Macintosh PowerPoint</Application>
  <PresentationFormat>Экран (4:3)</PresentationFormat>
  <Paragraphs>224</Paragraphs>
  <Slides>20</Slides>
  <Notes>1</Notes>
  <HiddenSlides>0</HiddenSlides>
  <MMClips>23</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20</vt:i4>
      </vt:variant>
    </vt:vector>
  </HeadingPairs>
  <TitlesOfParts>
    <vt:vector size="25" baseType="lpstr">
      <vt:lpstr>Arial Unicode MS</vt:lpstr>
      <vt:lpstr>Arial</vt:lpstr>
      <vt:lpstr>Calibri</vt:lpstr>
      <vt:lpstr>Times New Roman</vt:lpstr>
      <vt:lpstr>Оформление по умолчанию</vt:lpstr>
      <vt:lpstr> The main characteristics of the intellectual and personal development of modern children of primary school age </vt:lpstr>
      <vt:lpstr>Relevance and purpose of the work</vt:lpstr>
      <vt:lpstr>Research methods and sample</vt:lpstr>
      <vt:lpstr>Description of indicators</vt:lpstr>
      <vt:lpstr>Conventions</vt:lpstr>
      <vt:lpstr>Results: intellectual development</vt:lpstr>
      <vt:lpstr>Results: personal development</vt:lpstr>
      <vt:lpstr>Descriptive statistics for the 2013 sample</vt:lpstr>
      <vt:lpstr>Descriptive statistics for the 2022 - 2023 sample</vt:lpstr>
      <vt:lpstr> The average intelligence (according to Raven) in the first group (2013) is greater than in the second (2022-2023) at p = 4.606e-11 </vt:lpstr>
      <vt:lpstr>  The average number of errors in mastering a new activity in the first group (2013) is less than in the second (2022-2023) at p = 0.0003755 </vt:lpstr>
      <vt:lpstr>The average time to solve the main problem in the samples does not differ significantly at p = 0.1944.  In the first sample (2013), it is generally less than in the second sample (2022-2023)</vt:lpstr>
      <vt:lpstr>  Cognitive motivation in the two samples significantly differs in the direction of its decrease in the modern sample at p = 0.03224 </vt:lpstr>
      <vt:lpstr>Sensorimotor coordination in the two groups did not differ on average from each other at p = 0.131.  At the same time, in the first group (2013), it is slightly better</vt:lpstr>
      <vt:lpstr>Distributions and Spearman correlations for 2nd grade 2013</vt:lpstr>
      <vt:lpstr>Distributions and Spearman correlations for 2nd grade 2022 - 2023</vt:lpstr>
      <vt:lpstr>Distributions and Spearman correlations for two slices</vt:lpstr>
      <vt:lpstr>1. Conclusions</vt:lpstr>
      <vt:lpstr>2. Conclusions</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Sergey Artemenkov</dc:creator>
  <cp:lastModifiedBy>Елена Жукова</cp:lastModifiedBy>
  <cp:revision>31</cp:revision>
  <cp:lastPrinted>1601-01-01T00:00:00Z</cp:lastPrinted>
  <dcterms:created xsi:type="dcterms:W3CDTF">1601-01-01T00:00:00Z</dcterms:created>
  <dcterms:modified xsi:type="dcterms:W3CDTF">2023-05-22T20:46:36Z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