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74" r:id="rId5"/>
    <p:sldId id="277" r:id="rId6"/>
    <p:sldId id="267" r:id="rId7"/>
    <p:sldId id="268" r:id="rId8"/>
    <p:sldId id="278" r:id="rId9"/>
    <p:sldId id="279" r:id="rId10"/>
    <p:sldId id="280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6C7"/>
    <a:srgbClr val="DBF6FE"/>
    <a:srgbClr val="F1FCFE"/>
    <a:srgbClr val="6BC5C3"/>
    <a:srgbClr val="AD1766"/>
    <a:srgbClr val="CE1C79"/>
    <a:srgbClr val="4D1325"/>
    <a:srgbClr val="CC0066"/>
    <a:srgbClr val="9900C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7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103;%20&#1088;&#1072;&#1073;&#1086;&#1090;&#1072;\&#1057;&#1058;&#1040;&#1058;&#1068;&#1048;\&#1089;&#1090;&#1072;&#1090;&#1100;&#1080;\&#1062;&#1080;&#1092;&#1088;&#1072;\&#1062;&#1080;&#1092;&#1088;&#1072;%202023\&#1044;&#1080;&#1072;&#1075;&#1088;&#1072;&#1084;&#1084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Fathers</c:v>
          </c:tx>
          <c:invertIfNegative val="0"/>
          <c:val>
            <c:numRef>
              <c:f>'Цифра и игра'!$A$29:$A$31</c:f>
              <c:numCache>
                <c:formatCode>General</c:formatCode>
                <c:ptCount val="3"/>
                <c:pt idx="0">
                  <c:v>53.8</c:v>
                </c:pt>
                <c:pt idx="1">
                  <c:v>31.7</c:v>
                </c:pt>
                <c:pt idx="2">
                  <c:v>14.7</c:v>
                </c:pt>
              </c:numCache>
            </c:numRef>
          </c:val>
        </c:ser>
        <c:ser>
          <c:idx val="1"/>
          <c:order val="1"/>
          <c:tx>
            <c:v>Mothers</c:v>
          </c:tx>
          <c:invertIfNegative val="0"/>
          <c:val>
            <c:numRef>
              <c:f>'Цифра и игра'!$B$29:$B$31</c:f>
              <c:numCache>
                <c:formatCode>General</c:formatCode>
                <c:ptCount val="3"/>
                <c:pt idx="0">
                  <c:v>43.1</c:v>
                </c:pt>
                <c:pt idx="1">
                  <c:v>41.2</c:v>
                </c:pt>
                <c:pt idx="2">
                  <c:v>15.7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183552"/>
        <c:axId val="90783744"/>
        <c:axId val="0"/>
      </c:bar3DChart>
      <c:catAx>
        <c:axId val="9018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rarely</a:t>
                </a:r>
                <a:r>
                  <a:rPr lang="ru-RU" sz="1100"/>
                  <a:t>                </a:t>
                </a:r>
                <a:r>
                  <a:rPr lang="en-US" sz="1100"/>
                  <a:t>moderately</a:t>
                </a:r>
                <a:r>
                  <a:rPr lang="ru-RU" sz="1100"/>
                  <a:t>             </a:t>
                </a:r>
                <a:r>
                  <a:rPr lang="en-US" sz="1100"/>
                  <a:t>often</a:t>
                </a:r>
                <a:endParaRPr lang="ru-RU" sz="1100"/>
              </a:p>
            </c:rich>
          </c:tx>
          <c:layout/>
          <c:overlay val="0"/>
        </c:title>
        <c:majorTickMark val="out"/>
        <c:minorTickMark val="none"/>
        <c:tickLblPos val="nextTo"/>
        <c:crossAx val="90783744"/>
        <c:crosses val="autoZero"/>
        <c:auto val="1"/>
        <c:lblAlgn val="ctr"/>
        <c:lblOffset val="100"/>
        <c:noMultiLvlLbl val="0"/>
      </c:catAx>
      <c:valAx>
        <c:axId val="9078374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01835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solidFill>
      <a:srgbClr val="DBF6FE"/>
    </a:solidFill>
    <a:ln w="12700">
      <a:solidFill>
        <a:schemeClr val="accent1">
          <a:lumMod val="75000"/>
        </a:schemeClr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'част и время ОД'!$A$90:$A$101</c:f>
              <c:strCache>
                <c:ptCount val="12"/>
                <c:pt idx="0">
                  <c:v>logics</c:v>
                </c:pt>
                <c:pt idx="1">
                  <c:v>memory</c:v>
                </c:pt>
                <c:pt idx="2">
                  <c:v>counting</c:v>
                </c:pt>
                <c:pt idx="3">
                  <c:v>coloring books</c:v>
                </c:pt>
                <c:pt idx="4">
                  <c:v>puzzles</c:v>
                </c:pt>
                <c:pt idx="5">
                  <c:v>reading</c:v>
                </c:pt>
                <c:pt idx="6">
                  <c:v>literacy</c:v>
                </c:pt>
                <c:pt idx="7">
                  <c:v>constructing game</c:v>
                </c:pt>
                <c:pt idx="8">
                  <c:v>foreign language</c:v>
                </c:pt>
                <c:pt idx="9">
                  <c:v>encyclopedias</c:v>
                </c:pt>
                <c:pt idx="10">
                  <c:v>games based on cartoons</c:v>
                </c:pt>
                <c:pt idx="11">
                  <c:v>chess</c:v>
                </c:pt>
              </c:strCache>
            </c:strRef>
          </c:cat>
          <c:val>
            <c:numRef>
              <c:f>'част и время ОД'!$B$90:$B$101</c:f>
              <c:numCache>
                <c:formatCode>General</c:formatCode>
                <c:ptCount val="12"/>
                <c:pt idx="0">
                  <c:v>69.8</c:v>
                </c:pt>
                <c:pt idx="1">
                  <c:v>50.7</c:v>
                </c:pt>
                <c:pt idx="2">
                  <c:v>50</c:v>
                </c:pt>
                <c:pt idx="3">
                  <c:v>49</c:v>
                </c:pt>
                <c:pt idx="4">
                  <c:v>49</c:v>
                </c:pt>
                <c:pt idx="5">
                  <c:v>48</c:v>
                </c:pt>
                <c:pt idx="6">
                  <c:v>43.5</c:v>
                </c:pt>
                <c:pt idx="7">
                  <c:v>42</c:v>
                </c:pt>
                <c:pt idx="8">
                  <c:v>40.5</c:v>
                </c:pt>
                <c:pt idx="9">
                  <c:v>33.6</c:v>
                </c:pt>
                <c:pt idx="10">
                  <c:v>24</c:v>
                </c:pt>
                <c:pt idx="1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460800"/>
        <c:axId val="140462336"/>
        <c:axId val="0"/>
      </c:bar3DChart>
      <c:catAx>
        <c:axId val="140460800"/>
        <c:scaling>
          <c:orientation val="minMax"/>
        </c:scaling>
        <c:delete val="0"/>
        <c:axPos val="b"/>
        <c:majorTickMark val="out"/>
        <c:minorTickMark val="none"/>
        <c:tickLblPos val="nextTo"/>
        <c:crossAx val="140462336"/>
        <c:crosses val="autoZero"/>
        <c:auto val="1"/>
        <c:lblAlgn val="ctr"/>
        <c:lblOffset val="100"/>
        <c:noMultiLvlLbl val="0"/>
      </c:catAx>
      <c:valAx>
        <c:axId val="140462336"/>
        <c:scaling>
          <c:orientation val="minMax"/>
        </c:scaling>
        <c:delete val="0"/>
        <c:axPos val="l"/>
        <c:majorGridlines>
          <c:spPr>
            <a:ln w="3175"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%</a:t>
                </a:r>
                <a:endParaRPr lang="ru-RU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0460800"/>
        <c:crosses val="autoZero"/>
        <c:crossBetween val="between"/>
      </c:valAx>
    </c:plotArea>
    <c:plotVisOnly val="1"/>
    <c:dispBlanksAs val="gap"/>
    <c:showDLblsOverMax val="0"/>
  </c:chart>
  <c:spPr>
    <a:solidFill>
      <a:srgbClr val="DBF6FE"/>
    </a:solidFill>
    <a:ln w="3175">
      <a:solidFill>
        <a:schemeClr val="accent1">
          <a:lumMod val="50000"/>
        </a:schemeClr>
      </a:solidFill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3437" y="555813"/>
            <a:ext cx="5319347" cy="262700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en-US" sz="3300" b="1" dirty="0">
                <a:solidFill>
                  <a:srgbClr val="AD1766"/>
                </a:solidFill>
              </a:rPr>
              <a:t>Parental </a:t>
            </a:r>
            <a:r>
              <a:rPr lang="en-US" sz="3300" b="1" dirty="0" smtClean="0">
                <a:solidFill>
                  <a:srgbClr val="AD1766"/>
                </a:solidFill>
              </a:rPr>
              <a:t>Attitudes Towards </a:t>
            </a:r>
            <a:r>
              <a:rPr lang="en-US" sz="3300" b="1" dirty="0">
                <a:solidFill>
                  <a:srgbClr val="AD1766"/>
                </a:solidFill>
              </a:rPr>
              <a:t>the </a:t>
            </a:r>
            <a:r>
              <a:rPr lang="en-US" sz="3300" b="1" dirty="0" smtClean="0">
                <a:solidFill>
                  <a:srgbClr val="AD1766"/>
                </a:solidFill>
              </a:rPr>
              <a:t>Use </a:t>
            </a:r>
            <a:r>
              <a:rPr lang="en-US" sz="3300" b="1" dirty="0">
                <a:solidFill>
                  <a:srgbClr val="AD1766"/>
                </a:solidFill>
              </a:rPr>
              <a:t>of </a:t>
            </a:r>
            <a:r>
              <a:rPr lang="en-US" sz="3300" b="1" dirty="0" smtClean="0">
                <a:solidFill>
                  <a:srgbClr val="AD1766"/>
                </a:solidFill>
              </a:rPr>
              <a:t>Digital Devices </a:t>
            </a:r>
            <a:r>
              <a:rPr lang="en-US" sz="3300" b="1" dirty="0">
                <a:solidFill>
                  <a:srgbClr val="AD1766"/>
                </a:solidFill>
              </a:rPr>
              <a:t>in the </a:t>
            </a:r>
            <a:r>
              <a:rPr lang="en-US" sz="3300" b="1" dirty="0" smtClean="0">
                <a:solidFill>
                  <a:srgbClr val="AD1766"/>
                </a:solidFill>
              </a:rPr>
              <a:t>Family </a:t>
            </a:r>
            <a:r>
              <a:rPr lang="en-US" sz="3300" b="1" dirty="0">
                <a:solidFill>
                  <a:srgbClr val="AD1766"/>
                </a:solidFill>
              </a:rPr>
              <a:t>for the </a:t>
            </a:r>
            <a:r>
              <a:rPr lang="en-US" sz="3300" b="1" dirty="0" smtClean="0">
                <a:solidFill>
                  <a:srgbClr val="AD1766"/>
                </a:solidFill>
              </a:rPr>
              <a:t>Development </a:t>
            </a:r>
            <a:r>
              <a:rPr lang="en-US" sz="3300" b="1" dirty="0">
                <a:solidFill>
                  <a:srgbClr val="AD1766"/>
                </a:solidFill>
              </a:rPr>
              <a:t>of </a:t>
            </a:r>
            <a:r>
              <a:rPr lang="en-US" sz="3300" b="1" dirty="0" smtClean="0">
                <a:solidFill>
                  <a:srgbClr val="AD1766"/>
                </a:solidFill>
              </a:rPr>
              <a:t>Older Preschoolers</a:t>
            </a:r>
            <a:endParaRPr lang="en-US" sz="3300" b="1" dirty="0">
              <a:solidFill>
                <a:srgbClr val="AD1766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707" y="3420207"/>
            <a:ext cx="8220807" cy="286405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 smtClean="0"/>
              <a:t> </a:t>
            </a:r>
            <a:r>
              <a:rPr lang="en-US" sz="3200" b="1" dirty="0" err="1">
                <a:solidFill>
                  <a:srgbClr val="0956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Belova</a:t>
            </a:r>
            <a:r>
              <a:rPr lang="en-US" sz="3200" b="1" dirty="0">
                <a:solidFill>
                  <a:srgbClr val="0956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Elena</a:t>
            </a:r>
          </a:p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Psychological Institute of the Russian Academy of Education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Moscow,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Russia, </a:t>
            </a:r>
            <a:r>
              <a:rPr lang="en-US" sz="1800" b="1" dirty="0" smtClean="0">
                <a:solidFill>
                  <a:srgbClr val="3B67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elenasbelova@mail.ru</a:t>
            </a:r>
            <a:endParaRPr lang="en-US" sz="1800" b="1" dirty="0">
              <a:solidFill>
                <a:srgbClr val="3B67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3200" b="1" dirty="0" err="1">
                <a:solidFill>
                  <a:srgbClr val="0956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Shumakova</a:t>
            </a:r>
            <a:r>
              <a:rPr lang="ru-RU" sz="3200" b="1" dirty="0">
                <a:solidFill>
                  <a:srgbClr val="0956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>
                <a:solidFill>
                  <a:srgbClr val="0956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Natalia</a:t>
            </a:r>
            <a:endParaRPr lang="ru-RU" sz="3200" b="1" dirty="0">
              <a:solidFill>
                <a:srgbClr val="0956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Psychological Institute of the Russian Academy of Education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Moscow,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Russia, </a:t>
            </a:r>
            <a:r>
              <a:rPr lang="en-US" sz="1800" b="1" dirty="0">
                <a:solidFill>
                  <a:srgbClr val="3B67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n_shumakova@mail.ru</a:t>
            </a:r>
          </a:p>
        </p:txBody>
      </p:sp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8473" y="1031067"/>
            <a:ext cx="1389348" cy="1350395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utoShape 2" descr="https://digitalchildhood.org/images/design/logo-header-ru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993150"/>
            <a:ext cx="1835786" cy="142622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07"/>
    </mc:Choice>
    <mc:Fallback>
      <p:transition spd="slow" advTm="4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6251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  Conclusions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213338"/>
            <a:ext cx="7886700" cy="4963625"/>
          </a:xfrm>
        </p:spPr>
        <p:txBody>
          <a:bodyPr>
            <a:normAutofit fontScale="77500" lnSpcReduction="20000"/>
          </a:bodyPr>
          <a:lstStyle/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/>
              <a:t>attitude of modern parents to the use of digital devices for the development of older preschoolers is characterized by a variety of opinions</a:t>
            </a:r>
            <a:r>
              <a:rPr lang="en-US" dirty="0" smtClean="0"/>
              <a:t>. </a:t>
            </a:r>
            <a:r>
              <a:rPr lang="en-US" dirty="0"/>
              <a:t>But the majority of parents (96%) positively assess its influence on the preschoolers’ development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  <a:p>
            <a:pPr algn="just"/>
            <a:r>
              <a:rPr lang="en-US" dirty="0"/>
              <a:t>Three groups of parents were identified according to their opinion on how often a preschooler can interact with a digital device: often, moderately, </a:t>
            </a:r>
            <a:r>
              <a:rPr lang="en-US" dirty="0" smtClean="0"/>
              <a:t>and rarely</a:t>
            </a:r>
            <a:r>
              <a:rPr lang="en-US" dirty="0"/>
              <a:t>. The consensus of both parents was observed in 64.88% of </a:t>
            </a:r>
            <a:r>
              <a:rPr lang="en-US" dirty="0" smtClean="0"/>
              <a:t>families. </a:t>
            </a:r>
          </a:p>
          <a:p>
            <a:pPr algn="just"/>
            <a:r>
              <a:rPr lang="en-US" dirty="0" smtClean="0"/>
              <a:t>An </a:t>
            </a:r>
            <a:r>
              <a:rPr lang="en-US" dirty="0"/>
              <a:t>analysis of the parents’ choice of digital content showed that they are mainly aimed at developing the child’s cognitive sphere by computer programs developing logical thinking (69.8%), memory (50.7%), etc.</a:t>
            </a:r>
          </a:p>
          <a:p>
            <a:pPr algn="just"/>
            <a:r>
              <a:rPr lang="en-US" dirty="0"/>
              <a:t>The diagnostics of the children development showed the importance of the frequency of a digital device use for their intellectual development: it is higher in children of those parents who considered it better for preschoolers to use digital devices 1-2 times a week for developmental purposes.</a:t>
            </a:r>
          </a:p>
          <a:p>
            <a:pPr algn="just"/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0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59"/>
    </mc:Choice>
    <mc:Fallback>
      <p:transition spd="slow" advTm="70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20308" y="422032"/>
            <a:ext cx="4237892" cy="3147646"/>
          </a:xfrm>
        </p:spPr>
        <p:txBody>
          <a:bodyPr>
            <a:normAutofit/>
          </a:bodyPr>
          <a:lstStyle/>
          <a:p>
            <a:r>
              <a:rPr lang="de-DE" sz="2400" b="1" dirty="0" err="1" smtClean="0">
                <a:solidFill>
                  <a:srgbClr val="0070C0"/>
                </a:solidFill>
              </a:rPr>
              <a:t>Belova</a:t>
            </a:r>
            <a:r>
              <a:rPr lang="de-DE" sz="2400" b="1" dirty="0">
                <a:solidFill>
                  <a:srgbClr val="0070C0"/>
                </a:solidFill>
              </a:rPr>
              <a:t>, Elena</a:t>
            </a:r>
            <a:r>
              <a:rPr lang="de-DE" sz="2400" dirty="0">
                <a:solidFill>
                  <a:srgbClr val="0070C0"/>
                </a:solidFill>
              </a:rPr>
              <a:t/>
            </a:r>
            <a:br>
              <a:rPr lang="de-DE" sz="2400" dirty="0">
                <a:solidFill>
                  <a:srgbClr val="0070C0"/>
                </a:solidFill>
              </a:rPr>
            </a:br>
            <a:r>
              <a:rPr lang="de-DE" sz="1800" dirty="0" smtClean="0">
                <a:solidFill>
                  <a:srgbClr val="0070C0"/>
                </a:solidFill>
              </a:rPr>
              <a:t>elenasbelova@mail.ru</a:t>
            </a:r>
            <a:r>
              <a:rPr lang="de-DE" sz="2400" dirty="0">
                <a:solidFill>
                  <a:srgbClr val="0070C0"/>
                </a:solidFill>
              </a:rPr>
              <a:t/>
            </a:r>
            <a:br>
              <a:rPr lang="de-DE" sz="2400" dirty="0">
                <a:solidFill>
                  <a:srgbClr val="0070C0"/>
                </a:solidFill>
              </a:rPr>
            </a:br>
            <a:r>
              <a:rPr lang="de-DE" sz="2400" dirty="0" smtClean="0">
                <a:solidFill>
                  <a:srgbClr val="0070C0"/>
                </a:solidFill>
              </a:rPr>
              <a:t/>
            </a:r>
            <a:br>
              <a:rPr lang="de-DE" sz="2400" dirty="0" smtClean="0">
                <a:solidFill>
                  <a:srgbClr val="0070C0"/>
                </a:solidFill>
              </a:rPr>
            </a:br>
            <a:r>
              <a:rPr lang="de-DE" sz="2400" b="1" dirty="0" err="1" smtClean="0">
                <a:solidFill>
                  <a:srgbClr val="0070C0"/>
                </a:solidFill>
              </a:rPr>
              <a:t>Shumakova</a:t>
            </a:r>
            <a:r>
              <a:rPr lang="de-DE" sz="2400" b="1" dirty="0">
                <a:solidFill>
                  <a:srgbClr val="0070C0"/>
                </a:solidFill>
              </a:rPr>
              <a:t>, Natalia</a:t>
            </a:r>
            <a:r>
              <a:rPr lang="de-DE" sz="2400" dirty="0">
                <a:solidFill>
                  <a:srgbClr val="0070C0"/>
                </a:solidFill>
              </a:rPr>
              <a:t/>
            </a:r>
            <a:br>
              <a:rPr lang="de-DE" sz="2400" dirty="0">
                <a:solidFill>
                  <a:srgbClr val="0070C0"/>
                </a:solidFill>
              </a:rPr>
            </a:br>
            <a:r>
              <a:rPr lang="de-DE" sz="1800" dirty="0" smtClean="0">
                <a:solidFill>
                  <a:srgbClr val="0070C0"/>
                </a:solidFill>
              </a:rPr>
              <a:t>n_shumakova@mail.ru</a:t>
            </a:r>
            <a:r>
              <a:rPr lang="de-DE" sz="1800" dirty="0">
                <a:solidFill>
                  <a:srgbClr val="0070C0"/>
                </a:solidFill>
              </a:rPr>
              <a:t/>
            </a:r>
            <a:br>
              <a:rPr lang="de-DE" sz="1800" dirty="0">
                <a:solidFill>
                  <a:srgbClr val="0070C0"/>
                </a:solidFill>
              </a:rPr>
            </a:b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44062" y="4264270"/>
            <a:ext cx="7508630" cy="993530"/>
          </a:xfrm>
        </p:spPr>
        <p:txBody>
          <a:bodyPr>
            <a:normAutofit fontScale="77500" lnSpcReduction="20000"/>
          </a:bodyPr>
          <a:lstStyle/>
          <a:p>
            <a:r>
              <a:rPr lang="en-US" sz="5700" b="1" dirty="0">
                <a:solidFill>
                  <a:srgbClr val="0070C0"/>
                </a:solidFill>
              </a:rPr>
              <a:t>Thank you for your attention!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7" y="1400105"/>
            <a:ext cx="2056178" cy="202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9"/>
    </mc:Choice>
    <mc:Fallback>
      <p:transition spd="slow" advTm="5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0486"/>
            <a:ext cx="7886700" cy="6945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dirty="0">
                <a:solidFill>
                  <a:srgbClr val="0070C0"/>
                </a:solidFill>
              </a:rPr>
              <a:t>Relevance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60586" y="1459522"/>
            <a:ext cx="6699738" cy="2787163"/>
          </a:xfrm>
        </p:spPr>
        <p:txBody>
          <a:bodyPr>
            <a:normAutofit/>
          </a:bodyPr>
          <a:lstStyle/>
          <a:p>
            <a:pPr marL="0" indent="360000" algn="just"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/>
              <a:t>At preschool age of children, parents have a crucial influence on their development</a:t>
            </a:r>
            <a:r>
              <a:rPr lang="en-US" sz="2400" dirty="0" smtClean="0"/>
              <a:t>.</a:t>
            </a:r>
          </a:p>
          <a:p>
            <a:pPr marL="0" indent="360000" algn="just"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/>
              <a:t>In this regard, the study of the issues of childhood digitalization determines the importance and relevance of their consideration in the context of family education</a:t>
            </a:r>
            <a:r>
              <a:rPr lang="en-US" sz="2400" dirty="0" smtClean="0"/>
              <a:t>.</a:t>
            </a:r>
            <a:r>
              <a:rPr lang="ru-RU" sz="2400" dirty="0" smtClean="0"/>
              <a:t> </a:t>
            </a:r>
          </a:p>
          <a:p>
            <a:pPr marL="0" indent="360000" algn="just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6" y="3908865"/>
            <a:ext cx="2233245" cy="1820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00" y="3897917"/>
            <a:ext cx="2768834" cy="1749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13" y="4519246"/>
            <a:ext cx="2869408" cy="1723293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96"/>
    </mc:Choice>
    <mc:Fallback>
      <p:transition spd="slow" advTm="30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584" y="448407"/>
            <a:ext cx="7354765" cy="914401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    </a:t>
            </a:r>
            <a:b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sz="4000" dirty="0" smtClean="0">
                <a:solidFill>
                  <a:srgbClr val="0070C0"/>
                </a:solidFill>
              </a:rPr>
              <a:t>Aims</a:t>
            </a:r>
            <a:endParaRPr lang="ru-RU" sz="4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5609" y="1890346"/>
            <a:ext cx="4369776" cy="4554414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/>
              <a:t>To study the </a:t>
            </a:r>
            <a:r>
              <a:rPr lang="en-US" sz="2400" dirty="0"/>
              <a:t>attitude of parents to the use of digital devices in </a:t>
            </a:r>
            <a:r>
              <a:rPr lang="en-US" sz="2400" dirty="0" smtClean="0"/>
              <a:t>family </a:t>
            </a:r>
            <a:r>
              <a:rPr lang="en-US" sz="2400" dirty="0"/>
              <a:t>for the development of children of </a:t>
            </a:r>
            <a:r>
              <a:rPr lang="en-US" sz="2400" dirty="0" smtClean="0"/>
              <a:t>older preschool age;</a:t>
            </a:r>
            <a:endParaRPr lang="ru-RU" sz="2400" dirty="0" smtClean="0"/>
          </a:p>
          <a:p>
            <a:pPr algn="just"/>
            <a:r>
              <a:rPr lang="en-US" sz="2400" dirty="0" smtClean="0"/>
              <a:t>To </a:t>
            </a:r>
            <a:r>
              <a:rPr lang="en-US" sz="2400" dirty="0" err="1" smtClean="0"/>
              <a:t>analyse</a:t>
            </a:r>
            <a:r>
              <a:rPr lang="en-US" sz="2400" dirty="0" smtClean="0"/>
              <a:t> the </a:t>
            </a:r>
            <a:r>
              <a:rPr lang="en-US" sz="2400" dirty="0"/>
              <a:t>influence of digital devices </a:t>
            </a:r>
            <a:r>
              <a:rPr lang="en-US" sz="2400" dirty="0" smtClean="0"/>
              <a:t>use </a:t>
            </a:r>
            <a:r>
              <a:rPr lang="en-US" sz="2400" dirty="0"/>
              <a:t>in family education on intellectual development of children.</a:t>
            </a:r>
            <a:endParaRPr lang="ru-RU" sz="2400" dirty="0"/>
          </a:p>
          <a:p>
            <a:pPr marL="0" indent="0" algn="just">
              <a:buNone/>
            </a:pPr>
            <a:endParaRPr lang="ru-RU" sz="2400" dirty="0"/>
          </a:p>
        </p:txBody>
      </p:sp>
      <p:pic>
        <p:nvPicPr>
          <p:cNvPr id="2050" name="Picture 2" descr="D:\Моя работа\СТАТЬИ\статьи\Цифра\Цифра 2023\19-05-2023_21-24-10\118812526-los-niños-que-trabajan-con-la-computadora-portátil-la-familia-se-alegra-por-algo-de-los-niños-niñ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99" y="2123585"/>
            <a:ext cx="2742590" cy="219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31"/>
    </mc:Choice>
    <mc:Fallback>
      <p:transition spd="slow" advTm="4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5991"/>
            <a:ext cx="7886700" cy="844063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    </a:t>
            </a:r>
            <a:b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sz="4000" dirty="0">
                <a:solidFill>
                  <a:srgbClr val="0070C0"/>
                </a:solidFill>
              </a:rPr>
              <a:t>Methods</a:t>
            </a:r>
            <a:endParaRPr lang="ru-RU" sz="4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008" y="1907931"/>
            <a:ext cx="7807569" cy="45280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rgbClr val="0070C0"/>
                </a:solidFill>
              </a:rPr>
              <a:t>Participants</a:t>
            </a:r>
            <a:r>
              <a:rPr lang="en-US" sz="2400" dirty="0"/>
              <a:t>: 273 p</a:t>
            </a:r>
            <a:r>
              <a:rPr lang="ru-RU" sz="2400" dirty="0"/>
              <a:t>а</a:t>
            </a:r>
            <a:r>
              <a:rPr lang="en-US" sz="2400" dirty="0"/>
              <a:t>rents (predominantly mothers: </a:t>
            </a:r>
            <a:r>
              <a:rPr lang="ru-RU" sz="2400" dirty="0" smtClean="0"/>
              <a:t>233</a:t>
            </a:r>
            <a:r>
              <a:rPr lang="en-US" sz="2400" dirty="0" smtClean="0"/>
              <a:t> </a:t>
            </a:r>
            <a:r>
              <a:rPr lang="en-US" sz="2400" dirty="0"/>
              <a:t>mothers, </a:t>
            </a:r>
            <a:r>
              <a:rPr lang="ru-RU" sz="2400" dirty="0" smtClean="0"/>
              <a:t>40</a:t>
            </a:r>
            <a:r>
              <a:rPr lang="en-US" sz="2400" dirty="0" smtClean="0"/>
              <a:t> </a:t>
            </a:r>
            <a:r>
              <a:rPr lang="en-US" sz="2400" dirty="0"/>
              <a:t>fathers</a:t>
            </a:r>
            <a:r>
              <a:rPr lang="en-US" sz="2400" dirty="0" smtClean="0"/>
              <a:t>)</a:t>
            </a:r>
            <a:r>
              <a:rPr lang="en-US" sz="2400" dirty="0"/>
              <a:t> and their children </a:t>
            </a:r>
            <a:r>
              <a:rPr lang="en-US" sz="2400" dirty="0" smtClean="0"/>
              <a:t>of 6-7 years old (M</a:t>
            </a:r>
            <a:r>
              <a:rPr lang="en-US" sz="2000" dirty="0" smtClean="0"/>
              <a:t>age</a:t>
            </a:r>
            <a:r>
              <a:rPr lang="en-US" sz="2400" dirty="0" smtClean="0"/>
              <a:t>=6.78</a:t>
            </a:r>
            <a:r>
              <a:rPr lang="en-US" sz="2400" dirty="0"/>
              <a:t>, </a:t>
            </a:r>
            <a:r>
              <a:rPr lang="en-US" sz="2400" dirty="0" smtClean="0"/>
              <a:t>SD=0.33</a:t>
            </a:r>
            <a:r>
              <a:rPr lang="ru-RU" sz="2400" dirty="0" smtClean="0"/>
              <a:t>; </a:t>
            </a:r>
            <a:r>
              <a:rPr lang="en-US" sz="2400" dirty="0" smtClean="0"/>
              <a:t>137 </a:t>
            </a:r>
            <a:r>
              <a:rPr lang="en-US" sz="2400" dirty="0"/>
              <a:t>boys, 136 </a:t>
            </a:r>
            <a:r>
              <a:rPr lang="en-US" sz="2400" dirty="0" smtClean="0"/>
              <a:t>girls). </a:t>
            </a:r>
            <a:r>
              <a:rPr lang="en-US" sz="2400" dirty="0"/>
              <a:t>All preschoolers and their parents live in Moscow.</a:t>
            </a:r>
          </a:p>
          <a:p>
            <a:pPr marL="0" algn="just">
              <a:spcBef>
                <a:spcPts val="0"/>
              </a:spcBef>
              <a:buNone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en-US" sz="2400" b="1" dirty="0">
                <a:solidFill>
                  <a:srgbClr val="0070C0"/>
                </a:solidFill>
              </a:rPr>
              <a:t>Methods</a:t>
            </a:r>
            <a:r>
              <a:rPr lang="en-US" sz="2400" dirty="0"/>
              <a:t>: survey of parents (included questions about both parents</a:t>
            </a:r>
            <a:r>
              <a:rPr lang="en-US" sz="2400" dirty="0" smtClean="0"/>
              <a:t>)</a:t>
            </a:r>
            <a:r>
              <a:rPr lang="ru-RU" sz="2400" dirty="0" smtClean="0"/>
              <a:t>;</a:t>
            </a:r>
            <a:r>
              <a:rPr lang="en-US" sz="2400" dirty="0" smtClean="0"/>
              <a:t> </a:t>
            </a:r>
            <a:r>
              <a:rPr lang="en-US" sz="2400" dirty="0"/>
              <a:t>Express-Diagnostics of Intellectual Abilities and special technique for revealing the creative and intellectual potential were used for children.</a:t>
            </a:r>
            <a:endParaRPr lang="ru-RU" sz="24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76"/>
    </mc:Choice>
    <mc:Fallback>
      <p:transition spd="slow" advTm="40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>
                <a:solidFill>
                  <a:srgbClr val="0070C0"/>
                </a:solidFill>
              </a:rPr>
              <a:t>Methods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697165" cy="43513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D1766"/>
                </a:solidFill>
              </a:rPr>
              <a:t>Survey </a:t>
            </a:r>
            <a:r>
              <a:rPr lang="en-US" dirty="0">
                <a:solidFill>
                  <a:srgbClr val="AD1766"/>
                </a:solidFill>
              </a:rPr>
              <a:t>of parents </a:t>
            </a:r>
            <a:endParaRPr lang="en-US" dirty="0" smtClean="0">
              <a:solidFill>
                <a:srgbClr val="AD1766"/>
              </a:solidFill>
            </a:endParaRPr>
          </a:p>
          <a:p>
            <a:pPr marL="0" indent="0" algn="just">
              <a:buNone/>
            </a:pPr>
            <a:r>
              <a:rPr lang="en-US" sz="2400" dirty="0" smtClean="0"/>
              <a:t>using </a:t>
            </a:r>
            <a:r>
              <a:rPr lang="en-US" sz="2400" dirty="0"/>
              <a:t>a specially designed questionnaire, including questions about the use of digital devices for the development of the child at home (frequency, time, programs / games); each questionnaire included questions about the position of both </a:t>
            </a:r>
            <a:r>
              <a:rPr lang="en-US" sz="2400" dirty="0" smtClean="0"/>
              <a:t>the father </a:t>
            </a:r>
            <a:r>
              <a:rPr lang="en-US" sz="2400" dirty="0"/>
              <a:t>and </a:t>
            </a:r>
            <a:r>
              <a:rPr lang="en-US" sz="2400" dirty="0" smtClean="0"/>
              <a:t>the mother</a:t>
            </a:r>
            <a:r>
              <a:rPr lang="en-US" sz="2400" dirty="0"/>
              <a:t>.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932484" y="1825625"/>
            <a:ext cx="3582865" cy="43513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AD1766"/>
                </a:solidFill>
              </a:rPr>
              <a:t>Diagnostics of children intellectual development</a:t>
            </a:r>
          </a:p>
          <a:p>
            <a:r>
              <a:rPr lang="en-US" sz="2400" dirty="0" smtClean="0"/>
              <a:t>Test of intelligence: Express-Diagnostics </a:t>
            </a:r>
            <a:r>
              <a:rPr lang="en-US" sz="2400" dirty="0"/>
              <a:t>of Intellectual </a:t>
            </a:r>
            <a:r>
              <a:rPr lang="en-US" sz="2400" dirty="0" smtClean="0"/>
              <a:t>Abilities (</a:t>
            </a:r>
            <a:r>
              <a:rPr lang="en-US" sz="2400" dirty="0"/>
              <a:t>blank </a:t>
            </a:r>
            <a:r>
              <a:rPr lang="en-US" sz="2400" smtClean="0"/>
              <a:t>technique </a:t>
            </a:r>
            <a:r>
              <a:rPr lang="en-US" sz="2400" smtClean="0"/>
              <a:t>EDIA)</a:t>
            </a:r>
            <a:r>
              <a:rPr lang="ru-RU" sz="2400" smtClean="0"/>
              <a:t>;</a:t>
            </a:r>
            <a:endParaRPr lang="ru-RU" sz="2400" dirty="0" smtClean="0"/>
          </a:p>
          <a:p>
            <a:r>
              <a:rPr lang="en-US" sz="2400" dirty="0" smtClean="0"/>
              <a:t>special </a:t>
            </a:r>
            <a:r>
              <a:rPr lang="en-US" sz="2400" dirty="0"/>
              <a:t>technique for revealing the creative and intellectual potential were used </a:t>
            </a:r>
            <a:r>
              <a:rPr lang="en-US" sz="2400" dirty="0" smtClean="0"/>
              <a:t>on the game lesson.</a:t>
            </a:r>
            <a:endParaRPr lang="ru-RU" sz="24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24"/>
    </mc:Choice>
    <mc:Fallback>
      <p:transition spd="slow" advTm="4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6459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    </a:t>
            </a:r>
            <a:b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en-US" sz="4000" dirty="0" smtClean="0">
                <a:solidFill>
                  <a:srgbClr val="0070C0"/>
                </a:solidFill>
              </a:rPr>
              <a:t>Results</a:t>
            </a:r>
            <a:endParaRPr lang="ru-RU" sz="4000" dirty="0" smtClean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1307" y="1310055"/>
            <a:ext cx="7684477" cy="512591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smtClean="0"/>
              <a:t>96% of parents consider it possible to use a tablet / computer for the development of a child, believing that, when used wisely, digital devices contribute to the cognitive development of preschoolers.</a:t>
            </a:r>
            <a:endParaRPr lang="ru-RU" sz="2400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/>
              <a:t>Among the parents who are positively disposed towards the use of digital devices, groups were identified according to their position on how often a tablet / computer should be used for the development of a preschooler: group 1 - rarely; group 2 - moderately; group 3 - often (see Fig. 1).</a:t>
            </a:r>
            <a:endParaRPr lang="ru-RU" sz="2400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/>
              <a:t>The coincidence of the positions of both the fathers and the mothers was observed in 64.88% of families, while almost </a:t>
            </a:r>
            <a:r>
              <a:rPr lang="en-US" sz="2400" dirty="0"/>
              <a:t>half of the </a:t>
            </a:r>
            <a:r>
              <a:rPr lang="en-US" sz="2400" dirty="0" smtClean="0"/>
              <a:t>fathers (53.8%) and slightly less than half of the mothers (4</a:t>
            </a:r>
            <a:r>
              <a:rPr lang="ru-RU" sz="2400" dirty="0" smtClean="0"/>
              <a:t>3</a:t>
            </a:r>
            <a:r>
              <a:rPr lang="en-US" sz="2400" dirty="0" smtClean="0"/>
              <a:t>.</a:t>
            </a:r>
            <a:r>
              <a:rPr lang="ru-RU" sz="2400" dirty="0" smtClean="0"/>
              <a:t>1</a:t>
            </a:r>
            <a:r>
              <a:rPr lang="en-US" sz="2400" dirty="0" smtClean="0"/>
              <a:t>%) were in favor of rare interactions of a child with digital devices.</a:t>
            </a:r>
            <a:endParaRPr lang="ru-RU" sz="2400" dirty="0" smtClean="0"/>
          </a:p>
          <a:p>
            <a:pPr marL="0" algn="just">
              <a:spcBef>
                <a:spcPts val="0"/>
              </a:spcBef>
              <a:buFont typeface="Wingdings" pitchFamily="2" charset="2"/>
              <a:buChar char="Ø"/>
            </a:pPr>
            <a:endParaRPr lang="ru-RU" sz="2400" dirty="0" smtClean="0"/>
          </a:p>
          <a:p>
            <a:pPr algn="just">
              <a:buFont typeface="Wingdings" pitchFamily="2" charset="2"/>
              <a:buChar char="Ø"/>
            </a:pPr>
            <a:endParaRPr lang="ru-RU" sz="2000" i="1" dirty="0" smtClean="0"/>
          </a:p>
        </p:txBody>
      </p:sp>
      <p:sp>
        <p:nvSpPr>
          <p:cNvPr id="6" name="Скругленный прямоугольник 4"/>
          <p:cNvSpPr/>
          <p:nvPr/>
        </p:nvSpPr>
        <p:spPr>
          <a:xfrm>
            <a:off x="3301433" y="2205399"/>
            <a:ext cx="2541134" cy="24472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11"/>
    </mc:Choice>
    <mc:Fallback>
      <p:transition spd="slow" advTm="5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3041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    </a:t>
            </a:r>
            <a:b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en-US" sz="4000" dirty="0" smtClean="0">
                <a:solidFill>
                  <a:srgbClr val="0070C0"/>
                </a:solidFill>
              </a:rPr>
              <a:t>Results</a:t>
            </a:r>
            <a:endParaRPr lang="ru-RU" sz="4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1308" y="1600199"/>
            <a:ext cx="7552592" cy="4835769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None/>
            </a:pPr>
            <a:endParaRPr lang="ru-RU" sz="2400" dirty="0" smtClean="0"/>
          </a:p>
          <a:p>
            <a:pPr algn="just">
              <a:buFont typeface="Wingdings" pitchFamily="2" charset="2"/>
              <a:buChar char="Ø"/>
            </a:pPr>
            <a:endParaRPr lang="ru-RU" sz="2000" i="1" dirty="0" smtClean="0"/>
          </a:p>
        </p:txBody>
      </p:sp>
      <p:sp>
        <p:nvSpPr>
          <p:cNvPr id="6" name="Скругленный прямоугольник 4"/>
          <p:cNvSpPr/>
          <p:nvPr/>
        </p:nvSpPr>
        <p:spPr>
          <a:xfrm>
            <a:off x="3301433" y="2205399"/>
            <a:ext cx="2541134" cy="24472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sp>
        <p:nvSpPr>
          <p:cNvPr id="8" name="Прямоугольник 7"/>
          <p:cNvSpPr/>
          <p:nvPr/>
        </p:nvSpPr>
        <p:spPr>
          <a:xfrm>
            <a:off x="1195754" y="4813995"/>
            <a:ext cx="6989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Fig.1. The use of digital devices for the development of older preschoolers in </a:t>
            </a:r>
            <a:r>
              <a:rPr lang="en-US" b="1" dirty="0" smtClean="0"/>
              <a:t>family</a:t>
            </a:r>
            <a:r>
              <a:rPr lang="en-US" b="1" dirty="0"/>
              <a:t>: the opinion of parents</a:t>
            </a:r>
            <a:endParaRPr lang="ru-RU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9106651"/>
              </p:ext>
            </p:extLst>
          </p:nvPr>
        </p:nvGraphicFramePr>
        <p:xfrm>
          <a:off x="2009775" y="1552941"/>
          <a:ext cx="5124449" cy="2975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42"/>
    </mc:Choice>
    <mc:Fallback>
      <p:transition spd="slow" advTm="17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Results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45224"/>
            <a:ext cx="7886700" cy="48317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endParaRPr lang="ru-RU" sz="1800" b="1" dirty="0"/>
          </a:p>
          <a:p>
            <a:pPr marL="0" indent="0" algn="ctr">
              <a:buNone/>
            </a:pPr>
            <a:r>
              <a:rPr lang="ru-RU" sz="1800" b="1" dirty="0" smtClean="0"/>
              <a:t> </a:t>
            </a:r>
          </a:p>
          <a:p>
            <a:pPr marL="0" indent="0" algn="ctr">
              <a:buNone/>
            </a:pPr>
            <a:r>
              <a:rPr lang="en-US" sz="1800" b="1" dirty="0" smtClean="0"/>
              <a:t>Fig.2</a:t>
            </a:r>
            <a:r>
              <a:rPr lang="en-US" sz="1800" b="1" dirty="0"/>
              <a:t>. Computer programs / games used by parents for the development of older preschoolers</a:t>
            </a:r>
            <a:endParaRPr lang="ru-RU" sz="1800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0645108"/>
              </p:ext>
            </p:extLst>
          </p:nvPr>
        </p:nvGraphicFramePr>
        <p:xfrm>
          <a:off x="2195512" y="1497806"/>
          <a:ext cx="4752975" cy="3862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04"/>
    </mc:Choice>
    <mc:Fallback>
      <p:transition spd="slow" advTm="3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026" y="32116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Results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900" b="1" dirty="0" smtClean="0"/>
              <a:t>Table 1. The </a:t>
            </a:r>
            <a:r>
              <a:rPr lang="en-US" sz="1900" b="1" dirty="0"/>
              <a:t>impact of frequency of using digital technologies in family education on </a:t>
            </a:r>
            <a:r>
              <a:rPr lang="en-US" sz="1900" b="1" dirty="0" smtClean="0"/>
              <a:t>older </a:t>
            </a:r>
            <a:r>
              <a:rPr lang="en-US" sz="1900" b="1" dirty="0"/>
              <a:t>preschoolers’ intellectual abilities and creativity: </a:t>
            </a:r>
            <a:br>
              <a:rPr lang="en-US" sz="1900" b="1" dirty="0"/>
            </a:br>
            <a:r>
              <a:rPr lang="en-BZ" sz="1900" b="1" dirty="0" err="1"/>
              <a:t>Uni</a:t>
            </a:r>
            <a:r>
              <a:rPr lang="en-US" sz="1900" b="1" dirty="0" err="1"/>
              <a:t>variate</a:t>
            </a:r>
            <a:r>
              <a:rPr lang="en-US" sz="1900" b="1" dirty="0"/>
              <a:t> analysis of variance (ANOVA)    </a:t>
            </a:r>
            <a:endParaRPr lang="ru-RU" sz="19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80" y="1965439"/>
            <a:ext cx="6020044" cy="2770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0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1"/>
    </mc:Choice>
    <mc:Fallback>
      <p:transition spd="slow" advTm="3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1770</TotalTime>
  <Words>685</Words>
  <Application>Microsoft Office PowerPoint</Application>
  <PresentationFormat>Экран (4:3)</PresentationFormat>
  <Paragraphs>58</Paragraphs>
  <Slides>11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                                    Parental Attitudes Towards the Use of Digital Devices in the Family for the Development of Older Preschoolers</vt:lpstr>
      <vt:lpstr>  Relevance</vt:lpstr>
      <vt:lpstr>         Aims</vt:lpstr>
      <vt:lpstr>         Methods</vt:lpstr>
      <vt:lpstr>Methods</vt:lpstr>
      <vt:lpstr>           Results</vt:lpstr>
      <vt:lpstr>            Results</vt:lpstr>
      <vt:lpstr>Results</vt:lpstr>
      <vt:lpstr>Results</vt:lpstr>
      <vt:lpstr>  Conclusions</vt:lpstr>
      <vt:lpstr>Belova, Elena elenasbelova@mail.ru  Shumakova, Natalia n_shumakova@mail.ru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140</cp:revision>
  <dcterms:created xsi:type="dcterms:W3CDTF">2018-09-04T12:10:47Z</dcterms:created>
  <dcterms:modified xsi:type="dcterms:W3CDTF">2023-05-21T23:49:51Z</dcterms:modified>
</cp:coreProperties>
</file>