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0" r:id="rId4"/>
    <p:sldId id="261" r:id="rId5"/>
    <p:sldId id="267" r:id="rId6"/>
    <p:sldId id="262" r:id="rId7"/>
    <p:sldId id="264" r:id="rId8"/>
    <p:sldId id="263" r:id="rId9"/>
    <p:sldId id="265" r:id="rId10"/>
    <p:sldId id="266" r:id="rId11"/>
    <p:sldId id="268" r:id="rId12"/>
    <p:sldId id="25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8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40;&#1085;&#1103;\2022\&#1075;&#1088;&#1072;&#1085;&#1090;%20&#1087;&#1088;&#1077;&#1079;&#1077;&#1076;&#1077;&#1085;&#1090;&#1072;%20&#1056;&#1060;\&#1082;&#1086;&#1085;&#1092;&#1077;&#1088;&#1077;&#1085;&#1094;&#1080;&#1080;\&#1088;&#1077;&#1073;&#1077;&#1085;&#1086;&#1082;%20&#1074;%20&#1089;&#1086;&#1074;&#1088;&#1077;&#1084;&#1077;&#1085;&#1085;&#1086;&#1084;%20&#1084;&#1080;&#1088;&#1077;\Anketa_Otvety_%20&#1044;&#1083;&#1103;%20&#1040;&#1085;&#108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'рейтинг жанров'!$F$36:$F$57</c:f>
              <c:strCache>
                <c:ptCount val="22"/>
                <c:pt idx="0">
                  <c:v>Action RPG</c:v>
                </c:pt>
                <c:pt idx="1">
                  <c:v>Shooter</c:v>
                </c:pt>
                <c:pt idx="2">
                  <c:v>true RPG (also just RPG or CRPG)</c:v>
                </c:pt>
                <c:pt idx="3">
                  <c:v>Real-time Strategy (RTS)</c:v>
                </c:pt>
                <c:pt idx="4">
                  <c:v>Quest (adventure game)</c:v>
                </c:pt>
                <c:pt idx="5">
                  <c:v>Action Adventure</c:v>
                </c:pt>
                <c:pt idx="6">
                  <c:v>Survival horror</c:v>
                </c:pt>
                <c:pt idx="7">
                  <c:v>Turn-based strategies (TBS)</c:v>
                </c:pt>
                <c:pt idx="8">
                  <c:v>Global strategies</c:v>
                </c:pt>
                <c:pt idx="9">
                  <c:v>Construction and Management Simulator</c:v>
                </c:pt>
                <c:pt idx="10">
                  <c:v>A physical puzzle</c:v>
                </c:pt>
                <c:pt idx="11">
                  <c:v>Technical Simulator</c:v>
                </c:pt>
                <c:pt idx="12">
                  <c:v>Slasher</c:v>
                </c:pt>
                <c:pt idx="13">
                  <c:v>Fighting game (Fighting)</c:v>
                </c:pt>
                <c:pt idx="14">
                  <c:v>Card strategies</c:v>
                </c:pt>
                <c:pt idx="15">
                  <c:v>Traditional puzzle</c:v>
                </c:pt>
                <c:pt idx="16">
                  <c:v>Visual novel (visual novel)</c:v>
                </c:pt>
                <c:pt idx="17">
                  <c:v>Traditional and board games</c:v>
                </c:pt>
                <c:pt idx="18">
                  <c:v>Simulator of social life</c:v>
                </c:pt>
                <c:pt idx="19">
                  <c:v>Sports Simulator</c:v>
                </c:pt>
                <c:pt idx="20">
                  <c:v>Dating Simulator</c:v>
                </c:pt>
                <c:pt idx="21">
                  <c:v>Sports Manager</c:v>
                </c:pt>
              </c:strCache>
            </c:strRef>
          </c:cat>
          <c:val>
            <c:numRef>
              <c:f>'рейтинг жанров'!$G$36:$G$57</c:f>
              <c:numCache>
                <c:formatCode>0.00</c:formatCode>
                <c:ptCount val="22"/>
                <c:pt idx="0">
                  <c:v>6.1818181818181817</c:v>
                </c:pt>
                <c:pt idx="1">
                  <c:v>5.4497607655502396</c:v>
                </c:pt>
                <c:pt idx="2">
                  <c:v>4.9138755980861246</c:v>
                </c:pt>
                <c:pt idx="3">
                  <c:v>4.6842105263157894</c:v>
                </c:pt>
                <c:pt idx="4">
                  <c:v>4.5741626794258377</c:v>
                </c:pt>
                <c:pt idx="5">
                  <c:v>4.4401913875598096</c:v>
                </c:pt>
                <c:pt idx="6">
                  <c:v>4.4306220095693778</c:v>
                </c:pt>
                <c:pt idx="7">
                  <c:v>4.2727272727272725</c:v>
                </c:pt>
                <c:pt idx="8">
                  <c:v>4.196172248803828</c:v>
                </c:pt>
                <c:pt idx="9">
                  <c:v>4.0430622009569381</c:v>
                </c:pt>
                <c:pt idx="10">
                  <c:v>4.0287081339712918</c:v>
                </c:pt>
                <c:pt idx="11">
                  <c:v>3.9521531100478469</c:v>
                </c:pt>
                <c:pt idx="12">
                  <c:v>3.7224880382775121</c:v>
                </c:pt>
                <c:pt idx="13">
                  <c:v>3.3827751196172251</c:v>
                </c:pt>
                <c:pt idx="14">
                  <c:v>3.2870813397129188</c:v>
                </c:pt>
                <c:pt idx="15">
                  <c:v>3.1531100478468899</c:v>
                </c:pt>
                <c:pt idx="16">
                  <c:v>3.1148325358851676</c:v>
                </c:pt>
                <c:pt idx="17">
                  <c:v>3.0382775119617227</c:v>
                </c:pt>
                <c:pt idx="18">
                  <c:v>3.0095693779904304</c:v>
                </c:pt>
                <c:pt idx="19">
                  <c:v>1.9712918660287082</c:v>
                </c:pt>
                <c:pt idx="20">
                  <c:v>1.6555023923444976</c:v>
                </c:pt>
                <c:pt idx="21">
                  <c:v>1.5885167464114833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5D-4A08-9049-E256614DF2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24684000"/>
        <c:axId val="324685664"/>
      </c:barChart>
      <c:catAx>
        <c:axId val="3246840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24685664"/>
        <c:crosses val="autoZero"/>
        <c:auto val="1"/>
        <c:lblAlgn val="ctr"/>
        <c:lblOffset val="100"/>
        <c:noMultiLvlLbl val="0"/>
      </c:catAx>
      <c:valAx>
        <c:axId val="32468566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24684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D306A-C8A8-4EB4-B297-DE72D200B524}" type="datetimeFigureOut">
              <a:rPr lang="ru-RU" smtClean="0"/>
              <a:t>08.05.2022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272E0-21AE-48A0-B5C4-125B17AB76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0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272588" y="1953927"/>
            <a:ext cx="7395411" cy="155603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272588" y="3602038"/>
            <a:ext cx="7395412" cy="40207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ФИО автора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3" hasCustomPrompt="1"/>
          </p:nvPr>
        </p:nvSpPr>
        <p:spPr>
          <a:xfrm>
            <a:off x="3272588" y="4096184"/>
            <a:ext cx="7395411" cy="46149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Наименование подразделения</a:t>
            </a:r>
          </a:p>
        </p:txBody>
      </p:sp>
    </p:spTree>
    <p:extLst>
      <p:ext uri="{BB962C8B-B14F-4D97-AF65-F5344CB8AC3E}">
        <p14:creationId xmlns:p14="http://schemas.microsoft.com/office/powerpoint/2010/main" val="11037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пов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264439" y="245533"/>
            <a:ext cx="7444962" cy="597401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ru-RU" dirty="0"/>
              <a:t>Заголовок</a:t>
            </a:r>
            <a:r>
              <a:rPr lang="en-US" dirty="0"/>
              <a:t> </a:t>
            </a:r>
            <a:r>
              <a:rPr lang="ru-RU" dirty="0"/>
              <a:t>слайда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4"/>
          </p:nvPr>
        </p:nvSpPr>
        <p:spPr>
          <a:xfrm>
            <a:off x="533401" y="1397000"/>
            <a:ext cx="11176000" cy="31338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5"/>
          </p:nvPr>
        </p:nvSpPr>
        <p:spPr>
          <a:xfrm>
            <a:off x="533401" y="4770267"/>
            <a:ext cx="11176000" cy="930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0458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ьный слайд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636478" y="3044079"/>
            <a:ext cx="5515989" cy="59740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7663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97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bogdanovs@herzen.spb.ru" TargetMode="External"/><Relationship Id="rId2" Type="http://schemas.openxmlformats.org/officeDocument/2006/relationships/hyperlink" Target="mailto:anna.uglova@list.ru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relationship of personal meanings of gaming experience with the characteristics of self-regulation in adolescents</a:t>
            </a:r>
            <a:endParaRPr lang="ru-RU" dirty="0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3272587" y="3427866"/>
            <a:ext cx="7647961" cy="1692773"/>
          </a:xfrm>
        </p:spPr>
        <p:txBody>
          <a:bodyPr/>
          <a:lstStyle/>
          <a:p>
            <a:pPr algn="just"/>
            <a:r>
              <a:rPr lang="en-US" sz="1600" b="1" dirty="0"/>
              <a:t>Authors</a:t>
            </a:r>
            <a:r>
              <a:rPr lang="en-US" sz="1600" dirty="0"/>
              <a:t>:</a:t>
            </a:r>
          </a:p>
          <a:p>
            <a:pPr algn="just"/>
            <a:r>
              <a:rPr lang="en-US" sz="1600" dirty="0" err="1"/>
              <a:t>Bogdanovskaya</a:t>
            </a:r>
            <a:r>
              <a:rPr lang="en-US" sz="1600" dirty="0"/>
              <a:t> I.M., candidate of psychological sciences</a:t>
            </a:r>
          </a:p>
          <a:p>
            <a:pPr algn="just"/>
            <a:r>
              <a:rPr lang="en-US" sz="1600" dirty="0" err="1"/>
              <a:t>Koroleva</a:t>
            </a:r>
            <a:r>
              <a:rPr lang="en-US" sz="1600" dirty="0"/>
              <a:t> N.N., doctor of psychological sciences</a:t>
            </a:r>
            <a:endParaRPr lang="ru-RU" sz="1600" dirty="0"/>
          </a:p>
          <a:p>
            <a:pPr algn="just"/>
            <a:r>
              <a:rPr lang="en-US" sz="1600" dirty="0" err="1"/>
              <a:t>Uglova</a:t>
            </a:r>
            <a:r>
              <a:rPr lang="en-US" sz="1600" dirty="0"/>
              <a:t> A.B., candidate of psychological sciences</a:t>
            </a:r>
          </a:p>
          <a:p>
            <a:pPr algn="just"/>
            <a:r>
              <a:rPr lang="en-US" sz="1600" dirty="0"/>
              <a:t>Department of Psychology of professional activity</a:t>
            </a:r>
            <a:r>
              <a:rPr lang="ru-RU" sz="1600" dirty="0"/>
              <a:t>, </a:t>
            </a:r>
            <a:r>
              <a:rPr lang="en-US" sz="1600" dirty="0" err="1"/>
              <a:t>Herzen</a:t>
            </a:r>
            <a:r>
              <a:rPr lang="en-US" sz="1600" dirty="0"/>
              <a:t> University</a:t>
            </a:r>
            <a:endParaRPr lang="ru-RU" sz="1600" dirty="0"/>
          </a:p>
          <a:p>
            <a:pPr algn="just"/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/>
          </p:nvPr>
        </p:nvSpPr>
        <p:spPr>
          <a:xfrm>
            <a:off x="3272587" y="5120640"/>
            <a:ext cx="7395411" cy="1196169"/>
          </a:xfrm>
        </p:spPr>
        <p:txBody>
          <a:bodyPr>
            <a:noAutofit/>
          </a:bodyPr>
          <a:lstStyle/>
          <a:p>
            <a:pPr algn="just"/>
            <a:r>
              <a:rPr lang="en-US" sz="1600" b="1" dirty="0"/>
              <a:t>Financing</a:t>
            </a:r>
            <a:r>
              <a:rPr lang="ru-RU" sz="1600" dirty="0"/>
              <a:t>:</a:t>
            </a:r>
          </a:p>
          <a:p>
            <a:pPr algn="just"/>
            <a:r>
              <a:rPr lang="en-US" sz="1600" dirty="0"/>
              <a:t>The work was carried out at the expense of a grant from the President of the Russian Federation for state support of young Russian scientists</a:t>
            </a:r>
            <a:r>
              <a:rPr lang="ru-RU" sz="1600" dirty="0"/>
              <a:t> № МК-1883.2022.2</a:t>
            </a:r>
          </a:p>
        </p:txBody>
      </p:sp>
    </p:spTree>
    <p:extLst>
      <p:ext uri="{BB962C8B-B14F-4D97-AF65-F5344CB8AC3E}">
        <p14:creationId xmlns:p14="http://schemas.microsoft.com/office/powerpoint/2010/main" val="947288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533" y="563449"/>
            <a:ext cx="10813868" cy="597401"/>
          </a:xfrm>
        </p:spPr>
        <p:txBody>
          <a:bodyPr/>
          <a:lstStyle/>
          <a:p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</a:t>
            </a:r>
            <a:r>
              <a:rPr lang="ru-RU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2. </a:t>
            </a:r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Analysis of the interrelationships of personal meanings of gaming experience with the peculiarities of self-regulation in adolescents.</a:t>
            </a:r>
            <a:endParaRPr lang="ru-RU" sz="28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96578" y="3479199"/>
            <a:ext cx="2560320" cy="949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preference for the Shooter genre</a:t>
            </a: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438255" y="3506460"/>
            <a:ext cx="2560320" cy="949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preference for the RPG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9370007" y="1487788"/>
            <a:ext cx="2560320" cy="949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preference for the Quest genre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6410220" y="3538731"/>
            <a:ext cx="2560320" cy="949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preference for strategic games</a:t>
            </a:r>
            <a:r>
              <a:rPr lang="ru-RU" dirty="0"/>
              <a:t> (</a:t>
            </a:r>
            <a:r>
              <a:rPr lang="en-US" dirty="0"/>
              <a:t>RTS</a:t>
            </a:r>
            <a:r>
              <a:rPr lang="ru-RU" dirty="0"/>
              <a:t>)</a:t>
            </a:r>
          </a:p>
        </p:txBody>
      </p:sp>
      <p:sp>
        <p:nvSpPr>
          <p:cNvPr id="13" name="Овал 12"/>
          <p:cNvSpPr/>
          <p:nvPr/>
        </p:nvSpPr>
        <p:spPr>
          <a:xfrm>
            <a:off x="9723909" y="4994988"/>
            <a:ext cx="1710466" cy="828339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start age of the game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>
            <a:stCxn id="12" idx="4"/>
            <a:endCxn id="13" idx="0"/>
          </p:cNvCxnSpPr>
          <p:nvPr/>
        </p:nvCxnSpPr>
        <p:spPr>
          <a:xfrm>
            <a:off x="7690380" y="4487965"/>
            <a:ext cx="2888762" cy="507023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2779132" y="1935621"/>
            <a:ext cx="1710466" cy="828339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value of education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311187" y="5409157"/>
            <a:ext cx="2076349" cy="1045795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value of an active life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252264" y="1876088"/>
            <a:ext cx="2276706" cy="860611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programming your actions</a:t>
            </a:r>
            <a:endParaRPr lang="ru-RU" dirty="0"/>
          </a:p>
        </p:txBody>
      </p:sp>
      <p:cxnSp>
        <p:nvCxnSpPr>
          <p:cNvPr id="19" name="Прямая соединительная линия 18"/>
          <p:cNvCxnSpPr>
            <a:stCxn id="5" idx="4"/>
            <a:endCxn id="17" idx="0"/>
          </p:cNvCxnSpPr>
          <p:nvPr/>
        </p:nvCxnSpPr>
        <p:spPr>
          <a:xfrm flipH="1">
            <a:off x="1349362" y="4428433"/>
            <a:ext cx="27376" cy="980724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8" idx="4"/>
            <a:endCxn id="5" idx="0"/>
          </p:cNvCxnSpPr>
          <p:nvPr/>
        </p:nvCxnSpPr>
        <p:spPr>
          <a:xfrm flipH="1">
            <a:off x="1376738" y="2736699"/>
            <a:ext cx="13879" cy="742500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>
            <a:off x="4764694" y="1935621"/>
            <a:ext cx="1710466" cy="828339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value of honesty</a:t>
            </a:r>
            <a:endParaRPr lang="ru-RU" dirty="0"/>
          </a:p>
        </p:txBody>
      </p:sp>
      <p:cxnSp>
        <p:nvCxnSpPr>
          <p:cNvPr id="29" name="Прямая соединительная линия 28"/>
          <p:cNvCxnSpPr>
            <a:stCxn id="28" idx="4"/>
            <a:endCxn id="10" idx="0"/>
          </p:cNvCxnSpPr>
          <p:nvPr/>
        </p:nvCxnSpPr>
        <p:spPr>
          <a:xfrm flipH="1">
            <a:off x="4718415" y="2763960"/>
            <a:ext cx="901512" cy="742500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16" idx="4"/>
            <a:endCxn id="10" idx="0"/>
          </p:cNvCxnSpPr>
          <p:nvPr/>
        </p:nvCxnSpPr>
        <p:spPr>
          <a:xfrm>
            <a:off x="3634365" y="2763960"/>
            <a:ext cx="1084050" cy="742500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2729073" y="5310801"/>
            <a:ext cx="2099971" cy="1263253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adequate self-assessment</a:t>
            </a:r>
            <a:endParaRPr lang="ru-RU" dirty="0"/>
          </a:p>
        </p:txBody>
      </p:sp>
      <p:sp>
        <p:nvSpPr>
          <p:cNvPr id="36" name="Овал 35"/>
          <p:cNvSpPr/>
          <p:nvPr/>
        </p:nvSpPr>
        <p:spPr>
          <a:xfrm>
            <a:off x="5042383" y="5223984"/>
            <a:ext cx="2306460" cy="1263253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 indicator of Internet-dependent behavior.</a:t>
            </a:r>
            <a:endParaRPr lang="ru-RU" dirty="0"/>
          </a:p>
        </p:txBody>
      </p:sp>
      <p:cxnSp>
        <p:nvCxnSpPr>
          <p:cNvPr id="40" name="Прямая соединительная линия 39"/>
          <p:cNvCxnSpPr>
            <a:stCxn id="10" idx="4"/>
            <a:endCxn id="36" idx="0"/>
          </p:cNvCxnSpPr>
          <p:nvPr/>
        </p:nvCxnSpPr>
        <p:spPr>
          <a:xfrm>
            <a:off x="4718415" y="4455694"/>
            <a:ext cx="1477198" cy="768290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0" idx="4"/>
            <a:endCxn id="35" idx="0"/>
          </p:cNvCxnSpPr>
          <p:nvPr/>
        </p:nvCxnSpPr>
        <p:spPr>
          <a:xfrm flipH="1">
            <a:off x="3779059" y="4455694"/>
            <a:ext cx="939356" cy="855107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6703977" y="1819179"/>
            <a:ext cx="2020177" cy="1078679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value of self-control</a:t>
            </a:r>
            <a:endParaRPr lang="ru-RU" dirty="0"/>
          </a:p>
        </p:txBody>
      </p:sp>
      <p:cxnSp>
        <p:nvCxnSpPr>
          <p:cNvPr id="47" name="Прямая соединительная линия 46"/>
          <p:cNvCxnSpPr>
            <a:stCxn id="46" idx="6"/>
            <a:endCxn id="11" idx="2"/>
          </p:cNvCxnSpPr>
          <p:nvPr/>
        </p:nvCxnSpPr>
        <p:spPr>
          <a:xfrm flipV="1">
            <a:off x="8724154" y="1962405"/>
            <a:ext cx="645853" cy="396114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12" idx="0"/>
            <a:endCxn id="46" idx="4"/>
          </p:cNvCxnSpPr>
          <p:nvPr/>
        </p:nvCxnSpPr>
        <p:spPr>
          <a:xfrm flipV="1">
            <a:off x="7690380" y="2897858"/>
            <a:ext cx="23686" cy="640873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12" idx="4"/>
            <a:endCxn id="36" idx="6"/>
          </p:cNvCxnSpPr>
          <p:nvPr/>
        </p:nvCxnSpPr>
        <p:spPr>
          <a:xfrm flipH="1">
            <a:off x="7348843" y="4487965"/>
            <a:ext cx="341537" cy="1367646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Овал 62"/>
          <p:cNvSpPr/>
          <p:nvPr/>
        </p:nvSpPr>
        <p:spPr>
          <a:xfrm>
            <a:off x="10107525" y="2641734"/>
            <a:ext cx="1866936" cy="1002639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Personal adaptive potential</a:t>
            </a:r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10250700" y="3816941"/>
            <a:ext cx="1767799" cy="832912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Communicative features</a:t>
            </a:r>
            <a:endParaRPr lang="ru-RU" dirty="0"/>
          </a:p>
        </p:txBody>
      </p:sp>
      <p:sp>
        <p:nvSpPr>
          <p:cNvPr id="65" name="Овал 64"/>
          <p:cNvSpPr/>
          <p:nvPr/>
        </p:nvSpPr>
        <p:spPr>
          <a:xfrm>
            <a:off x="7755320" y="5528259"/>
            <a:ext cx="1710466" cy="828339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High requests</a:t>
            </a:r>
            <a:endParaRPr lang="ru-RU" dirty="0"/>
          </a:p>
        </p:txBody>
      </p:sp>
      <p:cxnSp>
        <p:nvCxnSpPr>
          <p:cNvPr id="66" name="Прямая соединительная линия 65"/>
          <p:cNvCxnSpPr>
            <a:stCxn id="12" idx="4"/>
            <a:endCxn id="65" idx="0"/>
          </p:cNvCxnSpPr>
          <p:nvPr/>
        </p:nvCxnSpPr>
        <p:spPr>
          <a:xfrm>
            <a:off x="7690380" y="4487965"/>
            <a:ext cx="920173" cy="1040294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12" idx="6"/>
            <a:endCxn id="64" idx="2"/>
          </p:cNvCxnSpPr>
          <p:nvPr/>
        </p:nvCxnSpPr>
        <p:spPr>
          <a:xfrm>
            <a:off x="8970540" y="4013348"/>
            <a:ext cx="1280160" cy="220049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12" idx="6"/>
            <a:endCxn id="63" idx="2"/>
          </p:cNvCxnSpPr>
          <p:nvPr/>
        </p:nvCxnSpPr>
        <p:spPr>
          <a:xfrm flipV="1">
            <a:off x="8970540" y="3143054"/>
            <a:ext cx="1136985" cy="870294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92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1" y="799599"/>
            <a:ext cx="7444962" cy="597401"/>
          </a:xfrm>
        </p:spPr>
        <p:txBody>
          <a:bodyPr/>
          <a:lstStyle/>
          <a:p>
            <a:r>
              <a:rPr lang="ru-RU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CONCLUSIONS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We have obtained a number of new data revealing the personal meanings of gaming experience in adolescents who prefer games of different genres.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We have determined the relationship of preferences of these genres with value orientations, self-regulation style, adaptive potential and symptoms of Internet addiction.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data obtained can be used in psychological support of modern high school students in order to prevent the risk of problematic use of video games.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956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00846" y="1816170"/>
            <a:ext cx="7036526" cy="597401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Thank you for your attention!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dirty="0"/>
              <a:t>E-mail: </a:t>
            </a:r>
            <a:r>
              <a:rPr lang="en-US" dirty="0">
                <a:hlinkClick r:id="rId2"/>
              </a:rPr>
              <a:t>anna.uglova@list.ru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ibogdanovs@herzen.spb.ru</a:t>
            </a:r>
            <a:br>
              <a:rPr lang="ru-RU" dirty="0"/>
            </a:br>
            <a:r>
              <a:rPr lang="en-US" dirty="0"/>
              <a:t>korolevanatalya@mail.ru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345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1" y="799599"/>
            <a:ext cx="7444962" cy="597401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Introduction</a:t>
            </a: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223012" y="1307789"/>
            <a:ext cx="7444962" cy="4479693"/>
          </a:xfrm>
        </p:spPr>
        <p:txBody>
          <a:bodyPr/>
          <a:lstStyle/>
          <a:p>
            <a:endParaRPr lang="en-US" dirty="0"/>
          </a:p>
          <a:p>
            <a:pPr algn="just"/>
            <a:r>
              <a:rPr lang="en-US" dirty="0"/>
              <a:t>Cyberspace is one of the main sources of socialization and development for modern teenagers. </a:t>
            </a:r>
            <a:endParaRPr lang="ru-RU" dirty="0"/>
          </a:p>
          <a:p>
            <a:pPr algn="just"/>
            <a:r>
              <a:rPr lang="en-US" dirty="0"/>
              <a:t>The interrelation of personal meanings associated with participation in video games with the peculiarities of self-regulation of adolescents reflects the specifics of their socio-cultural experience and can be considered as a diagnostic parameter of further adaptation in society.</a:t>
            </a:r>
            <a:endParaRPr lang="ru-RU" dirty="0"/>
          </a:p>
        </p:txBody>
      </p:sp>
      <p:pic>
        <p:nvPicPr>
          <p:cNvPr id="5" name="Picture 2" descr="How Social Media Has Changed in Ten Years - Vizion Interacti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363" y="2302490"/>
            <a:ext cx="3990625" cy="261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30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1" y="651622"/>
            <a:ext cx="7444962" cy="597401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Research Question</a:t>
            </a: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533401" y="1196704"/>
            <a:ext cx="11176000" cy="1093651"/>
          </a:xfrm>
        </p:spPr>
        <p:txBody>
          <a:bodyPr/>
          <a:lstStyle/>
          <a:p>
            <a:r>
              <a:rPr lang="en-US" sz="2600" dirty="0"/>
              <a:t> </a:t>
            </a:r>
            <a:r>
              <a:rPr lang="en-US" sz="2000" dirty="0"/>
              <a:t>1. What are the personal meanings of the gaming experience of teenagers who are fond of popular video game genres?</a:t>
            </a:r>
          </a:p>
          <a:p>
            <a:r>
              <a:rPr lang="en-US" sz="2000" dirty="0"/>
              <a:t>2. Is there a relationship between the personal meanings of gaming experience and the peculiarities of self-regulation in adolescents?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5"/>
          </p:nvPr>
        </p:nvSpPr>
        <p:spPr>
          <a:xfrm>
            <a:off x="533401" y="2529283"/>
            <a:ext cx="11176000" cy="4083390"/>
          </a:xfrm>
        </p:spPr>
        <p:txBody>
          <a:bodyPr/>
          <a:lstStyle/>
          <a:p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Materials and Methods</a:t>
            </a:r>
          </a:p>
          <a:p>
            <a:r>
              <a:rPr lang="en-US" sz="2000" dirty="0"/>
              <a:t>We used survey, </a:t>
            </a:r>
            <a:r>
              <a:rPr lang="en-US" sz="2000" dirty="0" err="1"/>
              <a:t>psychodiagnostic</a:t>
            </a:r>
            <a:r>
              <a:rPr lang="en-US" sz="2000" dirty="0"/>
              <a:t> methods, the method of content analysis, methods of mathematical and statistical data processing.</a:t>
            </a:r>
            <a:endParaRPr lang="ru-RU" sz="2000" dirty="0"/>
          </a:p>
          <a:p>
            <a:r>
              <a:rPr lang="en-US" sz="2000" dirty="0"/>
              <a:t>A set of techniques:</a:t>
            </a:r>
            <a:endParaRPr lang="ru-RU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dirty="0"/>
              <a:t>«</a:t>
            </a:r>
            <a:r>
              <a:rPr lang="en-US" sz="2000" dirty="0"/>
              <a:t>Value orientations</a:t>
            </a:r>
            <a:r>
              <a:rPr lang="ru-RU" sz="2000" dirty="0"/>
              <a:t>»</a:t>
            </a:r>
            <a:r>
              <a:rPr lang="en-US" sz="2000" dirty="0"/>
              <a:t> by M. </a:t>
            </a:r>
            <a:r>
              <a:rPr lang="en-US" sz="2000" dirty="0" err="1"/>
              <a:t>Rokich</a:t>
            </a:r>
            <a:r>
              <a:rPr lang="en-US" sz="2000" dirty="0"/>
              <a:t>;</a:t>
            </a:r>
            <a:endParaRPr lang="ru-RU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dirty="0"/>
              <a:t>«</a:t>
            </a:r>
            <a:r>
              <a:rPr lang="en-US" sz="2000" dirty="0"/>
              <a:t>The style of self-regulation of behavior</a:t>
            </a:r>
            <a:r>
              <a:rPr lang="ru-RU" sz="2000" dirty="0"/>
              <a:t>»</a:t>
            </a:r>
            <a:r>
              <a:rPr lang="en-US" sz="2000" dirty="0"/>
              <a:t> by V.I. </a:t>
            </a:r>
            <a:r>
              <a:rPr lang="en-US" sz="2000" dirty="0" err="1"/>
              <a:t>Morosanova</a:t>
            </a:r>
            <a:r>
              <a:rPr lang="en-US" sz="2000" dirty="0"/>
              <a:t>;</a:t>
            </a:r>
            <a:endParaRPr lang="ru-RU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dirty="0"/>
              <a:t>«</a:t>
            </a:r>
            <a:r>
              <a:rPr lang="fr-FR" sz="2000" dirty="0"/>
              <a:t>Chen Internet addiction </a:t>
            </a:r>
            <a:r>
              <a:rPr lang="fr-FR" sz="2000" dirty="0" err="1"/>
              <a:t>Scale</a:t>
            </a:r>
            <a:r>
              <a:rPr lang="ru-RU" sz="2000" dirty="0"/>
              <a:t>»</a:t>
            </a:r>
            <a:r>
              <a:rPr lang="fr-FR" sz="2000" dirty="0"/>
              <a:t> - CIAS</a:t>
            </a:r>
            <a:r>
              <a:rPr lang="ru-RU" sz="2000" dirty="0"/>
              <a:t> (</a:t>
            </a:r>
            <a:r>
              <a:rPr lang="en-US" sz="2000" dirty="0"/>
              <a:t>adaptation by V.L. </a:t>
            </a:r>
            <a:r>
              <a:rPr lang="en-US" sz="2000" dirty="0" err="1"/>
              <a:t>Malygin</a:t>
            </a:r>
            <a:r>
              <a:rPr lang="en-US" sz="2000" dirty="0"/>
              <a:t>, K.A. </a:t>
            </a:r>
            <a:r>
              <a:rPr lang="en-US" sz="2000" dirty="0" err="1"/>
              <a:t>Feklisov</a:t>
            </a:r>
            <a:r>
              <a:rPr lang="ru-RU" sz="2000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“Adaptability" (MLO-AM) by A.G. </a:t>
            </a:r>
            <a:r>
              <a:rPr lang="en-US" sz="2000" dirty="0" err="1"/>
              <a:t>Maklakov</a:t>
            </a:r>
            <a:r>
              <a:rPr lang="en-US" sz="2000" dirty="0"/>
              <a:t> and S.V. </a:t>
            </a:r>
            <a:r>
              <a:rPr lang="en-US" sz="2000" dirty="0" err="1"/>
              <a:t>Chermyanin</a:t>
            </a:r>
            <a:endParaRPr lang="ru-RU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Author's questionnaire for analyzing gaming preferences in video games </a:t>
            </a:r>
            <a:endParaRPr lang="ru-RU" sz="2000" dirty="0"/>
          </a:p>
          <a:p>
            <a:r>
              <a:rPr lang="en-US" sz="2000" dirty="0"/>
              <a:t>of different genres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6175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109" y="1940422"/>
            <a:ext cx="7444962" cy="597401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Procedures</a:t>
            </a: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359229" y="2537823"/>
            <a:ext cx="11176000" cy="316121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 the course of our research, we conducted a </a:t>
            </a:r>
            <a:r>
              <a:rPr lang="en-US" sz="2400" dirty="0" err="1"/>
              <a:t>psychodiagnostic</a:t>
            </a:r>
            <a:r>
              <a:rPr lang="en-US" sz="2400" dirty="0"/>
              <a:t> examination of the personality characteristics and self-regulation features of adolescents. </a:t>
            </a: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also collected autobiographical memories about the gaming experience of participating in video games of different genres. The most popular genres were highlighted.</a:t>
            </a: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Autobiographical memories were processed using a content analysis procedure. Qualitative processing allowed us to describe the structure of personal meanings of gaming experience in different genres and correlate it with the features of self-regulation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5"/>
          </p:nvPr>
        </p:nvSpPr>
        <p:spPr>
          <a:xfrm>
            <a:off x="542109" y="543560"/>
            <a:ext cx="11176000" cy="1476829"/>
          </a:xfrm>
        </p:spPr>
        <p:txBody>
          <a:bodyPr/>
          <a:lstStyle/>
          <a:p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Study sample</a:t>
            </a:r>
          </a:p>
          <a:p>
            <a:r>
              <a:rPr lang="en-US" dirty="0"/>
              <a:t>The sample consisted of 209 students from St. Petersburg schools (the age range of the sample is from 12 to 18 years, M =16.5; SD= 1.44).</a:t>
            </a:r>
          </a:p>
        </p:txBody>
      </p:sp>
    </p:spTree>
    <p:extLst>
      <p:ext uri="{BB962C8B-B14F-4D97-AF65-F5344CB8AC3E}">
        <p14:creationId xmlns:p14="http://schemas.microsoft.com/office/powerpoint/2010/main" val="241139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6637" y="142701"/>
            <a:ext cx="7444962" cy="597401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Rating of genres of computer games</a:t>
            </a: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401941169"/>
              </p:ext>
            </p:extLst>
          </p:nvPr>
        </p:nvGraphicFramePr>
        <p:xfrm>
          <a:off x="1306286" y="740102"/>
          <a:ext cx="8534400" cy="5651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282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533" y="563449"/>
            <a:ext cx="10813868" cy="597401"/>
          </a:xfrm>
        </p:spPr>
        <p:txBody>
          <a:bodyPr/>
          <a:lstStyle/>
          <a:p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1</a:t>
            </a:r>
            <a:r>
              <a:rPr lang="ru-RU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Analysis of personal meanings of gaming experience</a:t>
            </a:r>
            <a:r>
              <a:rPr lang="ru-RU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(</a:t>
            </a:r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Shooter) </a:t>
            </a:r>
            <a:endParaRPr lang="ru-RU" sz="28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298270" y="1584960"/>
            <a:ext cx="4592054" cy="4580641"/>
          </a:xfrm>
        </p:spPr>
        <p:txBody>
          <a:bodyPr/>
          <a:lstStyle/>
          <a:p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5"/>
          </p:nvPr>
        </p:nvSpPr>
        <p:spPr>
          <a:xfrm>
            <a:off x="7106193" y="1160850"/>
            <a:ext cx="4542247" cy="5257366"/>
          </a:xfrm>
        </p:spPr>
        <p:txBody>
          <a:bodyPr/>
          <a:lstStyle/>
          <a:p>
            <a:r>
              <a:rPr lang="en-US" sz="2000" dirty="0"/>
              <a:t>Leading personal meanings of the gaming experience of teenagers who prefer games of the Shooter genre:</a:t>
            </a:r>
            <a:endParaRPr lang="ru-RU" sz="2000" dirty="0"/>
          </a:p>
          <a:p>
            <a:pPr marL="457200" indent="-457200">
              <a:buAutoNum type="arabicParenR"/>
            </a:pPr>
            <a:r>
              <a:rPr lang="en-US" sz="2000" dirty="0"/>
              <a:t>Emotional response</a:t>
            </a:r>
            <a:r>
              <a:rPr lang="ru-RU" sz="2000" dirty="0"/>
              <a:t> </a:t>
            </a:r>
            <a:r>
              <a:rPr lang="en-US" sz="2000" dirty="0"/>
              <a:t>due to the feeling of dynamism of the game plot;</a:t>
            </a:r>
            <a:endParaRPr lang="ru-RU" sz="2000" dirty="0"/>
          </a:p>
          <a:p>
            <a:pPr marL="457200" indent="-457200">
              <a:buAutoNum type="arabicParenR"/>
            </a:pPr>
            <a:r>
              <a:rPr lang="en-US" sz="2000" dirty="0"/>
              <a:t>Development of creativity, cognitive functions and needs due to the competitive potential of games;</a:t>
            </a:r>
            <a:endParaRPr lang="ru-RU" sz="2000" dirty="0"/>
          </a:p>
          <a:p>
            <a:pPr marL="457200" indent="-457200">
              <a:buAutoNum type="arabicParenR"/>
            </a:pPr>
            <a:r>
              <a:rPr lang="en-US" sz="2000" dirty="0"/>
              <a:t>The recreational potential of games associated with getting new impressions and implementing social interaction (friendship, communication, establishing authority)</a:t>
            </a:r>
            <a:r>
              <a:rPr lang="ru-RU" sz="2000" dirty="0"/>
              <a:t>.</a:t>
            </a:r>
            <a:endParaRPr lang="en-US" sz="2000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30538"/>
              </p:ext>
            </p:extLst>
          </p:nvPr>
        </p:nvGraphicFramePr>
        <p:xfrm>
          <a:off x="198120" y="1160850"/>
          <a:ext cx="6824040" cy="5257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" y="1160850"/>
                        <a:ext cx="6824040" cy="52573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183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533" y="563449"/>
            <a:ext cx="10813868" cy="597401"/>
          </a:xfrm>
        </p:spPr>
        <p:txBody>
          <a:bodyPr/>
          <a:lstStyle/>
          <a:p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1</a:t>
            </a:r>
            <a:r>
              <a:rPr lang="ru-RU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Analysis of personal meanings of gaming experience (RPG) </a:t>
            </a:r>
            <a:endParaRPr lang="ru-RU" sz="28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298270" y="1584960"/>
            <a:ext cx="4592054" cy="4580641"/>
          </a:xfrm>
        </p:spPr>
        <p:txBody>
          <a:bodyPr/>
          <a:lstStyle/>
          <a:p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5"/>
          </p:nvPr>
        </p:nvSpPr>
        <p:spPr>
          <a:xfrm>
            <a:off x="7106193" y="1160850"/>
            <a:ext cx="4542247" cy="2117829"/>
          </a:xfrm>
        </p:spPr>
        <p:txBody>
          <a:bodyPr/>
          <a:lstStyle/>
          <a:p>
            <a:r>
              <a:rPr lang="en-US" sz="2000" dirty="0"/>
              <a:t>Leading personal meanings of the gaming experience of teenagers who prefer RPG genre games:</a:t>
            </a:r>
            <a:endParaRPr lang="ru-RU" sz="2000" dirty="0"/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en-US" sz="2000" dirty="0"/>
              <a:t>Emotional response due to the feeling of freedom of choice of game strategy</a:t>
            </a:r>
            <a:r>
              <a:rPr lang="ru-RU" sz="2000" dirty="0"/>
              <a:t>;</a:t>
            </a:r>
          </a:p>
          <a:p>
            <a:pPr marL="457200" indent="-457200">
              <a:buAutoNum type="arabicParenR"/>
            </a:pPr>
            <a:r>
              <a:rPr lang="en-US" sz="2000" dirty="0"/>
              <a:t>Realization of the need to feel in a new role, to feel control in a new situation, new conditions</a:t>
            </a:r>
            <a:r>
              <a:rPr lang="ru-RU" sz="2000" dirty="0"/>
              <a:t>;</a:t>
            </a:r>
          </a:p>
          <a:p>
            <a:pPr marL="457200" indent="-457200">
              <a:buAutoNum type="arabicParenR"/>
            </a:pPr>
            <a:r>
              <a:rPr lang="en-US" sz="2000" dirty="0"/>
              <a:t>Experiencing unusual new experiences that are not available in real life</a:t>
            </a:r>
            <a:r>
              <a:rPr lang="ru-RU" sz="2000" dirty="0"/>
              <a:t>.</a:t>
            </a:r>
            <a:endParaRPr lang="en-US" sz="20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700915"/>
              </p:ext>
            </p:extLst>
          </p:nvPr>
        </p:nvGraphicFramePr>
        <p:xfrm>
          <a:off x="298269" y="1049828"/>
          <a:ext cx="6275383" cy="5333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269" y="1049828"/>
                        <a:ext cx="6275383" cy="5333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869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532" y="563449"/>
            <a:ext cx="11296467" cy="597401"/>
          </a:xfrm>
        </p:spPr>
        <p:txBody>
          <a:bodyPr/>
          <a:lstStyle/>
          <a:p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1</a:t>
            </a:r>
            <a:r>
              <a:rPr lang="ru-RU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Analysis of personal meanings of gaming experience (Quest) </a:t>
            </a:r>
            <a:endParaRPr lang="ru-RU" sz="28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298270" y="1584960"/>
            <a:ext cx="4592054" cy="4580641"/>
          </a:xfrm>
        </p:spPr>
        <p:txBody>
          <a:bodyPr/>
          <a:lstStyle/>
          <a:p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5"/>
          </p:nvPr>
        </p:nvSpPr>
        <p:spPr>
          <a:xfrm>
            <a:off x="7106193" y="1160850"/>
            <a:ext cx="4720047" cy="4403927"/>
          </a:xfrm>
        </p:spPr>
        <p:txBody>
          <a:bodyPr/>
          <a:lstStyle/>
          <a:p>
            <a:r>
              <a:rPr lang="en-US" sz="2000" dirty="0"/>
              <a:t>Leading personal meanings of the gaming experience of teenagers who prefer Quest genre games:</a:t>
            </a:r>
            <a:endParaRPr lang="ru-RU" sz="2000" dirty="0"/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en-US" sz="2000" dirty="0"/>
              <a:t>Emotional response due to the beauty and strangeness of new experiences that the player can explore</a:t>
            </a:r>
            <a:r>
              <a:rPr lang="ru-RU" sz="2000" dirty="0"/>
              <a:t>;</a:t>
            </a:r>
            <a:endParaRPr lang="en-US" sz="2000" dirty="0"/>
          </a:p>
          <a:p>
            <a:pPr marL="457200" indent="-457200">
              <a:buAutoNum type="arabicParenR"/>
            </a:pPr>
            <a:r>
              <a:rPr lang="en-US" sz="2000" dirty="0"/>
              <a:t>The narrative aspect of the game, immersing the player in a new story</a:t>
            </a:r>
            <a:r>
              <a:rPr lang="ru-RU" sz="2000" dirty="0"/>
              <a:t>.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329156"/>
              </p:ext>
            </p:extLst>
          </p:nvPr>
        </p:nvGraphicFramePr>
        <p:xfrm>
          <a:off x="111033" y="1086582"/>
          <a:ext cx="6733905" cy="5577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033" y="1086582"/>
                        <a:ext cx="6733905" cy="5577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1393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430" y="563449"/>
            <a:ext cx="11756570" cy="597401"/>
          </a:xfrm>
        </p:spPr>
        <p:txBody>
          <a:bodyPr/>
          <a:lstStyle/>
          <a:p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1</a:t>
            </a:r>
            <a:r>
              <a:rPr lang="ru-RU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Analysis of personal meanings of gaming experience</a:t>
            </a:r>
            <a:r>
              <a:rPr lang="en-US" sz="2800" b="1" kern="0" spc="-1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(strategic games (RTS))</a:t>
            </a:r>
            <a:b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endParaRPr lang="ru-RU" sz="28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298270" y="1584960"/>
            <a:ext cx="4592054" cy="4580641"/>
          </a:xfrm>
        </p:spPr>
        <p:txBody>
          <a:bodyPr/>
          <a:lstStyle/>
          <a:p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5"/>
          </p:nvPr>
        </p:nvSpPr>
        <p:spPr>
          <a:xfrm>
            <a:off x="7106193" y="1160850"/>
            <a:ext cx="4542247" cy="2117829"/>
          </a:xfrm>
        </p:spPr>
        <p:txBody>
          <a:bodyPr/>
          <a:lstStyle/>
          <a:p>
            <a:r>
              <a:rPr lang="en-US" sz="2000" dirty="0"/>
              <a:t>The leading personal meanings of the gaming experience of teenagers who prefer strategy games:</a:t>
            </a:r>
            <a:endParaRPr lang="ru-RU" sz="2000" dirty="0"/>
          </a:p>
          <a:p>
            <a:pPr marL="457200" indent="-457200">
              <a:buAutoNum type="arabicParenR"/>
            </a:pPr>
            <a:r>
              <a:rPr lang="en-US" sz="2000" dirty="0"/>
              <a:t>High intellectual load</a:t>
            </a:r>
            <a:r>
              <a:rPr lang="ru-RU" sz="2000" dirty="0"/>
              <a:t>;</a:t>
            </a:r>
          </a:p>
          <a:p>
            <a:pPr marL="457200" indent="-457200">
              <a:buAutoNum type="arabicParenR"/>
            </a:pPr>
            <a:r>
              <a:rPr lang="en-US" sz="2000" dirty="0"/>
              <a:t>Enjoy the complexity and dynamism of the game</a:t>
            </a:r>
            <a:r>
              <a:rPr lang="ru-RU" sz="2000" dirty="0"/>
              <a:t>;</a:t>
            </a:r>
            <a:r>
              <a:rPr lang="en-US" sz="2000" dirty="0"/>
              <a:t> </a:t>
            </a:r>
            <a:endParaRPr lang="ru-RU" sz="2000" dirty="0"/>
          </a:p>
          <a:p>
            <a:pPr marL="457200" indent="-457200">
              <a:buAutoNum type="arabicParenR"/>
            </a:pPr>
            <a:r>
              <a:rPr lang="en-US" sz="2000" dirty="0"/>
              <a:t>Pleasure and reaction of emotions from competition and victories</a:t>
            </a:r>
            <a:r>
              <a:rPr lang="ru-RU" sz="2000" dirty="0"/>
              <a:t>;</a:t>
            </a:r>
          </a:p>
          <a:p>
            <a:pPr marL="457200" indent="-457200">
              <a:buAutoNum type="arabicParenR"/>
            </a:pPr>
            <a:r>
              <a:rPr lang="en-US" sz="2000" dirty="0"/>
              <a:t>Realization of the need for power and management, a sense of self-importance</a:t>
            </a:r>
            <a:r>
              <a:rPr lang="ru-RU" sz="2000" dirty="0"/>
              <a:t>.</a:t>
            </a:r>
            <a:endParaRPr lang="en-US" sz="20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083488"/>
              </p:ext>
            </p:extLst>
          </p:nvPr>
        </p:nvGraphicFramePr>
        <p:xfrm>
          <a:off x="298269" y="1160849"/>
          <a:ext cx="6429253" cy="5196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269" y="1160849"/>
                        <a:ext cx="6429253" cy="51964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6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РГПУ им. А. И. Герцена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3606</TotalTime>
  <Words>890</Words>
  <Application>Microsoft Office PowerPoint</Application>
  <PresentationFormat>Широкоэкранный</PresentationFormat>
  <Paragraphs>72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Тема РГПУ им. А. И. Герцена</vt:lpstr>
      <vt:lpstr>Graph</vt:lpstr>
      <vt:lpstr>The relationship of personal meanings of gaming experience with the characteristics of self-regulation in adolescents</vt:lpstr>
      <vt:lpstr>Introduction</vt:lpstr>
      <vt:lpstr>Research Question</vt:lpstr>
      <vt:lpstr>Procedures</vt:lpstr>
      <vt:lpstr>Rating of genres of computer games</vt:lpstr>
      <vt:lpstr>Step 1. Analysis of personal meanings of gaming experience (Shooter) </vt:lpstr>
      <vt:lpstr>Step 1. Analysis of personal meanings of gaming experience (RPG) </vt:lpstr>
      <vt:lpstr>Step 1. Analysis of personal meanings of gaming experience (Quest) </vt:lpstr>
      <vt:lpstr>Step 1. Analysis of personal meanings of gaming experience (strategic games (RTS))  </vt:lpstr>
      <vt:lpstr>Step 2. Analysis of the interrelationships of personal meanings of gaming experience with the peculiarities of self-regulation in adolescents.</vt:lpstr>
      <vt:lpstr>CONCLUSIONS</vt:lpstr>
      <vt:lpstr>Thank you for your attention!  E-mail: anna.uglova@list.ru, ibogdanovs@herzen.spb.ru korolevanatalya@mail.ru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Меркулова</dc:creator>
  <cp:lastModifiedBy>Ирина Богдановская</cp:lastModifiedBy>
  <cp:revision>38</cp:revision>
  <dcterms:created xsi:type="dcterms:W3CDTF">2020-03-16T11:23:20Z</dcterms:created>
  <dcterms:modified xsi:type="dcterms:W3CDTF">2022-05-08T14:45:25Z</dcterms:modified>
</cp:coreProperties>
</file>