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56"/>
  </p:normalViewPr>
  <p:slideViewPr>
    <p:cSldViewPr snapToGrid="0" snapToObjects="1">
      <p:cViewPr varScale="1">
        <p:scale>
          <a:sx n="84" d="100"/>
          <a:sy n="84" d="100"/>
        </p:scale>
        <p:origin x="1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Means</a:t>
            </a:r>
            <a:r>
              <a:rPr lang="en-US" baseline="0" dirty="0">
                <a:solidFill>
                  <a:schemeClr val="tx1"/>
                </a:solidFill>
              </a:rPr>
              <a:t> of </a:t>
            </a:r>
            <a:r>
              <a:rPr lang="en-US" baseline="0" dirty="0" err="1">
                <a:solidFill>
                  <a:schemeClr val="tx1"/>
                </a:solidFill>
              </a:rPr>
              <a:t>Maths</a:t>
            </a:r>
            <a:r>
              <a:rPr lang="en-US" baseline="0" dirty="0">
                <a:solidFill>
                  <a:schemeClr val="tx1"/>
                </a:solidFill>
              </a:rPr>
              <a:t> level BEFORE and AFTER the classes in different programs</a:t>
            </a:r>
            <a:endParaRPr lang="ru-RU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Pre-test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Traditional</c:v>
                </c:pt>
                <c:pt idx="1">
                  <c:v>Traditional with characters</c:v>
                </c:pt>
                <c:pt idx="2">
                  <c:v>Modelling</c:v>
                </c:pt>
                <c:pt idx="3">
                  <c:v>Symbolic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9.8000000000000007</c:v>
                </c:pt>
                <c:pt idx="1">
                  <c:v>9.25</c:v>
                </c:pt>
                <c:pt idx="2">
                  <c:v>9.75</c:v>
                </c:pt>
                <c:pt idx="3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08-A445-816D-A47E35F4C08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Post-test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Traditional</c:v>
                </c:pt>
                <c:pt idx="1">
                  <c:v>Traditional with characters</c:v>
                </c:pt>
                <c:pt idx="2">
                  <c:v>Modelling</c:v>
                </c:pt>
                <c:pt idx="3">
                  <c:v>Symbolic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13.2</c:v>
                </c:pt>
                <c:pt idx="1">
                  <c:v>12.75</c:v>
                </c:pt>
                <c:pt idx="2">
                  <c:v>12.75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08-A445-816D-A47E35F4C0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52704768"/>
        <c:axId val="1552672384"/>
      </c:barChart>
      <c:catAx>
        <c:axId val="155270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2672384"/>
        <c:crosses val="autoZero"/>
        <c:auto val="1"/>
        <c:lblAlgn val="ctr"/>
        <c:lblOffset val="100"/>
        <c:noMultiLvlLbl val="0"/>
      </c:catAx>
      <c:valAx>
        <c:axId val="1552672384"/>
        <c:scaling>
          <c:orientation val="minMax"/>
          <c:max val="18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270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D8A-E7B4-CB49-A4A4-C49FE71F9C68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2462-5A12-EB4C-B6D2-BA2E133F2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78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D8A-E7B4-CB49-A4A4-C49FE71F9C68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2462-5A12-EB4C-B6D2-BA2E133F2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91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D8A-E7B4-CB49-A4A4-C49FE71F9C68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2462-5A12-EB4C-B6D2-BA2E133F2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72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D8A-E7B4-CB49-A4A4-C49FE71F9C68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2462-5A12-EB4C-B6D2-BA2E133F2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15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D8A-E7B4-CB49-A4A4-C49FE71F9C68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2462-5A12-EB4C-B6D2-BA2E133F2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66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D8A-E7B4-CB49-A4A4-C49FE71F9C68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2462-5A12-EB4C-B6D2-BA2E133F2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82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D8A-E7B4-CB49-A4A4-C49FE71F9C68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2462-5A12-EB4C-B6D2-BA2E133F2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34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D8A-E7B4-CB49-A4A4-C49FE71F9C68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2462-5A12-EB4C-B6D2-BA2E133F2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93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D8A-E7B4-CB49-A4A4-C49FE71F9C68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2462-5A12-EB4C-B6D2-BA2E133F2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77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D8A-E7B4-CB49-A4A4-C49FE71F9C68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2462-5A12-EB4C-B6D2-BA2E133F2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50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36D8A-E7B4-CB49-A4A4-C49FE71F9C68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2462-5A12-EB4C-B6D2-BA2E133F2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5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36D8A-E7B4-CB49-A4A4-C49FE71F9C68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E2462-5A12-EB4C-B6D2-BA2E133F2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81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FE3635-EDCF-729A-4A0F-1A7BE54F8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41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Prerequisites for the formation of the concept of number in the senior preschool age</a:t>
            </a:r>
            <a:endParaRPr lang="ru-RU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5FEEAAA-32D7-0AFE-2DA4-AB519D27C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12919"/>
            <a:ext cx="9144000" cy="1422717"/>
          </a:xfrm>
        </p:spPr>
        <p:txBody>
          <a:bodyPr/>
          <a:lstStyle/>
          <a:p>
            <a:r>
              <a:rPr lang="en-US" dirty="0"/>
              <a:t>Anastasia Sidneva, PhD,</a:t>
            </a:r>
            <a:endParaRPr lang="ru-RU" dirty="0"/>
          </a:p>
          <a:p>
            <a:r>
              <a:rPr lang="en-US" dirty="0"/>
              <a:t>Lomonosov Moscow State University, Moscow, Russia</a:t>
            </a:r>
          </a:p>
          <a:p>
            <a:r>
              <a:rPr lang="en-US" dirty="0" err="1"/>
              <a:t>asidneva@yandex.ru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1CDF17-D97E-44F2-7630-D16C782D5649}"/>
              </a:ext>
            </a:extLst>
          </p:cNvPr>
          <p:cNvSpPr txBox="1"/>
          <p:nvPr/>
        </p:nvSpPr>
        <p:spPr>
          <a:xfrm>
            <a:off x="998220" y="6169260"/>
            <a:ext cx="10195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This study was supported by the Russian Foundation for Basic Research, grant 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en-GB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21-18-00584</a:t>
            </a:r>
            <a:endParaRPr lang="ru-R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571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11138176-B44D-E345-A33E-B83777295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36" y="184484"/>
            <a:ext cx="10515600" cy="86452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n>
                  <a:solidFill>
                    <a:srgbClr val="002060"/>
                  </a:solidFill>
                </a:ln>
              </a:rPr>
              <a:t>Results</a:t>
            </a:r>
            <a:endParaRPr lang="ru-RU" sz="3600" b="1" dirty="0">
              <a:ln>
                <a:solidFill>
                  <a:srgbClr val="002060"/>
                </a:solidFill>
              </a:ln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12F301CD-59EF-9D4F-9C33-347A564BFE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2785281"/>
              </p:ext>
            </p:extLst>
          </p:nvPr>
        </p:nvGraphicFramePr>
        <p:xfrm>
          <a:off x="356936" y="1158240"/>
          <a:ext cx="8787064" cy="5515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DC5E8AF-0117-D440-BF2A-3839D29D5948}"/>
              </a:ext>
            </a:extLst>
          </p:cNvPr>
          <p:cNvSpPr txBox="1"/>
          <p:nvPr/>
        </p:nvSpPr>
        <p:spPr>
          <a:xfrm>
            <a:off x="9204159" y="1510527"/>
            <a:ext cx="2630905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No significant differences were found between the programs both for the total score and for each values (N. </a:t>
            </a:r>
            <a:r>
              <a:rPr lang="en-US" dirty="0" err="1">
                <a:solidFill>
                  <a:srgbClr val="002060"/>
                </a:solidFill>
              </a:rPr>
              <a:t>Kraskell</a:t>
            </a:r>
            <a:r>
              <a:rPr lang="en-US" dirty="0">
                <a:solidFill>
                  <a:srgbClr val="002060"/>
                </a:solidFill>
              </a:rPr>
              <a:t>-Wallace, p &gt; 0.05 )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C20403-3CE7-9847-ACCC-F4CCAB935CB7}"/>
              </a:ext>
            </a:extLst>
          </p:cNvPr>
          <p:cNvSpPr txBox="1"/>
          <p:nvPr/>
        </p:nvSpPr>
        <p:spPr>
          <a:xfrm>
            <a:off x="9400674" y="3711994"/>
            <a:ext cx="2630905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Significant differences were found between pre- and post-tests for all skills, length and area, as well as for the total score for all programs (ANOVA with repeated measurements, p &lt; 0.05)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42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11138176-B44D-E345-A33E-B83777295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158" y="228600"/>
            <a:ext cx="10515600" cy="948741"/>
          </a:xfrm>
        </p:spPr>
        <p:txBody>
          <a:bodyPr/>
          <a:lstStyle/>
          <a:p>
            <a:pPr algn="ctr"/>
            <a:r>
              <a:rPr lang="en-US" sz="4000" b="1" dirty="0">
                <a:ln>
                  <a:solidFill>
                    <a:srgbClr val="002060"/>
                  </a:solidFill>
                </a:ln>
              </a:rPr>
              <a:t>Conclusions</a:t>
            </a:r>
            <a:r>
              <a:rPr lang="ru-RU" sz="4000" b="1" dirty="0">
                <a:ln>
                  <a:solidFill>
                    <a:srgbClr val="002060"/>
                  </a:solidFill>
                </a:ln>
              </a:rPr>
              <a:t>. </a:t>
            </a:r>
            <a:r>
              <a:rPr lang="en-US" sz="4000" b="1" dirty="0">
                <a:ln>
                  <a:solidFill>
                    <a:srgbClr val="002060"/>
                  </a:solidFill>
                </a:ln>
              </a:rPr>
              <a:t>Limitations</a:t>
            </a:r>
            <a:r>
              <a:rPr lang="ru-RU" sz="4000" b="1" dirty="0">
                <a:ln>
                  <a:solidFill>
                    <a:srgbClr val="002060"/>
                  </a:solidFill>
                </a:ln>
              </a:rPr>
              <a:t>.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16E6FA2-94B5-B94B-AF37-2369644FCE38}"/>
              </a:ext>
            </a:extLst>
          </p:cNvPr>
          <p:cNvSpPr/>
          <p:nvPr/>
        </p:nvSpPr>
        <p:spPr>
          <a:xfrm>
            <a:off x="640481" y="1447800"/>
            <a:ext cx="1091103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uFill>
                  <a:solidFill>
                    <a:srgbClr val="000000"/>
                  </a:solidFill>
                </a:uFill>
                <a:latin typeface="+mj-lt"/>
                <a:ea typeface="Times New Roman" panose="02020603050405020304" pitchFamily="18" charset="0"/>
              </a:rPr>
              <a:t>The type of the tools used in the organization of psychologically and objectively adequate actions in the formation of the concept of quantity did not play a fundamental role. That is, the key condition for the growth of mathematical skills were the actions of children.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Limitations: </a:t>
            </a:r>
          </a:p>
          <a:p>
            <a:pPr marL="342900" indent="-342900" algn="ctr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Sample, only 12-14 preschoolers in each approach;</a:t>
            </a:r>
          </a:p>
          <a:p>
            <a:pPr marL="342900" indent="-342900" algn="ctr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Absence of a control group;</a:t>
            </a:r>
          </a:p>
          <a:p>
            <a:pPr marL="342900" indent="-342900" algn="ctr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Imperfection of diagnostic tools;</a:t>
            </a:r>
          </a:p>
          <a:p>
            <a:pPr marL="342900" indent="-342900" algn="ctr">
              <a:buFont typeface="Wingdings" pitchFamily="2" charset="2"/>
              <a:buChar char="ü"/>
            </a:pPr>
            <a:r>
              <a:rPr lang="en-US" sz="2400" dirty="0">
                <a:latin typeface="+mj-lt"/>
              </a:rPr>
              <a:t>Features of the developed programs</a:t>
            </a:r>
            <a:endParaRPr lang="ru-RU" sz="24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It is necessary to work on improving these four programs from the point of view of a more explicit representation in each of them of the features of the tools used – samples, models and symbols.</a:t>
            </a:r>
            <a:endParaRPr lang="ru-RU" sz="28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393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97157B-72DA-34A3-CF59-FFD4A5DE2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150812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Thank you for your attention!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86654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9E27B1-CF49-010B-25DF-9E0FD5FC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Problem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8FC984-E901-9965-8AD6-6477CA972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over the world - a tendency for a child to study mathematics more and more early</a:t>
            </a:r>
            <a:r>
              <a:rPr lang="ru-RU" dirty="0"/>
              <a:t> (</a:t>
            </a:r>
            <a:r>
              <a:rPr lang="ru-RU" dirty="0" err="1"/>
              <a:t>Göbel</a:t>
            </a:r>
            <a:r>
              <a:rPr lang="ru-RU" dirty="0"/>
              <a:t> </a:t>
            </a:r>
            <a:r>
              <a:rPr lang="en-US" dirty="0"/>
              <a:t>et al</a:t>
            </a:r>
            <a:r>
              <a:rPr lang="ru-RU" dirty="0"/>
              <a:t>., 2014; </a:t>
            </a:r>
            <a:r>
              <a:rPr lang="en-US" dirty="0"/>
              <a:t>Schneider</a:t>
            </a:r>
            <a:r>
              <a:rPr lang="ru-RU" dirty="0"/>
              <a:t>, </a:t>
            </a:r>
            <a:r>
              <a:rPr lang="en-US" dirty="0" err="1"/>
              <a:t>Grabner</a:t>
            </a:r>
            <a:r>
              <a:rPr lang="ru-RU" dirty="0"/>
              <a:t>, </a:t>
            </a:r>
            <a:r>
              <a:rPr lang="en-US" dirty="0" err="1"/>
              <a:t>Paetsch</a:t>
            </a:r>
            <a:r>
              <a:rPr lang="ru-RU" dirty="0"/>
              <a:t>, 2016)</a:t>
            </a:r>
            <a:endParaRPr lang="en-US" dirty="0"/>
          </a:p>
          <a:p>
            <a:r>
              <a:rPr lang="en-US" dirty="0"/>
              <a:t>But mostly the mathematical development of a preschooler is understood as the </a:t>
            </a:r>
            <a:r>
              <a:rPr lang="en-US" b="1" dirty="0"/>
              <a:t>assimilation of the order and numbering of numbers and operations with them</a:t>
            </a:r>
          </a:p>
          <a:p>
            <a:r>
              <a:rPr lang="en-US" dirty="0"/>
              <a:t>Such an introduction to mathematics leaves aside the question of whether children understand why numbers are needed at all?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093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5BED55-D3B8-1CCF-B78E-4CC7A5381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Cultural-Historical Activity Theory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16B36-420A-64C9-084F-2C23578F6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Possibility of forming a different, more reasonable (and more general!) idea of the number - as a result of measuring quantities</a:t>
            </a:r>
            <a:r>
              <a:rPr lang="ru-RU" dirty="0">
                <a:effectLst/>
              </a:rPr>
              <a:t> </a:t>
            </a:r>
            <a:endParaRPr lang="ru-RU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Изображение 7" descr="Изображение 7">
            <a:extLst>
              <a:ext uri="{FF2B5EF4-FFF2-40B4-BE49-F238E27FC236}">
                <a16:creationId xmlns:a16="http://schemas.microsoft.com/office/drawing/2014/main" id="{91D2F6DD-9F4C-D0F0-8638-459826F748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633"/>
          <a:stretch/>
        </p:blipFill>
        <p:spPr>
          <a:xfrm>
            <a:off x="627528" y="2926874"/>
            <a:ext cx="5468472" cy="2148839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0ED66E-2F9D-442F-DDEB-02C728791962}"/>
              </a:ext>
            </a:extLst>
          </p:cNvPr>
          <p:cNvSpPr txBox="1"/>
          <p:nvPr/>
        </p:nvSpPr>
        <p:spPr>
          <a:xfrm>
            <a:off x="7162800" y="2828944"/>
            <a:ext cx="36271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Quantities</a:t>
            </a:r>
            <a:r>
              <a:rPr lang="ru-RU" sz="2800" dirty="0"/>
              <a:t>:</a:t>
            </a:r>
            <a:endParaRPr lang="en-US" sz="2800" dirty="0"/>
          </a:p>
          <a:p>
            <a:pPr marL="457200" indent="-457200">
              <a:buFontTx/>
              <a:buChar char="-"/>
            </a:pPr>
            <a:r>
              <a:rPr lang="en-US" sz="2800" dirty="0"/>
              <a:t>length</a:t>
            </a:r>
          </a:p>
          <a:p>
            <a:pPr marL="457200" indent="-457200">
              <a:buFontTx/>
              <a:buChar char="-"/>
            </a:pPr>
            <a:r>
              <a:rPr lang="en-US" sz="2800" dirty="0"/>
              <a:t>area</a:t>
            </a:r>
          </a:p>
          <a:p>
            <a:pPr marL="457200" indent="-457200">
              <a:buFontTx/>
              <a:buChar char="-"/>
            </a:pPr>
            <a:r>
              <a:rPr lang="en-US" sz="2800" dirty="0"/>
              <a:t>volume</a:t>
            </a:r>
          </a:p>
          <a:p>
            <a:pPr marL="457200" indent="-457200">
              <a:buFontTx/>
              <a:buChar char="-"/>
            </a:pPr>
            <a:r>
              <a:rPr lang="en-US" sz="2800" dirty="0"/>
              <a:t>mass</a:t>
            </a:r>
            <a:r>
              <a:rPr lang="ru-RU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82047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5BED55-D3B8-1CCF-B78E-4CC7A5381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According to CHAT we also need to organize specific child actions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16B36-420A-64C9-084F-2C23578F6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5039"/>
            <a:ext cx="10515600" cy="395192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1) Selection of the object of the same </a:t>
            </a:r>
            <a:r>
              <a:rPr lang="en-US" dirty="0"/>
              <a:t>quantity</a:t>
            </a:r>
            <a:r>
              <a:rPr lang="en-GB" dirty="0"/>
              <a:t> (length, area, volume) as the original one, based on direct comparison </a:t>
            </a:r>
          </a:p>
          <a:p>
            <a:pPr marL="0" indent="0">
              <a:buNone/>
            </a:pPr>
            <a:r>
              <a:rPr lang="en-GB" dirty="0"/>
              <a:t>2) Selection of the object of the same </a:t>
            </a:r>
            <a:r>
              <a:rPr lang="en-US" dirty="0"/>
              <a:t>quantity</a:t>
            </a:r>
            <a:r>
              <a:rPr lang="en-GB" dirty="0"/>
              <a:t> by means of the third mediating value (in case of impossibility of direct comparison); </a:t>
            </a:r>
          </a:p>
          <a:p>
            <a:pPr marL="0" indent="0">
              <a:buNone/>
            </a:pPr>
            <a:r>
              <a:rPr lang="en-GB" dirty="0"/>
              <a:t>3) Selection of the object of the same </a:t>
            </a:r>
            <a:r>
              <a:rPr lang="en-US" dirty="0"/>
              <a:t>quantity</a:t>
            </a:r>
            <a:r>
              <a:rPr lang="en-GB" dirty="0"/>
              <a:t> under the conditions that the the third mediating value is less than value to be measured (a measurement is required)</a:t>
            </a:r>
            <a:endParaRPr lang="ru-RU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31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854AEA-7CAB-08B2-3CFF-D28892704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005"/>
            <a:ext cx="10515600" cy="1509395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How can we teach math in the senior preschool age?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D2F415-0B27-2421-25BD-676C6BEDC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4119"/>
            <a:ext cx="10515600" cy="369284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taking into account the specifics of this age?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role-playing games</a:t>
            </a:r>
            <a:endParaRPr lang="ru-RU" dirty="0"/>
          </a:p>
          <a:p>
            <a:r>
              <a:rPr lang="en-US" dirty="0"/>
              <a:t>games with rules</a:t>
            </a:r>
            <a:endParaRPr lang="ru-RU" dirty="0"/>
          </a:p>
          <a:p>
            <a:r>
              <a:rPr lang="en-US" dirty="0"/>
              <a:t>constructive activity (modeling, application, drawing, designing)</a:t>
            </a:r>
            <a:endParaRPr lang="ru-RU" dirty="0"/>
          </a:p>
          <a:p>
            <a:r>
              <a:rPr lang="en-US" dirty="0"/>
              <a:t>interest to listening and creating of fairy tales and stories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08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588BE8-1CE6-1E01-F7F7-33E5AB91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Three groups of teaching tools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6F4E5F-DE20-DB5A-8BCD-4CF074E3F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Samples/examples</a:t>
            </a:r>
            <a:r>
              <a:rPr lang="en-GB" dirty="0"/>
              <a:t> (instructions of rules that are set through “we agreed that” or “it’s common to” formulas)</a:t>
            </a:r>
          </a:p>
          <a:p>
            <a:pPr marL="0" indent="0">
              <a:buNone/>
            </a:pPr>
            <a:endParaRPr lang="ru-RU" dirty="0"/>
          </a:p>
          <a:p>
            <a:r>
              <a:rPr lang="en-GB" b="1" dirty="0"/>
              <a:t>Models</a:t>
            </a:r>
            <a:r>
              <a:rPr lang="en-GB" dirty="0"/>
              <a:t> (schemes, maps, plans and other objects allowing demonstrating significant relationship between objects)</a:t>
            </a:r>
          </a:p>
          <a:p>
            <a:pPr marL="0" indent="0">
              <a:buNone/>
            </a:pPr>
            <a:endParaRPr lang="ru-RU" dirty="0"/>
          </a:p>
          <a:p>
            <a:r>
              <a:rPr lang="en-GB" b="1" dirty="0"/>
              <a:t>Symbols</a:t>
            </a:r>
            <a:r>
              <a:rPr lang="en-GB" dirty="0"/>
              <a:t> (a magic wand, a fairy-tale letter, etc. – a child distinguishes and retains significant relationship through his/her emotional attitude to the created situation).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096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E0EEF0FA-22CD-6F4E-F3D7-3E882007E2BA}"/>
              </a:ext>
            </a:extLst>
          </p:cNvPr>
          <p:cNvGrpSpPr/>
          <p:nvPr/>
        </p:nvGrpSpPr>
        <p:grpSpPr>
          <a:xfrm>
            <a:off x="8485963" y="1455024"/>
            <a:ext cx="3052373" cy="2769298"/>
            <a:chOff x="970987" y="2640902"/>
            <a:chExt cx="4088696" cy="3755419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D559E59C-B95E-6B7A-7BF9-9A5D34148B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0987" y="2640902"/>
              <a:ext cx="1299751" cy="18109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270D9F3D-AD56-AB82-A233-02FBE1800D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946627" y="4463780"/>
              <a:ext cx="2508285" cy="4387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42B3310-5599-1B8D-F9A6-95D4E0C48D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218014" y="4644257"/>
              <a:ext cx="1898683" cy="6873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3091BB13-D750-3EDA-446F-A2E6FE5FE9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405997" y="4451238"/>
              <a:ext cx="3089159" cy="2182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</p:pic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BDFF81C8-0AEA-2A09-1B85-4825A66AFEA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708" t="7299" r="22627" b="8759"/>
            <a:stretch/>
          </p:blipFill>
          <p:spPr bwMode="auto">
            <a:xfrm>
              <a:off x="1422113" y="4643721"/>
              <a:ext cx="1203960" cy="1752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54630B1-CF22-9B81-D300-9DB9F6D8176F}"/>
              </a:ext>
            </a:extLst>
          </p:cNvPr>
          <p:cNvSpPr txBox="1"/>
          <p:nvPr/>
        </p:nvSpPr>
        <p:spPr>
          <a:xfrm>
            <a:off x="8433334" y="4370836"/>
            <a:ext cx="3052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Help the wizard choose a case for a magic wand, otherwise it won't work!</a:t>
            </a:r>
            <a:endParaRPr lang="ru-RU" dirty="0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8536F440-9205-BF4C-E473-01FED5520629}"/>
              </a:ext>
            </a:extLst>
          </p:cNvPr>
          <p:cNvGrpSpPr/>
          <p:nvPr/>
        </p:nvGrpSpPr>
        <p:grpSpPr>
          <a:xfrm>
            <a:off x="4806202" y="1278283"/>
            <a:ext cx="3007015" cy="2488416"/>
            <a:chOff x="685800" y="2389108"/>
            <a:chExt cx="4611775" cy="4063228"/>
          </a:xfrm>
        </p:grpSpPr>
        <p:pic>
          <p:nvPicPr>
            <p:cNvPr id="12" name="Picture 2">
              <a:extLst>
                <a:ext uri="{FF2B5EF4-FFF2-40B4-BE49-F238E27FC236}">
                  <a16:creationId xmlns:a16="http://schemas.microsoft.com/office/drawing/2014/main" id="{2BBCAEAC-976E-69AF-AA11-12EDFF8737C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604" t="9833" r="27353" b="21189"/>
            <a:stretch/>
          </p:blipFill>
          <p:spPr bwMode="auto">
            <a:xfrm>
              <a:off x="685800" y="2389108"/>
              <a:ext cx="2895600" cy="30242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3A813E75-559A-C5D6-B36F-ED3F95EBC032}"/>
                </a:ext>
              </a:extLst>
            </p:cNvPr>
            <p:cNvSpPr/>
            <p:nvPr/>
          </p:nvSpPr>
          <p:spPr>
            <a:xfrm>
              <a:off x="2407920" y="5547360"/>
              <a:ext cx="2889655" cy="1676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208BCF0D-C510-7EBE-D35A-B5894A4C56C5}"/>
                </a:ext>
              </a:extLst>
            </p:cNvPr>
            <p:cNvSpPr/>
            <p:nvPr/>
          </p:nvSpPr>
          <p:spPr>
            <a:xfrm>
              <a:off x="1264920" y="5849019"/>
              <a:ext cx="3642360" cy="167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132533EB-34FB-1684-48D0-97D9107182CF}"/>
                </a:ext>
              </a:extLst>
            </p:cNvPr>
            <p:cNvSpPr/>
            <p:nvPr/>
          </p:nvSpPr>
          <p:spPr>
            <a:xfrm>
              <a:off x="1432560" y="6150677"/>
              <a:ext cx="3642360" cy="301659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1AD8A77-6360-5B24-D9D8-946F4BD17F8E}"/>
              </a:ext>
            </a:extLst>
          </p:cNvPr>
          <p:cNvSpPr txBox="1"/>
          <p:nvPr/>
        </p:nvSpPr>
        <p:spPr>
          <a:xfrm>
            <a:off x="4322480" y="3980969"/>
            <a:ext cx="35217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windowsill has broken at our window, let's find the right length of the windowsill first in the drawing, and then in the room!</a:t>
            </a:r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398F9B20-A350-A646-8574-DD2964F764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4718" y="1459888"/>
            <a:ext cx="3062976" cy="221043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CF6D631-C3BA-AA7B-7244-D44730A422E3}"/>
              </a:ext>
            </a:extLst>
          </p:cNvPr>
          <p:cNvSpPr txBox="1"/>
          <p:nvPr/>
        </p:nvSpPr>
        <p:spPr>
          <a:xfrm>
            <a:off x="1021080" y="3934803"/>
            <a:ext cx="2830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Find a rectangle of the same length as the upper red</a:t>
            </a:r>
            <a:r>
              <a:rPr lang="ru-RU" dirty="0"/>
              <a:t>!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239BF0-1F40-4696-DD28-B37CC9F7CC12}"/>
              </a:ext>
            </a:extLst>
          </p:cNvPr>
          <p:cNvSpPr txBox="1"/>
          <p:nvPr/>
        </p:nvSpPr>
        <p:spPr>
          <a:xfrm>
            <a:off x="1053809" y="5847129"/>
            <a:ext cx="10383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EXAMPLES OF THE TASKS IN DIFFERENT PROGRAMS</a:t>
            </a:r>
            <a:endParaRPr lang="ru-RU" sz="32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CDC9CC-BF69-02BD-052D-2C7E37648409}"/>
              </a:ext>
            </a:extLst>
          </p:cNvPr>
          <p:cNvSpPr txBox="1"/>
          <p:nvPr/>
        </p:nvSpPr>
        <p:spPr>
          <a:xfrm>
            <a:off x="764718" y="553022"/>
            <a:ext cx="3197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TRADITIONAL</a:t>
            </a:r>
            <a:endParaRPr lang="ru-RU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11027D-E881-79C3-1659-9EF88CD6771E}"/>
              </a:ext>
            </a:extLst>
          </p:cNvPr>
          <p:cNvSpPr txBox="1"/>
          <p:nvPr/>
        </p:nvSpPr>
        <p:spPr>
          <a:xfrm>
            <a:off x="4646556" y="507853"/>
            <a:ext cx="3197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MODELLING</a:t>
            </a:r>
            <a:endParaRPr lang="ru-RU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AEEB55-8C56-0D11-A695-E0DE08EB130A}"/>
              </a:ext>
            </a:extLst>
          </p:cNvPr>
          <p:cNvSpPr txBox="1"/>
          <p:nvPr/>
        </p:nvSpPr>
        <p:spPr>
          <a:xfrm>
            <a:off x="8229600" y="708398"/>
            <a:ext cx="3197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SYMBOL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89336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38D85E-5841-E5D5-DD58-313EE57A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9795"/>
          </a:xfrm>
        </p:spPr>
        <p:txBody>
          <a:bodyPr/>
          <a:lstStyle/>
          <a:p>
            <a:pPr algn="ctr"/>
            <a:r>
              <a:rPr lang="en-US" dirty="0"/>
              <a:t>Procedure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418275-A2C7-E206-49BD-6AEADF6EE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3520"/>
            <a:ext cx="10515600" cy="499935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b="1" dirty="0"/>
              <a:t>Four educational programs </a:t>
            </a:r>
            <a:r>
              <a:rPr lang="en-GB" dirty="0"/>
              <a:t>aimed at the formation of basic mathematical concepts of length, square, volume (each program included 20 classes, 20 minutes each).</a:t>
            </a:r>
          </a:p>
          <a:p>
            <a:pPr marL="0" indent="0" algn="ctr">
              <a:buNone/>
            </a:pPr>
            <a:r>
              <a:rPr lang="en-GB" sz="2000" dirty="0"/>
              <a:t>They were similar representation-wise and in the actions performed by children, but differed by the type of applied means (visual example in two cases, model, and symbol).</a:t>
            </a:r>
            <a:endParaRPr lang="ru-RU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equalizing of the groups:</a:t>
            </a:r>
            <a:endParaRPr lang="en-GB" dirty="0"/>
          </a:p>
          <a:p>
            <a:r>
              <a:rPr lang="en-US" b="1" dirty="0"/>
              <a:t>Math level assessment (ability to understand and use quantities). </a:t>
            </a:r>
            <a:r>
              <a:rPr lang="en-US" dirty="0"/>
              <a:t>The </a:t>
            </a:r>
            <a:r>
              <a:rPr lang="en-US" dirty="0">
                <a:effectLst/>
              </a:rPr>
              <a:t>spec</a:t>
            </a:r>
            <a:r>
              <a:rPr lang="en-US" dirty="0"/>
              <a:t>ial </a:t>
            </a:r>
            <a:r>
              <a:rPr lang="en-GB" dirty="0"/>
              <a:t>diagnostic toolkit was developed (3 types of tasks (3 actions) for each value (length, square, volume))</a:t>
            </a:r>
            <a:endParaRPr lang="ru-RU" dirty="0"/>
          </a:p>
          <a:p>
            <a:r>
              <a:rPr lang="en-GB" b="1" dirty="0"/>
              <a:t>Executive functions’ assessment </a:t>
            </a:r>
            <a:r>
              <a:rPr lang="en-GB" dirty="0"/>
              <a:t>(inhibitory control, working memory, cognitive flexibility) (NEPSY test)</a:t>
            </a:r>
          </a:p>
          <a:p>
            <a:r>
              <a:rPr lang="en-GB" b="1" dirty="0"/>
              <a:t>Level of intelligence </a:t>
            </a:r>
            <a:r>
              <a:rPr lang="en-GB" b="1" dirty="0" err="1"/>
              <a:t>assesment</a:t>
            </a:r>
            <a:r>
              <a:rPr lang="ru-RU" b="1" dirty="0">
                <a:effectLst/>
              </a:rPr>
              <a:t> </a:t>
            </a:r>
            <a:r>
              <a:rPr lang="en-US" dirty="0">
                <a:effectLst/>
              </a:rPr>
              <a:t>(</a:t>
            </a:r>
            <a:r>
              <a:rPr lang="en-GB" dirty="0"/>
              <a:t>Raven Progressive Matrices</a:t>
            </a:r>
            <a:r>
              <a:rPr lang="en-US" dirty="0"/>
              <a:t>)</a:t>
            </a:r>
            <a:endParaRPr lang="en-GB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688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2A9BF0-DF04-55F7-DE5F-E61B8DC60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n-US" b="1" dirty="0"/>
              <a:t>Sample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32EE9E-D419-7016-1BDA-A2D69F233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2556669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6-7 year old children (average age 6.4), N=52</a:t>
            </a:r>
          </a:p>
          <a:p>
            <a:pPr marL="0" indent="0" algn="ctr">
              <a:buNone/>
            </a:pPr>
            <a:r>
              <a:rPr lang="en-GB" dirty="0"/>
              <a:t>All of the participants attended pre-school kindergarten groups. Each program consisted of 20 classes, 20 minutes each.</a:t>
            </a:r>
          </a:p>
          <a:p>
            <a:pPr marL="0" indent="0" algn="ctr">
              <a:buNone/>
            </a:pPr>
            <a:r>
              <a:rPr lang="en-GB" dirty="0"/>
              <a:t>They were organized three times a week in groups of 3-5 children.</a:t>
            </a: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59F942B-BB2C-E4F3-56BF-D8C9F7438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506712"/>
              </p:ext>
            </p:extLst>
          </p:nvPr>
        </p:nvGraphicFramePr>
        <p:xfrm>
          <a:off x="1516380" y="3258185"/>
          <a:ext cx="9159240" cy="30177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14969">
                  <a:extLst>
                    <a:ext uri="{9D8B030D-6E8A-4147-A177-3AD203B41FA5}">
                      <a16:colId xmlns:a16="http://schemas.microsoft.com/office/drawing/2014/main" val="2472596816"/>
                    </a:ext>
                  </a:extLst>
                </a:gridCol>
                <a:gridCol w="4144271">
                  <a:extLst>
                    <a:ext uri="{9D8B030D-6E8A-4147-A177-3AD203B41FA5}">
                      <a16:colId xmlns:a16="http://schemas.microsoft.com/office/drawing/2014/main" val="2511476133"/>
                    </a:ext>
                  </a:extLst>
                </a:gridCol>
              </a:tblGrid>
              <a:tr h="8841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Program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Number of children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6394781"/>
                  </a:ext>
                </a:extLst>
              </a:tr>
              <a:tr h="2947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Modelling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13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0832768"/>
                  </a:ext>
                </a:extLst>
              </a:tr>
              <a:tr h="2947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Symbolic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14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840435"/>
                  </a:ext>
                </a:extLst>
              </a:tr>
              <a:tr h="2947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Traditional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12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3713644"/>
                  </a:ext>
                </a:extLst>
              </a:tr>
              <a:tr h="4991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Traditional with fairy-tale characters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13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2497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1539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{F8781867-B5F6-8B45-9F84-6136A89CA0D2}tf10001069</Template>
  <TotalTime>1495</TotalTime>
  <Words>830</Words>
  <Application>Microsoft Macintosh PowerPoint</Application>
  <PresentationFormat>Широкоэкранный</PresentationFormat>
  <Paragraphs>75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Тема Office</vt:lpstr>
      <vt:lpstr>Prerequisites for the formation of the concept of number in the senior preschool age</vt:lpstr>
      <vt:lpstr>Problem</vt:lpstr>
      <vt:lpstr>Cultural-Historical Activity Theory</vt:lpstr>
      <vt:lpstr>According to CHAT we also need to organize specific child actions</vt:lpstr>
      <vt:lpstr>How can we teach math in the senior preschool age?</vt:lpstr>
      <vt:lpstr>Three groups of teaching tools</vt:lpstr>
      <vt:lpstr>Презентация PowerPoint</vt:lpstr>
      <vt:lpstr>Procedure</vt:lpstr>
      <vt:lpstr>Sample</vt:lpstr>
      <vt:lpstr>Results</vt:lpstr>
      <vt:lpstr>Conclusions. Limitations. 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Сиднева</dc:creator>
  <cp:lastModifiedBy>Анастасия Сиднева</cp:lastModifiedBy>
  <cp:revision>6</cp:revision>
  <dcterms:created xsi:type="dcterms:W3CDTF">2022-05-16T06:50:19Z</dcterms:created>
  <dcterms:modified xsi:type="dcterms:W3CDTF">2022-05-20T08:38:06Z</dcterms:modified>
</cp:coreProperties>
</file>