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7" r:id="rId8"/>
    <p:sldId id="264" r:id="rId9"/>
    <p:sldId id="268" r:id="rId10"/>
    <p:sldId id="260" r:id="rId11"/>
    <p:sldId id="269" r:id="rId12"/>
  </p:sldIdLst>
  <p:sldSz cx="12192000" cy="6858000"/>
  <p:notesSz cx="6858000" cy="9144000"/>
  <p:defaultTextStyle>
    <a:defPPr>
      <a:defRPr lang="e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изавета Печковская" initials="ЕП" lastIdx="1" clrIdx="0">
    <p:extLst>
      <p:ext uri="{19B8F6BF-5375-455C-9EA6-DF929625EA0E}">
        <p15:presenceInfo xmlns:p15="http://schemas.microsoft.com/office/powerpoint/2012/main" userId="f41ae0eb544779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"/>
              <a:t>Changing the load level of teachers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Лист1!$B$11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bevelT w="50800" h="25400"/>
              </a:sp3d>
            </c:spPr>
            <c:extLst>
              <c:ext xmlns:c16="http://schemas.microsoft.com/office/drawing/2014/chart" uri="{C3380CC4-5D6E-409C-BE32-E72D297353CC}">
                <c16:uniqueId val="{00000001-5899-4A91-999F-F6CD38566A5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35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bevelT w="50800" h="25400"/>
              </a:sp3d>
            </c:spPr>
            <c:extLst>
              <c:ext xmlns:c16="http://schemas.microsoft.com/office/drawing/2014/chart" uri="{C3380CC4-5D6E-409C-BE32-E72D297353CC}">
                <c16:uniqueId val="{00000003-5899-4A91-999F-F6CD38566A5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bevelT w="50800" h="25400"/>
              </a:sp3d>
            </c:spPr>
            <c:extLst>
              <c:ext xmlns:c16="http://schemas.microsoft.com/office/drawing/2014/chart" uri="{C3380CC4-5D6E-409C-BE32-E72D297353CC}">
                <c16:uniqueId val="{00000005-5899-4A91-999F-F6CD38566A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Лист1!$A$12:$A$14</c:f>
              <c:strCache>
                <c:ptCount val="3"/>
                <c:pt idx="0">
                  <c:v>Не изменилаь</c:v>
                </c:pt>
                <c:pt idx="1">
                  <c:v>Незначительно увеличилась</c:v>
                </c:pt>
                <c:pt idx="2">
                  <c:v>Значительно увеличилась</c:v>
                </c:pt>
              </c:strCache>
            </c:strRef>
          </c:cat>
          <c:val>
            <c:numRef>
              <c:f>Лист1!$B$12:$B$14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99-4A91-999F-F6CD38566A5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"/>
              <a:t>Preferred learning format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Лист1!$B$3</c:f>
              <c:strCache>
                <c:ptCount val="1"/>
                <c:pt idx="0">
                  <c:v>Комфортный формат обучения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3F-4A82-85EE-81FB7E6B48E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3F-4A82-85EE-81FB7E6B48E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3F-4A82-85EE-81FB7E6B48E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Face to face
</a:t>
                    </a:r>
                    <a:fld id="{7B35379C-53D7-40AD-B785-08C332CC1BFE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499058380414314E-2"/>
                      <c:h val="8.366790324824779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3F-4A82-85EE-81FB7E6B48E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Remote
</a:t>
                    </a:r>
                    <a:fld id="{B49DA4CB-C818-4DF2-B9AE-FD3F64666B39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40866290018828E-2"/>
                      <c:h val="8.366790324824779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3F-4A82-85EE-81FB7E6B48E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Mixed 72%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B3F-4A82-85EE-81FB7E6B48E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Лист1!$A$4:$A$6</c:f>
              <c:strCache>
                <c:ptCount val="3"/>
                <c:pt idx="0">
                  <c:v>Очный</c:v>
                </c:pt>
                <c:pt idx="1">
                  <c:v>Дистанционный</c:v>
                </c:pt>
                <c:pt idx="2">
                  <c:v>Смешанный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3F-4A82-85EE-81FB7E6B48E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72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51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6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93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24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49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78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5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4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8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6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3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/>
              <a:t>Header Sample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/>
              <a:t>Sample text</a:t>
            </a:r>
          </a:p>
          <a:p>
            <a:pPr lvl="1"/>
            <a:r>
              <a:rPr lang="en"/>
              <a:t>Second level</a:t>
            </a:r>
          </a:p>
          <a:p>
            <a:pPr lvl="2"/>
            <a:r>
              <a:rPr lang="en"/>
              <a:t>Third level</a:t>
            </a:r>
          </a:p>
          <a:p>
            <a:pPr lvl="3"/>
            <a:r>
              <a:rPr lang="en"/>
              <a:t>Fourth level</a:t>
            </a:r>
          </a:p>
          <a:p>
            <a:pPr lvl="4"/>
            <a:r>
              <a:rPr lang="e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AF94-7BE3-4E41-80CD-D188D33D5B7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AD56-7F04-4D8F-80F9-65850804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5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E48A507-3B51-4815-B7FA-D633B9CDD3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3580" y="1307942"/>
            <a:ext cx="1126462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Professors labor activity changes in </a:t>
            </a:r>
            <a:br>
              <a:rPr kumimoji="0" lang="en-GB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 context o</a:t>
            </a:r>
            <a:r>
              <a:rPr kumimoji="0" lang="en-GB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 distant technologies </a:t>
            </a:r>
            <a:br>
              <a:rPr kumimoji="0" lang="en-GB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GB" alt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applying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B6737F-3469-4542-B92F-838BBA8AF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44717"/>
            <a:ext cx="9448800" cy="685800"/>
          </a:xfrm>
        </p:spPr>
        <p:txBody>
          <a:bodyPr/>
          <a:lstStyle/>
          <a:p>
            <a:r>
              <a:rPr lang="en" dirty="0"/>
              <a:t>Elizaveta Pechkovskaia e.m.pechkovskay</a:t>
            </a:r>
            <a:r>
              <a:rPr lang="en-GB" dirty="0"/>
              <a:t>a</a:t>
            </a:r>
            <a:r>
              <a:rPr lang="ru-RU" dirty="0"/>
              <a:t>@</a:t>
            </a:r>
            <a:r>
              <a:rPr lang="en" dirty="0"/>
              <a:t>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52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C6DAD-949F-4DCF-9B04-288458E0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Recommended changes when using systems to improve job satisfaction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3AD9D5-BF63-426F-B699-E8A4D05B51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" dirty="0"/>
              <a:t>ZOOM (other video systems)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F10CF9E-143E-433C-B31D-A076B6D5D6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" dirty="0"/>
              <a:t>Mandatory inclusion of cameras and microphones</a:t>
            </a:r>
          </a:p>
          <a:p>
            <a:r>
              <a:rPr lang="en" dirty="0"/>
              <a:t>Establishment of rules for conducting remote classes (sequence of speeches,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47D090B-9BB6-463B-B72E-74FC217E8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" dirty="0"/>
              <a:t>MOODLE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DB6FC86-1C34-4882-89B0-C4FF47C30C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Adding tools for reviewing handwritten and uploaded assignments</a:t>
            </a:r>
          </a:p>
          <a:p>
            <a:pPr marL="0" indent="0">
              <a:buNone/>
            </a:pPr>
            <a:r>
              <a:rPr lang="en" dirty="0"/>
              <a:t>Adaptation of the interface for loading tasks from other applications without adaptation</a:t>
            </a:r>
          </a:p>
          <a:p>
            <a:pPr marL="0" indent="0">
              <a:buNone/>
            </a:pPr>
            <a:r>
              <a:rPr lang="en" dirty="0"/>
              <a:t>Error fixing</a:t>
            </a:r>
          </a:p>
          <a:p>
            <a:pPr marL="0" indent="0">
              <a:buNone/>
            </a:pPr>
            <a:r>
              <a:rPr lang="en" dirty="0"/>
              <a:t>Conducting additional courses</a:t>
            </a:r>
          </a:p>
        </p:txBody>
      </p:sp>
    </p:spTree>
    <p:extLst>
      <p:ext uri="{BB962C8B-B14F-4D97-AF65-F5344CB8AC3E}">
        <p14:creationId xmlns:p14="http://schemas.microsoft.com/office/powerpoint/2010/main" val="245268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6CCCF-E54F-43B3-989E-AAB2022E6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" sz="5400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66534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F73A5-066D-4786-8236-EDDD1798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94815"/>
            <a:ext cx="10820400" cy="1293028"/>
          </a:xfrm>
        </p:spPr>
        <p:txBody>
          <a:bodyPr>
            <a:normAutofit/>
          </a:bodyPr>
          <a:lstStyle/>
          <a:p>
            <a:r>
              <a:rPr lang="en" dirty="0"/>
              <a:t>Main parameters of activity changed in distant learning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5357F-069C-4381-8C7A-7AF2B4E9E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25516"/>
            <a:ext cx="10820400" cy="2593169"/>
          </a:xfrm>
        </p:spPr>
        <p:txBody>
          <a:bodyPr/>
          <a:lstStyle/>
          <a:p>
            <a:r>
              <a:rPr lang="en" dirty="0"/>
              <a:t>Duration of labor</a:t>
            </a:r>
          </a:p>
          <a:p>
            <a:r>
              <a:rPr lang="en" dirty="0"/>
              <a:t>Job satisfaction factors</a:t>
            </a:r>
          </a:p>
          <a:p>
            <a:r>
              <a:rPr lang="en" dirty="0"/>
              <a:t>Changing communications with students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33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57EE6-932F-4932-839F-54FC0BDF0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68" y="401053"/>
            <a:ext cx="9689432" cy="968942"/>
          </a:xfrm>
        </p:spPr>
        <p:txBody>
          <a:bodyPr>
            <a:normAutofit fontScale="90000"/>
          </a:bodyPr>
          <a:lstStyle/>
          <a:p>
            <a:pPr algn="ctr"/>
            <a:r>
              <a:rPr lang="en" dirty="0"/>
              <a:t>Changing the object and subject of labor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C3FF312-0A88-4B14-8F40-F8979CC62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1328" y="2448062"/>
            <a:ext cx="6873240" cy="3094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According to the method of determining a profession in the system of professions proposed by E.A Klimov, teaching refers to the socionomic system Human-Human. At the same time, during the COVID-19 period, it became part of the </a:t>
            </a:r>
            <a:r>
              <a:rPr lang="e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signonomic </a:t>
            </a:r>
            <a:r>
              <a:rPr lang="e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system.</a:t>
            </a: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a signonomic system, the </a:t>
            </a:r>
            <a:r>
              <a:rPr lang="e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professors</a:t>
            </a:r>
            <a:r>
              <a:rPr lang="e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becomes an operators of the information system, setting the settings, parameters, not interacting directly with other people.</a:t>
            </a: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6DAAAA70-87B0-4AB9-A930-D53B60671B19}"/>
              </a:ext>
            </a:extLst>
          </p:cNvPr>
          <p:cNvSpPr/>
          <p:nvPr/>
        </p:nvSpPr>
        <p:spPr>
          <a:xfrm>
            <a:off x="7291136" y="3653168"/>
            <a:ext cx="2967790" cy="1110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/>
              <a:t>Profession teacher</a:t>
            </a:r>
            <a:endParaRPr lang="ru-RU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EBF6774-43B1-41F8-8F56-A5D9A0C3423B}"/>
              </a:ext>
            </a:extLst>
          </p:cNvPr>
          <p:cNvCxnSpPr>
            <a:cxnSpLocks/>
          </p:cNvCxnSpPr>
          <p:nvPr/>
        </p:nvCxnSpPr>
        <p:spPr>
          <a:xfrm>
            <a:off x="8069178" y="4666363"/>
            <a:ext cx="0" cy="532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9152B4-0407-4ACD-A98A-344A064FA666}"/>
              </a:ext>
            </a:extLst>
          </p:cNvPr>
          <p:cNvSpPr/>
          <p:nvPr/>
        </p:nvSpPr>
        <p:spPr>
          <a:xfrm>
            <a:off x="7074568" y="5133473"/>
            <a:ext cx="1989221" cy="818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/>
              <a:t>Human-Human</a:t>
            </a:r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44F2DD0-B9F7-409B-94F2-34AA6A27EBB1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9824303" y="4601394"/>
            <a:ext cx="0" cy="532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BEFAD06-6EF5-47D5-B967-43B1BE3E9636}"/>
              </a:ext>
            </a:extLst>
          </p:cNvPr>
          <p:cNvSpPr/>
          <p:nvPr/>
        </p:nvSpPr>
        <p:spPr>
          <a:xfrm>
            <a:off x="9264315" y="5133473"/>
            <a:ext cx="1989221" cy="818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/>
              <a:t>Human-Sign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2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04990-3C3E-4CBF-BAF8-3260990E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03" y="1252051"/>
            <a:ext cx="11393905" cy="1293028"/>
          </a:xfrm>
        </p:spPr>
        <p:txBody>
          <a:bodyPr>
            <a:normAutofit/>
          </a:bodyPr>
          <a:lstStyle/>
          <a:p>
            <a:r>
              <a:rPr lang="en" dirty="0"/>
              <a:t>Changing the professional activities and communications of teachers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629F01-98D3-46B5-907A-09266FFBF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8" y="3116062"/>
            <a:ext cx="11126164" cy="36132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46713D-B195-4B3E-88CD-A90FAEEA05B0}"/>
              </a:ext>
            </a:extLst>
          </p:cNvPr>
          <p:cNvSpPr txBox="1"/>
          <p:nvPr/>
        </p:nvSpPr>
        <p:spPr>
          <a:xfrm>
            <a:off x="6516210" y="3506680"/>
            <a:ext cx="125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Professor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1FC9F-DE1A-4E1F-B044-2B6C8B77E19F}"/>
              </a:ext>
            </a:extLst>
          </p:cNvPr>
          <p:cNvSpPr txBox="1"/>
          <p:nvPr/>
        </p:nvSpPr>
        <p:spPr>
          <a:xfrm>
            <a:off x="781235" y="5510333"/>
            <a:ext cx="172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Face to face classes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9841C1-331B-4369-BA90-17299B16AE2E}"/>
              </a:ext>
            </a:extLst>
          </p:cNvPr>
          <p:cNvSpPr txBox="1"/>
          <p:nvPr/>
        </p:nvSpPr>
        <p:spPr>
          <a:xfrm>
            <a:off x="4771748" y="5516511"/>
            <a:ext cx="257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Zoom conferences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3AE175-8498-4024-8F51-B1697682E645}"/>
              </a:ext>
            </a:extLst>
          </p:cNvPr>
          <p:cNvSpPr txBox="1"/>
          <p:nvPr/>
        </p:nvSpPr>
        <p:spPr>
          <a:xfrm>
            <a:off x="10076155" y="5510333"/>
            <a:ext cx="1118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Moodle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53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C51D509-9CEE-4B0C-B981-00FBDD69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Changing labor actions when applying MOODLE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E93B22-129F-415A-BD93-F44AD05EE6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/>
              <a:t>Communications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01E44BF0-1844-45A6-BFC0-1AA8DB66425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85799" y="3506679"/>
            <a:ext cx="3456432" cy="271201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" dirty="0"/>
              <a:t>Asynchronous communications (interference in providing feedback, chat may not be checked, comments on assignments may not be read)</a:t>
            </a:r>
          </a:p>
          <a:p>
            <a:pPr marL="342900" indent="-342900">
              <a:buFont typeface="+mj-lt"/>
              <a:buAutoNum type="arabicPeriod"/>
            </a:pPr>
            <a:r>
              <a:rPr lang="en" dirty="0"/>
              <a:t>Complexity of Providing Synchronous Feedback ( BBB )</a:t>
            </a:r>
          </a:p>
          <a:p>
            <a:pPr marL="342900" indent="-342900">
              <a:buFont typeface="+mj-lt"/>
              <a:buAutoNum type="arabicPeriod"/>
            </a:pPr>
            <a:r>
              <a:rPr lang="en" dirty="0"/>
              <a:t>An alternative to checking handwritten assignments (essays) and the ease of providing </a:t>
            </a:r>
            <a:r>
              <a:rPr lang="en" dirty="0" err="1"/>
              <a:t>asynchronous </a:t>
            </a:r>
            <a:r>
              <a:rPr lang="en" dirty="0"/>
              <a:t>comments is Google Docs 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BBE99A2-E441-46BE-A7B1-4E9EC875B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6858" y="2724787"/>
            <a:ext cx="3456432" cy="626534"/>
          </a:xfrm>
        </p:spPr>
        <p:txBody>
          <a:bodyPr/>
          <a:lstStyle/>
          <a:p>
            <a:r>
              <a:rPr lang="en" dirty="0"/>
              <a:t>Working with documents and preparing assignments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52ED1056-0EA2-41F0-9F1E-733D3ECCA3D3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366858" y="3506679"/>
            <a:ext cx="3456432" cy="2712005"/>
          </a:xfrm>
        </p:spPr>
        <p:txBody>
          <a:bodyPr>
            <a:normAutofit fontScale="92500" lnSpcReduction="10000"/>
          </a:bodyPr>
          <a:lstStyle/>
          <a:p>
            <a:r>
              <a:rPr lang="en" dirty="0"/>
              <a:t>Increasing the duration of work of teachers :</a:t>
            </a:r>
            <a:endParaRPr lang="ru-RU" dirty="0"/>
          </a:p>
          <a:p>
            <a:pPr marL="342900" indent="-342900">
              <a:buAutoNum type="arabicPeriod"/>
            </a:pPr>
            <a:r>
              <a:rPr lang="en" dirty="0"/>
              <a:t>Duration of task preparation (in the case of tests and surveys)</a:t>
            </a:r>
          </a:p>
          <a:p>
            <a:pPr marL="342900" indent="-342900">
              <a:buAutoNum type="arabicPeriod"/>
            </a:pPr>
            <a:r>
              <a:rPr lang="en" dirty="0"/>
              <a:t>The duration of checking handwritten assignments (including error comments)</a:t>
            </a:r>
          </a:p>
          <a:p>
            <a:pPr marL="342900" indent="-342900">
              <a:buAutoNum type="arabicPeriod"/>
            </a:pPr>
            <a:r>
              <a:rPr lang="en-GB" dirty="0"/>
              <a:t>Study material preparation for the interface</a:t>
            </a:r>
          </a:p>
          <a:p>
            <a:pPr marL="342900" indent="-342900">
              <a:buAutoNum type="arabicPeriod"/>
            </a:pPr>
            <a:r>
              <a:rPr lang="en-GB" dirty="0"/>
              <a:t>Challenges with group organisation and checking</a:t>
            </a:r>
            <a:r>
              <a:rPr lang="ru-RU" dirty="0"/>
              <a:t> </a:t>
            </a:r>
            <a:r>
              <a:rPr lang="en-GB" dirty="0"/>
              <a:t>individual academic performance </a:t>
            </a:r>
            <a:endParaRPr lang="en" dirty="0"/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9671817-9EF7-4411-B102-EB11CF993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" dirty="0"/>
              <a:t>job satisfaction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B74FC79B-D350-40A4-8664-785845507E5C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051800" y="3429000"/>
            <a:ext cx="3456432" cy="331413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" dirty="0"/>
              <a:t>Dissatisfaction with the duration of the check</a:t>
            </a:r>
          </a:p>
          <a:p>
            <a:pPr marL="342900" indent="-342900">
              <a:buAutoNum type="arabicPeriod"/>
            </a:pPr>
            <a:r>
              <a:rPr lang="en" dirty="0"/>
              <a:t>Interface and Human Factor Interference</a:t>
            </a:r>
          </a:p>
          <a:p>
            <a:pPr marL="342900" indent="-342900">
              <a:buAutoNum type="arabicPeriod"/>
            </a:pPr>
            <a:r>
              <a:rPr lang="en" dirty="0"/>
              <a:t>Interface Material Adaptation</a:t>
            </a:r>
          </a:p>
          <a:p>
            <a:pPr marL="342900" indent="-342900">
              <a:buAutoNum type="arabicPeriod"/>
            </a:pPr>
            <a:r>
              <a:rPr lang="en" dirty="0"/>
              <a:t>Satisfaction with the automation of activities (automated task checking)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4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6D5D5-C6C8-478B-AD51-D0CF19C6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" y="984619"/>
            <a:ext cx="11506199" cy="1106750"/>
          </a:xfrm>
        </p:spPr>
        <p:txBody>
          <a:bodyPr>
            <a:normAutofit fontScale="90000"/>
          </a:bodyPr>
          <a:lstStyle/>
          <a:p>
            <a:r>
              <a:rPr lang="en" dirty="0"/>
              <a:t>Changing labor activities during applying Videoconferencing (on the example of ZOOM 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BD7E8E-7CAA-4A62-A7D1-CC597844F4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/>
              <a:t>Communications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EF0B93-C807-4558-B38E-BC5F9150E5A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85799" y="3540063"/>
            <a:ext cx="3456432" cy="2678634"/>
          </a:xfrm>
        </p:spPr>
        <p:txBody>
          <a:bodyPr/>
          <a:lstStyle/>
          <a:p>
            <a:r>
              <a:rPr lang="en" dirty="0"/>
              <a:t>1. Lack of feedback from students</a:t>
            </a:r>
          </a:p>
          <a:p>
            <a:r>
              <a:rPr lang="en" dirty="0"/>
              <a:t>2. The basis for interaction with the simulacrum is being created - the student's avatar, but it is not known whether he is present.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A469E4-0BBF-479F-94F2-CB26D3AC6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6858" y="1932373"/>
            <a:ext cx="3456432" cy="1303867"/>
          </a:xfrm>
        </p:spPr>
        <p:txBody>
          <a:bodyPr/>
          <a:lstStyle/>
          <a:p>
            <a:r>
              <a:rPr lang="en" dirty="0"/>
              <a:t>Working with documents and preparing assignments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C3459065-DCF6-423A-8F37-6EFE4F03988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366858" y="3428999"/>
            <a:ext cx="3456432" cy="277444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" dirty="0"/>
              <a:t>Increasing the number of slides</a:t>
            </a:r>
          </a:p>
          <a:p>
            <a:pPr marL="342900" indent="-342900">
              <a:buAutoNum type="arabicPeriod"/>
            </a:pPr>
            <a:r>
              <a:rPr lang="en" dirty="0"/>
              <a:t>Reducing the time of lectures and seminars</a:t>
            </a:r>
          </a:p>
          <a:p>
            <a:pPr marL="342900" indent="-342900">
              <a:buAutoNum type="arabicPeriod"/>
            </a:pPr>
            <a:r>
              <a:rPr lang="en-GB" dirty="0"/>
              <a:t>More preparation time for Natural Sciences lectures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4205A9F-103C-4969-990C-7271D5D3AB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51800" y="1752600"/>
            <a:ext cx="3456432" cy="1303866"/>
          </a:xfrm>
        </p:spPr>
        <p:txBody>
          <a:bodyPr/>
          <a:lstStyle/>
          <a:p>
            <a:r>
              <a:rPr lang="en" dirty="0"/>
              <a:t>job satisfaction</a:t>
            </a:r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3BE9FBD2-8244-4236-A8C5-6B13708E27F5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051801" y="3444251"/>
            <a:ext cx="3456432" cy="2774446"/>
          </a:xfrm>
        </p:spPr>
        <p:txBody>
          <a:bodyPr/>
          <a:lstStyle/>
          <a:p>
            <a:r>
              <a:rPr lang="en" dirty="0"/>
              <a:t>Decrease in satisfaction due to :</a:t>
            </a:r>
            <a:endParaRPr lang="ru-RU" dirty="0"/>
          </a:p>
          <a:p>
            <a:pPr marL="342900" indent="-342900">
              <a:buAutoNum type="arabicPeriod"/>
            </a:pPr>
            <a:r>
              <a:rPr lang="en" dirty="0"/>
              <a:t>"Black boxes"</a:t>
            </a:r>
          </a:p>
          <a:p>
            <a:pPr marL="342900" indent="-342900">
              <a:buAutoNum type="arabicPeriod"/>
            </a:pPr>
            <a:r>
              <a:rPr lang="en" dirty="0"/>
              <a:t>Individual application specifics (assistance required for organizing conferences)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9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0312E-A537-4D1F-AB52-1797B427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764373"/>
            <a:ext cx="10576560" cy="1293028"/>
          </a:xfrm>
        </p:spPr>
        <p:txBody>
          <a:bodyPr>
            <a:normAutofit/>
          </a:bodyPr>
          <a:lstStyle/>
          <a:p>
            <a:r>
              <a:rPr lang="en" dirty="0"/>
              <a:t>Changing the load of teachers in remote form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E771D7D-3C23-4A0F-80D4-99EC5654DD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777712"/>
              </p:ext>
            </p:extLst>
          </p:nvPr>
        </p:nvGraphicFramePr>
        <p:xfrm>
          <a:off x="1146810" y="2057401"/>
          <a:ext cx="10115550" cy="435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31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DF363-F657-4A17-8ADD-A5CC01CE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178226"/>
            <a:ext cx="11094720" cy="1295400"/>
          </a:xfrm>
        </p:spPr>
        <p:txBody>
          <a:bodyPr>
            <a:normAutofit/>
          </a:bodyPr>
          <a:lstStyle/>
          <a:p>
            <a:r>
              <a:rPr lang="en" sz="2800" dirty="0"/>
              <a:t>System Errors Affecting Satisfaction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A3BAE5-7277-4476-B094-87B6629FE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7584" y="1579744"/>
            <a:ext cx="5079991" cy="823912"/>
          </a:xfrm>
        </p:spPr>
        <p:txBody>
          <a:bodyPr/>
          <a:lstStyle/>
          <a:p>
            <a:pPr algn="ctr"/>
            <a:r>
              <a:rPr lang="en" dirty="0"/>
              <a:t>ZOOM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3CC9B1-B802-412A-AD0F-127B3C7945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" dirty="0"/>
              <a:t>Not flipping slides</a:t>
            </a:r>
          </a:p>
          <a:p>
            <a:r>
              <a:rPr lang="en" dirty="0"/>
              <a:t>Problems with video / sound</a:t>
            </a:r>
          </a:p>
          <a:p>
            <a:r>
              <a:rPr lang="en" dirty="0"/>
              <a:t>Settings outside the conference interface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266821-61FB-4C22-8BC2-D75A3CDEC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0" y="1579744"/>
            <a:ext cx="5105400" cy="823912"/>
          </a:xfrm>
        </p:spPr>
        <p:txBody>
          <a:bodyPr/>
          <a:lstStyle/>
          <a:p>
            <a:pPr algn="ctr"/>
            <a:r>
              <a:rPr lang="en" dirty="0"/>
              <a:t>MOODLE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29D-6229-439E-BF7B-C741B16D31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" dirty="0"/>
              <a:t>The problem of forming groups of students</a:t>
            </a:r>
          </a:p>
          <a:p>
            <a:r>
              <a:rPr lang="en" dirty="0"/>
              <a:t>Difficulty in generating comments for uploaded tasks</a:t>
            </a:r>
          </a:p>
          <a:p>
            <a:r>
              <a:rPr lang="en" dirty="0"/>
              <a:t>Error showing assignments to students</a:t>
            </a:r>
          </a:p>
          <a:p>
            <a:r>
              <a:rPr lang="en" dirty="0"/>
              <a:t>Uploading files for verification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84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C620FDF-C010-43AF-98CA-D7C6394156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415418"/>
              </p:ext>
            </p:extLst>
          </p:nvPr>
        </p:nvGraphicFramePr>
        <p:xfrm>
          <a:off x="716280" y="2407920"/>
          <a:ext cx="10789920" cy="417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EBBD3F1-8D2A-4F6A-8DA0-E8638F99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Preferred learning format</a:t>
            </a:r>
          </a:p>
        </p:txBody>
      </p:sp>
    </p:spTree>
    <p:extLst>
      <p:ext uri="{BB962C8B-B14F-4D97-AF65-F5344CB8AC3E}">
        <p14:creationId xmlns:p14="http://schemas.microsoft.com/office/powerpoint/2010/main" val="192827335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804</TotalTime>
  <Words>516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Century Gothic</vt:lpstr>
      <vt:lpstr>Times New Roman</vt:lpstr>
      <vt:lpstr>След самолета</vt:lpstr>
      <vt:lpstr>Professors labor activity changes in  the context of distant technologies  applying </vt:lpstr>
      <vt:lpstr>Main parameters of activity changed in distant learning</vt:lpstr>
      <vt:lpstr>Changing the object and subject of labor</vt:lpstr>
      <vt:lpstr>Changing the professional activities and communications of teachers</vt:lpstr>
      <vt:lpstr>Changing labor actions when applying MOODLE</vt:lpstr>
      <vt:lpstr>Changing labor activities during applying Videoconferencing (on the example of ZOOM )</vt:lpstr>
      <vt:lpstr>Changing the load of teachers in remote form</vt:lpstr>
      <vt:lpstr>System Errors Affecting Satisfaction</vt:lpstr>
      <vt:lpstr>Preferred learning format</vt:lpstr>
      <vt:lpstr>Recommended changes when using systems to improve job satisfaction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труда преподавателей в условиях применения дистанционных технологий</dc:title>
  <dc:creator>Елизавета Печковская</dc:creator>
  <cp:lastModifiedBy>Елизавета Печковская</cp:lastModifiedBy>
  <cp:revision>22</cp:revision>
  <dcterms:created xsi:type="dcterms:W3CDTF">2022-05-08T17:41:07Z</dcterms:created>
  <dcterms:modified xsi:type="dcterms:W3CDTF">2022-05-26T11:54:25Z</dcterms:modified>
</cp:coreProperties>
</file>