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7" r:id="rId5"/>
    <p:sldId id="289" r:id="rId6"/>
    <p:sldId id="290" r:id="rId7"/>
    <p:sldId id="29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3331819"/>
            <a:ext cx="10753725" cy="18286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all" baseline="0">
                <a:solidFill>
                  <a:srgbClr val="3283D5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138" y="5297308"/>
            <a:ext cx="10753725" cy="9013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719138" y="926447"/>
            <a:ext cx="10753725" cy="2268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370521" y="6335525"/>
            <a:ext cx="5450955" cy="3335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5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719667" y="1449388"/>
            <a:ext cx="10753196" cy="52197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33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рисунки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6307668" y="4149728"/>
            <a:ext cx="5164667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719669" y="4149728"/>
            <a:ext cx="5137151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719669" y="1449388"/>
            <a:ext cx="5137151" cy="2519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7668" y="1449388"/>
            <a:ext cx="5164667" cy="2519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рисунки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766129"/>
            <a:ext cx="12192000" cy="130893"/>
          </a:xfrm>
          <a:prstGeom prst="rect">
            <a:avLst/>
          </a:prstGeom>
          <a:solidFill>
            <a:srgbClr val="32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latin typeface="+mj-lt"/>
            </a:endParaRPr>
          </a:p>
        </p:txBody>
      </p:sp>
      <p:sp>
        <p:nvSpPr>
          <p:cNvPr id="33" name="Рисунок 27"/>
          <p:cNvSpPr>
            <a:spLocks noGrp="1"/>
          </p:cNvSpPr>
          <p:nvPr>
            <p:ph type="pic" sz="quarter" idx="14"/>
          </p:nvPr>
        </p:nvSpPr>
        <p:spPr>
          <a:xfrm>
            <a:off x="719667" y="5019363"/>
            <a:ext cx="3242260" cy="16383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1"/>
          </p:nvPr>
        </p:nvSpPr>
        <p:spPr>
          <a:xfrm>
            <a:off x="7766051" y="1462851"/>
            <a:ext cx="3706284" cy="16383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2" name="Рисунок 27"/>
          <p:cNvSpPr>
            <a:spLocks noGrp="1"/>
          </p:cNvSpPr>
          <p:nvPr>
            <p:ph type="pic" sz="quarter" idx="13"/>
          </p:nvPr>
        </p:nvSpPr>
        <p:spPr>
          <a:xfrm>
            <a:off x="7738534" y="5030788"/>
            <a:ext cx="3706284" cy="16383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7"/>
          <p:cNvSpPr>
            <a:spLocks noGrp="1"/>
          </p:cNvSpPr>
          <p:nvPr>
            <p:ph type="pic" sz="quarter" idx="12"/>
          </p:nvPr>
        </p:nvSpPr>
        <p:spPr>
          <a:xfrm>
            <a:off x="7738535" y="3219270"/>
            <a:ext cx="3706284" cy="16383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10"/>
          </p:nvPr>
        </p:nvSpPr>
        <p:spPr>
          <a:xfrm>
            <a:off x="719771" y="1462851"/>
            <a:ext cx="6726767" cy="34480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204278" y="5019363"/>
            <a:ext cx="3242260" cy="16383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1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16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35BB19-A3BD-4D54-8EB3-DA3AA158F9F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F52072-5664-4504-AF82-7C7FA1AC4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3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9" y="1453407"/>
            <a:ext cx="4056063" cy="281267"/>
          </a:xfrm>
          <a:prstGeom prst="rect">
            <a:avLst/>
          </a:prstGeom>
        </p:spPr>
        <p:txBody>
          <a:bodyPr anchor="b"/>
          <a:lstStyle>
            <a:lvl1pPr marL="144000" algn="l">
              <a:lnSpc>
                <a:spcPct val="100000"/>
              </a:lnSpc>
              <a:defRPr sz="2000" b="1" cap="all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6307668" y="1454150"/>
            <a:ext cx="5164667" cy="2293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307668" y="3933558"/>
            <a:ext cx="5164667" cy="2293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77839" y="2043954"/>
            <a:ext cx="4056063" cy="2105772"/>
          </a:xfrm>
          <a:prstGeom prst="rect">
            <a:avLst/>
          </a:prstGeom>
        </p:spPr>
        <p:txBody>
          <a:bodyPr/>
          <a:lstStyle>
            <a:lvl1pPr marL="540000" indent="-360000"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693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9" y="1453407"/>
            <a:ext cx="4056063" cy="281267"/>
          </a:xfrm>
          <a:prstGeom prst="rect">
            <a:avLst/>
          </a:prstGeom>
        </p:spPr>
        <p:txBody>
          <a:bodyPr anchor="b"/>
          <a:lstStyle>
            <a:lvl1pPr marL="144000" algn="l">
              <a:lnSpc>
                <a:spcPct val="100000"/>
              </a:lnSpc>
              <a:defRPr sz="2000" b="1" cap="all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77839" y="2043954"/>
            <a:ext cx="4056063" cy="2105772"/>
          </a:xfrm>
          <a:prstGeom prst="rect">
            <a:avLst/>
          </a:prstGeom>
        </p:spPr>
        <p:txBody>
          <a:bodyPr/>
          <a:lstStyle>
            <a:lvl1pPr marL="540000" indent="-360000"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3"/>
          </p:nvPr>
        </p:nvSpPr>
        <p:spPr>
          <a:xfrm>
            <a:off x="6307139" y="1449388"/>
            <a:ext cx="5137151" cy="47879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324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9" y="1453407"/>
            <a:ext cx="4056063" cy="281267"/>
          </a:xfrm>
          <a:prstGeom prst="rect">
            <a:avLst/>
          </a:prstGeom>
        </p:spPr>
        <p:txBody>
          <a:bodyPr anchor="b"/>
          <a:lstStyle>
            <a:lvl1pPr marL="144000" algn="l">
              <a:lnSpc>
                <a:spcPct val="100000"/>
              </a:lnSpc>
              <a:defRPr sz="2000" b="1" cap="all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pSp>
        <p:nvGrpSpPr>
          <p:cNvPr id="3" name="그룹 9"/>
          <p:cNvGrpSpPr/>
          <p:nvPr/>
        </p:nvGrpSpPr>
        <p:grpSpPr>
          <a:xfrm>
            <a:off x="5599344" y="690860"/>
            <a:ext cx="6604157" cy="3926137"/>
            <a:chOff x="1092200" y="661988"/>
            <a:chExt cx="6959601" cy="5537200"/>
          </a:xfrm>
          <a:solidFill>
            <a:schemeClr val="bg1">
              <a:lumMod val="85000"/>
            </a:schemeClr>
          </a:solidFill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</p:grpSp>
      <p:sp>
        <p:nvSpPr>
          <p:cNvPr id="17" name="Рисунок 16"/>
          <p:cNvSpPr>
            <a:spLocks noGrp="1"/>
          </p:cNvSpPr>
          <p:nvPr>
            <p:ph type="pic" sz="quarter" idx="13"/>
          </p:nvPr>
        </p:nvSpPr>
        <p:spPr>
          <a:xfrm>
            <a:off x="6307668" y="1454150"/>
            <a:ext cx="5164667" cy="2293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307668" y="3933558"/>
            <a:ext cx="5164667" cy="2293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5"/>
          </p:nvPr>
        </p:nvSpPr>
        <p:spPr>
          <a:xfrm>
            <a:off x="477839" y="2044824"/>
            <a:ext cx="4056063" cy="2092325"/>
          </a:xfrm>
          <a:prstGeom prst="rect">
            <a:avLst/>
          </a:prstGeom>
        </p:spPr>
        <p:txBody>
          <a:bodyPr/>
          <a:lstStyle>
            <a:lvl1pPr marL="540000" indent="-360000">
              <a:buFont typeface="Wingdings" panose="05000000000000000000" pitchFamily="2" charset="2"/>
              <a:buChar char="Ø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891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54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rgbClr val="3283D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6307668" y="1449388"/>
            <a:ext cx="5164667" cy="2519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6307668" y="4149728"/>
            <a:ext cx="5164667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719669" y="4149728"/>
            <a:ext cx="5137151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719669" y="1449388"/>
            <a:ext cx="5137151" cy="25193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618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ы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719669" y="1449388"/>
            <a:ext cx="5137151" cy="2519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719668" y="4149728"/>
            <a:ext cx="10752667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307668" y="1449388"/>
            <a:ext cx="5164667" cy="25193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6992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ы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6307668" y="1449388"/>
            <a:ext cx="5164667" cy="251936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719668" y="4149728"/>
            <a:ext cx="10752667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719669" y="1449388"/>
            <a:ext cx="5137151" cy="25193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036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ы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0" y="902520"/>
            <a:ext cx="12192000" cy="373857"/>
          </a:xfrm>
          <a:prstGeom prst="rect">
            <a:avLst/>
          </a:prstGeom>
        </p:spPr>
        <p:txBody>
          <a:bodyPr/>
          <a:lstStyle>
            <a:lvl1pPr algn="ctr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6307668" y="4149728"/>
            <a:ext cx="5164667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719669" y="4149728"/>
            <a:ext cx="5137151" cy="25193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719669" y="1449388"/>
            <a:ext cx="5137151" cy="25193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</p:txBody>
      </p:sp>
      <p:sp>
        <p:nvSpPr>
          <p:cNvPr id="8" name="Текст 12"/>
          <p:cNvSpPr>
            <a:spLocks noGrp="1"/>
          </p:cNvSpPr>
          <p:nvPr>
            <p:ph type="body" sz="quarter" idx="14"/>
          </p:nvPr>
        </p:nvSpPr>
        <p:spPr>
          <a:xfrm>
            <a:off x="6307669" y="1449388"/>
            <a:ext cx="5137151" cy="251936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283D5"/>
              </a:buClr>
              <a:buSzTx/>
              <a:buFont typeface="Wingdings" panose="05000000000000000000" pitchFamily="2" charset="2"/>
              <a:buChar char="Ø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792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89">
          <p15:clr>
            <a:srgbClr val="F26B43"/>
          </p15:clr>
        </p15:guide>
        <p15:guide id="4" pos="301">
          <p15:clr>
            <a:srgbClr val="F26B43"/>
          </p15:clr>
        </p15:guide>
        <p15:guide id="5" pos="3973">
          <p15:clr>
            <a:srgbClr val="F26B43"/>
          </p15:clr>
        </p15:guide>
        <p15:guide id="6" pos="7379">
          <p15:clr>
            <a:srgbClr val="F26B43"/>
          </p15:clr>
        </p15:guide>
        <p15:guide id="7" pos="453">
          <p15:clr>
            <a:srgbClr val="F26B43"/>
          </p15:clr>
        </p15:guide>
        <p15:guide id="8" pos="7227">
          <p15:clr>
            <a:srgbClr val="F26B43"/>
          </p15:clr>
        </p15:guide>
        <p15:guide id="9" orient="horz" pos="4201">
          <p15:clr>
            <a:srgbClr val="F26B43"/>
          </p15:clr>
        </p15:guide>
        <p15:guide id="10" orient="horz" pos="731">
          <p15:clr>
            <a:srgbClr val="F26B43"/>
          </p15:clr>
        </p15:guide>
        <p15:guide id="11" orient="horz" pos="913">
          <p15:clr>
            <a:srgbClr val="F26B43"/>
          </p15:clr>
        </p15:guide>
        <p15:guide id="12" orient="horz" pos="2500">
          <p15:clr>
            <a:srgbClr val="F26B43"/>
          </p15:clr>
        </p15:guide>
        <p15:guide id="13" orient="horz" pos="2614">
          <p15:clr>
            <a:srgbClr val="F26B43"/>
          </p15:clr>
        </p15:guide>
        <p15:guide id="14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jpeg"/><Relationship Id="rId5" Type="http://schemas.openxmlformats.org/officeDocument/2006/relationships/hyperlink" Target="mailto:dubeshka@mail.ru" TargetMode="External"/><Relationship Id="rId4" Type="http://schemas.openxmlformats.org/officeDocument/2006/relationships/hyperlink" Target="mailto:nfzakharchenia@gmail.com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987" y="0"/>
            <a:ext cx="11840706" cy="399567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International Psychological Forum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"The </a:t>
            </a:r>
            <a:r>
              <a:rPr lang="ru-RU" sz="2000" b="1" dirty="0">
                <a:solidFill>
                  <a:schemeClr val="bg1"/>
                </a:solidFill>
              </a:rPr>
              <a:t>Child in the Digital World"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4900" dirty="0">
                <a:solidFill>
                  <a:srgbClr val="FF0000"/>
                </a:solidFill>
              </a:rPr>
              <a:t> </a:t>
            </a:r>
            <a:r>
              <a:rPr lang="ru-RU" sz="4900" dirty="0" err="1">
                <a:solidFill>
                  <a:srgbClr val="FF0000"/>
                </a:solidFill>
              </a:rPr>
              <a:t>Profiling</a:t>
            </a:r>
            <a:r>
              <a:rPr lang="ru-RU" sz="4900" dirty="0">
                <a:solidFill>
                  <a:srgbClr val="FF0000"/>
                </a:solidFill>
              </a:rPr>
              <a:t> Higher Education in Belarus: 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err="1" smtClean="0">
                <a:solidFill>
                  <a:srgbClr val="FF0000"/>
                </a:solidFill>
              </a:rPr>
              <a:t>Visual</a:t>
            </a:r>
            <a:r>
              <a:rPr lang="ru-RU" sz="4900" dirty="0" smtClean="0">
                <a:solidFill>
                  <a:srgbClr val="FF0000"/>
                </a:solidFill>
              </a:rPr>
              <a:t> </a:t>
            </a:r>
            <a:r>
              <a:rPr lang="ru-RU" sz="4900" dirty="0">
                <a:solidFill>
                  <a:srgbClr val="FF0000"/>
                </a:solidFill>
              </a:rPr>
              <a:t>Programming and Educational Robotics</a:t>
            </a:r>
            <a:endParaRPr lang="ru-RU" sz="4900" dirty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71959" y="3995678"/>
            <a:ext cx="1136025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Natalia Grigoryevna Dubeshko,</a:t>
            </a:r>
          </a:p>
          <a:p>
            <a:pPr algn="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Head of the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Department of Preschool and Primary Education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educational institution "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Baranovichi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State University",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  <a:p>
            <a:pPr algn="r"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Candidate of Pedagogical Sciences,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Associate Professor</a:t>
            </a:r>
          </a:p>
          <a:p>
            <a:pPr algn="r">
              <a:defRPr/>
            </a:pPr>
            <a:endParaRPr lang="ru-RU" dirty="0">
              <a:solidFill>
                <a:schemeClr val="tx1">
                  <a:lumMod val="85000"/>
                </a:schemeClr>
              </a:solidFill>
            </a:endParaRPr>
          </a:p>
          <a:p>
            <a:pPr algn="r"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Natalia Fyodorovna Zakharchenya, 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Senior Lecturer, Department of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Preschool and Elementary Education</a:t>
            </a:r>
          </a:p>
          <a:p>
            <a:pPr algn="r">
              <a:defRPr/>
            </a:pPr>
            <a:r>
              <a:rPr lang="ru-RU" dirty="0" err="1">
                <a:solidFill>
                  <a:schemeClr val="tx1">
                    <a:lumMod val="85000"/>
                  </a:schemeClr>
                </a:solidFill>
              </a:rPr>
              <a:t>Baranovichi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State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University" 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educational institution</a:t>
            </a:r>
          </a:p>
          <a:p>
            <a:pPr algn="r">
              <a:defRPr/>
            </a:pPr>
            <a:endParaRPr lang="ru-RU" dirty="0">
              <a:solidFill>
                <a:schemeClr val="tx1">
                  <a:lumMod val="85000"/>
                </a:schemeClr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June 1-2, 2025.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3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50" y="1"/>
            <a:ext cx="8896350" cy="704850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Profilization of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higher education in Belarus: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visual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programming and educational robotics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50" y="704851"/>
            <a:ext cx="11772900" cy="573404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By Presidential Decree No. 375 of November 27, 2023,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The </a:t>
            </a:r>
            <a:r>
              <a:rPr lang="ru-RU" b="1" dirty="0">
                <a:solidFill>
                  <a:srgbClr val="FF0000"/>
                </a:solidFill>
              </a:rPr>
              <a:t>year </a:t>
            </a:r>
            <a:r>
              <a:rPr lang="ru-RU" b="1" dirty="0" smtClean="0">
                <a:solidFill>
                  <a:srgbClr val="FF0000"/>
                </a:solidFill>
              </a:rPr>
              <a:t>2024 has been declared the </a:t>
            </a:r>
            <a:r>
              <a:rPr lang="ru-RU" b="1" dirty="0">
                <a:solidFill>
                  <a:srgbClr val="FF0000"/>
                </a:solidFill>
              </a:rPr>
              <a:t>Year of </a:t>
            </a:r>
            <a:r>
              <a:rPr lang="ru-RU" b="1" dirty="0" smtClean="0">
                <a:solidFill>
                  <a:srgbClr val="FF0000"/>
                </a:solidFill>
              </a:rPr>
              <a:t>Quality </a:t>
            </a:r>
            <a:r>
              <a:rPr lang="ru-RU" b="1" dirty="0">
                <a:solidFill>
                  <a:srgbClr val="FF0000"/>
                </a:solidFill>
              </a:rPr>
              <a:t>in Belarus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The search for ways to </a:t>
            </a:r>
            <a:r>
              <a:rPr lang="ru-RU" sz="4800" dirty="0">
                <a:solidFill>
                  <a:schemeClr val="tx1"/>
                </a:solidFill>
              </a:rPr>
              <a:t>improve the quality of pedagogical education </a:t>
            </a:r>
            <a:r>
              <a:rPr lang="ru-RU" sz="4800" dirty="0" smtClean="0">
                <a:solidFill>
                  <a:schemeClr val="tx1"/>
                </a:solidFill>
              </a:rPr>
              <a:t>has conditioned the research activities of the Department of Preschool and Elementary Education of the educational institution "</a:t>
            </a:r>
            <a:r>
              <a:rPr lang="ru-RU" sz="4800" dirty="0" err="1" smtClean="0">
                <a:solidFill>
                  <a:schemeClr val="tx1"/>
                </a:solidFill>
              </a:rPr>
              <a:t>Baranovichi </a:t>
            </a:r>
            <a:r>
              <a:rPr lang="ru-RU" sz="4800" dirty="0" smtClean="0">
                <a:solidFill>
                  <a:schemeClr val="tx1"/>
                </a:solidFill>
              </a:rPr>
              <a:t>State University"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7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76393"/>
            <a:ext cx="12192000" cy="5524441"/>
          </a:xfrm>
        </p:spPr>
        <p:txBody>
          <a:bodyPr rtlCol="0"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STRUCTURAL SUBDIVISIONS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ru-RU" sz="4800" b="1" dirty="0" err="1" smtClean="0">
                <a:solidFill>
                  <a:srgbClr val="FF0000"/>
                </a:solidFill>
              </a:rPr>
              <a:t>of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the Department providing </a:t>
            </a:r>
            <a:r>
              <a:rPr lang="ru-RU" sz="4800" b="1" dirty="0" err="1" smtClean="0">
                <a:solidFill>
                  <a:srgbClr val="FF0000"/>
                </a:solidFill>
              </a:rPr>
              <a:t>profiling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marL="685800" indent="-457200">
              <a:spcBef>
                <a:spcPts val="0"/>
              </a:spcBef>
              <a:buFontTx/>
              <a:buChar char="-"/>
            </a:pPr>
            <a:r>
              <a:rPr lang="ru-RU" sz="4800" dirty="0" smtClean="0"/>
              <a:t>laboratory of </a:t>
            </a:r>
            <a:r>
              <a:rPr lang="ru-RU" sz="4800" dirty="0"/>
              <a:t>pedagogy </a:t>
            </a:r>
            <a:r>
              <a:rPr lang="ru-RU" sz="4800" dirty="0" smtClean="0"/>
              <a:t>of childhood,</a:t>
            </a:r>
          </a:p>
          <a:p>
            <a:pPr marL="685800" indent="-457200">
              <a:spcBef>
                <a:spcPts val="0"/>
              </a:spcBef>
              <a:buFontTx/>
              <a:buChar char="-"/>
            </a:pPr>
            <a:r>
              <a:rPr lang="ru-RU" sz="4800" dirty="0"/>
              <a:t>branches of the department </a:t>
            </a:r>
            <a:r>
              <a:rPr lang="ru-RU" sz="4800" dirty="0" smtClean="0"/>
              <a:t>(kindergarten and school),</a:t>
            </a:r>
          </a:p>
          <a:p>
            <a:pPr marL="685800" indent="-457200">
              <a:spcBef>
                <a:spcPts val="0"/>
              </a:spcBef>
              <a:buFontTx/>
              <a:buChar char="-"/>
            </a:pPr>
            <a:r>
              <a:rPr lang="ru-RU" sz="4800" dirty="0"/>
              <a:t>student research association "Creative Design"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0826" y="0"/>
            <a:ext cx="10611173" cy="6819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 err="1">
                <a:solidFill>
                  <a:schemeClr val="bg1"/>
                </a:solidFill>
              </a:rPr>
              <a:t>Profilization of </a:t>
            </a:r>
            <a:r>
              <a:rPr lang="ru-RU" sz="2400" b="1" dirty="0">
                <a:solidFill>
                  <a:schemeClr val="bg1"/>
                </a:solidFill>
              </a:rPr>
              <a:t>higher education in Belarus: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visual </a:t>
            </a:r>
            <a:r>
              <a:rPr lang="ru-RU" sz="2400" b="1" dirty="0">
                <a:solidFill>
                  <a:schemeClr val="bg1"/>
                </a:solidFill>
              </a:rPr>
              <a:t>programming and educational robotics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019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50" y="1"/>
            <a:ext cx="9810750" cy="704850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Profilization of </a:t>
            </a:r>
            <a:r>
              <a:rPr lang="ru-RU" sz="2400" b="1" dirty="0">
                <a:solidFill>
                  <a:schemeClr val="bg1"/>
                </a:solidFill>
              </a:rPr>
              <a:t>higher education in Belarus: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visual programming and educational </a:t>
            </a:r>
            <a:r>
              <a:rPr lang="ru-RU" sz="2400" b="1" dirty="0" smtClean="0">
                <a:solidFill>
                  <a:schemeClr val="bg1"/>
                </a:solidFill>
              </a:rPr>
              <a:t>robotics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04851"/>
            <a:ext cx="12192000" cy="6153149"/>
          </a:xfrm>
        </p:spPr>
        <p:txBody>
          <a:bodyPr/>
          <a:lstStyle/>
          <a:p>
            <a:pPr indent="457200"/>
            <a:r>
              <a:rPr lang="ru-RU" sz="2400" b="1" dirty="0">
                <a:solidFill>
                  <a:schemeClr val="tx1"/>
                </a:solidFill>
              </a:rPr>
              <a:t>The main research </a:t>
            </a:r>
            <a:r>
              <a:rPr lang="ru-RU" sz="2400" b="1" dirty="0" smtClean="0">
                <a:solidFill>
                  <a:schemeClr val="tx1"/>
                </a:solidFill>
              </a:rPr>
              <a:t>questions of applicants of pedagogical specialties:</a:t>
            </a:r>
          </a:p>
          <a:p>
            <a:pPr indent="-720000"/>
            <a:r>
              <a:rPr lang="ru-RU" b="1" dirty="0" smtClean="0">
                <a:solidFill>
                  <a:srgbClr val="FF0000"/>
                </a:solidFill>
              </a:rPr>
              <a:t>"Where to study?" </a:t>
            </a:r>
          </a:p>
          <a:p>
            <a:pPr indent="-720000" algn="l"/>
            <a:r>
              <a:rPr lang="ru-RU" dirty="0" smtClean="0">
                <a:solidFill>
                  <a:schemeClr val="tx1"/>
                </a:solidFill>
              </a:rPr>
              <a:t>Establishing the factors of career guidance of school </a:t>
            </a:r>
            <a:r>
              <a:rPr lang="ru-RU" dirty="0">
                <a:solidFill>
                  <a:schemeClr val="tx1"/>
                </a:solidFill>
              </a:rPr>
              <a:t>graduates when choosing a pedagogical specialty for higher </a:t>
            </a:r>
            <a:r>
              <a:rPr lang="ru-RU" dirty="0" smtClean="0">
                <a:solidFill>
                  <a:schemeClr val="tx1"/>
                </a:solidFill>
              </a:rPr>
              <a:t>education</a:t>
            </a:r>
          </a:p>
          <a:p>
            <a:pPr indent="-720000" algn="l"/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"What, how, and how much training?"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determination of the </a:t>
            </a:r>
            <a:r>
              <a:rPr lang="ru-RU" dirty="0">
                <a:solidFill>
                  <a:schemeClr val="tx1"/>
                </a:solidFill>
              </a:rPr>
              <a:t>content, form and terms of higher education in pedagogical specialties 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"Who, where, and how long to work?"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choice of the first </a:t>
            </a:r>
            <a:r>
              <a:rPr lang="ru-RU" dirty="0">
                <a:solidFill>
                  <a:schemeClr val="tx1"/>
                </a:solidFill>
              </a:rPr>
              <a:t>workplace by graduates of pedagogical specialties of higher </a:t>
            </a:r>
            <a:r>
              <a:rPr lang="ru-RU" dirty="0" smtClean="0">
                <a:solidFill>
                  <a:schemeClr val="tx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4211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50" y="0"/>
            <a:ext cx="9810750" cy="7048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dirty="0" err="1">
                <a:solidFill>
                  <a:prstClr val="white"/>
                </a:solidFill>
              </a:rPr>
              <a:t>Profilization of </a:t>
            </a:r>
            <a:r>
              <a:rPr lang="ru-RU" sz="2400" b="1" dirty="0">
                <a:solidFill>
                  <a:prstClr val="white"/>
                </a:solidFill>
              </a:rPr>
              <a:t>higher education in Belarus: </a:t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>visual programming and educational robotics</a:t>
            </a:r>
            <a:endParaRPr lang="ru-RU" sz="3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" y="838200"/>
            <a:ext cx="12001500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Relevance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the study of </a:t>
            </a:r>
            <a:r>
              <a:rPr lang="ru-RU" b="1" dirty="0">
                <a:solidFill>
                  <a:schemeClr val="tx1"/>
                </a:solidFill>
              </a:rPr>
              <a:t>visual programming and educational robotics in professional education in pedagogical specialties of higher education has a connection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with </a:t>
            </a:r>
            <a:r>
              <a:rPr lang="ru-RU" b="1" dirty="0">
                <a:solidFill>
                  <a:schemeClr val="tx1"/>
                </a:solidFill>
              </a:rPr>
              <a:t>scientific and practical research </a:t>
            </a:r>
            <a:r>
              <a:rPr lang="ru-RU" b="1" dirty="0" smtClean="0">
                <a:solidFill>
                  <a:schemeClr val="tx1"/>
                </a:solidFill>
              </a:rPr>
              <a:t>supported by </a:t>
            </a:r>
          </a:p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</a:rPr>
              <a:t>High Technology </a:t>
            </a:r>
            <a:r>
              <a:rPr lang="ru-RU" b="1" dirty="0" smtClean="0">
                <a:solidFill>
                  <a:schemeClr val="tx1"/>
                </a:solidFill>
              </a:rPr>
              <a:t>Park and the </a:t>
            </a:r>
            <a:r>
              <a:rPr lang="ru-RU" b="1" dirty="0">
                <a:solidFill>
                  <a:schemeClr val="tx1"/>
                </a:solidFill>
              </a:rPr>
              <a:t>Ministry of Education of the Republic of </a:t>
            </a:r>
            <a:r>
              <a:rPr lang="ru-RU" b="1" dirty="0" smtClean="0">
                <a:solidFill>
                  <a:schemeClr val="tx1"/>
                </a:solidFill>
              </a:rPr>
              <a:t>Belarus :</a:t>
            </a: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2016 - </a:t>
            </a:r>
            <a:r>
              <a:rPr lang="ru-RU" dirty="0">
                <a:solidFill>
                  <a:schemeClr val="tx1"/>
                </a:solidFill>
              </a:rPr>
              <a:t>educational project </a:t>
            </a:r>
            <a:r>
              <a:rPr lang="ru-RU" b="1" dirty="0">
                <a:solidFill>
                  <a:srgbClr val="FF0000"/>
                </a:solidFill>
              </a:rPr>
              <a:t>"Programming - Second Literacy</a:t>
            </a:r>
            <a:r>
              <a:rPr lang="ru-RU" b="1" dirty="0" smtClean="0">
                <a:solidFill>
                  <a:srgbClr val="FF0000"/>
                </a:solidFill>
              </a:rPr>
              <a:t>"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for general secondary education institutions</a:t>
            </a:r>
          </a:p>
          <a:p>
            <a:pPr algn="just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2019 - </a:t>
            </a:r>
            <a:r>
              <a:rPr lang="ru-RU" dirty="0">
                <a:solidFill>
                  <a:schemeClr val="tx1"/>
                </a:solidFill>
              </a:rPr>
              <a:t>educational project </a:t>
            </a:r>
            <a:r>
              <a:rPr lang="ru-RU" b="1" dirty="0">
                <a:solidFill>
                  <a:srgbClr val="FF0000"/>
                </a:solidFill>
              </a:rPr>
              <a:t>"Informatics unplugged</a:t>
            </a:r>
            <a:r>
              <a:rPr lang="ru-RU" b="1" dirty="0" smtClean="0">
                <a:solidFill>
                  <a:srgbClr val="FF0000"/>
                </a:solidFill>
              </a:rPr>
              <a:t>"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for </a:t>
            </a:r>
            <a:r>
              <a:rPr lang="ru-RU" dirty="0">
                <a:solidFill>
                  <a:schemeClr val="tx1"/>
                </a:solidFill>
              </a:rPr>
              <a:t>pre-school education</a:t>
            </a:r>
          </a:p>
        </p:txBody>
      </p:sp>
    </p:spTree>
    <p:extLst>
      <p:ext uri="{BB962C8B-B14F-4D97-AF65-F5344CB8AC3E}">
        <p14:creationId xmlns:p14="http://schemas.microsoft.com/office/powerpoint/2010/main" val="42973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50" y="0"/>
            <a:ext cx="9810750" cy="7048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dirty="0" err="1">
                <a:solidFill>
                  <a:prstClr val="white"/>
                </a:solidFill>
              </a:rPr>
              <a:t>Profilization of </a:t>
            </a:r>
            <a:r>
              <a:rPr lang="ru-RU" sz="2400" b="1" dirty="0">
                <a:solidFill>
                  <a:prstClr val="white"/>
                </a:solidFill>
              </a:rPr>
              <a:t>higher education in Belarus: </a:t>
            </a:r>
            <a:br>
              <a:rPr lang="ru-RU" sz="2400" b="1" dirty="0">
                <a:solidFill>
                  <a:prstClr val="white"/>
                </a:solidFill>
              </a:rPr>
            </a:br>
            <a:r>
              <a:rPr lang="ru-RU" sz="2400" b="1" dirty="0">
                <a:solidFill>
                  <a:prstClr val="white"/>
                </a:solidFill>
              </a:rPr>
              <a:t>visual programming and educational robotics</a:t>
            </a:r>
            <a:endParaRPr lang="ru-RU" sz="36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12192000" cy="58674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PROFILING MODEL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1080000" indent="457200" algn="l"/>
            <a:r>
              <a:rPr lang="ru-RU" b="1" dirty="0" smtClean="0">
                <a:solidFill>
                  <a:schemeClr val="tx1"/>
                </a:solidFill>
              </a:rPr>
              <a:t>- competitiveness </a:t>
            </a:r>
            <a:r>
              <a:rPr lang="ru-RU" b="1" dirty="0">
                <a:solidFill>
                  <a:schemeClr val="tx1"/>
                </a:solidFill>
              </a:rPr>
              <a:t>and </a:t>
            </a:r>
            <a:r>
              <a:rPr lang="ru-RU" b="1" dirty="0" smtClean="0">
                <a:solidFill>
                  <a:schemeClr val="tx1"/>
                </a:solidFill>
              </a:rPr>
              <a:t>qualification of graduates of a higher education institution (needs of institutions ordering personnel)</a:t>
            </a:r>
          </a:p>
          <a:p>
            <a:pPr marL="1080000" indent="457200" algn="l"/>
            <a:endParaRPr lang="ru-RU" b="1" dirty="0">
              <a:solidFill>
                <a:schemeClr val="tx1"/>
              </a:solidFill>
            </a:endParaRPr>
          </a:p>
          <a:p>
            <a:pPr marL="1080000" indent="457200" algn="l"/>
            <a:r>
              <a:rPr lang="ru-RU" b="1" dirty="0" smtClean="0">
                <a:solidFill>
                  <a:schemeClr val="tx1"/>
                </a:solidFill>
              </a:rPr>
              <a:t>- content of curricula </a:t>
            </a:r>
            <a:r>
              <a:rPr lang="ru-RU" b="1" dirty="0">
                <a:solidFill>
                  <a:schemeClr val="tx1"/>
                </a:solidFill>
              </a:rPr>
              <a:t>of a higher education institution </a:t>
            </a:r>
            <a:r>
              <a:rPr lang="ru-RU" b="1" dirty="0" smtClean="0">
                <a:solidFill>
                  <a:schemeClr val="tx1"/>
                </a:solidFill>
              </a:rPr>
              <a:t>(specialized competences by </a:t>
            </a:r>
            <a:r>
              <a:rPr lang="ru-RU" b="1" dirty="0" err="1" smtClean="0">
                <a:solidFill>
                  <a:schemeClr val="tx1"/>
                </a:solidFill>
              </a:rPr>
              <a:t>profile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  <a:p>
            <a:pPr marL="1080000" indent="457200" algn="l"/>
            <a:endParaRPr lang="ru-RU" b="1" dirty="0">
              <a:solidFill>
                <a:schemeClr val="tx1"/>
              </a:solidFill>
            </a:endParaRPr>
          </a:p>
          <a:p>
            <a:pPr marL="1080000" indent="457200" algn="l"/>
            <a:r>
              <a:rPr lang="ru-RU" b="1" dirty="0">
                <a:solidFill>
                  <a:schemeClr val="tx1"/>
                </a:solidFill>
              </a:rPr>
              <a:t>- availability and development of material and technical </a:t>
            </a:r>
            <a:r>
              <a:rPr lang="ru-RU" b="1" dirty="0" smtClean="0">
                <a:solidFill>
                  <a:schemeClr val="tx1"/>
                </a:solidFill>
              </a:rPr>
              <a:t>base of higher education institution (place, time, equipment)</a:t>
            </a:r>
            <a:endParaRPr lang="ru-RU" sz="6000" b="1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947633"/>
              </p:ext>
            </p:extLst>
          </p:nvPr>
        </p:nvGraphicFramePr>
        <p:xfrm>
          <a:off x="3255936" y="734146"/>
          <a:ext cx="7391400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8376">
                <a:tc>
                  <a:txBody>
                    <a:bodyPr/>
                    <a:lstStyle/>
                    <a:p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Address: Republic of Belarus</a:t>
                      </a:r>
                    </a:p>
                    <a:p>
                      <a:r>
                        <a:rPr lang="ru-RU" sz="3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aud. 303, building 1, Parkovaya str. 62, 225401 Baranovichi city, Brest region.</a:t>
                      </a:r>
                    </a:p>
                    <a:p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Telephones:</a:t>
                      </a:r>
                      <a:r>
                        <a:rPr lang="ru-RU" sz="3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3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3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+375 (163) 68-02-12</a:t>
                      </a:r>
                      <a:endParaRPr lang="en-US" sz="3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+375 (29)809-88-89</a:t>
                      </a:r>
                    </a:p>
                    <a:p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+375 (29) 727 -74 -18</a:t>
                      </a:r>
                    </a:p>
                    <a:p>
                      <a:r>
                        <a:rPr lang="ru-RU" sz="36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E-mail</a:t>
                      </a:r>
                      <a:r>
                        <a:rPr lang="ru-RU" sz="36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:  </a:t>
                      </a:r>
                      <a:endParaRPr lang="en-US" sz="3600" b="1" i="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36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  <a:hlinkClick r:id="rId4"/>
                        </a:rPr>
                        <a:t>nfzakharchenia@gmail.com</a:t>
                      </a:r>
                      <a:endParaRPr lang="en-US" sz="3600" b="1" i="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3600" b="1" i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Times New Roman" pitchFamily="18" charset="0"/>
                          <a:hlinkClick r:id="rId5"/>
                        </a:rPr>
                        <a:t>dubeshka@mail.ru</a:t>
                      </a:r>
                      <a:endParaRPr lang="ru-RU" sz="3600" b="1" i="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89695" y="0"/>
            <a:ext cx="7857641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>
                <a:solidFill>
                  <a:schemeClr val="bg1"/>
                </a:solidFill>
              </a:rPr>
              <a:t>Thank you for your attention!</a:t>
            </a:r>
          </a:p>
          <a:p>
            <a:pPr algn="ctr">
              <a:lnSpc>
                <a:spcPts val="2200"/>
              </a:lnSpc>
            </a:pPr>
            <a:r>
              <a:rPr lang="ru-RU" sz="2400" b="1" dirty="0">
                <a:solidFill>
                  <a:schemeClr val="bg1"/>
                </a:solidFill>
              </a:rPr>
              <a:t>We invite you to cooperate!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9" y="986255"/>
            <a:ext cx="2133819" cy="10669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36" y="772792"/>
            <a:ext cx="15001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265" y="2553362"/>
            <a:ext cx="2914141" cy="2926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748" y="2683570"/>
            <a:ext cx="2994154" cy="30386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766429"/>
            <a:ext cx="1214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endParaRPr lang="ru-RU" u="sng" dirty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ru-RU" b="1" dirty="0">
                <a:solidFill>
                  <a:srgbClr val="0070C0"/>
                </a:solidFill>
              </a:rPr>
              <a:t>Natalia Fyodorovna </a:t>
            </a:r>
            <a:r>
              <a:rPr lang="ru-RU" b="1" dirty="0" err="1">
                <a:solidFill>
                  <a:srgbClr val="0070C0"/>
                </a:solidFill>
              </a:rPr>
              <a:t>Zakharchenya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							</a:t>
            </a:r>
            <a:r>
              <a:rPr lang="ru-RU" b="1" dirty="0" err="1" smtClean="0">
                <a:solidFill>
                  <a:srgbClr val="0070C0"/>
                </a:solidFill>
              </a:rPr>
              <a:t>Natalia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Grigoryevna </a:t>
            </a:r>
            <a:r>
              <a:rPr lang="ru-RU" b="1" dirty="0" err="1" smtClean="0">
                <a:solidFill>
                  <a:srgbClr val="0070C0"/>
                </a:solidFill>
              </a:rPr>
              <a:t>Dubeshko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2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ДО лекция 1.1. Научные основы управления — копия">
  <a:themeElements>
    <a:clrScheme name="Другая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3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рГУ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Другая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283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422</Words>
  <Application>Microsoft Office PowerPoint</Application>
  <PresentationFormat>Широкоэкранный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УДО лекция 1.1. Научные основы управления — копия</vt:lpstr>
      <vt:lpstr>International Psychological Forum  "The Child in the Digital World"    Profiling Higher Education in Belarus:  Visual Programming and Educational Robotics</vt:lpstr>
      <vt:lpstr>Profilization of higher education in Belarus:  visual programming and educational robotics</vt:lpstr>
      <vt:lpstr>Profilization of higher education in Belarus:  visual programming and educational robotics</vt:lpstr>
      <vt:lpstr>Profilization of higher education in Belarus:  visual programming and educational robotics</vt:lpstr>
      <vt:lpstr>Profilization of higher education in Belarus:  visual programming and educational robotics</vt:lpstr>
      <vt:lpstr>Profilization of higher education in Belarus:  visual programming and educational robotics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1. Профессиональное образование XXI века: особенности, пути преобразования      Тема 1.1 Актуальные проблемы организации и осуществления профессионального образования в современном мире</dc:title>
  <dc:creator>User</dc:creator>
  <cp:keywords>, docId:83CB3FBCFB98EC11B5B9A61E8A27222E</cp:keywords>
  <cp:lastModifiedBy>User</cp:lastModifiedBy>
  <cp:revision>37</cp:revision>
  <dcterms:created xsi:type="dcterms:W3CDTF">2024-09-24T21:50:28Z</dcterms:created>
  <dcterms:modified xsi:type="dcterms:W3CDTF">2025-05-20T20:28:44Z</dcterms:modified>
</cp:coreProperties>
</file>